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8"/>
  </p:handoutMasterIdLst>
  <p:sldIdLst>
    <p:sldId id="262" r:id="rId2"/>
    <p:sldId id="267"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27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DC2B39-586A-4E9A-99CB-9F8F55CC6911}" type="datetimeFigureOut">
              <a:rPr lang="en-US" smtClean="0"/>
              <a:pPr/>
              <a:t>4/8/2015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9D69FB-8FAF-4A94-9D63-C720AD245C2D}" type="slidenum">
              <a:rPr lang="en-US" smtClean="0"/>
              <a:pPr/>
              <a:t>‹#›</a:t>
            </a:fld>
            <a:endParaRPr lang="en-US"/>
          </a:p>
        </p:txBody>
      </p:sp>
    </p:spTree>
    <p:extLst>
      <p:ext uri="{BB962C8B-B14F-4D97-AF65-F5344CB8AC3E}">
        <p14:creationId xmlns:p14="http://schemas.microsoft.com/office/powerpoint/2010/main" val="1793081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8BFBFB68-8C59-4F93-8ECF-07464F62292A}" type="datetimeFigureOut">
              <a:rPr lang="en-US" smtClean="0"/>
              <a:pPr/>
              <a:t>4/8/2015</a:t>
            </a:fld>
            <a:endParaRPr lang="en-US"/>
          </a:p>
        </p:txBody>
      </p:sp>
      <p:sp>
        <p:nvSpPr>
          <p:cNvPr id="11" name="図形 10"/>
          <p:cNvSpPr>
            <a:spLocks noGrp="1"/>
          </p:cNvSpPr>
          <p:nvPr>
            <p:ph type="ftr" sz="quarter" idx="11"/>
          </p:nvPr>
        </p:nvSpPr>
        <p:spPr>
          <a:xfrm>
            <a:off x="6048000" y="6492875"/>
            <a:ext cx="2394000" cy="365125"/>
          </a:xfrm>
        </p:spPr>
        <p:txBody>
          <a:bodyPr/>
          <a:lstStyle/>
          <a:p>
            <a:endParaRPr lang="en-US"/>
          </a:p>
        </p:txBody>
      </p:sp>
      <p:sp>
        <p:nvSpPr>
          <p:cNvPr id="18" name="図形 17"/>
          <p:cNvSpPr>
            <a:spLocks noGrp="1"/>
          </p:cNvSpPr>
          <p:nvPr>
            <p:ph type="sldNum" sz="quarter" idx="12"/>
          </p:nvPr>
        </p:nvSpPr>
        <p:spPr>
          <a:xfrm>
            <a:off x="8499632" y="6492875"/>
            <a:ext cx="644400" cy="365125"/>
          </a:xfrm>
        </p:spPr>
        <p:txBody>
          <a:bodyPr/>
          <a:lstStyle/>
          <a:p>
            <a:fld id="{4000AA27-FA95-4503-A455-F70FA744A58A}" type="slidenum">
              <a:rPr lang="en-US" smtClean="0"/>
              <a:pPr/>
              <a:t>‹#›</a:t>
            </a:fld>
            <a:endParaRPr 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4/8/2015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4/8/2015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fld id="{8BFBFB68-8C59-4F93-8ECF-07464F62292A}"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8BFBFB68-8C59-4F93-8ECF-07464F62292A}" type="datetimeFigureOut">
              <a:rPr lang="en-US" smtClean="0"/>
              <a:pPr/>
              <a:t>4/8/2015</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4/8/2015</a:t>
            </a:fld>
            <a:endParaRPr lang="en-US"/>
          </a:p>
        </p:txBody>
      </p:sp>
      <p:sp>
        <p:nvSpPr>
          <p:cNvPr id="5" name="図形 4"/>
          <p:cNvSpPr>
            <a:spLocks noGrp="1"/>
          </p:cNvSpPr>
          <p:nvPr>
            <p:ph type="ftr" sz="quarter" idx="11"/>
          </p:nvPr>
        </p:nvSpPr>
        <p:spPr>
          <a:xfrm>
            <a:off x="6048000" y="6492874"/>
            <a:ext cx="2395534" cy="365125"/>
          </a:xfrm>
        </p:spPr>
        <p:txBody>
          <a:bodyPr/>
          <a:lstStyle/>
          <a:p>
            <a:endParaRPr lang="en-US"/>
          </a:p>
        </p:txBody>
      </p:sp>
      <p:sp>
        <p:nvSpPr>
          <p:cNvPr id="6" name="図形 5"/>
          <p:cNvSpPr>
            <a:spLocks noGrp="1"/>
          </p:cNvSpPr>
          <p:nvPr>
            <p:ph type="sldNum" sz="quarter" idx="12"/>
          </p:nvPr>
        </p:nvSpPr>
        <p:spPr>
          <a:xfrm>
            <a:off x="8499600" y="6492875"/>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4/8/2015</a:t>
            </a:fld>
            <a:endParaRPr lang="en-US"/>
          </a:p>
        </p:txBody>
      </p:sp>
      <p:sp>
        <p:nvSpPr>
          <p:cNvPr id="6" name="図形 5"/>
          <p:cNvSpPr>
            <a:spLocks noGrp="1"/>
          </p:cNvSpPr>
          <p:nvPr>
            <p:ph type="ftr" sz="quarter" idx="11"/>
          </p:nvPr>
        </p:nvSpPr>
        <p:spPr>
          <a:xfrm>
            <a:off x="6048000" y="6494400"/>
            <a:ext cx="2395534"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8BFBFB68-8C59-4F93-8ECF-07464F62292A}" type="datetimeFigureOut">
              <a:rPr lang="en-US" smtClean="0"/>
              <a:pPr/>
              <a:t>4/8/2015</a:t>
            </a:fld>
            <a:endParaRPr lang="en-US"/>
          </a:p>
        </p:txBody>
      </p:sp>
      <p:sp>
        <p:nvSpPr>
          <p:cNvPr id="8" name="図形 7"/>
          <p:cNvSpPr>
            <a:spLocks noGrp="1"/>
          </p:cNvSpPr>
          <p:nvPr>
            <p:ph type="ftr" sz="quarter" idx="11"/>
          </p:nvPr>
        </p:nvSpPr>
        <p:spPr>
          <a:xfrm>
            <a:off x="6048000" y="6494400"/>
            <a:ext cx="2394000" cy="365125"/>
          </a:xfrm>
        </p:spPr>
        <p:txBody>
          <a:bodyPr/>
          <a:lstStyle/>
          <a:p>
            <a:endParaRPr lang="en-US"/>
          </a:p>
        </p:txBody>
      </p:sp>
      <p:sp>
        <p:nvSpPr>
          <p:cNvPr id="9" name="図形 8"/>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fld id="{8BFBFB68-8C59-4F93-8ECF-07464F62292A}" type="datetimeFigureOut">
              <a:rPr lang="en-US" smtClean="0"/>
              <a:pPr/>
              <a:t>4/8/2015</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8BFBFB68-8C59-4F93-8ECF-07464F62292A}" type="datetimeFigureOut">
              <a:rPr lang="en-US" smtClean="0"/>
              <a:pPr/>
              <a:t>4/8/2015</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4/8/2015</a:t>
            </a:fld>
            <a:endParaRPr lang="en-US"/>
          </a:p>
        </p:txBody>
      </p:sp>
      <p:sp>
        <p:nvSpPr>
          <p:cNvPr id="6" name="図形 5"/>
          <p:cNvSpPr>
            <a:spLocks noGrp="1"/>
          </p:cNvSpPr>
          <p:nvPr>
            <p:ph type="ftr" sz="quarter" idx="11"/>
          </p:nvPr>
        </p:nvSpPr>
        <p:spPr>
          <a:xfrm>
            <a:off x="6048000" y="6494400"/>
            <a:ext cx="2394000"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8BFBFB68-8C59-4F93-8ECF-07464F62292A}" type="datetimeFigureOut">
              <a:rPr lang="en-US" smtClean="0"/>
              <a:pPr/>
              <a:t>4/8/2015</a:t>
            </a:fld>
            <a:endParaRPr lang="en-US"/>
          </a:p>
        </p:txBody>
      </p:sp>
      <p:sp>
        <p:nvSpPr>
          <p:cNvPr id="10" name="図形 9"/>
          <p:cNvSpPr>
            <a:spLocks noGrp="1"/>
          </p:cNvSpPr>
          <p:nvPr>
            <p:ph type="ftr" sz="quarter" idx="11"/>
          </p:nvPr>
        </p:nvSpPr>
        <p:spPr>
          <a:xfrm>
            <a:off x="6048000" y="6494400"/>
            <a:ext cx="2394000" cy="365125"/>
          </a:xfrm>
        </p:spPr>
        <p:txBody>
          <a:bodyPr/>
          <a:lstStyle/>
          <a:p>
            <a:endParaRPr lang="en-US"/>
          </a:p>
        </p:txBody>
      </p:sp>
      <p:sp>
        <p:nvSpPr>
          <p:cNvPr id="11" name="図形 10"/>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8BFBFB68-8C59-4F93-8ECF-07464F62292A}" type="datetimeFigureOut">
              <a:rPr lang="en-US" smtClean="0"/>
              <a:pPr/>
              <a:t>4/8/2015</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4000AA27-FA95-4503-A455-F70FA744A58A}" type="slidenum">
              <a:rPr lang="en-US" smtClean="0"/>
              <a:pPr/>
              <a:t>‹#›</a:t>
            </a:fld>
            <a:endParaRPr 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4.xml"/><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3" Type="http://schemas.openxmlformats.org/officeDocument/2006/relationships/slide" Target="slide9.xml"/><Relationship Id="rId7"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7.xml"/><Relationship Id="rId5" Type="http://schemas.openxmlformats.org/officeDocument/2006/relationships/slide" Target="slide10.xml"/><Relationship Id="rId4"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slide" Target="slide9.xml"/><Relationship Id="rId7"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7.xml"/><Relationship Id="rId5" Type="http://schemas.openxmlformats.org/officeDocument/2006/relationships/slide" Target="slide10.xml"/><Relationship Id="rId4" Type="http://schemas.openxmlformats.org/officeDocument/2006/relationships/slide" Target="slide11.xml"/></Relationships>
</file>

<file path=ppt/slides/_rels/slide1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3.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5.xml"/><Relationship Id="rId4" Type="http://schemas.openxmlformats.org/officeDocument/2006/relationships/slide" Target="slide16.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1.xml"/><Relationship Id="rId6" Type="http://schemas.openxmlformats.org/officeDocument/2006/relationships/slide" Target="slide12.xml"/><Relationship Id="rId5" Type="http://schemas.openxmlformats.org/officeDocument/2006/relationships/slide" Target="slide15.xml"/><Relationship Id="rId4" Type="http://schemas.openxmlformats.org/officeDocument/2006/relationships/slide" Target="slide16.xml"/></Relationships>
</file>

<file path=ppt/slides/_rels/slide14.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1.xml"/><Relationship Id="rId6" Type="http://schemas.openxmlformats.org/officeDocument/2006/relationships/slide" Target="slide12.xml"/><Relationship Id="rId5" Type="http://schemas.openxmlformats.org/officeDocument/2006/relationships/slide" Target="slide15.xml"/><Relationship Id="rId4" Type="http://schemas.openxmlformats.org/officeDocument/2006/relationships/slide" Target="slide16.xml"/></Relationships>
</file>

<file path=ppt/slides/_rels/slide15.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1.xml"/><Relationship Id="rId6" Type="http://schemas.openxmlformats.org/officeDocument/2006/relationships/slide" Target="slide12.xml"/><Relationship Id="rId5" Type="http://schemas.openxmlformats.org/officeDocument/2006/relationships/slide" Target="slide15.xml"/><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slide" Target="slide14.xml"/><Relationship Id="rId7" Type="http://schemas.openxmlformats.org/officeDocument/2006/relationships/image" Target="../media/image2.png"/><Relationship Id="rId2" Type="http://schemas.openxmlformats.org/officeDocument/2006/relationships/slide" Target="slide13.xml"/><Relationship Id="rId1" Type="http://schemas.openxmlformats.org/officeDocument/2006/relationships/slideLayout" Target="../slideLayouts/slideLayout1.xml"/><Relationship Id="rId6" Type="http://schemas.openxmlformats.org/officeDocument/2006/relationships/slide" Target="slide12.xml"/><Relationship Id="rId5" Type="http://schemas.openxmlformats.org/officeDocument/2006/relationships/slide" Target="slide15.xml"/><Relationship Id="rId4" Type="http://schemas.openxmlformats.org/officeDocument/2006/relationships/slide" Target="slide16.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5.xml"/><Relationship Id="rId4"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4.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image" Target="../media/image2.png"/><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2.xml"/><Relationship Id="rId5" Type="http://schemas.openxmlformats.org/officeDocument/2006/relationships/slide" Target="slide5.xml"/><Relationship Id="rId4" Type="http://schemas.openxmlformats.org/officeDocument/2006/relationships/slide" Target="slide6.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image" Target="../media/image2.png"/><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2.xml"/><Relationship Id="rId5" Type="http://schemas.openxmlformats.org/officeDocument/2006/relationships/slide" Target="slide5.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image" Target="../media/image2.png"/><Relationship Id="rId2" Type="http://schemas.openxmlformats.org/officeDocument/2006/relationships/slide" Target="slide3.xml"/><Relationship Id="rId1" Type="http://schemas.openxmlformats.org/officeDocument/2006/relationships/slideLayout" Target="../slideLayouts/slideLayout1.xml"/><Relationship Id="rId6" Type="http://schemas.openxmlformats.org/officeDocument/2006/relationships/slide" Target="slide2.xml"/><Relationship Id="rId5" Type="http://schemas.openxmlformats.org/officeDocument/2006/relationships/slide" Target="slide5.xml"/><Relationship Id="rId4" Type="http://schemas.openxmlformats.org/officeDocument/2006/relationships/slide" Target="slide6.xml"/></Relationships>
</file>

<file path=ppt/slides/_rels/slide7.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slide" Target="slide10.xml"/><Relationship Id="rId4" Type="http://schemas.openxmlformats.org/officeDocument/2006/relationships/slide" Target="slide11.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7"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7.xml"/><Relationship Id="rId5" Type="http://schemas.openxmlformats.org/officeDocument/2006/relationships/slide" Target="slide10.xml"/><Relationship Id="rId4" Type="http://schemas.openxmlformats.org/officeDocument/2006/relationships/slide" Target="slide11.xm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7" Type="http://schemas.openxmlformats.org/officeDocument/2006/relationships/image" Target="../media/image2.png"/><Relationship Id="rId2" Type="http://schemas.openxmlformats.org/officeDocument/2006/relationships/slide" Target="slide8.xml"/><Relationship Id="rId1" Type="http://schemas.openxmlformats.org/officeDocument/2006/relationships/slideLayout" Target="../slideLayouts/slideLayout1.xml"/><Relationship Id="rId6" Type="http://schemas.openxmlformats.org/officeDocument/2006/relationships/slide" Target="slide7.xml"/><Relationship Id="rId5" Type="http://schemas.openxmlformats.org/officeDocument/2006/relationships/slide" Target="slide10.xml"/><Relationship Id="rId4" Type="http://schemas.openxmlformats.org/officeDocument/2006/relationships/slide" Target="slide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 Decreasing CO</a:t>
            </a:r>
            <a:r>
              <a:rPr lang="en-GB" sz="4000" baseline="-25000" dirty="0" smtClean="0">
                <a:solidFill>
                  <a:schemeClr val="tx1">
                    <a:lumMod val="95000"/>
                    <a:lumOff val="5000"/>
                  </a:schemeClr>
                </a:solidFill>
              </a:rPr>
              <a:t>2</a:t>
            </a:r>
            <a:r>
              <a:rPr lang="en-GB" sz="4000" dirty="0" smtClean="0">
                <a:solidFill>
                  <a:schemeClr val="tx1">
                    <a:lumMod val="95000"/>
                    <a:lumOff val="5000"/>
                  </a:schemeClr>
                </a:solidFill>
              </a:rPr>
              <a:t> levels</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dirty="0" smtClean="0"/>
              <a:t>Many scientists fear that the increasing level of CO</a:t>
            </a:r>
            <a:r>
              <a:rPr lang="en-US" baseline="-25000" dirty="0" smtClean="0"/>
              <a:t>2</a:t>
            </a:r>
            <a:r>
              <a:rPr lang="en-US" dirty="0" smtClean="0"/>
              <a:t> gas in our atmosphere is causing climate change.</a:t>
            </a:r>
          </a:p>
          <a:p>
            <a:r>
              <a:rPr lang="en-US" dirty="0" smtClean="0"/>
              <a:t>The diagram below shows the CO</a:t>
            </a:r>
            <a:r>
              <a:rPr lang="en-US" baseline="-25000" dirty="0" smtClean="0"/>
              <a:t>2</a:t>
            </a:r>
            <a:r>
              <a:rPr lang="en-US" dirty="0" smtClean="0"/>
              <a:t> emission levels in 1990 (the light bars) for several countries (or regions), the emission levels in 1998 (the dark bars), and the percentage change in emission levels between 1990 and 1998 (the arrows with percentages).</a:t>
            </a:r>
            <a:endParaRPr lang="en-US" dirty="0" smtClean="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pic>
        <p:nvPicPr>
          <p:cNvPr id="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0526" y="3140968"/>
            <a:ext cx="4156799" cy="3510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44.2</a:t>
            </a:r>
          </a:p>
          <a:p>
            <a:r>
              <a:rPr lang="en-US" dirty="0">
                <a:solidFill>
                  <a:schemeClr val="bg1">
                    <a:lumMod val="50000"/>
                  </a:schemeClr>
                </a:solidFill>
              </a:rPr>
              <a:t>Mandy </a:t>
            </a:r>
            <a:r>
              <a:rPr lang="en-US" dirty="0" err="1">
                <a:solidFill>
                  <a:schemeClr val="bg1">
                    <a:lumMod val="50000"/>
                  </a:schemeClr>
                </a:solidFill>
              </a:rPr>
              <a:t>analysed</a:t>
            </a:r>
            <a:r>
              <a:rPr lang="en-US" dirty="0">
                <a:solidFill>
                  <a:schemeClr val="bg1">
                    <a:lumMod val="50000"/>
                  </a:schemeClr>
                </a:solidFill>
              </a:rPr>
              <a:t> the diagram and claimed she discovered a mistake in the </a:t>
            </a:r>
            <a:r>
              <a:rPr lang="en-US" dirty="0"/>
              <a:t>percentage change </a:t>
            </a:r>
            <a:r>
              <a:rPr lang="en-US" dirty="0">
                <a:solidFill>
                  <a:schemeClr val="bg1">
                    <a:lumMod val="50000"/>
                  </a:schemeClr>
                </a:solidFill>
              </a:rPr>
              <a:t>in emission levels: “The percentage decrease in Germany (16%) is bigger than the percentage decrease in the </a:t>
            </a:r>
            <a:r>
              <a:rPr lang="en-US" dirty="0"/>
              <a:t>whole </a:t>
            </a:r>
            <a:r>
              <a:rPr lang="en-US" dirty="0">
                <a:solidFill>
                  <a:schemeClr val="bg1">
                    <a:lumMod val="50000"/>
                  </a:schemeClr>
                </a:solidFill>
              </a:rPr>
              <a:t>European Union (EU total, 4%).  This is not possible, since Germany is </a:t>
            </a:r>
            <a:r>
              <a:rPr lang="en-US" dirty="0"/>
              <a:t>part </a:t>
            </a:r>
            <a:r>
              <a:rPr lang="en-US" dirty="0">
                <a:solidFill>
                  <a:schemeClr val="bg1">
                    <a:lumMod val="50000"/>
                  </a:schemeClr>
                </a:solidFill>
              </a:rPr>
              <a:t>of the EU.”</a:t>
            </a:r>
          </a:p>
          <a:p>
            <a:r>
              <a:rPr lang="en-US" dirty="0">
                <a:solidFill>
                  <a:schemeClr val="bg1">
                    <a:lumMod val="50000"/>
                  </a:schemeClr>
                </a:solidFill>
              </a:rPr>
              <a:t>Do you agree with Mandy when she says this is not possible? </a:t>
            </a:r>
            <a:r>
              <a:rPr lang="en-US" dirty="0"/>
              <a:t> Give an explanation to support your answer.</a:t>
            </a:r>
            <a:endParaRPr lang="en-US" dirty="0"/>
          </a:p>
        </p:txBody>
      </p:sp>
      <p:pic>
        <p:nvPicPr>
          <p:cNvPr id="11"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35281" y="1202544"/>
            <a:ext cx="3587290" cy="3029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07988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QUESTION 44.2</a:t>
            </a:r>
          </a:p>
          <a:p>
            <a:r>
              <a:rPr lang="en-US" dirty="0"/>
              <a:t>Mandy </a:t>
            </a:r>
            <a:r>
              <a:rPr lang="en-US" dirty="0" err="1"/>
              <a:t>analysed</a:t>
            </a:r>
            <a:r>
              <a:rPr lang="en-US" dirty="0"/>
              <a:t> the diagram and claimed she discovered a mistake in the percentage change in emission levels: “The percentage decrease in Germany (16%) is bigger than the percentage decrease in the whole European Union (EU total, 4%).  This is not possible, since Germany is part of the EU.”</a:t>
            </a:r>
          </a:p>
          <a:p>
            <a:r>
              <a:rPr lang="en-US" dirty="0"/>
              <a:t>Do you agree with Mandy when she says this is not possible?  Give an explanation to support your answer.</a:t>
            </a:r>
            <a:endParaRPr lang="en-US" dirty="0"/>
          </a:p>
        </p:txBody>
      </p:sp>
      <p:pic>
        <p:nvPicPr>
          <p:cNvPr id="11"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35281" y="1202544"/>
            <a:ext cx="3587290" cy="3029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266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TextBox 8"/>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smtClean="0"/>
          </a:p>
          <a:p>
            <a:endParaRPr lang="en-US" b="1" dirty="0"/>
          </a:p>
          <a:p>
            <a:endParaRPr lang="en-US" b="1" dirty="0" smtClean="0"/>
          </a:p>
          <a:p>
            <a:r>
              <a:rPr lang="en-US" b="1" dirty="0" smtClean="0"/>
              <a:t>QUESTION </a:t>
            </a:r>
            <a:r>
              <a:rPr lang="en-US" b="1" dirty="0"/>
              <a:t>44.2</a:t>
            </a:r>
          </a:p>
          <a:p>
            <a:r>
              <a:rPr lang="en-US" dirty="0"/>
              <a:t>Mandy </a:t>
            </a:r>
            <a:r>
              <a:rPr lang="en-US" dirty="0" smtClean="0"/>
              <a:t>and </a:t>
            </a:r>
            <a:r>
              <a:rPr lang="en-US" dirty="0" err="1" smtClean="0"/>
              <a:t>Niels</a:t>
            </a:r>
            <a:r>
              <a:rPr lang="en-US" dirty="0" smtClean="0"/>
              <a:t> discussed which country (or region) had the largest </a:t>
            </a:r>
            <a:r>
              <a:rPr lang="en-US" i="1" dirty="0" smtClean="0"/>
              <a:t>increase</a:t>
            </a:r>
            <a:r>
              <a:rPr lang="en-US" dirty="0" smtClean="0"/>
              <a:t> of CO</a:t>
            </a:r>
            <a:r>
              <a:rPr lang="en-US" baseline="-25000" dirty="0" smtClean="0"/>
              <a:t>2</a:t>
            </a:r>
            <a:r>
              <a:rPr lang="en-US" dirty="0" smtClean="0"/>
              <a:t> emissions.  Each came up with a different conclusion based on the diagram.</a:t>
            </a:r>
          </a:p>
          <a:p>
            <a:r>
              <a:rPr lang="en-US" dirty="0" smtClean="0"/>
              <a:t>Give two possible ‘correct’ answers to this question, and explain how you can obtain each of these answers.</a:t>
            </a:r>
            <a:endParaRPr lang="en-US" dirty="0"/>
          </a:p>
        </p:txBody>
      </p:sp>
      <p:pic>
        <p:nvPicPr>
          <p:cNvPr id="1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2879" y="1253314"/>
            <a:ext cx="4452093" cy="375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22033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44.2</a:t>
            </a:r>
          </a:p>
          <a:p>
            <a:r>
              <a:rPr lang="en-US" dirty="0">
                <a:solidFill>
                  <a:schemeClr val="bg1">
                    <a:lumMod val="50000"/>
                  </a:schemeClr>
                </a:solidFill>
              </a:rPr>
              <a:t>Mandy and </a:t>
            </a:r>
            <a:r>
              <a:rPr lang="en-US" dirty="0" err="1">
                <a:solidFill>
                  <a:schemeClr val="bg1">
                    <a:lumMod val="50000"/>
                  </a:schemeClr>
                </a:solidFill>
              </a:rPr>
              <a:t>Niels</a:t>
            </a:r>
            <a:r>
              <a:rPr lang="en-US" dirty="0">
                <a:solidFill>
                  <a:schemeClr val="bg1">
                    <a:lumMod val="50000"/>
                  </a:schemeClr>
                </a:solidFill>
              </a:rPr>
              <a:t> discussed </a:t>
            </a:r>
            <a:r>
              <a:rPr lang="en-US" dirty="0"/>
              <a:t>which country (or region) had the largest </a:t>
            </a:r>
            <a:r>
              <a:rPr lang="en-US" i="1" dirty="0"/>
              <a:t>increase</a:t>
            </a:r>
            <a:r>
              <a:rPr lang="en-US" dirty="0"/>
              <a:t> of CO</a:t>
            </a:r>
            <a:r>
              <a:rPr lang="en-US" baseline="-25000" dirty="0"/>
              <a:t>2</a:t>
            </a:r>
            <a:r>
              <a:rPr lang="en-US" dirty="0"/>
              <a:t> emissions</a:t>
            </a:r>
            <a:r>
              <a:rPr lang="en-US" dirty="0">
                <a:solidFill>
                  <a:schemeClr val="bg1">
                    <a:lumMod val="50000"/>
                  </a:schemeClr>
                </a:solidFill>
              </a:rPr>
              <a:t>.  Each came up with a different conclusion based on the diagram.</a:t>
            </a:r>
          </a:p>
          <a:p>
            <a:r>
              <a:rPr lang="en-US" dirty="0"/>
              <a:t>Give two possible ‘correct’ answers to this question</a:t>
            </a:r>
            <a:r>
              <a:rPr lang="en-US" dirty="0">
                <a:solidFill>
                  <a:schemeClr val="bg1">
                    <a:lumMod val="50000"/>
                  </a:schemeClr>
                </a:solidFill>
              </a:rPr>
              <a:t>, and explain how you can obtain each of these </a:t>
            </a:r>
            <a:r>
              <a:rPr lang="en-US" dirty="0" smtClean="0">
                <a:solidFill>
                  <a:schemeClr val="bg1">
                    <a:lumMod val="50000"/>
                  </a:schemeClr>
                </a:solidFill>
              </a:rPr>
              <a:t>answers.</a:t>
            </a:r>
            <a:endParaRPr lang="en-US" dirty="0">
              <a:solidFill>
                <a:schemeClr val="bg1">
                  <a:lumMod val="50000"/>
                </a:schemeClr>
              </a:solidFill>
            </a:endParaRPr>
          </a:p>
        </p:txBody>
      </p:sp>
      <p:pic>
        <p:nvPicPr>
          <p:cNvPr id="1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879" y="1253314"/>
            <a:ext cx="4452093" cy="375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65365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44.2</a:t>
            </a:r>
          </a:p>
          <a:p>
            <a:r>
              <a:rPr lang="en-US" dirty="0">
                <a:solidFill>
                  <a:schemeClr val="bg1">
                    <a:lumMod val="50000"/>
                  </a:schemeClr>
                </a:solidFill>
              </a:rPr>
              <a:t>Mandy and </a:t>
            </a:r>
            <a:r>
              <a:rPr lang="en-US" dirty="0" err="1">
                <a:solidFill>
                  <a:schemeClr val="bg1">
                    <a:lumMod val="50000"/>
                  </a:schemeClr>
                </a:solidFill>
              </a:rPr>
              <a:t>Niels</a:t>
            </a:r>
            <a:r>
              <a:rPr lang="en-US" dirty="0">
                <a:solidFill>
                  <a:schemeClr val="bg1">
                    <a:lumMod val="50000"/>
                  </a:schemeClr>
                </a:solidFill>
              </a:rPr>
              <a:t> discussed which country (or region) had the largest </a:t>
            </a:r>
            <a:r>
              <a:rPr lang="en-US" i="1" dirty="0">
                <a:solidFill>
                  <a:schemeClr val="bg1">
                    <a:lumMod val="50000"/>
                  </a:schemeClr>
                </a:solidFill>
              </a:rPr>
              <a:t>increase</a:t>
            </a:r>
            <a:r>
              <a:rPr lang="en-US" dirty="0">
                <a:solidFill>
                  <a:schemeClr val="bg1">
                    <a:lumMod val="50000"/>
                  </a:schemeClr>
                </a:solidFill>
              </a:rPr>
              <a:t> of CO</a:t>
            </a:r>
            <a:r>
              <a:rPr lang="en-US" baseline="-25000" dirty="0">
                <a:solidFill>
                  <a:schemeClr val="bg1">
                    <a:lumMod val="50000"/>
                  </a:schemeClr>
                </a:solidFill>
              </a:rPr>
              <a:t>2</a:t>
            </a:r>
            <a:r>
              <a:rPr lang="en-US" dirty="0">
                <a:solidFill>
                  <a:schemeClr val="bg1">
                    <a:lumMod val="50000"/>
                  </a:schemeClr>
                </a:solidFill>
              </a:rPr>
              <a:t> emissions.  Each came up with a different conclusion based on the </a:t>
            </a:r>
            <a:r>
              <a:rPr lang="en-US" dirty="0"/>
              <a:t>diagram</a:t>
            </a:r>
            <a:r>
              <a:rPr lang="en-US" dirty="0">
                <a:solidFill>
                  <a:schemeClr val="bg1">
                    <a:lumMod val="50000"/>
                  </a:schemeClr>
                </a:solidFill>
              </a:rPr>
              <a:t>.</a:t>
            </a:r>
          </a:p>
          <a:p>
            <a:r>
              <a:rPr lang="en-US" dirty="0">
                <a:solidFill>
                  <a:schemeClr val="bg1">
                    <a:lumMod val="50000"/>
                  </a:schemeClr>
                </a:solidFill>
              </a:rPr>
              <a:t>Give two possible ‘correct’ answers to this question, and explain how you can obtain each of these </a:t>
            </a:r>
            <a:r>
              <a:rPr lang="en-US" dirty="0" smtClean="0">
                <a:solidFill>
                  <a:schemeClr val="bg1">
                    <a:lumMod val="50000"/>
                  </a:schemeClr>
                </a:solidFill>
              </a:rPr>
              <a:t>answers.</a:t>
            </a:r>
            <a:endParaRPr lang="en-US" dirty="0">
              <a:solidFill>
                <a:schemeClr val="bg1">
                  <a:lumMod val="50000"/>
                </a:schemeClr>
              </a:solidFill>
            </a:endParaRPr>
          </a:p>
        </p:txBody>
      </p:sp>
      <p:pic>
        <p:nvPicPr>
          <p:cNvPr id="1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879" y="1253314"/>
            <a:ext cx="4452093" cy="375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16296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44.2</a:t>
            </a:r>
          </a:p>
          <a:p>
            <a:r>
              <a:rPr lang="en-US" dirty="0">
                <a:solidFill>
                  <a:schemeClr val="bg1">
                    <a:lumMod val="50000"/>
                  </a:schemeClr>
                </a:solidFill>
              </a:rPr>
              <a:t>Mandy and </a:t>
            </a:r>
            <a:r>
              <a:rPr lang="en-US" dirty="0" err="1">
                <a:solidFill>
                  <a:schemeClr val="bg1">
                    <a:lumMod val="50000"/>
                  </a:schemeClr>
                </a:solidFill>
              </a:rPr>
              <a:t>Niels</a:t>
            </a:r>
            <a:r>
              <a:rPr lang="en-US" dirty="0">
                <a:solidFill>
                  <a:schemeClr val="bg1">
                    <a:lumMod val="50000"/>
                  </a:schemeClr>
                </a:solidFill>
              </a:rPr>
              <a:t> discussed which country (or region) had the </a:t>
            </a:r>
            <a:r>
              <a:rPr lang="en-US" dirty="0"/>
              <a:t>largest </a:t>
            </a:r>
            <a:r>
              <a:rPr lang="en-US" i="1" dirty="0"/>
              <a:t>increase</a:t>
            </a:r>
            <a:r>
              <a:rPr lang="en-US" dirty="0"/>
              <a:t> </a:t>
            </a:r>
            <a:r>
              <a:rPr lang="en-US" dirty="0">
                <a:solidFill>
                  <a:schemeClr val="bg1">
                    <a:lumMod val="50000"/>
                  </a:schemeClr>
                </a:solidFill>
              </a:rPr>
              <a:t>of CO</a:t>
            </a:r>
            <a:r>
              <a:rPr lang="en-US" baseline="-25000" dirty="0">
                <a:solidFill>
                  <a:schemeClr val="bg1">
                    <a:lumMod val="50000"/>
                  </a:schemeClr>
                </a:solidFill>
              </a:rPr>
              <a:t>2</a:t>
            </a:r>
            <a:r>
              <a:rPr lang="en-US" dirty="0">
                <a:solidFill>
                  <a:schemeClr val="bg1">
                    <a:lumMod val="50000"/>
                  </a:schemeClr>
                </a:solidFill>
              </a:rPr>
              <a:t> emissions.  Each came up with a different conclusion based on the diagram.</a:t>
            </a:r>
          </a:p>
          <a:p>
            <a:r>
              <a:rPr lang="en-US" dirty="0">
                <a:solidFill>
                  <a:schemeClr val="bg1">
                    <a:lumMod val="50000"/>
                  </a:schemeClr>
                </a:solidFill>
              </a:rPr>
              <a:t>Give </a:t>
            </a:r>
            <a:r>
              <a:rPr lang="en-US" dirty="0"/>
              <a:t>two possible ‘correct’ answers </a:t>
            </a:r>
            <a:r>
              <a:rPr lang="en-US" dirty="0">
                <a:solidFill>
                  <a:schemeClr val="bg1">
                    <a:lumMod val="50000"/>
                  </a:schemeClr>
                </a:solidFill>
              </a:rPr>
              <a:t>to this question, and</a:t>
            </a:r>
            <a:r>
              <a:rPr lang="en-US" dirty="0"/>
              <a:t> explain how you can obtain each of these </a:t>
            </a:r>
            <a:r>
              <a:rPr lang="en-US" dirty="0" smtClean="0"/>
              <a:t>answers</a:t>
            </a:r>
            <a:r>
              <a:rPr lang="en-US" dirty="0" smtClean="0">
                <a:solidFill>
                  <a:schemeClr val="bg1">
                    <a:lumMod val="50000"/>
                  </a:schemeClr>
                </a:solidFill>
              </a:rPr>
              <a:t>.</a:t>
            </a:r>
            <a:endParaRPr lang="en-US" dirty="0">
              <a:solidFill>
                <a:schemeClr val="bg1">
                  <a:lumMod val="50000"/>
                </a:schemeClr>
              </a:solidFill>
            </a:endParaRPr>
          </a:p>
        </p:txBody>
      </p:sp>
      <p:pic>
        <p:nvPicPr>
          <p:cNvPr id="1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879" y="1253314"/>
            <a:ext cx="4452093" cy="375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24124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QUESTION 44.2</a:t>
            </a:r>
          </a:p>
          <a:p>
            <a:r>
              <a:rPr lang="en-US" dirty="0"/>
              <a:t>Mandy and </a:t>
            </a:r>
            <a:r>
              <a:rPr lang="en-US" dirty="0" err="1"/>
              <a:t>Niels</a:t>
            </a:r>
            <a:r>
              <a:rPr lang="en-US" dirty="0"/>
              <a:t> discussed which country (or region) had the largest </a:t>
            </a:r>
            <a:r>
              <a:rPr lang="en-US" i="1" dirty="0"/>
              <a:t>increase</a:t>
            </a:r>
            <a:r>
              <a:rPr lang="en-US" dirty="0"/>
              <a:t> of CO</a:t>
            </a:r>
            <a:r>
              <a:rPr lang="en-US" baseline="-25000" dirty="0"/>
              <a:t>2</a:t>
            </a:r>
            <a:r>
              <a:rPr lang="en-US" dirty="0"/>
              <a:t> emissions.  Each came up with a different conclusion based on the diagram.</a:t>
            </a:r>
          </a:p>
          <a:p>
            <a:r>
              <a:rPr lang="en-US" dirty="0"/>
              <a:t>Give two possible ‘correct’ answers to this question, and explain how you can obtain each of these </a:t>
            </a:r>
            <a:r>
              <a:rPr lang="en-US" dirty="0" smtClean="0"/>
              <a:t>answers.</a:t>
            </a:r>
            <a:endParaRPr lang="en-US" dirty="0"/>
          </a:p>
        </p:txBody>
      </p:sp>
      <p:pic>
        <p:nvPicPr>
          <p:cNvPr id="13"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879" y="1253314"/>
            <a:ext cx="4452093" cy="375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40963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TextBox 8"/>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a:p>
          <a:p>
            <a:endParaRPr lang="en-US" b="1" dirty="0" smtClean="0"/>
          </a:p>
          <a:p>
            <a:endParaRPr lang="en-US" b="1" dirty="0"/>
          </a:p>
          <a:p>
            <a:endParaRPr lang="en-US" b="1" dirty="0" smtClean="0"/>
          </a:p>
          <a:p>
            <a:endParaRPr lang="en-US" b="1" dirty="0"/>
          </a:p>
          <a:p>
            <a:endParaRPr lang="en-US" b="1" dirty="0" smtClean="0"/>
          </a:p>
          <a:p>
            <a:endParaRPr lang="en-US" b="1" dirty="0" smtClean="0"/>
          </a:p>
          <a:p>
            <a:r>
              <a:rPr lang="en-US" b="1" dirty="0" smtClean="0"/>
              <a:t>QUESTION 44.1</a:t>
            </a:r>
          </a:p>
          <a:p>
            <a:r>
              <a:rPr lang="en-US" dirty="0" smtClean="0"/>
              <a:t>In the diagram you can read that in the USA, the increase in CO</a:t>
            </a:r>
            <a:r>
              <a:rPr lang="en-US" baseline="-25000" dirty="0" smtClean="0"/>
              <a:t>2</a:t>
            </a:r>
            <a:r>
              <a:rPr lang="en-US" dirty="0" smtClean="0"/>
              <a:t> emission level from 1990 to 1998 was 11%.  Show the calculation to demonstrate how the 11% is obtained.</a:t>
            </a:r>
            <a:endParaRPr lang="en-US" dirty="0"/>
          </a:p>
        </p:txBody>
      </p:sp>
      <p:pic>
        <p:nvPicPr>
          <p:cNvPr id="1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662" y="1253314"/>
            <a:ext cx="4752528" cy="4013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45339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2"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44.1</a:t>
            </a:r>
          </a:p>
          <a:p>
            <a:r>
              <a:rPr lang="en-US" dirty="0">
                <a:solidFill>
                  <a:schemeClr val="bg1">
                    <a:lumMod val="50000"/>
                  </a:schemeClr>
                </a:solidFill>
              </a:rPr>
              <a:t>In the diagram you can read that in the USA, the increase in CO</a:t>
            </a:r>
            <a:r>
              <a:rPr lang="en-US" baseline="-25000" dirty="0">
                <a:solidFill>
                  <a:schemeClr val="bg1">
                    <a:lumMod val="50000"/>
                  </a:schemeClr>
                </a:solidFill>
              </a:rPr>
              <a:t>2</a:t>
            </a:r>
            <a:r>
              <a:rPr lang="en-US" dirty="0">
                <a:solidFill>
                  <a:schemeClr val="bg1">
                    <a:lumMod val="50000"/>
                  </a:schemeClr>
                </a:solidFill>
              </a:rPr>
              <a:t> emission level from 1990 to 1998 was 11%.  </a:t>
            </a:r>
            <a:r>
              <a:rPr lang="en-US" dirty="0"/>
              <a:t>Show the calculation to demonstrate how the 11% is </a:t>
            </a:r>
            <a:r>
              <a:rPr lang="en-US" dirty="0" smtClean="0"/>
              <a:t>obtained.</a:t>
            </a:r>
            <a:endParaRPr lang="en-US" dirty="0">
              <a:solidFill>
                <a:schemeClr val="bg1">
                  <a:lumMod val="50000"/>
                </a:schemeClr>
              </a:solidFill>
            </a:endParaRPr>
          </a:p>
        </p:txBody>
      </p:sp>
      <p:pic>
        <p:nvPicPr>
          <p:cNvPr id="1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2662" y="1253314"/>
            <a:ext cx="4752528" cy="4013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2265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44.1</a:t>
            </a:r>
          </a:p>
          <a:p>
            <a:r>
              <a:rPr lang="en-US" dirty="0">
                <a:solidFill>
                  <a:schemeClr val="bg1">
                    <a:lumMod val="50000"/>
                  </a:schemeClr>
                </a:solidFill>
              </a:rPr>
              <a:t>In the </a:t>
            </a:r>
            <a:r>
              <a:rPr lang="en-US" dirty="0"/>
              <a:t>diagram </a:t>
            </a:r>
            <a:r>
              <a:rPr lang="en-US" dirty="0">
                <a:solidFill>
                  <a:schemeClr val="bg1">
                    <a:lumMod val="50000"/>
                  </a:schemeClr>
                </a:solidFill>
              </a:rPr>
              <a:t>you can read that in the USA, the increase in CO</a:t>
            </a:r>
            <a:r>
              <a:rPr lang="en-US" baseline="-25000" dirty="0">
                <a:solidFill>
                  <a:schemeClr val="bg1">
                    <a:lumMod val="50000"/>
                  </a:schemeClr>
                </a:solidFill>
              </a:rPr>
              <a:t>2</a:t>
            </a:r>
            <a:r>
              <a:rPr lang="en-US" dirty="0">
                <a:solidFill>
                  <a:schemeClr val="bg1">
                    <a:lumMod val="50000"/>
                  </a:schemeClr>
                </a:solidFill>
              </a:rPr>
              <a:t> emission level from 1990 to 1998 was 11%.  Show the calculation to demonstrate how the 11% is </a:t>
            </a:r>
            <a:r>
              <a:rPr lang="en-US" dirty="0" smtClean="0">
                <a:solidFill>
                  <a:schemeClr val="bg1">
                    <a:lumMod val="50000"/>
                  </a:schemeClr>
                </a:solidFill>
              </a:rPr>
              <a:t>obtained.</a:t>
            </a:r>
            <a:endParaRPr lang="en-US" dirty="0">
              <a:solidFill>
                <a:schemeClr val="bg1">
                  <a:lumMod val="50000"/>
                </a:schemeClr>
              </a:solidFill>
            </a:endParaRPr>
          </a:p>
        </p:txBody>
      </p:sp>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2662" y="1253314"/>
            <a:ext cx="4752528" cy="4013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458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44.1</a:t>
            </a:r>
          </a:p>
          <a:p>
            <a:r>
              <a:rPr lang="en-US" dirty="0">
                <a:solidFill>
                  <a:schemeClr val="bg1">
                    <a:lumMod val="50000"/>
                  </a:schemeClr>
                </a:solidFill>
              </a:rPr>
              <a:t>In the diagram you can read that in the USA, the </a:t>
            </a:r>
            <a:r>
              <a:rPr lang="en-US" dirty="0"/>
              <a:t>increase </a:t>
            </a:r>
            <a:r>
              <a:rPr lang="en-US" dirty="0">
                <a:solidFill>
                  <a:schemeClr val="bg1">
                    <a:lumMod val="50000"/>
                  </a:schemeClr>
                </a:solidFill>
              </a:rPr>
              <a:t>in CO</a:t>
            </a:r>
            <a:r>
              <a:rPr lang="en-US" baseline="-25000" dirty="0">
                <a:solidFill>
                  <a:schemeClr val="bg1">
                    <a:lumMod val="50000"/>
                  </a:schemeClr>
                </a:solidFill>
              </a:rPr>
              <a:t>2</a:t>
            </a:r>
            <a:r>
              <a:rPr lang="en-US" dirty="0">
                <a:solidFill>
                  <a:schemeClr val="bg1">
                    <a:lumMod val="50000"/>
                  </a:schemeClr>
                </a:solidFill>
              </a:rPr>
              <a:t> emission level from 1990 to 1998 was 11</a:t>
            </a:r>
            <a:r>
              <a:rPr lang="en-US" b="1" dirty="0"/>
              <a:t>%</a:t>
            </a:r>
            <a:r>
              <a:rPr lang="en-US" dirty="0">
                <a:solidFill>
                  <a:schemeClr val="bg1">
                    <a:lumMod val="50000"/>
                  </a:schemeClr>
                </a:solidFill>
              </a:rPr>
              <a:t>.  Show the </a:t>
            </a:r>
            <a:r>
              <a:rPr lang="en-US" dirty="0"/>
              <a:t>calculation </a:t>
            </a:r>
            <a:r>
              <a:rPr lang="en-US" dirty="0">
                <a:solidFill>
                  <a:schemeClr val="bg1">
                    <a:lumMod val="50000"/>
                  </a:schemeClr>
                </a:solidFill>
              </a:rPr>
              <a:t>to demonstrate how the 11% is </a:t>
            </a:r>
            <a:r>
              <a:rPr lang="en-US" dirty="0" smtClean="0">
                <a:solidFill>
                  <a:schemeClr val="bg1">
                    <a:lumMod val="50000"/>
                  </a:schemeClr>
                </a:solidFill>
              </a:rPr>
              <a:t>obtained.</a:t>
            </a:r>
            <a:endParaRPr lang="en-US" dirty="0">
              <a:solidFill>
                <a:schemeClr val="bg1">
                  <a:lumMod val="50000"/>
                </a:schemeClr>
              </a:solidFill>
            </a:endParaRPr>
          </a:p>
        </p:txBody>
      </p:sp>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2662" y="1253314"/>
            <a:ext cx="4752528" cy="4013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97669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QUESTION 44.1</a:t>
            </a:r>
          </a:p>
          <a:p>
            <a:r>
              <a:rPr lang="en-US" dirty="0"/>
              <a:t>In the diagram you can read that in the USA, the increase in CO</a:t>
            </a:r>
            <a:r>
              <a:rPr lang="en-US" baseline="-25000" dirty="0"/>
              <a:t>2</a:t>
            </a:r>
            <a:r>
              <a:rPr lang="en-US" dirty="0"/>
              <a:t> emission level from 1990 to 1998 was 11%.  Show the calculation to demonstrate how the 11% is </a:t>
            </a:r>
            <a:r>
              <a:rPr lang="en-US" dirty="0" smtClean="0"/>
              <a:t>obtained.</a:t>
            </a:r>
            <a:endParaRPr lang="en-US" dirty="0"/>
          </a:p>
        </p:txBody>
      </p:sp>
      <p:pic>
        <p:nvPicPr>
          <p:cNvPr id="11"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2662" y="1253314"/>
            <a:ext cx="4752528" cy="4013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45375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TextBox 8"/>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smtClean="0"/>
              <a:t>QUESTION 44.2</a:t>
            </a:r>
            <a:endParaRPr lang="en-US" b="1" dirty="0"/>
          </a:p>
          <a:p>
            <a:r>
              <a:rPr lang="en-US" dirty="0" smtClean="0"/>
              <a:t>Mandy </a:t>
            </a:r>
            <a:r>
              <a:rPr lang="en-US" dirty="0" err="1" smtClean="0"/>
              <a:t>analysed</a:t>
            </a:r>
            <a:r>
              <a:rPr lang="en-US" dirty="0" smtClean="0"/>
              <a:t> the diagram and claimed she discovered a mistake in the percentage change in emission levels: “The percentage decrease in Germany (16%) is bigger than the percentage decrease in the whole European Union (EU total, 4%).  This is not possible, since Germany is part of the EU.”</a:t>
            </a:r>
          </a:p>
          <a:p>
            <a:r>
              <a:rPr lang="en-US" dirty="0" smtClean="0"/>
              <a:t>Do you agree with Mandy when she says this is not possible?  Give an explanation to support your answer.</a:t>
            </a:r>
            <a:endParaRPr lang="en-US" dirty="0"/>
          </a:p>
        </p:txBody>
      </p:sp>
      <p:pic>
        <p:nvPicPr>
          <p:cNvPr id="10"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35281" y="1202544"/>
            <a:ext cx="3587290" cy="3029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9190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44.2</a:t>
            </a:r>
          </a:p>
          <a:p>
            <a:r>
              <a:rPr lang="en-US" dirty="0">
                <a:solidFill>
                  <a:schemeClr val="bg1">
                    <a:lumMod val="50000"/>
                  </a:schemeClr>
                </a:solidFill>
              </a:rPr>
              <a:t>Mandy </a:t>
            </a:r>
            <a:r>
              <a:rPr lang="en-US" dirty="0" err="1">
                <a:solidFill>
                  <a:schemeClr val="bg1">
                    <a:lumMod val="50000"/>
                  </a:schemeClr>
                </a:solidFill>
              </a:rPr>
              <a:t>analysed</a:t>
            </a:r>
            <a:r>
              <a:rPr lang="en-US" dirty="0">
                <a:solidFill>
                  <a:schemeClr val="bg1">
                    <a:lumMod val="50000"/>
                  </a:schemeClr>
                </a:solidFill>
              </a:rPr>
              <a:t> the diagram and claimed she discovered a mistake in the percentage change in emission levels: “The percentage decrease in Germany (16%) is bigger than the percentage decrease in the whole European Union (EU total, 4%).  This is not possible, since Germany is part of the EU.”</a:t>
            </a:r>
          </a:p>
          <a:p>
            <a:r>
              <a:rPr lang="en-US" dirty="0"/>
              <a:t>Do you agree with Mandy when she says this is not possible?  </a:t>
            </a:r>
            <a:r>
              <a:rPr lang="en-US" dirty="0">
                <a:solidFill>
                  <a:schemeClr val="bg1">
                    <a:lumMod val="50000"/>
                  </a:schemeClr>
                </a:solidFill>
              </a:rPr>
              <a:t>Give an explanation to support your answer.</a:t>
            </a:r>
            <a:endParaRPr lang="en-US" dirty="0">
              <a:solidFill>
                <a:schemeClr val="bg1">
                  <a:lumMod val="50000"/>
                </a:schemeClr>
              </a:solidFill>
            </a:endParaRPr>
          </a:p>
        </p:txBody>
      </p:sp>
      <p:pic>
        <p:nvPicPr>
          <p:cNvPr id="11"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35281" y="1202544"/>
            <a:ext cx="3587290" cy="3029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81266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44</a:t>
            </a:r>
            <a:r>
              <a:rPr lang="en-GB" sz="4000" dirty="0">
                <a:solidFill>
                  <a:schemeClr val="tx1">
                    <a:lumMod val="95000"/>
                    <a:lumOff val="5000"/>
                  </a:schemeClr>
                </a:solidFill>
              </a:rPr>
              <a:t>: Decreasing CO</a:t>
            </a:r>
            <a:r>
              <a:rPr lang="en-GB" sz="4000" baseline="-25000" dirty="0">
                <a:solidFill>
                  <a:schemeClr val="tx1">
                    <a:lumMod val="95000"/>
                    <a:lumOff val="5000"/>
                  </a:schemeClr>
                </a:solidFill>
              </a:rPr>
              <a:t>2</a:t>
            </a:r>
            <a:r>
              <a:rPr lang="en-GB" sz="4000" dirty="0">
                <a:solidFill>
                  <a:schemeClr val="tx1">
                    <a:lumMod val="95000"/>
                    <a:lumOff val="5000"/>
                  </a:schemeClr>
                </a:solidFill>
              </a:rPr>
              <a:t> levels</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0" name="TextBox 9"/>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solidFill>
                  <a:schemeClr val="bg1">
                    <a:lumMod val="50000"/>
                  </a:schemeClr>
                </a:solidFill>
              </a:rPr>
              <a:t>QUESTION 44.2</a:t>
            </a:r>
          </a:p>
          <a:p>
            <a:r>
              <a:rPr lang="en-US" dirty="0"/>
              <a:t>Mandy</a:t>
            </a:r>
            <a:r>
              <a:rPr lang="en-US" dirty="0">
                <a:solidFill>
                  <a:schemeClr val="bg1">
                    <a:lumMod val="50000"/>
                  </a:schemeClr>
                </a:solidFill>
              </a:rPr>
              <a:t> </a:t>
            </a:r>
            <a:r>
              <a:rPr lang="en-US" dirty="0" err="1">
                <a:solidFill>
                  <a:schemeClr val="bg1">
                    <a:lumMod val="50000"/>
                  </a:schemeClr>
                </a:solidFill>
              </a:rPr>
              <a:t>analysed</a:t>
            </a:r>
            <a:r>
              <a:rPr lang="en-US" dirty="0">
                <a:solidFill>
                  <a:schemeClr val="bg1">
                    <a:lumMod val="50000"/>
                  </a:schemeClr>
                </a:solidFill>
              </a:rPr>
              <a:t> the diagram and </a:t>
            </a:r>
            <a:r>
              <a:rPr lang="en-US" dirty="0"/>
              <a:t>claimed</a:t>
            </a:r>
            <a:r>
              <a:rPr lang="en-US" dirty="0">
                <a:solidFill>
                  <a:schemeClr val="bg1">
                    <a:lumMod val="50000"/>
                  </a:schemeClr>
                </a:solidFill>
              </a:rPr>
              <a:t> she discovered a mistake in the percentage change in emission levels: </a:t>
            </a:r>
            <a:r>
              <a:rPr lang="en-US" dirty="0"/>
              <a:t>“The percentage decrease in Germany (16%) is bigger than the percentage decrease in the whole European Union (EU total, 4%).  This is not possible, since Germany is part of the EU.”</a:t>
            </a:r>
          </a:p>
          <a:p>
            <a:r>
              <a:rPr lang="en-US" dirty="0">
                <a:solidFill>
                  <a:schemeClr val="bg1">
                    <a:lumMod val="50000"/>
                  </a:schemeClr>
                </a:solidFill>
              </a:rPr>
              <a:t>Do you agree with Mandy when she says this is not possible?  Give an explanation to support your answer.</a:t>
            </a:r>
            <a:endParaRPr lang="en-US" dirty="0">
              <a:solidFill>
                <a:schemeClr val="bg1">
                  <a:lumMod val="50000"/>
                </a:schemeClr>
              </a:solidFill>
            </a:endParaRPr>
          </a:p>
        </p:txBody>
      </p:sp>
      <p:pic>
        <p:nvPicPr>
          <p:cNvPr id="11"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35281" y="1202544"/>
            <a:ext cx="3587290" cy="3029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27078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2544</TotalTime>
  <Words>1555</Words>
  <Application>Microsoft Office PowerPoint</Application>
  <PresentationFormat>On-screen Show (4:3)</PresentationFormat>
  <Paragraphs>345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Brooklet</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lpstr>Mathematics Unit 44: Decreasing CO2 levels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Greenslade M</cp:lastModifiedBy>
  <cp:revision>81</cp:revision>
  <dcterms:created xsi:type="dcterms:W3CDTF">2010-03-16T17:53:16Z</dcterms:created>
  <dcterms:modified xsi:type="dcterms:W3CDTF">2015-04-08T14:29:20Z</dcterms:modified>
</cp:coreProperties>
</file>