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2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C2B39-586A-4E9A-99CB-9F8F55CC691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D69FB-8FAF-4A94-9D63-C720AD24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81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8BFBFB68-8C59-4F93-8ECF-07464F62292A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8.xml"/><Relationship Id="rId7" Type="http://schemas.openxmlformats.org/officeDocument/2006/relationships/image" Target="../media/image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3.xml"/><Relationship Id="rId7" Type="http://schemas.openxmlformats.org/officeDocument/2006/relationships/image" Target="../media/image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3.xml"/><Relationship Id="rId7" Type="http://schemas.openxmlformats.org/officeDocument/2006/relationships/image" Target="../media/image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3.xml"/><Relationship Id="rId7" Type="http://schemas.openxmlformats.org/officeDocument/2006/relationships/image" Target="../media/image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3.xml"/><Relationship Id="rId7" Type="http://schemas.openxmlformats.org/officeDocument/2006/relationships/image" Target="../media/image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7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18.xml"/><Relationship Id="rId7" Type="http://schemas.openxmlformats.org/officeDocument/2006/relationships/image" Target="../media/image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18.xml"/><Relationship Id="rId7" Type="http://schemas.openxmlformats.org/officeDocument/2006/relationships/image" Target="../media/image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18.xml"/><Relationship Id="rId7" Type="http://schemas.openxmlformats.org/officeDocument/2006/relationships/image" Target="../media/image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18.xml"/><Relationship Id="rId7" Type="http://schemas.openxmlformats.org/officeDocument/2006/relationships/image" Target="../media/image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8.xml"/><Relationship Id="rId7" Type="http://schemas.openxmlformats.org/officeDocument/2006/relationships/image" Target="../media/image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8.xml"/><Relationship Id="rId7" Type="http://schemas.openxmlformats.org/officeDocument/2006/relationships/image" Target="../media/image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45: Twisted Building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1142984"/>
            <a:ext cx="557216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dirty="0" smtClean="0"/>
              <a:t>In modern architecture,</a:t>
            </a:r>
          </a:p>
          <a:p>
            <a:r>
              <a:rPr lang="en-US" dirty="0" smtClean="0"/>
              <a:t>buildings often have</a:t>
            </a:r>
          </a:p>
          <a:p>
            <a:r>
              <a:rPr lang="en-US" dirty="0" smtClean="0"/>
              <a:t>unusual shapes.  The</a:t>
            </a:r>
          </a:p>
          <a:p>
            <a:r>
              <a:rPr lang="en-US" dirty="0" smtClean="0"/>
              <a:t>picture here shows a</a:t>
            </a:r>
          </a:p>
          <a:p>
            <a:r>
              <a:rPr lang="en-US" dirty="0" smtClean="0"/>
              <a:t>computer model of a</a:t>
            </a:r>
          </a:p>
          <a:p>
            <a:r>
              <a:rPr lang="en-US" dirty="0" smtClean="0"/>
              <a:t>‘twisted building’ and a</a:t>
            </a:r>
          </a:p>
          <a:p>
            <a:r>
              <a:rPr lang="en-US" dirty="0" smtClean="0"/>
              <a:t>plan of the ground floor.</a:t>
            </a:r>
          </a:p>
          <a:p>
            <a:r>
              <a:rPr lang="en-US" dirty="0" smtClean="0"/>
              <a:t>The compass points show</a:t>
            </a:r>
          </a:p>
          <a:p>
            <a:r>
              <a:rPr lang="en-US" dirty="0" smtClean="0"/>
              <a:t>the orientation of the building.</a:t>
            </a:r>
          </a:p>
          <a:p>
            <a:r>
              <a:rPr lang="en-US" dirty="0" smtClean="0"/>
              <a:t>The ground floor of the building contains the main entrance and has room for shops.  Above the ground floor there are 20 </a:t>
            </a:r>
            <a:r>
              <a:rPr lang="en-US" dirty="0" err="1" smtClean="0"/>
              <a:t>storeys</a:t>
            </a:r>
            <a:r>
              <a:rPr lang="en-US" dirty="0" smtClean="0"/>
              <a:t> containing apartments.</a:t>
            </a:r>
          </a:p>
          <a:p>
            <a:r>
              <a:rPr lang="en-US" dirty="0" smtClean="0"/>
              <a:t>The plan of each </a:t>
            </a:r>
            <a:r>
              <a:rPr lang="en-US" dirty="0" err="1" smtClean="0"/>
              <a:t>storey</a:t>
            </a:r>
            <a:r>
              <a:rPr lang="en-US" dirty="0" smtClean="0"/>
              <a:t> is similar to the plan of the ground floor, but each has a slightly different orientation from the </a:t>
            </a:r>
            <a:r>
              <a:rPr lang="en-US" dirty="0" err="1" smtClean="0"/>
              <a:t>storey</a:t>
            </a:r>
            <a:r>
              <a:rPr lang="en-US" dirty="0" smtClean="0"/>
              <a:t> below.  The cylinder contains the elevator shaft and a landing on each floor.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QUESTION 45.1</a:t>
            </a:r>
            <a:endParaRPr lang="en-US" b="1" dirty="0" smtClean="0"/>
          </a:p>
          <a:p>
            <a:r>
              <a:rPr lang="en-US" dirty="0" smtClean="0"/>
              <a:t>Estimate the total height of the building, in </a:t>
            </a:r>
            <a:r>
              <a:rPr lang="en-US" dirty="0" err="1" smtClean="0"/>
              <a:t>metres</a:t>
            </a:r>
            <a:r>
              <a:rPr lang="en-US" dirty="0" smtClean="0"/>
              <a:t>.  Explain how you found your answer.</a:t>
            </a:r>
            <a:endParaRPr lang="en-US" dirty="0"/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 we want to find out?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useful information do we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have we learned?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other mathematical techniques do we need to apply?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223594"/>
            <a:ext cx="2662305" cy="219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45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Twisted Building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have we learned?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142984"/>
            <a:ext cx="5572164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dirty="0"/>
              <a:t>The following pictures include a </a:t>
            </a:r>
            <a:r>
              <a:rPr lang="en-US" dirty="0" err="1"/>
              <a:t>sideview</a:t>
            </a:r>
            <a:r>
              <a:rPr lang="en-US" dirty="0"/>
              <a:t> of the twisted building.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QUESTION 45.2</a:t>
            </a:r>
          </a:p>
          <a:p>
            <a:r>
              <a:rPr lang="en-US" dirty="0"/>
              <a:t>From which direction has </a:t>
            </a:r>
            <a:r>
              <a:rPr lang="en-US" dirty="0" err="1"/>
              <a:t>Sideview</a:t>
            </a:r>
            <a:r>
              <a:rPr lang="en-US" dirty="0"/>
              <a:t> 1 been drawn?</a:t>
            </a:r>
          </a:p>
          <a:p>
            <a:pPr marL="342900" indent="-342900">
              <a:buAutoNum type="alphaUcPeriod"/>
            </a:pPr>
            <a:r>
              <a:rPr lang="en-US" dirty="0"/>
              <a:t>From the North.</a:t>
            </a:r>
          </a:p>
          <a:p>
            <a:pPr marL="342900" indent="-342900">
              <a:buAutoNum type="alphaUcPeriod"/>
            </a:pPr>
            <a:r>
              <a:rPr lang="en-US" dirty="0"/>
              <a:t>From the West.</a:t>
            </a:r>
          </a:p>
          <a:p>
            <a:pPr marL="342900" indent="-342900">
              <a:buAutoNum type="alphaUcPeriod"/>
            </a:pPr>
            <a:r>
              <a:rPr lang="en-US" dirty="0"/>
              <a:t>From the East.</a:t>
            </a:r>
          </a:p>
          <a:p>
            <a:pPr marL="342900" indent="-342900">
              <a:buAutoNum type="alphaUcPeriod"/>
            </a:pPr>
            <a:r>
              <a:rPr lang="en-US" dirty="0"/>
              <a:t>From the South.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7" y="1762905"/>
            <a:ext cx="2983249" cy="2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67" y="1702597"/>
            <a:ext cx="2370506" cy="26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5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45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Twisted Building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 we want to find out?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useful information do we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have we learned?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other mathematical techniques do we need to apply?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1158999"/>
            <a:ext cx="5572164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dirty="0"/>
              <a:t>The following pictures include </a:t>
            </a:r>
            <a:r>
              <a:rPr lang="en-US" dirty="0" smtClean="0"/>
              <a:t>another </a:t>
            </a:r>
            <a:r>
              <a:rPr lang="en-US" dirty="0" err="1"/>
              <a:t>sideview</a:t>
            </a:r>
            <a:r>
              <a:rPr lang="en-US" dirty="0"/>
              <a:t> of the twisted building.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QUESTION </a:t>
            </a:r>
            <a:r>
              <a:rPr lang="en-US" b="1" dirty="0" smtClean="0"/>
              <a:t>45.3</a:t>
            </a:r>
            <a:endParaRPr lang="en-US" b="1" dirty="0"/>
          </a:p>
          <a:p>
            <a:r>
              <a:rPr lang="en-US" dirty="0"/>
              <a:t>From which direction has </a:t>
            </a:r>
            <a:r>
              <a:rPr lang="en-US" dirty="0" err="1"/>
              <a:t>Sideview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/>
              <a:t>been drawn?</a:t>
            </a:r>
          </a:p>
          <a:p>
            <a:pPr marL="342900" indent="-342900">
              <a:buAutoNum type="alphaUcPeriod"/>
            </a:pPr>
            <a:r>
              <a:rPr lang="en-US" dirty="0"/>
              <a:t>From the </a:t>
            </a:r>
            <a:r>
              <a:rPr lang="en-US" dirty="0" smtClean="0"/>
              <a:t>North West.</a:t>
            </a:r>
            <a:endParaRPr lang="en-US" dirty="0"/>
          </a:p>
          <a:p>
            <a:pPr marL="342900" indent="-342900">
              <a:buAutoNum type="alphaUcPeriod"/>
            </a:pPr>
            <a:r>
              <a:rPr lang="en-US" dirty="0"/>
              <a:t>From the </a:t>
            </a:r>
            <a:r>
              <a:rPr lang="en-US" dirty="0" smtClean="0"/>
              <a:t>North East</a:t>
            </a:r>
            <a:r>
              <a:rPr lang="en-US" dirty="0"/>
              <a:t>.</a:t>
            </a:r>
          </a:p>
          <a:p>
            <a:pPr marL="342900" indent="-342900">
              <a:buAutoNum type="alphaUcPeriod"/>
            </a:pPr>
            <a:r>
              <a:rPr lang="en-US" dirty="0"/>
              <a:t>From the </a:t>
            </a:r>
            <a:r>
              <a:rPr lang="en-US" dirty="0" smtClean="0"/>
              <a:t>South West.</a:t>
            </a:r>
            <a:endParaRPr lang="en-US" dirty="0"/>
          </a:p>
          <a:p>
            <a:pPr marL="342900" indent="-342900">
              <a:buAutoNum type="alphaUcPeriod"/>
            </a:pPr>
            <a:r>
              <a:rPr lang="en-US" dirty="0"/>
              <a:t>From the </a:t>
            </a:r>
            <a:r>
              <a:rPr lang="en-US" dirty="0" smtClean="0"/>
              <a:t>South East.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7" y="1762905"/>
            <a:ext cx="2983249" cy="2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31" y="1715285"/>
            <a:ext cx="2274477" cy="265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1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45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Twisted Building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 we want to find out?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142984"/>
            <a:ext cx="5572164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following pictures include another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sideview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of the twisted building.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QUESTION 45.3</a:t>
            </a:r>
          </a:p>
          <a:p>
            <a:r>
              <a:rPr lang="en-US" dirty="0"/>
              <a:t>From which direction has </a:t>
            </a:r>
            <a:r>
              <a:rPr lang="en-US" dirty="0" err="1"/>
              <a:t>Sideview</a:t>
            </a:r>
            <a:r>
              <a:rPr lang="en-US" dirty="0"/>
              <a:t> 2 been drawn?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the North West.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the North East.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the South West.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the South East.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7" y="1762905"/>
            <a:ext cx="2983249" cy="2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31" y="1715285"/>
            <a:ext cx="2274477" cy="265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1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45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Twisted Building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useful information do we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142984"/>
            <a:ext cx="5572164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following </a:t>
            </a:r>
            <a:r>
              <a:rPr lang="en-US" dirty="0"/>
              <a:t>pictures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include another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sideview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of the twisted building.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QUESTION 45.3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which direction has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Sideview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2 been drawn?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the North West.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the North East.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the South West.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the South East.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7" y="1762905"/>
            <a:ext cx="2983249" cy="2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31" y="1715285"/>
            <a:ext cx="2274477" cy="265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7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45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Twisted Building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other mathematical techniques do we need to apply?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142984"/>
            <a:ext cx="5572164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following pictures include another </a:t>
            </a:r>
            <a:r>
              <a:rPr lang="en-US" dirty="0" err="1"/>
              <a:t>sideview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 the twisted building.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QUESTION 45.3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which </a:t>
            </a:r>
            <a:r>
              <a:rPr lang="en-US" dirty="0"/>
              <a:t>direction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has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Sideview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2 been drawn?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the North West.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the North East.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the South West.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the South East.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7" y="1762905"/>
            <a:ext cx="2983249" cy="2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31" y="1715285"/>
            <a:ext cx="2274477" cy="265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7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45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Twisted Building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have we learned?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142984"/>
            <a:ext cx="5572164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dirty="0"/>
              <a:t>The following pictures include another </a:t>
            </a:r>
            <a:r>
              <a:rPr lang="en-US" dirty="0" err="1"/>
              <a:t>sideview</a:t>
            </a:r>
            <a:r>
              <a:rPr lang="en-US" dirty="0"/>
              <a:t> of the twisted building.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QUESTION 45.3</a:t>
            </a:r>
          </a:p>
          <a:p>
            <a:r>
              <a:rPr lang="en-US" dirty="0"/>
              <a:t>From which direction has </a:t>
            </a:r>
            <a:r>
              <a:rPr lang="en-US" dirty="0" err="1"/>
              <a:t>Sideview</a:t>
            </a:r>
            <a:r>
              <a:rPr lang="en-US" dirty="0"/>
              <a:t> 2 been drawn?</a:t>
            </a:r>
          </a:p>
          <a:p>
            <a:pPr marL="342900" indent="-342900">
              <a:buAutoNum type="alphaUcPeriod"/>
            </a:pPr>
            <a:r>
              <a:rPr lang="en-US" dirty="0"/>
              <a:t>From the North West.</a:t>
            </a:r>
          </a:p>
          <a:p>
            <a:pPr marL="342900" indent="-342900">
              <a:buAutoNum type="alphaUcPeriod"/>
            </a:pPr>
            <a:r>
              <a:rPr lang="en-US" dirty="0"/>
              <a:t>From the North East.</a:t>
            </a:r>
          </a:p>
          <a:p>
            <a:pPr marL="342900" indent="-342900">
              <a:buAutoNum type="alphaUcPeriod"/>
            </a:pPr>
            <a:r>
              <a:rPr lang="en-US" dirty="0"/>
              <a:t>From the South West.</a:t>
            </a:r>
          </a:p>
          <a:p>
            <a:pPr marL="342900" indent="-342900">
              <a:buAutoNum type="alphaUcPeriod"/>
            </a:pPr>
            <a:r>
              <a:rPr lang="en-US" dirty="0"/>
              <a:t>From the South East.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7" y="1762905"/>
            <a:ext cx="2983249" cy="2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31" y="1715285"/>
            <a:ext cx="2274477" cy="265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2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45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Twisted Building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 we want to find out?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useful information do we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have we learned?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other mathematical techniques do we need to apply?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1142984"/>
            <a:ext cx="557216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b="1" dirty="0" smtClean="0"/>
              <a:t>QUESTION 45.4</a:t>
            </a:r>
            <a:endParaRPr lang="en-US" b="1" dirty="0"/>
          </a:p>
          <a:p>
            <a:r>
              <a:rPr lang="en-US" dirty="0" smtClean="0"/>
              <a:t>Each </a:t>
            </a:r>
            <a:r>
              <a:rPr lang="en-US" dirty="0" err="1" smtClean="0"/>
              <a:t>storey</a:t>
            </a:r>
            <a:r>
              <a:rPr lang="en-US" dirty="0" smtClean="0"/>
              <a:t> containing</a:t>
            </a:r>
          </a:p>
          <a:p>
            <a:r>
              <a:rPr lang="en-US" dirty="0" smtClean="0"/>
              <a:t>apartments has a certain</a:t>
            </a:r>
          </a:p>
          <a:p>
            <a:r>
              <a:rPr lang="en-US" dirty="0" smtClean="0"/>
              <a:t>‘twist’ compared to the</a:t>
            </a:r>
          </a:p>
          <a:p>
            <a:r>
              <a:rPr lang="en-US" dirty="0" smtClean="0"/>
              <a:t>ground floor.  The top floor</a:t>
            </a:r>
          </a:p>
          <a:p>
            <a:r>
              <a:rPr lang="en-US" dirty="0" smtClean="0"/>
              <a:t>(the 20</a:t>
            </a:r>
            <a:r>
              <a:rPr lang="en-US" baseline="30000" dirty="0" smtClean="0"/>
              <a:t>th</a:t>
            </a:r>
            <a:r>
              <a:rPr lang="en-US" dirty="0" smtClean="0"/>
              <a:t> floor above the</a:t>
            </a:r>
          </a:p>
          <a:p>
            <a:r>
              <a:rPr lang="en-US" dirty="0" smtClean="0"/>
              <a:t>ground floor) is at right</a:t>
            </a:r>
          </a:p>
          <a:p>
            <a:r>
              <a:rPr lang="en-US" dirty="0" smtClean="0"/>
              <a:t>angles to the ground floor.</a:t>
            </a:r>
          </a:p>
          <a:p>
            <a:endParaRPr lang="en-US" dirty="0" smtClean="0"/>
          </a:p>
          <a:p>
            <a:r>
              <a:rPr lang="en-US" dirty="0" smtClean="0"/>
              <a:t>The drawing below represents the ground floor.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Draw in this diagram the plan of the 10</a:t>
            </a:r>
            <a:r>
              <a:rPr lang="en-US" baseline="30000" dirty="0" smtClean="0"/>
              <a:t>th</a:t>
            </a:r>
            <a:r>
              <a:rPr lang="en-US" dirty="0" smtClean="0"/>
              <a:t> floor above the ground floor, showing how this floor is situated compared to the ground floor.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0165"/>
            <a:ext cx="2633755" cy="217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45" y="3949807"/>
            <a:ext cx="3192561" cy="185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2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45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Twisted Building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 we want to find out?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142984"/>
            <a:ext cx="557216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QUESTION 45.4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Each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storey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containing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apartments has a certain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‘twist’ compared to the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ground floor.  The top floor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(the 20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floor above the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ground floor) is at right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angles to the ground floor.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drawing below represents the ground floor.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Draw in this diagram the plan of the 10</a:t>
            </a:r>
            <a:r>
              <a:rPr lang="en-US" baseline="30000" dirty="0"/>
              <a:t>th</a:t>
            </a:r>
            <a:r>
              <a:rPr lang="en-US" dirty="0"/>
              <a:t> floor above the ground floor, showing how this floor is situated compared to the ground floor.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0165"/>
            <a:ext cx="2633755" cy="217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51" y="4383743"/>
            <a:ext cx="2327150" cy="135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5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45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Twisted Building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useful information do we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142984"/>
            <a:ext cx="557216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QUESTION 45.4</a:t>
            </a:r>
          </a:p>
          <a:p>
            <a:r>
              <a:rPr lang="en-US" dirty="0"/>
              <a:t>Each </a:t>
            </a:r>
            <a:r>
              <a:rPr lang="en-US" dirty="0" err="1"/>
              <a:t>storey</a:t>
            </a:r>
            <a:r>
              <a:rPr lang="en-US" dirty="0"/>
              <a:t> containing</a:t>
            </a:r>
          </a:p>
          <a:p>
            <a:r>
              <a:rPr lang="en-US" dirty="0"/>
              <a:t>apartments has a certain</a:t>
            </a:r>
          </a:p>
          <a:p>
            <a:r>
              <a:rPr lang="en-US" dirty="0"/>
              <a:t>‘twist’ compared to the</a:t>
            </a:r>
          </a:p>
          <a:p>
            <a:r>
              <a:rPr lang="en-US" dirty="0"/>
              <a:t>ground floor.  The top floor</a:t>
            </a:r>
          </a:p>
          <a:p>
            <a:r>
              <a:rPr lang="en-US" dirty="0"/>
              <a:t>(the 20</a:t>
            </a:r>
            <a:r>
              <a:rPr lang="en-US" baseline="30000" dirty="0"/>
              <a:t>th</a:t>
            </a:r>
            <a:r>
              <a:rPr lang="en-US" dirty="0"/>
              <a:t> floor above the</a:t>
            </a:r>
          </a:p>
          <a:p>
            <a:r>
              <a:rPr lang="en-US" dirty="0"/>
              <a:t>ground floor) is at right</a:t>
            </a:r>
          </a:p>
          <a:p>
            <a:r>
              <a:rPr lang="en-US" dirty="0"/>
              <a:t>angles to the ground floor.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drawing below represents the ground floor.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Draw in this diagram the plan of the 10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floor above the ground floor, showing how this floor is situated compared to the ground floor.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0165"/>
            <a:ext cx="2633755" cy="217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51" y="4383743"/>
            <a:ext cx="2327150" cy="135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6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45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Twisted Building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other mathematical techniques do we need to apply?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142984"/>
            <a:ext cx="557216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QUESTION 45.4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Each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storey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containing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apartments has a certain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‘</a:t>
            </a:r>
            <a:r>
              <a:rPr lang="en-US" dirty="0"/>
              <a:t>twist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’ compared to the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ground floor.  The top floor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(the 20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floor above the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ground floor) is at </a:t>
            </a:r>
            <a:r>
              <a:rPr lang="en-US" dirty="0"/>
              <a:t>right</a:t>
            </a:r>
          </a:p>
          <a:p>
            <a:r>
              <a:rPr lang="en-US" dirty="0"/>
              <a:t>angles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 the ground floor.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dirty="0"/>
              <a:t>drawing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below represents the ground floor.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Draw in this diagram the plan of the 10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floor above the ground floor, showing how this floor is situated compared to the ground floor.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0165"/>
            <a:ext cx="2633755" cy="217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51" y="4383743"/>
            <a:ext cx="2327150" cy="135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4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45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Twisted Building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 we want to find out?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1142984"/>
            <a:ext cx="557216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modern architecture,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buildings often have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unusual shapes.  The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picture here shows a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computer model of a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‘twisted building’ and a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plan of the ground floor.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compass points show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orientation of the building.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ground floor of the building contains the main entrance and has room for shops.  Above the ground floor there are 20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storeys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containing apartments.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plan of each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storey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is similar to the plan of the ground floor, but each has a slightly different orientation from the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storey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below.  The cylinder contains the elevator shaft and a landing on each floor.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QUESTION 45.1</a:t>
            </a:r>
          </a:p>
          <a:p>
            <a:r>
              <a:rPr lang="en-US" dirty="0"/>
              <a:t>Estimate the total height of the building, in </a:t>
            </a:r>
            <a:r>
              <a:rPr lang="en-US" dirty="0" err="1"/>
              <a:t>metres</a:t>
            </a:r>
            <a:r>
              <a:rPr lang="en-US" dirty="0"/>
              <a:t>.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Explain how you found your answer.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223594"/>
            <a:ext cx="2662305" cy="219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6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45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Twisted Building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have we learned?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142984"/>
            <a:ext cx="557216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b="1" dirty="0"/>
              <a:t>QUESTION 45.4</a:t>
            </a:r>
          </a:p>
          <a:p>
            <a:r>
              <a:rPr lang="en-US" dirty="0"/>
              <a:t>Each </a:t>
            </a:r>
            <a:r>
              <a:rPr lang="en-US" dirty="0" err="1"/>
              <a:t>storey</a:t>
            </a:r>
            <a:r>
              <a:rPr lang="en-US" dirty="0"/>
              <a:t> containing</a:t>
            </a:r>
          </a:p>
          <a:p>
            <a:r>
              <a:rPr lang="en-US" dirty="0"/>
              <a:t>apartments has a certain</a:t>
            </a:r>
          </a:p>
          <a:p>
            <a:r>
              <a:rPr lang="en-US" dirty="0"/>
              <a:t>‘twist’ compared to the</a:t>
            </a:r>
          </a:p>
          <a:p>
            <a:r>
              <a:rPr lang="en-US" dirty="0"/>
              <a:t>ground floor.  The top floor</a:t>
            </a:r>
          </a:p>
          <a:p>
            <a:r>
              <a:rPr lang="en-US" dirty="0"/>
              <a:t>(the 20</a:t>
            </a:r>
            <a:r>
              <a:rPr lang="en-US" baseline="30000" dirty="0"/>
              <a:t>th</a:t>
            </a:r>
            <a:r>
              <a:rPr lang="en-US" dirty="0"/>
              <a:t> floor above the</a:t>
            </a:r>
          </a:p>
          <a:p>
            <a:r>
              <a:rPr lang="en-US" dirty="0"/>
              <a:t>ground floor) is at right</a:t>
            </a:r>
          </a:p>
          <a:p>
            <a:r>
              <a:rPr lang="en-US" dirty="0"/>
              <a:t>angles to the ground floor.</a:t>
            </a:r>
          </a:p>
          <a:p>
            <a:endParaRPr lang="en-US" dirty="0"/>
          </a:p>
          <a:p>
            <a:r>
              <a:rPr lang="en-US" dirty="0"/>
              <a:t>The drawing below represents the ground floor.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Draw in this diagram the plan of the 10</a:t>
            </a:r>
            <a:r>
              <a:rPr lang="en-US" baseline="30000" dirty="0"/>
              <a:t>th</a:t>
            </a:r>
            <a:r>
              <a:rPr lang="en-US" dirty="0"/>
              <a:t> floor above the ground floor, showing how this floor is situated compared to the ground floor.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0165"/>
            <a:ext cx="2633755" cy="217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51" y="4383743"/>
            <a:ext cx="2327150" cy="135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0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45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Twisted Building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useful information do we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1142984"/>
            <a:ext cx="557216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modern architecture,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buildings often have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unusual shapes.  The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picture here shows a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computer model of a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‘twisted building’ and a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plan of the ground floor.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compass points show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orientation of the building.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ground floor of the building contains the main entrance and has room for shops.  </a:t>
            </a:r>
            <a:r>
              <a:rPr lang="en-US" dirty="0"/>
              <a:t>Above the ground floor there are 20 </a:t>
            </a:r>
            <a:r>
              <a:rPr lang="en-US" dirty="0" err="1"/>
              <a:t>storeys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containing apartments.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plan of each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storey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is similar to the plan of the ground floor, but each has a slightly different orientation from the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storey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below.  The cylinder contains the elevator shaft and a landing on each floor.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QUESTION 45.1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Estimate the total height of the building, in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metres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 Explain how you found your answer.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223594"/>
            <a:ext cx="2662305" cy="219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1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45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Twisted Building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other mathematical techniques do we need to apply?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1142984"/>
            <a:ext cx="557216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modern architecture,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buildings often have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unusual shapes.  The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picture here shows a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computer model of a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‘twisted building’ and a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plan of the ground floor.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compass points show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orientation of the building.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ground floor of the building contains the main entrance and has room for shops.  Above the ground floor there are 20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storeys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containing apartments.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plan of each</a:t>
            </a:r>
            <a:r>
              <a:rPr lang="en-US" dirty="0"/>
              <a:t> </a:t>
            </a:r>
            <a:r>
              <a:rPr lang="en-US" dirty="0" err="1"/>
              <a:t>storey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is similar to the plan of the ground floor, but each has a slightly different orientation from the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storey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below.  The cylinder contains the elevator shaft and a landing on each floor.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QUESTION 45.1</a:t>
            </a:r>
          </a:p>
          <a:p>
            <a:r>
              <a:rPr lang="en-US" dirty="0"/>
              <a:t>Estimate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total height of the building, in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metres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 </a:t>
            </a:r>
            <a:r>
              <a:rPr lang="en-US" dirty="0"/>
              <a:t>Explain how you found your answer.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223594"/>
            <a:ext cx="2662305" cy="219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4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45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Twisted Building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have we learned?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1142984"/>
            <a:ext cx="557216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dirty="0"/>
              <a:t>In modern architecture,</a:t>
            </a:r>
          </a:p>
          <a:p>
            <a:r>
              <a:rPr lang="en-US" dirty="0"/>
              <a:t>buildings often have</a:t>
            </a:r>
          </a:p>
          <a:p>
            <a:r>
              <a:rPr lang="en-US" dirty="0"/>
              <a:t>unusual shapes.  The</a:t>
            </a:r>
          </a:p>
          <a:p>
            <a:r>
              <a:rPr lang="en-US" dirty="0"/>
              <a:t>picture here shows a</a:t>
            </a:r>
          </a:p>
          <a:p>
            <a:r>
              <a:rPr lang="en-US" dirty="0"/>
              <a:t>computer model of a</a:t>
            </a:r>
          </a:p>
          <a:p>
            <a:r>
              <a:rPr lang="en-US" dirty="0"/>
              <a:t>‘twisted building’ and a</a:t>
            </a:r>
          </a:p>
          <a:p>
            <a:r>
              <a:rPr lang="en-US" dirty="0"/>
              <a:t>plan of the ground floor.</a:t>
            </a:r>
          </a:p>
          <a:p>
            <a:r>
              <a:rPr lang="en-US" dirty="0"/>
              <a:t>The compass points show</a:t>
            </a:r>
          </a:p>
          <a:p>
            <a:r>
              <a:rPr lang="en-US" dirty="0"/>
              <a:t>the orientation of the building.</a:t>
            </a:r>
          </a:p>
          <a:p>
            <a:r>
              <a:rPr lang="en-US" dirty="0"/>
              <a:t>The ground floor of the building contains the main entrance and has room for shops.  Above the ground floor there are 20 </a:t>
            </a:r>
            <a:r>
              <a:rPr lang="en-US" dirty="0" err="1"/>
              <a:t>storeys</a:t>
            </a:r>
            <a:r>
              <a:rPr lang="en-US" dirty="0"/>
              <a:t> containing apartments.</a:t>
            </a:r>
          </a:p>
          <a:p>
            <a:r>
              <a:rPr lang="en-US" dirty="0"/>
              <a:t>The plan of each </a:t>
            </a:r>
            <a:r>
              <a:rPr lang="en-US" dirty="0" err="1"/>
              <a:t>storey</a:t>
            </a:r>
            <a:r>
              <a:rPr lang="en-US" dirty="0"/>
              <a:t> is similar to the plan of the ground floor, but each has a slightly different orientation from the </a:t>
            </a:r>
            <a:r>
              <a:rPr lang="en-US" dirty="0" err="1"/>
              <a:t>storey</a:t>
            </a:r>
            <a:r>
              <a:rPr lang="en-US" dirty="0"/>
              <a:t> below.  The cylinder contains the elevator shaft and a landing on each floor.</a:t>
            </a:r>
          </a:p>
          <a:p>
            <a:endParaRPr lang="en-US" b="1" dirty="0"/>
          </a:p>
          <a:p>
            <a:r>
              <a:rPr lang="en-US" b="1" dirty="0"/>
              <a:t>QUESTION 45.1</a:t>
            </a:r>
          </a:p>
          <a:p>
            <a:r>
              <a:rPr lang="en-US" dirty="0"/>
              <a:t>Estimate the total height of the building, in </a:t>
            </a:r>
            <a:r>
              <a:rPr lang="en-US" dirty="0" err="1"/>
              <a:t>metres</a:t>
            </a:r>
            <a:r>
              <a:rPr lang="en-US" dirty="0"/>
              <a:t>.  Explain how you found your answer.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223594"/>
            <a:ext cx="2662305" cy="219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0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45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Twisted Building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 we want to find out?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useful information do we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have we learned?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other mathematical techniques do we need to apply?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1142984"/>
            <a:ext cx="5572164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dirty="0" smtClean="0"/>
              <a:t>The following pictures include a </a:t>
            </a:r>
            <a:r>
              <a:rPr lang="en-US" dirty="0" err="1" smtClean="0"/>
              <a:t>sideview</a:t>
            </a:r>
            <a:r>
              <a:rPr lang="en-US" dirty="0" smtClean="0"/>
              <a:t> of the twisted building.</a:t>
            </a:r>
            <a:endParaRPr lang="en-US" dirty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QUESTION 45.2</a:t>
            </a:r>
            <a:endParaRPr lang="en-US" b="1" dirty="0"/>
          </a:p>
          <a:p>
            <a:r>
              <a:rPr lang="en-US" dirty="0" smtClean="0"/>
              <a:t>From which direction has </a:t>
            </a:r>
            <a:r>
              <a:rPr lang="en-US" dirty="0" err="1" smtClean="0"/>
              <a:t>Sideview</a:t>
            </a:r>
            <a:r>
              <a:rPr lang="en-US" dirty="0" smtClean="0"/>
              <a:t> 1 been drawn?</a:t>
            </a:r>
          </a:p>
          <a:p>
            <a:pPr marL="342900" indent="-342900">
              <a:buAutoNum type="alphaUcPeriod"/>
            </a:pPr>
            <a:r>
              <a:rPr lang="en-US" dirty="0" smtClean="0"/>
              <a:t>From the North.</a:t>
            </a:r>
          </a:p>
          <a:p>
            <a:pPr marL="342900" indent="-342900">
              <a:buAutoNum type="alphaUcPeriod"/>
            </a:pPr>
            <a:r>
              <a:rPr lang="en-US" dirty="0" smtClean="0"/>
              <a:t>From the West.</a:t>
            </a:r>
          </a:p>
          <a:p>
            <a:pPr marL="342900" indent="-342900">
              <a:buAutoNum type="alphaUcPeriod"/>
            </a:pPr>
            <a:r>
              <a:rPr lang="en-US" dirty="0" smtClean="0"/>
              <a:t>From the East.</a:t>
            </a:r>
          </a:p>
          <a:p>
            <a:pPr marL="342900" indent="-342900">
              <a:buAutoNum type="alphaUcPeriod"/>
            </a:pPr>
            <a:r>
              <a:rPr lang="en-US" dirty="0" smtClean="0"/>
              <a:t>From the South.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7" y="1762905"/>
            <a:ext cx="2983249" cy="2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67" y="1702597"/>
            <a:ext cx="2370506" cy="26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5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45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Twisted Building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 we want to find out?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142984"/>
            <a:ext cx="5572164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following pictures include 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sideview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of the twisted building.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QUESTION 45.2</a:t>
            </a:r>
          </a:p>
          <a:p>
            <a:r>
              <a:rPr lang="en-US" dirty="0"/>
              <a:t>From which direction has </a:t>
            </a:r>
            <a:r>
              <a:rPr lang="en-US" dirty="0" err="1"/>
              <a:t>Sideview</a:t>
            </a:r>
            <a:r>
              <a:rPr lang="en-US" dirty="0"/>
              <a:t> 1 been drawn?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the North.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the West.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the East.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the South.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7" y="1762905"/>
            <a:ext cx="2983249" cy="2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67" y="1702597"/>
            <a:ext cx="2370506" cy="26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2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45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Twisted Building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useful information do we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142984"/>
            <a:ext cx="5572164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following </a:t>
            </a:r>
            <a:r>
              <a:rPr lang="en-US" dirty="0"/>
              <a:t>pictures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include 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sideview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of the twisted building.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QUESTION 45.2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which direction has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Sideview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1 been drawn?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the North.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the West.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the East.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the South.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7" y="1762905"/>
            <a:ext cx="2983249" cy="2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67" y="1702597"/>
            <a:ext cx="2370506" cy="26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45</a:t>
            </a:r>
            <a:r>
              <a:rPr lang="en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Twisted Building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other mathematical techniques do we need to apply?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142984"/>
            <a:ext cx="5572164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following pictures include a </a:t>
            </a:r>
            <a:r>
              <a:rPr lang="en-US" dirty="0" err="1"/>
              <a:t>sideview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 the twisted building.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QUESTION 45.2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which </a:t>
            </a:r>
            <a:r>
              <a:rPr lang="en-US" dirty="0"/>
              <a:t>direction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has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Sideview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1 been drawn?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the North.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the West.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the East.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the South.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7" y="1762905"/>
            <a:ext cx="2983249" cy="2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67" y="1702597"/>
            <a:ext cx="2370506" cy="26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7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2577</TotalTime>
  <Words>2178</Words>
  <Application>Microsoft Office PowerPoint</Application>
  <PresentationFormat>On-screen Show (4:3)</PresentationFormat>
  <Paragraphs>446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Brooklet</vt:lpstr>
      <vt:lpstr>Mathematics Unit 45: Twisted Building</vt:lpstr>
      <vt:lpstr>Mathematics Unit 45: Twisted Building</vt:lpstr>
      <vt:lpstr>Mathematics Unit 45: Twisted Building</vt:lpstr>
      <vt:lpstr>Mathematics Unit 45: Twisted Building</vt:lpstr>
      <vt:lpstr>Mathematics Unit 45: Twisted Building</vt:lpstr>
      <vt:lpstr>Mathematics Unit 45: Twisted Building</vt:lpstr>
      <vt:lpstr>Mathematics Unit 45: Twisted Building</vt:lpstr>
      <vt:lpstr>Mathematics Unit 45: Twisted Building</vt:lpstr>
      <vt:lpstr>Mathematics Unit 45: Twisted Building</vt:lpstr>
      <vt:lpstr>Mathematics Unit 45: Twisted Building</vt:lpstr>
      <vt:lpstr>Mathematics Unit 45: Twisted Building</vt:lpstr>
      <vt:lpstr>Mathematics Unit 45: Twisted Building</vt:lpstr>
      <vt:lpstr>Mathematics Unit 45: Twisted Building</vt:lpstr>
      <vt:lpstr>Mathematics Unit 45: Twisted Building</vt:lpstr>
      <vt:lpstr>Mathematics Unit 45: Twisted Building</vt:lpstr>
      <vt:lpstr>Mathematics Unit 45: Twisted Building</vt:lpstr>
      <vt:lpstr>Mathematics Unit 45: Twisted Building</vt:lpstr>
      <vt:lpstr>Mathematics Unit 45: Twisted Building</vt:lpstr>
      <vt:lpstr>Mathematics Unit 45: Twisted Building</vt:lpstr>
      <vt:lpstr>Mathematics Unit 45: Twisted Building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Greenslade M</cp:lastModifiedBy>
  <cp:revision>85</cp:revision>
  <dcterms:created xsi:type="dcterms:W3CDTF">2010-03-16T17:53:16Z</dcterms:created>
  <dcterms:modified xsi:type="dcterms:W3CDTF">2015-04-09T10:03:21Z</dcterms:modified>
</cp:coreProperties>
</file>