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3" r:id="rId4"/>
    <p:sldId id="265" r:id="rId5"/>
    <p:sldId id="266" r:id="rId6"/>
    <p:sldId id="267" r:id="rId7"/>
    <p:sldId id="262" r:id="rId8"/>
    <p:sldId id="268" r:id="rId9"/>
    <p:sldId id="269" r:id="rId10"/>
    <p:sldId id="270" r:id="rId11"/>
    <p:sldId id="260" r:id="rId12"/>
    <p:sldId id="261" r:id="rId13"/>
    <p:sldId id="271" r:id="rId14"/>
    <p:sldId id="272" r:id="rId15"/>
    <p:sldId id="290" r:id="rId16"/>
    <p:sldId id="291" r:id="rId17"/>
    <p:sldId id="292" r:id="rId18"/>
    <p:sldId id="293" r:id="rId19"/>
    <p:sldId id="294" r:id="rId20"/>
    <p:sldId id="295" r:id="rId21"/>
    <p:sldId id="296" r:id="rId22"/>
    <p:sldId id="297" r:id="rId23"/>
    <p:sldId id="298" r:id="rId24"/>
    <p:sldId id="299" r:id="rId25"/>
    <p:sldId id="300" r:id="rId26"/>
    <p:sldId id="301" r:id="rId27"/>
    <p:sldId id="302" r:id="rId28"/>
    <p:sldId id="303" r:id="rId29"/>
    <p:sldId id="306" r:id="rId30"/>
    <p:sldId id="307" r:id="rId31"/>
    <p:sldId id="308" r:id="rId32"/>
    <p:sldId id="309" r:id="rId33"/>
    <p:sldId id="310" r:id="rId34"/>
    <p:sldId id="311" r:id="rId35"/>
    <p:sldId id="312" r:id="rId36"/>
    <p:sldId id="313" r:id="rId37"/>
    <p:sldId id="314" r:id="rId38"/>
    <p:sldId id="315" r:id="rId39"/>
    <p:sldId id="316" r:id="rId40"/>
    <p:sldId id="317" r:id="rId41"/>
    <p:sldId id="318" r:id="rId42"/>
    <p:sldId id="319" r:id="rId43"/>
    <p:sldId id="320" r:id="rId44"/>
    <p:sldId id="321" r:id="rId45"/>
    <p:sldId id="322" r:id="rId46"/>
    <p:sldId id="323" r:id="rId47"/>
    <p:sldId id="324" r:id="rId4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047" autoAdjust="0"/>
    <p:restoredTop sz="94660"/>
  </p:normalViewPr>
  <p:slideViewPr>
    <p:cSldViewPr>
      <p:cViewPr>
        <p:scale>
          <a:sx n="75" d="100"/>
          <a:sy n="75" d="100"/>
        </p:scale>
        <p:origin x="-1848" y="-29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174A95-426C-4D9F-8B53-44801E80D308}" type="datetimeFigureOut">
              <a:rPr lang="en-GB" smtClean="0"/>
              <a:pPr/>
              <a:t>28/07/2017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70F3FF-2324-4885-9C32-7BEA9F0DB917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174A95-426C-4D9F-8B53-44801E80D308}" type="datetimeFigureOut">
              <a:rPr lang="en-GB" smtClean="0"/>
              <a:pPr/>
              <a:t>28/07/2017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70F3FF-2324-4885-9C32-7BEA9F0DB917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174A95-426C-4D9F-8B53-44801E80D308}" type="datetimeFigureOut">
              <a:rPr lang="en-GB" smtClean="0"/>
              <a:pPr/>
              <a:t>28/07/2017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70F3FF-2324-4885-9C32-7BEA9F0DB917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174A95-426C-4D9F-8B53-44801E80D308}" type="datetimeFigureOut">
              <a:rPr lang="en-GB" smtClean="0"/>
              <a:pPr/>
              <a:t>28/07/2017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70F3FF-2324-4885-9C32-7BEA9F0DB917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174A95-426C-4D9F-8B53-44801E80D308}" type="datetimeFigureOut">
              <a:rPr lang="en-GB" smtClean="0"/>
              <a:pPr/>
              <a:t>28/07/2017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70F3FF-2324-4885-9C32-7BEA9F0DB917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174A95-426C-4D9F-8B53-44801E80D308}" type="datetimeFigureOut">
              <a:rPr lang="en-GB" smtClean="0"/>
              <a:pPr/>
              <a:t>28/07/2017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70F3FF-2324-4885-9C32-7BEA9F0DB917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174A95-426C-4D9F-8B53-44801E80D308}" type="datetimeFigureOut">
              <a:rPr lang="en-GB" smtClean="0"/>
              <a:pPr/>
              <a:t>28/07/2017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70F3FF-2324-4885-9C32-7BEA9F0DB917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174A95-426C-4D9F-8B53-44801E80D308}" type="datetimeFigureOut">
              <a:rPr lang="en-GB" smtClean="0"/>
              <a:pPr/>
              <a:t>28/07/2017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70F3FF-2324-4885-9C32-7BEA9F0DB917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174A95-426C-4D9F-8B53-44801E80D308}" type="datetimeFigureOut">
              <a:rPr lang="en-GB" smtClean="0"/>
              <a:pPr/>
              <a:t>28/07/2017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70F3FF-2324-4885-9C32-7BEA9F0DB917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174A95-426C-4D9F-8B53-44801E80D308}" type="datetimeFigureOut">
              <a:rPr lang="en-GB" smtClean="0"/>
              <a:pPr/>
              <a:t>28/07/2017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70F3FF-2324-4885-9C32-7BEA9F0DB917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174A95-426C-4D9F-8B53-44801E80D308}" type="datetimeFigureOut">
              <a:rPr lang="en-GB" smtClean="0"/>
              <a:pPr/>
              <a:t>28/07/2017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70F3FF-2324-4885-9C32-7BEA9F0DB917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>
            <a:alpha val="7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174A95-426C-4D9F-8B53-44801E80D308}" type="datetimeFigureOut">
              <a:rPr lang="en-GB" smtClean="0"/>
              <a:pPr/>
              <a:t>28/07/2017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70F3FF-2324-4885-9C32-7BEA9F0DB917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GB" sz="8000" dirty="0" smtClean="0">
                <a:latin typeface="Arial" pitchFamily="34" charset="0"/>
                <a:cs typeface="Arial" pitchFamily="34" charset="0"/>
              </a:rPr>
              <a:t>The New History GCSE</a:t>
            </a:r>
            <a:endParaRPr lang="en-GB" sz="80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95536" y="332656"/>
            <a:ext cx="76328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>
                <a:latin typeface="Arial" pitchFamily="34" charset="0"/>
                <a:cs typeface="Arial" pitchFamily="34" charset="0"/>
              </a:rPr>
              <a:t>Route B UNIT 3: A development study focusing on a major area of change over time (25%)</a:t>
            </a:r>
            <a:endParaRPr lang="en-GB" b="1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323528" y="1844824"/>
          <a:ext cx="7560840" cy="114674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56084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418387">
                <a:tc>
                  <a:txBody>
                    <a:bodyPr/>
                    <a:lstStyle/>
                    <a:p>
                      <a:r>
                        <a:rPr lang="en-GB" sz="20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Changes in crime and punishment in Wales and England, 1530 to the present day</a:t>
                      </a:r>
                      <a:endParaRPr lang="en-GB" sz="20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45709">
                <a:tc>
                  <a:txBody>
                    <a:bodyPr/>
                    <a:lstStyle/>
                    <a:p>
                      <a:r>
                        <a:rPr lang="en-GB" sz="20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Changes in health and medicine, 1345 to the present day </a:t>
                      </a:r>
                      <a:endParaRPr lang="en-GB" sz="20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8" name="Table 7"/>
          <p:cNvGraphicFramePr>
            <a:graphicFrameLocks noGrp="1"/>
          </p:cNvGraphicFramePr>
          <p:nvPr/>
        </p:nvGraphicFramePr>
        <p:xfrm>
          <a:off x="323528" y="3429000"/>
          <a:ext cx="7560841" cy="1402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560841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41838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Changes in Crime and Punishment, c.1500 to the present day  - </a:t>
                      </a:r>
                      <a:r>
                        <a:rPr lang="en-GB" sz="20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Unit 3a</a:t>
                      </a:r>
                      <a:endParaRPr lang="en-GB" sz="2000" b="1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7370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Changes in Health and Medicine, c.1340 to the present day  - </a:t>
                      </a:r>
                      <a:r>
                        <a:rPr lang="en-GB" sz="20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Unit 3b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7956376" y="1988840"/>
            <a:ext cx="14756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Legacy </a:t>
            </a:r>
          </a:p>
          <a:p>
            <a:r>
              <a:rPr lang="en-GB" dirty="0" smtClean="0"/>
              <a:t>Spec</a:t>
            </a:r>
            <a:endParaRPr lang="en-GB" dirty="0"/>
          </a:p>
        </p:txBody>
      </p:sp>
      <p:sp>
        <p:nvSpPr>
          <p:cNvPr id="9" name="TextBox 8"/>
          <p:cNvSpPr txBox="1"/>
          <p:nvPr/>
        </p:nvSpPr>
        <p:spPr>
          <a:xfrm>
            <a:off x="7956376" y="3717032"/>
            <a:ext cx="14756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New</a:t>
            </a:r>
          </a:p>
          <a:p>
            <a:r>
              <a:rPr lang="en-GB" dirty="0" smtClean="0"/>
              <a:t>Spec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52120" y="1340768"/>
            <a:ext cx="3240360" cy="1143000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Summary of Assessment</a:t>
            </a:r>
            <a:endParaRPr lang="en-GB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79228"/>
            <a:ext cx="5256584" cy="64453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19028"/>
            <a:ext cx="5400600" cy="64447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Assessment</a:t>
            </a:r>
            <a:endParaRPr lang="en-GB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3789040"/>
            <a:ext cx="8460432" cy="27211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87624" y="332656"/>
            <a:ext cx="6696744" cy="33089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>
                <a:latin typeface="Arial" pitchFamily="34" charset="0"/>
                <a:cs typeface="Arial" pitchFamily="34" charset="0"/>
              </a:rPr>
              <a:t>Grading</a:t>
            </a:r>
            <a:endParaRPr lang="en-GB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822950"/>
            <a:ext cx="8784976" cy="24534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3528" y="1412776"/>
            <a:ext cx="8709405" cy="503810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23528" y="332656"/>
            <a:ext cx="85689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Unit 2  - 1 hour – Can  be sat in 2018</a:t>
            </a:r>
            <a:endParaRPr lang="en-GB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8614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5536" y="116631"/>
            <a:ext cx="7957153" cy="65615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8514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71600" y="0"/>
            <a:ext cx="7374383" cy="6710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3281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9552" y="26361"/>
            <a:ext cx="7704856" cy="68316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6744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512" y="404664"/>
            <a:ext cx="8792672" cy="209277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9512" y="3140968"/>
            <a:ext cx="8792672" cy="2129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1016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-171400"/>
            <a:ext cx="8229600" cy="1143000"/>
          </a:xfrm>
        </p:spPr>
        <p:txBody>
          <a:bodyPr>
            <a:normAutofit/>
          </a:bodyPr>
          <a:lstStyle/>
          <a:p>
            <a:r>
              <a:rPr lang="en-GB" sz="3600" b="1" dirty="0" smtClean="0">
                <a:latin typeface="Arial" pitchFamily="34" charset="0"/>
                <a:cs typeface="Arial" pitchFamily="34" charset="0"/>
              </a:rPr>
              <a:t>Changes at a Glance</a:t>
            </a:r>
            <a:endParaRPr lang="en-GB" sz="36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836712"/>
            <a:ext cx="8748464" cy="6021288"/>
          </a:xfrm>
        </p:spPr>
        <p:txBody>
          <a:bodyPr>
            <a:normAutofit fontScale="85000" lnSpcReduction="20000"/>
          </a:bodyPr>
          <a:lstStyle/>
          <a:p>
            <a:r>
              <a:rPr lang="en-GB" sz="3500" dirty="0" smtClean="0"/>
              <a:t>There is no longer a Route A or B</a:t>
            </a:r>
          </a:p>
          <a:p>
            <a:r>
              <a:rPr lang="en-GB" sz="3500" dirty="0" smtClean="0"/>
              <a:t>There are still 4 units, 3 examinations and one Non Examination Unit (NEU)</a:t>
            </a:r>
          </a:p>
          <a:p>
            <a:r>
              <a:rPr lang="en-GB" sz="3500" dirty="0" smtClean="0"/>
              <a:t>Some units have remained</a:t>
            </a:r>
          </a:p>
          <a:p>
            <a:r>
              <a:rPr lang="en-GB" sz="3500" dirty="0" smtClean="0"/>
              <a:t>Some units have gone</a:t>
            </a:r>
          </a:p>
          <a:p>
            <a:r>
              <a:rPr lang="en-GB" sz="3500" dirty="0" smtClean="0"/>
              <a:t>Some NEW units </a:t>
            </a:r>
          </a:p>
          <a:p>
            <a:r>
              <a:rPr lang="en-GB" sz="3500" dirty="0" smtClean="0"/>
              <a:t>Every question on each exam paper to be answered. Currently students can choose for unit 3 and so teacher can also choose not to cover the whole course.</a:t>
            </a:r>
          </a:p>
          <a:p>
            <a:r>
              <a:rPr lang="en-GB" sz="3500" dirty="0" smtClean="0"/>
              <a:t>Maximum points awarded now 300.  Different units now awarded different marks, they are no longer all uniform.</a:t>
            </a:r>
          </a:p>
          <a:p>
            <a:r>
              <a:rPr lang="en-GB" sz="3500" dirty="0" smtClean="0"/>
              <a:t>No longer possible to predict questions!!!</a:t>
            </a:r>
          </a:p>
          <a:p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7504" y="332656"/>
            <a:ext cx="8880550" cy="6048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82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3568" y="0"/>
            <a:ext cx="7042348" cy="65632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0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7544" y="0"/>
            <a:ext cx="6048672" cy="6670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3391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3528" y="-27678"/>
            <a:ext cx="6984776" cy="70618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6032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0" y="188640"/>
            <a:ext cx="5472608" cy="65719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9754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512" y="188639"/>
            <a:ext cx="7560840" cy="66112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3815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512" y="188640"/>
            <a:ext cx="7632848" cy="65972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7347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512" y="260648"/>
            <a:ext cx="7920880" cy="327855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9512" y="3645023"/>
            <a:ext cx="7920880" cy="27322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9191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511" y="260648"/>
            <a:ext cx="8746657" cy="6192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3421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260648"/>
            <a:ext cx="7152255" cy="4680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3"/>
          <p:cNvSpPr/>
          <p:nvPr/>
        </p:nvSpPr>
        <p:spPr>
          <a:xfrm>
            <a:off x="539552" y="5157192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x-none" smtClean="0"/>
              <a:t>These ‘second order’ concepts include continuity and change, cause and effect, chronology, empathic understanding and the use of evidence.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16632"/>
            <a:ext cx="5184576" cy="51025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5321357"/>
            <a:ext cx="5194523" cy="15366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5940152" y="260648"/>
            <a:ext cx="2952328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b="1" dirty="0" smtClean="0">
                <a:latin typeface="Arial" pitchFamily="34" charset="0"/>
                <a:cs typeface="Arial" pitchFamily="34" charset="0"/>
              </a:rPr>
              <a:t>The Legacy Route A</a:t>
            </a:r>
            <a:endParaRPr lang="en-GB" sz="4400" b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Assessment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151" y="1124744"/>
            <a:ext cx="8229600" cy="4525963"/>
          </a:xfrm>
        </p:spPr>
        <p:txBody>
          <a:bodyPr/>
          <a:lstStyle/>
          <a:p>
            <a:r>
              <a:rPr lang="en-GB" dirty="0" smtClean="0"/>
              <a:t>Unit 1 – 1 hour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27584" y="1700808"/>
            <a:ext cx="7200800" cy="463094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7504" y="31545"/>
            <a:ext cx="5823346" cy="6748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6402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3528" y="260648"/>
            <a:ext cx="5760640" cy="6270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598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5536" y="332656"/>
            <a:ext cx="6801370" cy="62216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9448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6957" y="404665"/>
            <a:ext cx="8531507" cy="59246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6090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3528" y="188640"/>
            <a:ext cx="7339803" cy="6431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7862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1346" y="260648"/>
            <a:ext cx="8105030" cy="6264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765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37129" y="3405994"/>
            <a:ext cx="8150632" cy="172932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11559" y="332656"/>
            <a:ext cx="8151585" cy="144016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16851" y="1916832"/>
            <a:ext cx="8151585" cy="134514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40041" y="5279338"/>
            <a:ext cx="8147719" cy="14676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3738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11560" y="44965"/>
            <a:ext cx="7920880" cy="68132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8735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0" y="404664"/>
            <a:ext cx="8644291" cy="4392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6714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95536" y="332656"/>
            <a:ext cx="76328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>
                <a:latin typeface="Arial" pitchFamily="34" charset="0"/>
                <a:cs typeface="Arial" pitchFamily="34" charset="0"/>
              </a:rPr>
              <a:t>Route A   Unit 1: A study in depth focusing on the evaluation of historical sources and interpretations of the past</a:t>
            </a:r>
            <a:endParaRPr lang="en-GB" b="1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971600" y="1268760"/>
          <a:ext cx="6504384" cy="211925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504384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418387">
                <a:tc>
                  <a:txBody>
                    <a:bodyPr/>
                    <a:lstStyle/>
                    <a:p>
                      <a:r>
                        <a:rPr lang="en-GB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Popular movements</a:t>
                      </a:r>
                      <a:r>
                        <a:rPr lang="en-GB" b="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in Wales and England, 1815 -1848</a:t>
                      </a:r>
                      <a:endParaRPr lang="en-GB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45709">
                <a:tc>
                  <a:txBody>
                    <a:bodyPr/>
                    <a:lstStyle/>
                    <a:p>
                      <a:r>
                        <a:rPr lang="en-GB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Wales and England in the early twentieth century, 1890-1919</a:t>
                      </a:r>
                      <a:endParaRPr lang="en-GB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418387">
                <a:tc>
                  <a:txBody>
                    <a:bodyPr/>
                    <a:lstStyle/>
                    <a:p>
                      <a:r>
                        <a:rPr lang="en-GB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The USA: a nation of contrasts, 1910-1929</a:t>
                      </a:r>
                      <a:endParaRPr lang="en-GB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418387">
                <a:tc>
                  <a:txBody>
                    <a:bodyPr/>
                    <a:lstStyle/>
                    <a:p>
                      <a:r>
                        <a:rPr lang="en-GB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Germany in transition, 1919-47</a:t>
                      </a:r>
                      <a:endParaRPr lang="en-GB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418387">
                <a:tc>
                  <a:txBody>
                    <a:bodyPr/>
                    <a:lstStyle/>
                    <a:p>
                      <a:r>
                        <a:rPr lang="en-GB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China under Mao</a:t>
                      </a:r>
                      <a:r>
                        <a:rPr lang="en-GB" b="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Zedong, 1949-1976</a:t>
                      </a:r>
                      <a:endParaRPr lang="en-GB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06123520"/>
              </p:ext>
            </p:extLst>
          </p:nvPr>
        </p:nvGraphicFramePr>
        <p:xfrm>
          <a:off x="971599" y="3933056"/>
          <a:ext cx="6504384" cy="204724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504384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418387">
                <a:tc>
                  <a:txBody>
                    <a:bodyPr/>
                    <a:lstStyle/>
                    <a:p>
                      <a:r>
                        <a:rPr lang="en-GB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Radicalism and Protest,1810-1848 – </a:t>
                      </a:r>
                      <a:r>
                        <a:rPr lang="en-GB" b="1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Unit 1B</a:t>
                      </a:r>
                      <a:endParaRPr lang="en-GB" b="1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73701">
                <a:tc>
                  <a:txBody>
                    <a:bodyPr/>
                    <a:lstStyle/>
                    <a:p>
                      <a:r>
                        <a:rPr lang="en-GB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Gone</a:t>
                      </a:r>
                      <a:endParaRPr lang="en-GB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418387">
                <a:tc>
                  <a:txBody>
                    <a:bodyPr/>
                    <a:lstStyle/>
                    <a:p>
                      <a:r>
                        <a:rPr lang="en-GB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The USA: a nation of contrasts, 1910-1929 – </a:t>
                      </a:r>
                      <a:r>
                        <a:rPr lang="en-GB" b="1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Unit 2B</a:t>
                      </a:r>
                      <a:endParaRPr lang="en-GB" b="1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418387">
                <a:tc>
                  <a:txBody>
                    <a:bodyPr/>
                    <a:lstStyle/>
                    <a:p>
                      <a:r>
                        <a:rPr lang="en-GB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Germany in transition, 1919-47 -  </a:t>
                      </a:r>
                      <a:r>
                        <a:rPr lang="en-GB" b="1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Unit 2C</a:t>
                      </a:r>
                      <a:endParaRPr lang="en-GB" b="1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418387">
                <a:tc>
                  <a:txBody>
                    <a:bodyPr/>
                    <a:lstStyle/>
                    <a:p>
                      <a:r>
                        <a:rPr lang="en-GB" b="1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Gone</a:t>
                      </a:r>
                      <a:endParaRPr lang="en-GB" b="1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7524328" y="1700808"/>
            <a:ext cx="14756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Legacy Specification</a:t>
            </a:r>
            <a:endParaRPr lang="en-GB" dirty="0"/>
          </a:p>
        </p:txBody>
      </p:sp>
      <p:sp>
        <p:nvSpPr>
          <p:cNvPr id="9" name="TextBox 8"/>
          <p:cNvSpPr txBox="1"/>
          <p:nvPr/>
        </p:nvSpPr>
        <p:spPr>
          <a:xfrm>
            <a:off x="7524328" y="4077072"/>
            <a:ext cx="14756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New</a:t>
            </a:r>
          </a:p>
          <a:p>
            <a:r>
              <a:rPr lang="en-GB" dirty="0" smtClean="0"/>
              <a:t>Specification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7504" y="260648"/>
            <a:ext cx="8910990" cy="5040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1061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35888" y="188640"/>
            <a:ext cx="8815014" cy="5328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4995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5536" y="98750"/>
            <a:ext cx="8208912" cy="67512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9136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19" y="188640"/>
            <a:ext cx="8721741" cy="6408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4181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512" y="260648"/>
            <a:ext cx="8378874" cy="62408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423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0" y="188640"/>
            <a:ext cx="8064896" cy="6537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8361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7544" y="116958"/>
            <a:ext cx="6840760" cy="67077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6539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37129" y="3405994"/>
            <a:ext cx="8150632" cy="172932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11559" y="332656"/>
            <a:ext cx="8151585" cy="144016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16851" y="1916832"/>
            <a:ext cx="8151585" cy="134514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40041" y="5279338"/>
            <a:ext cx="8147719" cy="14676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3738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95536" y="332656"/>
            <a:ext cx="76328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>
                <a:latin typeface="Arial" pitchFamily="34" charset="0"/>
                <a:cs typeface="Arial" pitchFamily="34" charset="0"/>
              </a:rPr>
              <a:t>Route A   Unit 2: A further study in depth</a:t>
            </a:r>
            <a:endParaRPr lang="en-GB" b="1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323528" y="908720"/>
          <a:ext cx="7560840" cy="211925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56084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418387">
                <a:tc>
                  <a:txBody>
                    <a:bodyPr/>
                    <a:lstStyle/>
                    <a:p>
                      <a:r>
                        <a:rPr lang="en-GB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The Elizabethan Age 1558-1603</a:t>
                      </a:r>
                      <a:endParaRPr lang="en-GB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45709">
                <a:tc>
                  <a:txBody>
                    <a:bodyPr/>
                    <a:lstStyle/>
                    <a:p>
                      <a:r>
                        <a:rPr lang="en-GB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Depression, war and recovery in Wales and England 1930-51</a:t>
                      </a:r>
                      <a:endParaRPr lang="en-GB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418387">
                <a:tc>
                  <a:txBody>
                    <a:bodyPr/>
                    <a:lstStyle/>
                    <a:p>
                      <a:r>
                        <a:rPr lang="en-GB" b="0" dirty="0" smtClean="0">
                          <a:latin typeface="Arial" pitchFamily="34" charset="0"/>
                          <a:cs typeface="Arial" pitchFamily="34" charset="0"/>
                        </a:rPr>
                        <a:t>Austerity, Affluence and Discontent in the United Kingdom, 1951-1979</a:t>
                      </a:r>
                      <a:endParaRPr lang="en-GB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418387">
                <a:tc>
                  <a:txBody>
                    <a:bodyPr/>
                    <a:lstStyle/>
                    <a:p>
                      <a:r>
                        <a:rPr lang="en-GB" b="0" dirty="0" smtClean="0">
                          <a:latin typeface="Arial" pitchFamily="34" charset="0"/>
                          <a:cs typeface="Arial" pitchFamily="34" charset="0"/>
                        </a:rPr>
                        <a:t>Russia in transition, 1905-1924</a:t>
                      </a:r>
                      <a:endParaRPr lang="en-GB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418387">
                <a:tc>
                  <a:txBody>
                    <a:bodyPr/>
                    <a:lstStyle/>
                    <a:p>
                      <a:r>
                        <a:rPr lang="en-GB" b="0" dirty="0" smtClean="0">
                          <a:latin typeface="Arial" pitchFamily="34" charset="0"/>
                          <a:cs typeface="Arial" pitchFamily="34" charset="0"/>
                        </a:rPr>
                        <a:t>Changes in South Africa, 1948-1994 </a:t>
                      </a:r>
                      <a:endParaRPr lang="en-GB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8" name="Table 7"/>
          <p:cNvGraphicFramePr>
            <a:graphicFrameLocks noGrp="1"/>
          </p:cNvGraphicFramePr>
          <p:nvPr/>
        </p:nvGraphicFramePr>
        <p:xfrm>
          <a:off x="323528" y="3356992"/>
          <a:ext cx="7560841" cy="275701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560841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41838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The Elizabethan Age 1558-1603</a:t>
                      </a:r>
                      <a:r>
                        <a:rPr lang="en-GB" sz="1800" b="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- </a:t>
                      </a:r>
                      <a:r>
                        <a:rPr lang="en-GB" sz="1800" b="1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Unit 1A</a:t>
                      </a:r>
                      <a:endParaRPr lang="en-GB" sz="1800" b="1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7370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Depression, war and recovery in Wales and England 1930-51 – </a:t>
                      </a:r>
                      <a:r>
                        <a:rPr lang="en-GB" sz="18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Unit 1C</a:t>
                      </a:r>
                    </a:p>
                    <a:p>
                      <a:endParaRPr lang="en-GB" sz="1800" b="0" dirty="0" smtClean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62819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0" dirty="0" smtClean="0">
                          <a:latin typeface="Arial" pitchFamily="34" charset="0"/>
                          <a:cs typeface="Arial" pitchFamily="34" charset="0"/>
                        </a:rPr>
                        <a:t>Austerity, Affluence and Discontent in the United Kingdom, 1951-1979 – </a:t>
                      </a:r>
                      <a:r>
                        <a:rPr lang="en-GB" sz="1800" b="1" dirty="0" smtClean="0">
                          <a:latin typeface="Arial" pitchFamily="34" charset="0"/>
                          <a:cs typeface="Arial" pitchFamily="34" charset="0"/>
                        </a:rPr>
                        <a:t>Unit 1D</a:t>
                      </a:r>
                      <a:endParaRPr lang="en-GB" sz="1800" b="1" dirty="0" smtClean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41838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0" dirty="0" smtClean="0">
                          <a:latin typeface="Arial" pitchFamily="34" charset="0"/>
                          <a:cs typeface="Arial" pitchFamily="34" charset="0"/>
                        </a:rPr>
                        <a:t>Russia in transition, 1905-1924 – </a:t>
                      </a:r>
                      <a:r>
                        <a:rPr lang="en-GB" sz="1800" b="1" dirty="0" smtClean="0">
                          <a:latin typeface="Arial" pitchFamily="34" charset="0"/>
                          <a:cs typeface="Arial" pitchFamily="34" charset="0"/>
                        </a:rPr>
                        <a:t>Unit</a:t>
                      </a:r>
                      <a:r>
                        <a:rPr lang="en-GB" sz="1800" b="1" baseline="0" dirty="0" smtClean="0">
                          <a:latin typeface="Arial" pitchFamily="34" charset="0"/>
                          <a:cs typeface="Arial" pitchFamily="34" charset="0"/>
                        </a:rPr>
                        <a:t> 2A</a:t>
                      </a:r>
                      <a:endParaRPr lang="en-GB" sz="1800" b="1" dirty="0" smtClean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  <a:p>
                      <a:endParaRPr lang="en-GB" sz="18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418387">
                <a:tc>
                  <a:txBody>
                    <a:bodyPr/>
                    <a:lstStyle/>
                    <a:p>
                      <a:r>
                        <a:rPr lang="en-GB" sz="1800" b="0" dirty="0" smtClean="0">
                          <a:latin typeface="Arial" pitchFamily="34" charset="0"/>
                          <a:cs typeface="Arial" pitchFamily="34" charset="0"/>
                        </a:rPr>
                        <a:t>Changes in South Africa, 1948-1994  - </a:t>
                      </a:r>
                      <a:r>
                        <a:rPr lang="en-GB" sz="1800" b="1" dirty="0" smtClean="0">
                          <a:latin typeface="Arial" pitchFamily="34" charset="0"/>
                          <a:cs typeface="Arial" pitchFamily="34" charset="0"/>
                        </a:rPr>
                        <a:t>Unit 2D</a:t>
                      </a:r>
                      <a:endParaRPr lang="en-GB" sz="1800" b="1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7884368" y="1268760"/>
            <a:ext cx="14756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Legacy </a:t>
            </a:r>
          </a:p>
          <a:p>
            <a:r>
              <a:rPr lang="en-GB" dirty="0" smtClean="0"/>
              <a:t>Spec</a:t>
            </a:r>
            <a:endParaRPr lang="en-GB" dirty="0"/>
          </a:p>
        </p:txBody>
      </p:sp>
      <p:sp>
        <p:nvSpPr>
          <p:cNvPr id="9" name="TextBox 8"/>
          <p:cNvSpPr txBox="1"/>
          <p:nvPr/>
        </p:nvSpPr>
        <p:spPr>
          <a:xfrm>
            <a:off x="7956376" y="4005064"/>
            <a:ext cx="14756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New</a:t>
            </a:r>
          </a:p>
          <a:p>
            <a:r>
              <a:rPr lang="en-GB" dirty="0" smtClean="0"/>
              <a:t>Spec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95536" y="332656"/>
            <a:ext cx="76328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>
                <a:latin typeface="Arial" pitchFamily="34" charset="0"/>
                <a:cs typeface="Arial" pitchFamily="34" charset="0"/>
              </a:rPr>
              <a:t>Route A UNIT 3: An outline study focusing on change and continuity in the twentieth century (25%)</a:t>
            </a:r>
            <a:endParaRPr lang="en-GB" b="1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323528" y="1124744"/>
          <a:ext cx="7560840" cy="170087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56084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418387">
                <a:tc>
                  <a:txBody>
                    <a:bodyPr/>
                    <a:lstStyle/>
                    <a:p>
                      <a:r>
                        <a:rPr lang="en-GB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The development of Germany, 1919-1991</a:t>
                      </a:r>
                      <a:endParaRPr lang="en-GB" b="1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45709">
                <a:tc>
                  <a:txBody>
                    <a:bodyPr/>
                    <a:lstStyle/>
                    <a:p>
                      <a:r>
                        <a:rPr lang="en-GB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Developing relations in Palestine, Israel and the Middle East, 1919-2000</a:t>
                      </a:r>
                      <a:endParaRPr lang="en-GB" b="1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418387">
                <a:tc>
                  <a:txBody>
                    <a:bodyPr/>
                    <a:lstStyle/>
                    <a:p>
                      <a:r>
                        <a:rPr lang="en-GB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The development of the USA, 1930-2000</a:t>
                      </a:r>
                      <a:endParaRPr lang="en-GB" b="1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418387">
                <a:tc>
                  <a:txBody>
                    <a:bodyPr/>
                    <a:lstStyle/>
                    <a:p>
                      <a:r>
                        <a:rPr lang="en-GB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The development of Wales, 1900-2000</a:t>
                      </a:r>
                      <a:endParaRPr lang="en-GB" b="1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39619673"/>
              </p:ext>
            </p:extLst>
          </p:nvPr>
        </p:nvGraphicFramePr>
        <p:xfrm>
          <a:off x="323528" y="3356992"/>
          <a:ext cx="7560841" cy="254843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560841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41838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Gone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800" b="1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7370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Gone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800" b="1" dirty="0" smtClean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62819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1" dirty="0" smtClean="0">
                          <a:latin typeface="Arial" pitchFamily="34" charset="0"/>
                          <a:cs typeface="Arial" pitchFamily="34" charset="0"/>
                        </a:rPr>
                        <a:t>Gone</a:t>
                      </a:r>
                      <a:endParaRPr lang="en-GB" sz="1800" b="1" dirty="0" smtClean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41838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1" dirty="0" smtClean="0">
                          <a:latin typeface="Arial" pitchFamily="34" charset="0"/>
                          <a:cs typeface="Arial" pitchFamily="34" charset="0"/>
                        </a:rPr>
                        <a:t>Gone</a:t>
                      </a:r>
                      <a:endParaRPr lang="en-GB" sz="1800" b="1" dirty="0" smtClean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  <a:p>
                      <a:endParaRPr lang="en-GB" sz="1800" b="1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8028384" y="1268760"/>
            <a:ext cx="14756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Legacy </a:t>
            </a:r>
          </a:p>
          <a:p>
            <a:r>
              <a:rPr lang="en-GB" dirty="0" smtClean="0"/>
              <a:t>Spec</a:t>
            </a:r>
            <a:endParaRPr lang="en-GB" dirty="0"/>
          </a:p>
        </p:txBody>
      </p:sp>
      <p:sp>
        <p:nvSpPr>
          <p:cNvPr id="9" name="TextBox 8"/>
          <p:cNvSpPr txBox="1"/>
          <p:nvPr/>
        </p:nvSpPr>
        <p:spPr>
          <a:xfrm>
            <a:off x="7956376" y="4005064"/>
            <a:ext cx="14756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New</a:t>
            </a:r>
          </a:p>
          <a:p>
            <a:r>
              <a:rPr lang="en-GB" dirty="0" smtClean="0"/>
              <a:t>Spec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88640"/>
            <a:ext cx="6768752" cy="6305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7020272" y="260648"/>
            <a:ext cx="201622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 smtClean="0">
                <a:latin typeface="Arial" pitchFamily="34" charset="0"/>
                <a:cs typeface="Arial" pitchFamily="34" charset="0"/>
              </a:rPr>
              <a:t>The Legacy Route B</a:t>
            </a:r>
            <a:endParaRPr lang="en-GB" sz="3600" b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95536" y="332656"/>
            <a:ext cx="76328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>
                <a:latin typeface="Arial" pitchFamily="34" charset="0"/>
                <a:cs typeface="Arial" pitchFamily="34" charset="0"/>
              </a:rPr>
              <a:t>Route B UNIT 1: A study in depth focusing on the evaluation of historical sources and interpretations of the past (25%)</a:t>
            </a:r>
            <a:endParaRPr lang="en-GB" b="1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251520" y="1196752"/>
          <a:ext cx="7560840" cy="128248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56084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418387">
                <a:tc>
                  <a:txBody>
                    <a:bodyPr/>
                    <a:lstStyle/>
                    <a:p>
                      <a:r>
                        <a:rPr lang="en-GB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Popular movements in Wales and England, 1815-1848 </a:t>
                      </a:r>
                      <a:endParaRPr lang="en-GB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45709">
                <a:tc>
                  <a:txBody>
                    <a:bodyPr/>
                    <a:lstStyle/>
                    <a:p>
                      <a:r>
                        <a:rPr lang="en-GB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Westward migration: the American West, 1840-1895 </a:t>
                      </a:r>
                      <a:endParaRPr lang="en-GB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418387">
                <a:tc>
                  <a:txBody>
                    <a:bodyPr/>
                    <a:lstStyle/>
                    <a:p>
                      <a:r>
                        <a:rPr lang="en-GB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Germany in transition, 1919-1947</a:t>
                      </a:r>
                      <a:endParaRPr lang="en-GB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89907485"/>
              </p:ext>
            </p:extLst>
          </p:nvPr>
        </p:nvGraphicFramePr>
        <p:xfrm>
          <a:off x="323528" y="3429000"/>
          <a:ext cx="7560841" cy="168666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560841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41838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Radicalism and Protest,1810-1848 – </a:t>
                      </a:r>
                      <a:r>
                        <a:rPr lang="en-GB" sz="18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Unit 1B</a:t>
                      </a:r>
                      <a:endParaRPr lang="en-GB" sz="1800" b="1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7370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Gone</a:t>
                      </a:r>
                    </a:p>
                    <a:p>
                      <a:endParaRPr lang="en-GB" sz="1800" b="0" dirty="0" smtClean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628197">
                <a:tc>
                  <a:txBody>
                    <a:bodyPr/>
                    <a:lstStyle/>
                    <a:p>
                      <a:r>
                        <a:rPr lang="en-GB" sz="18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Germany in transition, 1919-47 </a:t>
                      </a:r>
                      <a:r>
                        <a:rPr lang="en-GB" sz="18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Unit 2C</a:t>
                      </a:r>
                      <a:endParaRPr lang="en-GB" sz="1800" b="1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7884368" y="1268760"/>
            <a:ext cx="14756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Legacy Spec</a:t>
            </a:r>
            <a:endParaRPr lang="en-GB" dirty="0"/>
          </a:p>
        </p:txBody>
      </p:sp>
      <p:sp>
        <p:nvSpPr>
          <p:cNvPr id="9" name="TextBox 8"/>
          <p:cNvSpPr txBox="1"/>
          <p:nvPr/>
        </p:nvSpPr>
        <p:spPr>
          <a:xfrm>
            <a:off x="7956376" y="3861048"/>
            <a:ext cx="14756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New</a:t>
            </a:r>
          </a:p>
          <a:p>
            <a:r>
              <a:rPr lang="en-GB" dirty="0" smtClean="0"/>
              <a:t>Spec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95536" y="332656"/>
            <a:ext cx="763284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 smtClean="0">
                <a:latin typeface="Arial" pitchFamily="34" charset="0"/>
                <a:cs typeface="Arial" pitchFamily="34" charset="0"/>
              </a:rPr>
              <a:t>Route B UNIT 2: A thematic study focusing on specific aspects of social change in the history of Wales and England (25%)</a:t>
            </a:r>
            <a:endParaRPr lang="en-GB" sz="2000" b="1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323528" y="1772816"/>
          <a:ext cx="7560840" cy="1280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56084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418387">
                <a:tc>
                  <a:txBody>
                    <a:bodyPr/>
                    <a:lstStyle/>
                    <a:p>
                      <a:r>
                        <a:rPr lang="en-GB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The changing role and status of women in Wales and England, 1900 to the present day</a:t>
                      </a:r>
                      <a:endParaRPr lang="en-GB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45709">
                <a:tc>
                  <a:txBody>
                    <a:bodyPr/>
                    <a:lstStyle/>
                    <a:p>
                      <a:r>
                        <a:rPr lang="en-GB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Developments in sport, leisure and tourism in Wales and England, 1900 to the present day </a:t>
                      </a:r>
                      <a:endParaRPr lang="en-GB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8" name="Table 7"/>
          <p:cNvGraphicFramePr>
            <a:graphicFrameLocks noGrp="1"/>
          </p:cNvGraphicFramePr>
          <p:nvPr/>
        </p:nvGraphicFramePr>
        <p:xfrm>
          <a:off x="395536" y="3429000"/>
          <a:ext cx="7560841" cy="105846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560841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41838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Gone</a:t>
                      </a:r>
                      <a:endParaRPr lang="en-GB" sz="18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7370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Gone</a:t>
                      </a:r>
                    </a:p>
                    <a:p>
                      <a:endParaRPr lang="en-GB" sz="1800" b="0" dirty="0" smtClean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7884368" y="1772816"/>
            <a:ext cx="14756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Legacy</a:t>
            </a:r>
          </a:p>
          <a:p>
            <a:r>
              <a:rPr lang="en-GB" dirty="0" smtClean="0"/>
              <a:t> Spec</a:t>
            </a:r>
            <a:endParaRPr lang="en-GB" dirty="0"/>
          </a:p>
        </p:txBody>
      </p:sp>
      <p:sp>
        <p:nvSpPr>
          <p:cNvPr id="9" name="TextBox 8"/>
          <p:cNvSpPr txBox="1"/>
          <p:nvPr/>
        </p:nvSpPr>
        <p:spPr>
          <a:xfrm>
            <a:off x="8028384" y="3573016"/>
            <a:ext cx="14756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New</a:t>
            </a:r>
          </a:p>
          <a:p>
            <a:r>
              <a:rPr lang="en-GB" dirty="0" smtClean="0"/>
              <a:t>Spec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769</TotalTime>
  <Words>616</Words>
  <Application>Microsoft Office PowerPoint</Application>
  <PresentationFormat>On-screen Show (4:3)</PresentationFormat>
  <Paragraphs>89</Paragraphs>
  <Slides>47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47</vt:i4>
      </vt:variant>
    </vt:vector>
  </HeadingPairs>
  <TitlesOfParts>
    <vt:vector size="48" baseType="lpstr">
      <vt:lpstr>Office Theme</vt:lpstr>
      <vt:lpstr>The New History GCSE</vt:lpstr>
      <vt:lpstr>Changes at a Glance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Summary of Assessment</vt:lpstr>
      <vt:lpstr>PowerPoint Presentation</vt:lpstr>
      <vt:lpstr>Assessment</vt:lpstr>
      <vt:lpstr>Grading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Assessment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Flintshire County Council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New History GCSE</dc:title>
  <dc:creator>ict</dc:creator>
  <cp:lastModifiedBy>Roberts Heddwen Vaughan (GwE)</cp:lastModifiedBy>
  <cp:revision>72</cp:revision>
  <dcterms:created xsi:type="dcterms:W3CDTF">2016-09-30T08:41:29Z</dcterms:created>
  <dcterms:modified xsi:type="dcterms:W3CDTF">2017-07-28T12:36:54Z</dcterms:modified>
</cp:coreProperties>
</file>