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8" r:id="rId8"/>
    <p:sldId id="262" r:id="rId9"/>
    <p:sldId id="263" r:id="rId10"/>
    <p:sldId id="264" r:id="rId11"/>
    <p:sldId id="265" r:id="rId12"/>
    <p:sldId id="267" r:id="rId13"/>
    <p:sldId id="266" r:id="rId14"/>
    <p:sldId id="269" r:id="rId15"/>
    <p:sldId id="270" r:id="rId16"/>
    <p:sldId id="279" r:id="rId17"/>
    <p:sldId id="271" r:id="rId18"/>
    <p:sldId id="280" r:id="rId19"/>
    <p:sldId id="272" r:id="rId20"/>
    <p:sldId id="273" r:id="rId21"/>
    <p:sldId id="274" r:id="rId22"/>
    <p:sldId id="276" r:id="rId23"/>
    <p:sldId id="275" r:id="rId24"/>
    <p:sldId id="277" r:id="rId2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da Healy" initials="GH" lastIdx="1" clrIdx="0">
    <p:extLst>
      <p:ext uri="{19B8F6BF-5375-455C-9EA6-DF929625EA0E}">
        <p15:presenceInfo xmlns:p15="http://schemas.microsoft.com/office/powerpoint/2012/main" userId="e10ce5d40a112e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5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80" autoAdjust="0"/>
  </p:normalViewPr>
  <p:slideViewPr>
    <p:cSldViewPr snapToGrid="0">
      <p:cViewPr>
        <p:scale>
          <a:sx n="70" d="100"/>
          <a:sy n="70" d="100"/>
        </p:scale>
        <p:origin x="70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882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337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9653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77362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021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2167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742EA-21CD-4481-97F6-6ED675EE0FD7}" type="datetimeFigureOut">
              <a:rPr lang="en-GB" smtClean="0"/>
              <a:t>01/08/2017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59667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742EA-21CD-4481-97F6-6ED675EE0FD7}" type="datetimeFigureOut">
              <a:rPr lang="en-GB" smtClean="0"/>
              <a:t>01/08/2017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05296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2EA-21CD-4481-97F6-6ED675EE0FD7}" type="datetimeFigureOut">
              <a:rPr lang="en-GB" smtClean="0"/>
              <a:t>01/08/2017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6189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941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112326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2EA-21CD-4481-97F6-6ED675EE0FD7}" type="datetimeFigureOut">
              <a:rPr lang="en-GB" smtClean="0"/>
              <a:t>01/08/2017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2D2E-A1FA-44ED-B5CD-72D21D801DD5}" type="slidenum">
              <a:rPr lang="en-GB" smtClean="0"/>
              <a:t>‹#›</a:t>
            </a:fld>
            <a:endParaRPr lang="en-GB"/>
          </a:p>
        </p:txBody>
      </p:sp>
    </p:spTree>
    <p:extLst>
      <p:ext uri="{BB962C8B-B14F-4D97-AF65-F5344CB8AC3E}">
        <p14:creationId xmlns:p14="http://schemas.microsoft.com/office/powerpoint/2010/main" val="342775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jp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jp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7.xml"/><Relationship Id="rId6" Type="http://schemas.openxmlformats.org/officeDocument/2006/relationships/hyperlink" Target="http://www.jewishmag.com/127mag/choni_hamaagal/choni_hamaagal.htm" TargetMode="External"/><Relationship Id="rId5" Type="http://schemas.openxmlformats.org/officeDocument/2006/relationships/hyperlink" Target="http://www.g-dcast.com/tu-bshvat" TargetMode="External"/><Relationship Id="rId4" Type="http://schemas.openxmlformats.org/officeDocument/2006/relationships/image" Target="../media/image76.jpeg"/></Relationships>
</file>

<file path=ppt/slides/_rels/slide19.xml.rels><?xml version="1.0" encoding="UTF-8" standalone="yes"?>
<Relationships xmlns="http://schemas.openxmlformats.org/package/2006/relationships"><Relationship Id="rId8" Type="http://schemas.openxmlformats.org/officeDocument/2006/relationships/image" Target="../media/image83.jp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2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70.jpg"/><Relationship Id="rId2"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jpg"/><Relationship Id="rId4" Type="http://schemas.openxmlformats.org/officeDocument/2006/relationships/image" Target="../media/image92.jpeg"/></Relationships>
</file>

<file path=ppt/slides/_rels/slide2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akidsheart.com/holidays/days/shevat.htm" TargetMode="External"/><Relationship Id="rId3" Type="http://schemas.openxmlformats.org/officeDocument/2006/relationships/hyperlink" Target="http://www.chabad.org/kids/default_cdo/jewish/JewishKidsorg.htm" TargetMode="External"/><Relationship Id="rId7" Type="http://schemas.openxmlformats.org/officeDocument/2006/relationships/hyperlink" Target="http://www.chabad.org/library/article_cdo/aid/3264" TargetMode="External"/><Relationship Id="rId2" Type="http://schemas.openxmlformats.org/officeDocument/2006/relationships/image" Target="../media/image97.jpg"/><Relationship Id="rId1" Type="http://schemas.openxmlformats.org/officeDocument/2006/relationships/slideLayout" Target="../slideLayouts/slideLayout7.xml"/><Relationship Id="rId6" Type="http://schemas.openxmlformats.org/officeDocument/2006/relationships/hyperlink" Target="http://www.chabad.org/holidays/default_cdo/jewish/Jewish-Holidays.htm" TargetMode="External"/><Relationship Id="rId5" Type="http://schemas.openxmlformats.org/officeDocument/2006/relationships/hyperlink" Target="http://www.chabad.org/library/article_cdo/aid/1675888/jewish/Jewish-Practice.htm" TargetMode="External"/><Relationship Id="rId4" Type="http://schemas.openxmlformats.org/officeDocument/2006/relationships/hyperlink" Target="http://www.chabad.org/kids/article_cdo/aid/354742/jewish/Holidays.htm" TargetMode="External"/><Relationship Id="rId9" Type="http://schemas.openxmlformats.org/officeDocument/2006/relationships/image" Target="../media/image98.jpe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6qnOIhLZTpg" TargetMode="External"/><Relationship Id="rId13" Type="http://schemas.openxmlformats.org/officeDocument/2006/relationships/hyperlink" Target="https://en.wikipedia.org/wiki/World_citizen" TargetMode="External"/><Relationship Id="rId18" Type="http://schemas.openxmlformats.org/officeDocument/2006/relationships/hyperlink" Target="https://humanism.org.uk/about/h4bw/about-us" TargetMode="External"/><Relationship Id="rId3" Type="http://schemas.openxmlformats.org/officeDocument/2006/relationships/hyperlink" Target="http://www.darwin-online.org.uk/biography.html" TargetMode="External"/><Relationship Id="rId21" Type="http://schemas.openxmlformats.org/officeDocument/2006/relationships/hyperlink" Target="http://www.chabad.org/library/article_cdo/aid/1675888/jewish/Jewish-Practice.htm" TargetMode="External"/><Relationship Id="rId7" Type="http://schemas.openxmlformats.org/officeDocument/2006/relationships/hyperlink" Target="https://www.youtube.com/watch?v=BLtOffrpsHQ" TargetMode="External"/><Relationship Id="rId12" Type="http://schemas.openxmlformats.org/officeDocument/2006/relationships/hyperlink" Target="http://www.petersinger.info/" TargetMode="External"/><Relationship Id="rId17" Type="http://schemas.openxmlformats.org/officeDocument/2006/relationships/hyperlink" Target="https://www.youtube.com/watch?v=R_pgnC6ORjY" TargetMode="External"/><Relationship Id="rId2" Type="http://schemas.openxmlformats.org/officeDocument/2006/relationships/hyperlink" Target="http://www.bbc.co.uk/timelines/zq8gcdm" TargetMode="External"/><Relationship Id="rId16" Type="http://schemas.openxmlformats.org/officeDocument/2006/relationships/hyperlink" Target="https://www.youtube.com/watch?v=J7QKYeMbb_8" TargetMode="External"/><Relationship Id="rId20" Type="http://schemas.openxmlformats.org/officeDocument/2006/relationships/hyperlink" Target="http://www.chabad.org/kids/article_cdo/aid/354742/jewish/Holidays.htm" TargetMode="External"/><Relationship Id="rId1" Type="http://schemas.openxmlformats.org/officeDocument/2006/relationships/slideLayout" Target="../slideLayouts/slideLayout7.xml"/><Relationship Id="rId6" Type="http://schemas.openxmlformats.org/officeDocument/2006/relationships/hyperlink" Target="https://richarddawkins.net/" TargetMode="External"/><Relationship Id="rId11" Type="http://schemas.openxmlformats.org/officeDocument/2006/relationships/hyperlink" Target="http://www.biography.com/people/peter-singer-39994" TargetMode="External"/><Relationship Id="rId24" Type="http://schemas.openxmlformats.org/officeDocument/2006/relationships/hyperlink" Target="http://www.akidsheart.com/holidays/days/shevat.htm" TargetMode="External"/><Relationship Id="rId5" Type="http://schemas.openxmlformats.org/officeDocument/2006/relationships/hyperlink" Target="http://www.independent.co.uk/topic/stephen-hawking" TargetMode="External"/><Relationship Id="rId15" Type="http://schemas.openxmlformats.org/officeDocument/2006/relationships/hyperlink" Target="http://www.creationmoments.com/content/stewards-earth" TargetMode="External"/><Relationship Id="rId23" Type="http://schemas.openxmlformats.org/officeDocument/2006/relationships/hyperlink" Target="http://www.chabad.org/library/article_cdo/aid/3264" TargetMode="External"/><Relationship Id="rId10" Type="http://schemas.openxmlformats.org/officeDocument/2006/relationships/hyperlink" Target="https://www.youtube.com/watch?v=Jzkm1E5RqJo" TargetMode="External"/><Relationship Id="rId19" Type="http://schemas.openxmlformats.org/officeDocument/2006/relationships/hyperlink" Target="http://www.chabad.org/kids/default_cdo/jewish/JewishKidsorg.htm" TargetMode="External"/><Relationship Id="rId4" Type="http://schemas.openxmlformats.org/officeDocument/2006/relationships/hyperlink" Target="http://www.hawking.org.uk/" TargetMode="External"/><Relationship Id="rId9" Type="http://schemas.openxmlformats.org/officeDocument/2006/relationships/hyperlink" Target="https://www.youtube.com/watch?v=y8hy8NxZvFY" TargetMode="External"/><Relationship Id="rId14" Type="http://schemas.openxmlformats.org/officeDocument/2006/relationships/hyperlink" Target="http://www.wittenburgministries.com/site/index.php?option=com_content&amp;" TargetMode="External"/><Relationship Id="rId22" Type="http://schemas.openxmlformats.org/officeDocument/2006/relationships/hyperlink" Target="http://www.chabad.org/holidays/default_cdo/jewish/Jewish-Holiday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g"/><Relationship Id="rId3" Type="http://schemas.microsoft.com/office/2007/relationships/hdphoto" Target="../media/hdphoto1.wdp"/><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04" y="1149178"/>
            <a:ext cx="9152312" cy="4295657"/>
          </a:xfrm>
          <a:prstGeom prst="rect">
            <a:avLst/>
          </a:prstGeom>
          <a:effectLst>
            <a:outerShdw blurRad="50800" dist="50800" dir="5400000" algn="ctr" rotWithShape="0">
              <a:schemeClr val="accent1">
                <a:lumMod val="20000"/>
                <a:lumOff val="80000"/>
              </a:schemeClr>
            </a:outerShdw>
          </a:effectLst>
        </p:spPr>
      </p:pic>
      <p:sp>
        <p:nvSpPr>
          <p:cNvPr id="4" name="Rectangle 3"/>
          <p:cNvSpPr/>
          <p:nvPr/>
        </p:nvSpPr>
        <p:spPr>
          <a:xfrm>
            <a:off x="2807292" y="1254914"/>
            <a:ext cx="7342203" cy="3416320"/>
          </a:xfrm>
          <a:prstGeom prst="rect">
            <a:avLst/>
          </a:prstGeom>
          <a:noFill/>
          <a:effectLst>
            <a:outerShdw blurRad="50800" dist="50800" dir="5400000" algn="ctr" rotWithShape="0">
              <a:schemeClr val="accent1">
                <a:lumMod val="20000"/>
                <a:lumOff val="80000"/>
              </a:schemeClr>
            </a:outerShdw>
          </a:effectLst>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Theme 1:</a:t>
            </a:r>
          </a:p>
          <a:p>
            <a:pPr algn="ctr"/>
            <a:r>
              <a:rPr lang="en-US" sz="5400" dirty="0">
                <a:ln w="0"/>
                <a:solidFill>
                  <a:schemeClr val="bg1"/>
                </a:solidFill>
                <a:effectLst>
                  <a:outerShdw blurRad="38100" dist="19050" dir="2700000" algn="tl" rotWithShape="0">
                    <a:schemeClr val="dk1">
                      <a:alpha val="40000"/>
                    </a:schemeClr>
                  </a:outerShdw>
                </a:effectLst>
              </a:rPr>
              <a:t>Matters of Life and Death</a:t>
            </a:r>
          </a:p>
          <a:p>
            <a:pPr algn="ctr"/>
            <a:r>
              <a:rPr lang="en-US" sz="5400" b="0" cap="none" spc="0" dirty="0">
                <a:ln w="0"/>
                <a:solidFill>
                  <a:schemeClr val="bg1"/>
                </a:solidFill>
                <a:effectLst>
                  <a:outerShdw blurRad="38100" dist="19050" dir="2700000" algn="tl" rotWithShape="0">
                    <a:schemeClr val="dk1">
                      <a:alpha val="40000"/>
                    </a:schemeClr>
                  </a:outerShdw>
                </a:effectLst>
              </a:rPr>
              <a:t>Study Field:</a:t>
            </a:r>
          </a:p>
          <a:p>
            <a:pPr algn="ctr"/>
            <a:r>
              <a:rPr lang="en-US" sz="5400" dirty="0">
                <a:ln w="0"/>
                <a:solidFill>
                  <a:schemeClr val="bg1"/>
                </a:solidFill>
                <a:effectLst>
                  <a:outerShdw blurRad="38100" dist="19050" dir="2700000" algn="tl" rotWithShape="0">
                    <a:schemeClr val="dk1">
                      <a:alpha val="40000"/>
                    </a:schemeClr>
                  </a:outerShdw>
                </a:effectLst>
              </a:rPr>
              <a:t>The World</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87" y="407322"/>
            <a:ext cx="1730895" cy="1298171"/>
          </a:xfrm>
          <a:prstGeom prst="rect">
            <a:avLst/>
          </a:prstGeom>
          <a:effectLst>
            <a:outerShdw blurRad="50800" dist="50800" dir="5400000" algn="ctr" rotWithShape="0">
              <a:schemeClr val="accent1">
                <a:lumMod val="20000"/>
                <a:lumOff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875" y="373763"/>
            <a:ext cx="1730895" cy="1298171"/>
          </a:xfrm>
          <a:prstGeom prst="rect">
            <a:avLst/>
          </a:prstGeom>
          <a:effectLst>
            <a:outerShdw blurRad="50800" dist="50800" dir="5400000" algn="ctr" rotWithShape="0">
              <a:schemeClr val="accent1">
                <a:lumMod val="20000"/>
                <a:lumOff val="8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86" y="5187141"/>
            <a:ext cx="1730895" cy="1298171"/>
          </a:xfrm>
          <a:prstGeom prst="rect">
            <a:avLst/>
          </a:prstGeom>
          <a:effectLst>
            <a:outerShdw blurRad="50800" dist="50800" dir="5400000" algn="ctr" rotWithShape="0">
              <a:schemeClr val="accent1">
                <a:lumMod val="20000"/>
                <a:lumOff val="80000"/>
              </a:scheme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8875" y="5086179"/>
            <a:ext cx="1730895" cy="1298171"/>
          </a:xfrm>
          <a:prstGeom prst="rect">
            <a:avLst/>
          </a:prstGeom>
          <a:effectLst>
            <a:outerShdw blurRad="50800" dist="50800" dir="5400000" algn="ctr" rotWithShape="0">
              <a:schemeClr val="accent1">
                <a:lumMod val="20000"/>
                <a:lumOff val="80000"/>
              </a:schemeClr>
            </a:outerShdw>
          </a:effectLst>
        </p:spPr>
      </p:pic>
    </p:spTree>
    <p:extLst>
      <p:ext uri="{BB962C8B-B14F-4D97-AF65-F5344CB8AC3E}">
        <p14:creationId xmlns:p14="http://schemas.microsoft.com/office/powerpoint/2010/main" val="211697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2" y="0"/>
            <a:ext cx="12139126" cy="1200329"/>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Essential Information! </a:t>
            </a:r>
            <a:r>
              <a:rPr lang="en-US" sz="3600" dirty="0">
                <a:ln w="0"/>
                <a:effectLst>
                  <a:outerShdw blurRad="38100" dist="19050" dir="2700000" algn="tl" rotWithShape="0">
                    <a:schemeClr val="dk1">
                      <a:alpha val="40000"/>
                    </a:schemeClr>
                  </a:outerShdw>
                </a:effectLst>
              </a:rPr>
              <a:t>Defining terms!</a:t>
            </a:r>
          </a:p>
          <a:p>
            <a:pPr algn="ctr"/>
            <a:r>
              <a:rPr lang="en-US" sz="3600" b="0" cap="none" spc="0" dirty="0">
                <a:ln w="0"/>
                <a:solidFill>
                  <a:schemeClr val="tx1"/>
                </a:solidFill>
                <a:effectLst>
                  <a:outerShdw blurRad="38100" dist="19050" dir="2700000" algn="tl" rotWithShape="0">
                    <a:schemeClr val="dk1">
                      <a:alpha val="40000"/>
                    </a:schemeClr>
                  </a:outerShdw>
                </a:effectLst>
              </a:rPr>
              <a:t>(</a:t>
            </a:r>
            <a:r>
              <a:rPr lang="en-US" sz="3600" dirty="0">
                <a:ln w="0"/>
                <a:effectLst>
                  <a:outerShdw blurRad="38100" dist="19050" dir="2700000" algn="tl" rotWithShape="0">
                    <a:schemeClr val="dk1">
                      <a:alpha val="40000"/>
                    </a:schemeClr>
                  </a:outerShdw>
                </a:effectLst>
              </a:rPr>
              <a:t>These may be cut like cards – ‘mix &amp; match’)</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98971968"/>
              </p:ext>
            </p:extLst>
          </p:nvPr>
        </p:nvGraphicFramePr>
        <p:xfrm>
          <a:off x="586273" y="1142309"/>
          <a:ext cx="11123646" cy="5516880"/>
        </p:xfrm>
        <a:graphic>
          <a:graphicData uri="http://schemas.openxmlformats.org/drawingml/2006/table">
            <a:tbl>
              <a:tblPr firstRow="1" bandRow="1">
                <a:tableStyleId>{5940675A-B579-460E-94D1-54222C63F5DA}</a:tableStyleId>
              </a:tblPr>
              <a:tblGrid>
                <a:gridCol w="5561823">
                  <a:extLst>
                    <a:ext uri="{9D8B030D-6E8A-4147-A177-3AD203B41FA5}">
                      <a16:colId xmlns:a16="http://schemas.microsoft.com/office/drawing/2014/main" val="2030049626"/>
                    </a:ext>
                  </a:extLst>
                </a:gridCol>
                <a:gridCol w="5561823">
                  <a:extLst>
                    <a:ext uri="{9D8B030D-6E8A-4147-A177-3AD203B41FA5}">
                      <a16:colId xmlns:a16="http://schemas.microsoft.com/office/drawing/2014/main" val="2912456740"/>
                    </a:ext>
                  </a:extLst>
                </a:gridCol>
              </a:tblGrid>
              <a:tr h="1144397">
                <a:tc>
                  <a:txBody>
                    <a:bodyPr/>
                    <a:lstStyle/>
                    <a:p>
                      <a:endParaRPr lang="en-GB" dirty="0"/>
                    </a:p>
                  </a:txBody>
                  <a:tcPr/>
                </a:tc>
                <a:tc>
                  <a:txBody>
                    <a:bodyPr/>
                    <a:lstStyle/>
                    <a:p>
                      <a:r>
                        <a:rPr lang="en-GB" sz="1300" dirty="0"/>
                        <a:t>This is a process whereby scientists/some religious believers believe that different creatures have developed from early and natural other species in the history of the earth e.g. Darwin believed that people had evolved from apes. This ids done by means of natural selection, animals or birds that adapt to the environment that they live in. Orthodox Jews believe that this idea contradicts their beliefs and their teaching in the Torah. </a:t>
                      </a:r>
                    </a:p>
                  </a:txBody>
                  <a:tcPr/>
                </a:tc>
                <a:extLst>
                  <a:ext uri="{0D108BD9-81ED-4DB2-BD59-A6C34878D82A}">
                    <a16:rowId xmlns:a16="http://schemas.microsoft.com/office/drawing/2014/main" val="2678264308"/>
                  </a:ext>
                </a:extLst>
              </a:tr>
              <a:tr h="1453244">
                <a:tc>
                  <a:txBody>
                    <a:bodyPr/>
                    <a:lstStyle/>
                    <a:p>
                      <a:endParaRPr lang="en-GB" dirty="0"/>
                    </a:p>
                  </a:txBody>
                  <a:tcPr/>
                </a:tc>
                <a:tc>
                  <a:txBody>
                    <a:bodyPr/>
                    <a:lstStyle/>
                    <a:p>
                      <a:r>
                        <a:rPr lang="en-GB" sz="1300" dirty="0"/>
                        <a:t>A scientific theory that states the earth and time have begun about 15 billion years ago.  According to this theory life has started from singularity i.e. from a very small dot.  This dot was hot and thick. It expands by means of genes that develop into atoms. They have given birth to stars and planets. Some physicists believe that the earth is continuing to expand even today.  This is the theory that Stephen Hawkins believes in. Some Reformed Jews might support this theory with God being the designer behind the big bang.</a:t>
                      </a:r>
                    </a:p>
                  </a:txBody>
                  <a:tcPr/>
                </a:tc>
                <a:extLst>
                  <a:ext uri="{0D108BD9-81ED-4DB2-BD59-A6C34878D82A}">
                    <a16:rowId xmlns:a16="http://schemas.microsoft.com/office/drawing/2014/main" val="599687960"/>
                  </a:ext>
                </a:extLst>
              </a:tr>
              <a:tr h="1371600">
                <a:tc>
                  <a:txBody>
                    <a:bodyPr/>
                    <a:lstStyle/>
                    <a:p>
                      <a:endParaRPr lang="en-GB" dirty="0"/>
                    </a:p>
                  </a:txBody>
                  <a:tcPr/>
                </a:tc>
                <a:tc>
                  <a:txBody>
                    <a:bodyPr/>
                    <a:lstStyle/>
                    <a:p>
                      <a:r>
                        <a:rPr lang="en-GB" sz="1300" dirty="0"/>
                        <a:t>Earth was created by accident without any form of an intelligent design. The earth as it is seen today was the result of different natural processes. According to Richard Dawkins the development of the genes of different creatures has been responsible for the condition of the world as we see it today. Peter Singer seems to agree with him to some extent. Animals should be considered equal to man – ,man is no way special, and therefore does not have a soul. Orthodox Jews would totally disagree with this idea – there must be an intelligent designer behind it all.</a:t>
                      </a:r>
                    </a:p>
                  </a:txBody>
                  <a:tcPr/>
                </a:tc>
                <a:extLst>
                  <a:ext uri="{0D108BD9-81ED-4DB2-BD59-A6C34878D82A}">
                    <a16:rowId xmlns:a16="http://schemas.microsoft.com/office/drawing/2014/main" val="1166317494"/>
                  </a:ext>
                </a:extLst>
              </a:tr>
              <a:tr h="1029101">
                <a:tc>
                  <a:txBody>
                    <a:bodyPr/>
                    <a:lstStyle/>
                    <a:p>
                      <a:endParaRPr lang="en-GB" dirty="0"/>
                    </a:p>
                  </a:txBody>
                  <a:tcPr/>
                </a:tc>
                <a:tc>
                  <a:txBody>
                    <a:bodyPr/>
                    <a:lstStyle/>
                    <a:p>
                      <a:r>
                        <a:rPr lang="en-GB" sz="1300" dirty="0"/>
                        <a:t>For those who believe in a planned evolution there must be some sort of design lying behind the creation of the world .An American scientist called Michael </a:t>
                      </a:r>
                      <a:r>
                        <a:rPr lang="en-GB" sz="1300" dirty="0" err="1"/>
                        <a:t>Behe</a:t>
                      </a:r>
                      <a:r>
                        <a:rPr lang="en-GB" sz="1300" dirty="0"/>
                        <a:t> strongly believes in this idea.  For him this idea can be compared to a mousetrap. No part will work at all if any other part is broken!  Some Reformed Jews might also agree with him.</a:t>
                      </a:r>
                    </a:p>
                  </a:txBody>
                  <a:tcPr/>
                </a:tc>
                <a:extLst>
                  <a:ext uri="{0D108BD9-81ED-4DB2-BD59-A6C34878D82A}">
                    <a16:rowId xmlns:a16="http://schemas.microsoft.com/office/drawing/2014/main" val="543841701"/>
                  </a:ext>
                </a:extLst>
              </a:tr>
            </a:tbl>
          </a:graphicData>
        </a:graphic>
      </p:graphicFrame>
      <p:sp>
        <p:nvSpPr>
          <p:cNvPr id="4" name="Rectangle 3"/>
          <p:cNvSpPr/>
          <p:nvPr/>
        </p:nvSpPr>
        <p:spPr>
          <a:xfrm>
            <a:off x="1946618" y="1402349"/>
            <a:ext cx="2645148"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EVOLUTION</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764677" y="2704363"/>
            <a:ext cx="3193311"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THE BIG BANG</a:t>
            </a:r>
          </a:p>
        </p:txBody>
      </p:sp>
      <p:sp>
        <p:nvSpPr>
          <p:cNvPr id="6" name="Rectangle 5"/>
          <p:cNvSpPr/>
          <p:nvPr/>
        </p:nvSpPr>
        <p:spPr>
          <a:xfrm>
            <a:off x="1583259" y="4637827"/>
            <a:ext cx="403334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BLIND EVOLUTION</a:t>
            </a:r>
          </a:p>
        </p:txBody>
      </p:sp>
      <p:sp>
        <p:nvSpPr>
          <p:cNvPr id="7" name="Rectangle 6"/>
          <p:cNvSpPr/>
          <p:nvPr/>
        </p:nvSpPr>
        <p:spPr>
          <a:xfrm>
            <a:off x="912845" y="5903100"/>
            <a:ext cx="512250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PLANNED EVOLUTION</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92" y="192125"/>
            <a:ext cx="904903" cy="863600"/>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530" t="9700" r="12594" b="7996"/>
          <a:stretch/>
        </p:blipFill>
        <p:spPr>
          <a:xfrm>
            <a:off x="11124041" y="192125"/>
            <a:ext cx="921779" cy="894071"/>
          </a:xfrm>
          <a:prstGeom prst="rect">
            <a:avLst/>
          </a:prstGeom>
        </p:spPr>
      </p:pic>
    </p:spTree>
    <p:extLst>
      <p:ext uri="{BB962C8B-B14F-4D97-AF65-F5344CB8AC3E}">
        <p14:creationId xmlns:p14="http://schemas.microsoft.com/office/powerpoint/2010/main" val="404857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p:cNvSpPr/>
          <p:nvPr/>
        </p:nvSpPr>
        <p:spPr>
          <a:xfrm>
            <a:off x="8627194" y="5286062"/>
            <a:ext cx="1482523"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p:cNvSpPr/>
          <p:nvPr/>
        </p:nvSpPr>
        <p:spPr>
          <a:xfrm>
            <a:off x="8627194" y="5286062"/>
            <a:ext cx="3110716"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002" y="2384142"/>
            <a:ext cx="2032000" cy="2747695"/>
          </a:xfrm>
          <a:prstGeom prst="rect">
            <a:avLst/>
          </a:prstGeom>
        </p:spPr>
      </p:pic>
      <p:sp>
        <p:nvSpPr>
          <p:cNvPr id="2" name="Rectangle 1"/>
          <p:cNvSpPr/>
          <p:nvPr/>
        </p:nvSpPr>
        <p:spPr>
          <a:xfrm>
            <a:off x="4042741" y="168151"/>
            <a:ext cx="5506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Religion v Science!</a:t>
            </a:r>
          </a:p>
        </p:txBody>
      </p:sp>
      <p:sp>
        <p:nvSpPr>
          <p:cNvPr id="3" name="TextBox 2"/>
          <p:cNvSpPr txBox="1"/>
          <p:nvPr/>
        </p:nvSpPr>
        <p:spPr>
          <a:xfrm>
            <a:off x="494522" y="1091481"/>
            <a:ext cx="11243388" cy="2585323"/>
          </a:xfrm>
          <a:prstGeom prst="rect">
            <a:avLst/>
          </a:prstGeom>
          <a:noFill/>
        </p:spPr>
        <p:txBody>
          <a:bodyPr wrap="square" rtlCol="0">
            <a:spAutoFit/>
          </a:bodyPr>
          <a:lstStyle/>
          <a:p>
            <a:r>
              <a:rPr lang="en-GB" dirty="0"/>
              <a:t>This is the result of a survey made in Britain during 2008. 2060 people responded to this survey.  They were asked if this statement was true or not.</a:t>
            </a:r>
          </a:p>
          <a:p>
            <a:endParaRPr lang="en-GB" dirty="0"/>
          </a:p>
          <a:p>
            <a:r>
              <a:rPr lang="en-GB" dirty="0"/>
              <a:t>This is the statement: </a:t>
            </a:r>
            <a:r>
              <a:rPr lang="en-GB" dirty="0">
                <a:highlight>
                  <a:srgbClr val="FFFF00"/>
                </a:highlight>
              </a:rPr>
              <a:t>“The idea of a non-religious evolution seems to make a belief in God unnecessary and absurd.”  Do you agree?</a:t>
            </a:r>
          </a:p>
          <a:p>
            <a:endParaRPr lang="en-GB" dirty="0"/>
          </a:p>
          <a:p>
            <a:r>
              <a:rPr lang="en-GB" dirty="0"/>
              <a:t>You may see the results in the table below:</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76448477"/>
              </p:ext>
            </p:extLst>
          </p:nvPr>
        </p:nvGraphicFramePr>
        <p:xfrm>
          <a:off x="595086" y="3266924"/>
          <a:ext cx="3874276" cy="2490066"/>
        </p:xfrm>
        <a:graphic>
          <a:graphicData uri="http://schemas.openxmlformats.org/drawingml/2006/table">
            <a:tbl>
              <a:tblPr firstRow="1" bandRow="1">
                <a:tableStyleId>{5940675A-B579-460E-94D1-54222C63F5DA}</a:tableStyleId>
              </a:tblPr>
              <a:tblGrid>
                <a:gridCol w="1937138">
                  <a:extLst>
                    <a:ext uri="{9D8B030D-6E8A-4147-A177-3AD203B41FA5}">
                      <a16:colId xmlns:a16="http://schemas.microsoft.com/office/drawing/2014/main" val="3212369388"/>
                    </a:ext>
                  </a:extLst>
                </a:gridCol>
                <a:gridCol w="1937138">
                  <a:extLst>
                    <a:ext uri="{9D8B030D-6E8A-4147-A177-3AD203B41FA5}">
                      <a16:colId xmlns:a16="http://schemas.microsoft.com/office/drawing/2014/main" val="4120961011"/>
                    </a:ext>
                  </a:extLst>
                </a:gridCol>
              </a:tblGrid>
              <a:tr h="415011">
                <a:tc>
                  <a:txBody>
                    <a:bodyPr/>
                    <a:lstStyle/>
                    <a:p>
                      <a:endParaRPr lang="en-GB" dirty="0"/>
                    </a:p>
                  </a:txBody>
                  <a:tcPr/>
                </a:tc>
                <a:tc>
                  <a:txBody>
                    <a:bodyPr/>
                    <a:lstStyle/>
                    <a:p>
                      <a:r>
                        <a:rPr lang="en-GB" dirty="0"/>
                        <a:t>%</a:t>
                      </a:r>
                    </a:p>
                  </a:txBody>
                  <a:tcPr/>
                </a:tc>
                <a:extLst>
                  <a:ext uri="{0D108BD9-81ED-4DB2-BD59-A6C34878D82A}">
                    <a16:rowId xmlns:a16="http://schemas.microsoft.com/office/drawing/2014/main" val="2138273182"/>
                  </a:ext>
                </a:extLst>
              </a:tr>
              <a:tr h="415011">
                <a:tc>
                  <a:txBody>
                    <a:bodyPr/>
                    <a:lstStyle/>
                    <a:p>
                      <a:r>
                        <a:rPr lang="en-GB" dirty="0"/>
                        <a:t>Definitely true</a:t>
                      </a:r>
                    </a:p>
                  </a:txBody>
                  <a:tcPr/>
                </a:tc>
                <a:tc>
                  <a:txBody>
                    <a:bodyPr/>
                    <a:lstStyle/>
                    <a:p>
                      <a:r>
                        <a:rPr lang="en-GB" dirty="0"/>
                        <a:t>13</a:t>
                      </a:r>
                    </a:p>
                  </a:txBody>
                  <a:tcPr/>
                </a:tc>
                <a:extLst>
                  <a:ext uri="{0D108BD9-81ED-4DB2-BD59-A6C34878D82A}">
                    <a16:rowId xmlns:a16="http://schemas.microsoft.com/office/drawing/2014/main" val="1208658888"/>
                  </a:ext>
                </a:extLst>
              </a:tr>
              <a:tr h="415011">
                <a:tc>
                  <a:txBody>
                    <a:bodyPr/>
                    <a:lstStyle/>
                    <a:p>
                      <a:r>
                        <a:rPr lang="en-GB" dirty="0"/>
                        <a:t>Probably true</a:t>
                      </a:r>
                    </a:p>
                  </a:txBody>
                  <a:tcPr/>
                </a:tc>
                <a:tc>
                  <a:txBody>
                    <a:bodyPr/>
                    <a:lstStyle/>
                    <a:p>
                      <a:r>
                        <a:rPr lang="en-GB" dirty="0"/>
                        <a:t>21</a:t>
                      </a:r>
                    </a:p>
                  </a:txBody>
                  <a:tcPr/>
                </a:tc>
                <a:extLst>
                  <a:ext uri="{0D108BD9-81ED-4DB2-BD59-A6C34878D82A}">
                    <a16:rowId xmlns:a16="http://schemas.microsoft.com/office/drawing/2014/main" val="2141886411"/>
                  </a:ext>
                </a:extLst>
              </a:tr>
              <a:tr h="415011">
                <a:tc>
                  <a:txBody>
                    <a:bodyPr/>
                    <a:lstStyle/>
                    <a:p>
                      <a:r>
                        <a:rPr lang="en-GB" dirty="0"/>
                        <a:t>Probably untrue</a:t>
                      </a:r>
                    </a:p>
                  </a:txBody>
                  <a:tcPr/>
                </a:tc>
                <a:tc>
                  <a:txBody>
                    <a:bodyPr/>
                    <a:lstStyle/>
                    <a:p>
                      <a:r>
                        <a:rPr lang="en-GB" dirty="0"/>
                        <a:t>27</a:t>
                      </a:r>
                    </a:p>
                  </a:txBody>
                  <a:tcPr/>
                </a:tc>
                <a:extLst>
                  <a:ext uri="{0D108BD9-81ED-4DB2-BD59-A6C34878D82A}">
                    <a16:rowId xmlns:a16="http://schemas.microsoft.com/office/drawing/2014/main" val="1117786915"/>
                  </a:ext>
                </a:extLst>
              </a:tr>
              <a:tr h="415011">
                <a:tc>
                  <a:txBody>
                    <a:bodyPr/>
                    <a:lstStyle/>
                    <a:p>
                      <a:r>
                        <a:rPr lang="en-GB" dirty="0"/>
                        <a:t>Definitely untrue</a:t>
                      </a:r>
                    </a:p>
                  </a:txBody>
                  <a:tcPr/>
                </a:tc>
                <a:tc>
                  <a:txBody>
                    <a:bodyPr/>
                    <a:lstStyle/>
                    <a:p>
                      <a:r>
                        <a:rPr lang="en-GB" dirty="0"/>
                        <a:t>30</a:t>
                      </a:r>
                    </a:p>
                  </a:txBody>
                  <a:tcPr/>
                </a:tc>
                <a:extLst>
                  <a:ext uri="{0D108BD9-81ED-4DB2-BD59-A6C34878D82A}">
                    <a16:rowId xmlns:a16="http://schemas.microsoft.com/office/drawing/2014/main" val="3448750678"/>
                  </a:ext>
                </a:extLst>
              </a:tr>
              <a:tr h="415011">
                <a:tc>
                  <a:txBody>
                    <a:bodyPr/>
                    <a:lstStyle/>
                    <a:p>
                      <a:r>
                        <a:rPr lang="en-GB" dirty="0"/>
                        <a:t>Don’t know</a:t>
                      </a:r>
                    </a:p>
                  </a:txBody>
                  <a:tcPr/>
                </a:tc>
                <a:tc>
                  <a:txBody>
                    <a:bodyPr/>
                    <a:lstStyle/>
                    <a:p>
                      <a:r>
                        <a:rPr lang="en-GB" dirty="0"/>
                        <a:t>9</a:t>
                      </a:r>
                    </a:p>
                  </a:txBody>
                  <a:tcPr/>
                </a:tc>
                <a:extLst>
                  <a:ext uri="{0D108BD9-81ED-4DB2-BD59-A6C34878D82A}">
                    <a16:rowId xmlns:a16="http://schemas.microsoft.com/office/drawing/2014/main" val="2616076752"/>
                  </a:ext>
                </a:extLst>
              </a:tr>
            </a:tbl>
          </a:graphicData>
        </a:graphic>
      </p:graphicFrame>
      <p:sp>
        <p:nvSpPr>
          <p:cNvPr id="5" name="TextBox 4"/>
          <p:cNvSpPr txBox="1"/>
          <p:nvPr/>
        </p:nvSpPr>
        <p:spPr>
          <a:xfrm>
            <a:off x="595086" y="5852247"/>
            <a:ext cx="3874276" cy="584775"/>
          </a:xfrm>
          <a:prstGeom prst="rect">
            <a:avLst/>
          </a:prstGeom>
          <a:noFill/>
        </p:spPr>
        <p:txBody>
          <a:bodyPr wrap="square" rtlCol="0">
            <a:spAutoFit/>
          </a:bodyPr>
          <a:lstStyle/>
          <a:p>
            <a:r>
              <a:rPr lang="en-GB" sz="1600" b="1" dirty="0"/>
              <a:t>CONCLUSION: Only 42% of British people accept the idea of atheistic evolution</a:t>
            </a:r>
            <a:r>
              <a:rPr lang="en-GB" sz="1600" dirty="0"/>
              <a:t>.</a:t>
            </a:r>
          </a:p>
        </p:txBody>
      </p:sp>
      <p:sp>
        <p:nvSpPr>
          <p:cNvPr id="9" name="Speech Bubble: Oval 8"/>
          <p:cNvSpPr/>
          <p:nvPr/>
        </p:nvSpPr>
        <p:spPr>
          <a:xfrm>
            <a:off x="4739950" y="2286000"/>
            <a:ext cx="3573625" cy="2845837"/>
          </a:xfrm>
          <a:prstGeom prst="wedgeEllipseCallout">
            <a:avLst>
              <a:gd name="adj1" fmla="val 75705"/>
              <a:gd name="adj2" fmla="val -1523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178055" y="2822724"/>
            <a:ext cx="2524451" cy="1708160"/>
          </a:xfrm>
          <a:prstGeom prst="rect">
            <a:avLst/>
          </a:prstGeom>
          <a:noFill/>
          <a:ln>
            <a:noFill/>
          </a:ln>
        </p:spPr>
        <p:txBody>
          <a:bodyPr wrap="square" rtlCol="0">
            <a:spAutoFit/>
          </a:bodyPr>
          <a:lstStyle/>
          <a:p>
            <a:pPr marL="342900" indent="-342900">
              <a:buAutoNum type="arabicPeriod"/>
            </a:pPr>
            <a:r>
              <a:rPr lang="en-GB" sz="1500" dirty="0"/>
              <a:t>Analyse the results by explaining what the results tell us about modern ideas of creation.</a:t>
            </a:r>
          </a:p>
          <a:p>
            <a:pPr marL="342900" indent="-342900">
              <a:buAutoNum type="arabicPeriod"/>
            </a:pPr>
            <a:r>
              <a:rPr lang="en-GB" sz="1500" dirty="0"/>
              <a:t>Why might some people find these results surprising?</a:t>
            </a:r>
          </a:p>
        </p:txBody>
      </p:sp>
      <p:sp>
        <p:nvSpPr>
          <p:cNvPr id="12" name="TextBox 11"/>
          <p:cNvSpPr txBox="1"/>
          <p:nvPr/>
        </p:nvSpPr>
        <p:spPr>
          <a:xfrm>
            <a:off x="10109717" y="5286063"/>
            <a:ext cx="1628193" cy="1323439"/>
          </a:xfrm>
          <a:prstGeom prst="rect">
            <a:avLst/>
          </a:prstGeom>
          <a:solidFill>
            <a:schemeClr val="accent1">
              <a:lumMod val="20000"/>
              <a:lumOff val="80000"/>
            </a:schemeClr>
          </a:solidFill>
          <a:ln w="38100">
            <a:solidFill>
              <a:schemeClr val="tx1"/>
            </a:solidFill>
          </a:ln>
        </p:spPr>
        <p:txBody>
          <a:bodyPr wrap="square" rtlCol="0">
            <a:spAutoFit/>
          </a:bodyPr>
          <a:lstStyle/>
          <a:p>
            <a:r>
              <a:rPr lang="en-GB" sz="1600" dirty="0"/>
              <a:t>The more I study Science the more I believe in the existence of God.</a:t>
            </a:r>
          </a:p>
          <a:p>
            <a:endParaRPr lang="en-GB" sz="16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194" y="5286062"/>
            <a:ext cx="1482523" cy="1323439"/>
          </a:xfrm>
          <a:prstGeom prst="rect">
            <a:avLst/>
          </a:prstGeom>
        </p:spPr>
      </p:pic>
      <p:sp>
        <p:nvSpPr>
          <p:cNvPr id="15" name="Rectangle 14"/>
          <p:cNvSpPr/>
          <p:nvPr/>
        </p:nvSpPr>
        <p:spPr>
          <a:xfrm>
            <a:off x="8627194" y="6147836"/>
            <a:ext cx="1482523" cy="461665"/>
          </a:xfrm>
          <a:prstGeom prst="rect">
            <a:avLst/>
          </a:prstGeom>
          <a:noFill/>
        </p:spPr>
        <p:txBody>
          <a:bodyPr wrap="square" lIns="91440" tIns="45720" rIns="91440" bIns="45720">
            <a:spAutoFit/>
          </a:bodyPr>
          <a:lstStyle/>
          <a:p>
            <a:pPr algn="ctr"/>
            <a:r>
              <a:rPr lang="en-US" sz="2400" b="1" cap="none" spc="0" dirty="0">
                <a:ln w="0"/>
                <a:solidFill>
                  <a:srgbClr val="FF0000"/>
                </a:solidFill>
                <a:effectLst>
                  <a:outerShdw blurRad="38100" dist="25400" dir="5400000" algn="ctr" rotWithShape="0">
                    <a:srgbClr val="6E747A">
                      <a:alpha val="43000"/>
                    </a:srgbClr>
                  </a:outerShdw>
                </a:effectLst>
              </a:rPr>
              <a:t>EINSTEIN</a:t>
            </a:r>
          </a:p>
        </p:txBody>
      </p:sp>
      <p:sp>
        <p:nvSpPr>
          <p:cNvPr id="18" name="Explosion: 14 Points 17"/>
          <p:cNvSpPr/>
          <p:nvPr/>
        </p:nvSpPr>
        <p:spPr>
          <a:xfrm rot="655584">
            <a:off x="4488996" y="5026290"/>
            <a:ext cx="3634919" cy="1882650"/>
          </a:xfrm>
          <a:prstGeom prst="irregularSeal2">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0800000" flipV="1">
            <a:off x="5093958" y="5790264"/>
            <a:ext cx="2236224" cy="338554"/>
          </a:xfrm>
          <a:prstGeom prst="rect">
            <a:avLst/>
          </a:prstGeom>
          <a:noFill/>
        </p:spPr>
        <p:txBody>
          <a:bodyPr wrap="square" lIns="91440" tIns="45720" rIns="91440" bIns="45720">
            <a:spAutoFit/>
          </a:bodyPr>
          <a:lstStyle/>
          <a:p>
            <a:pPr algn="ctr"/>
            <a:r>
              <a:rPr lang="en-US" sz="1600" b="1" cap="none" spc="0" dirty="0">
                <a:ln w="0"/>
                <a:solidFill>
                  <a:srgbClr val="FF0000"/>
                </a:solidFill>
                <a:effectLst>
                  <a:outerShdw blurRad="38100" dist="25400" dir="5400000" algn="ctr" rotWithShape="0">
                    <a:srgbClr val="6E747A">
                      <a:alpha val="43000"/>
                    </a:srgbClr>
                  </a:outerShdw>
                </a:effectLst>
              </a:rPr>
              <a:t>SCIENCE = HOW</a:t>
            </a:r>
          </a:p>
        </p:txBody>
      </p:sp>
      <p:sp>
        <p:nvSpPr>
          <p:cNvPr id="20" name="Rectangle 19"/>
          <p:cNvSpPr/>
          <p:nvPr/>
        </p:nvSpPr>
        <p:spPr>
          <a:xfrm>
            <a:off x="5263867" y="6057942"/>
            <a:ext cx="1928526" cy="338554"/>
          </a:xfrm>
          <a:prstGeom prst="rect">
            <a:avLst/>
          </a:prstGeom>
          <a:noFill/>
        </p:spPr>
        <p:txBody>
          <a:bodyPr wrap="squar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RELIGION = WHY</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1" name="Rectangle 20"/>
          <p:cNvSpPr/>
          <p:nvPr/>
        </p:nvSpPr>
        <p:spPr>
          <a:xfrm>
            <a:off x="5103203" y="5571840"/>
            <a:ext cx="2134623" cy="338554"/>
          </a:xfrm>
          <a:prstGeom prst="rect">
            <a:avLst/>
          </a:prstGeom>
          <a:noFill/>
        </p:spPr>
        <p:txBody>
          <a:bodyPr wrap="non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EXPLAINING CREATION</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3" name="Rectangle 22"/>
          <p:cNvSpPr/>
          <p:nvPr/>
        </p:nvSpPr>
        <p:spPr>
          <a:xfrm>
            <a:off x="10771432" y="2154646"/>
            <a:ext cx="829904" cy="3108543"/>
          </a:xfrm>
          <a:prstGeom prst="rect">
            <a:avLst/>
          </a:prstGeom>
          <a:noFill/>
        </p:spPr>
        <p:txBody>
          <a:bodyPr wrap="square" lIns="91440" tIns="45720" rIns="91440" bIns="45720">
            <a:spAutoFit/>
          </a:bodyPr>
          <a:lstStyle/>
          <a:p>
            <a:pPr algn="ctr"/>
            <a:r>
              <a:rPr lang="en-US" sz="2800" b="1" cap="none" spc="0" dirty="0">
                <a:ln w="0"/>
                <a:solidFill>
                  <a:srgbClr val="FF0000"/>
                </a:solidFill>
                <a:effectLst>
                  <a:outerShdw blurRad="38100" dist="25400" dir="5400000" algn="ctr" rotWithShape="0">
                    <a:srgbClr val="6E747A">
                      <a:alpha val="43000"/>
                    </a:srgbClr>
                  </a:outerShdw>
                </a:effectLst>
              </a:rPr>
              <a:t>P</a:t>
            </a:r>
          </a:p>
          <a:p>
            <a:pPr algn="ctr"/>
            <a:r>
              <a:rPr lang="en-US" sz="2800" b="1" dirty="0">
                <a:ln w="0"/>
                <a:solidFill>
                  <a:srgbClr val="FF0000"/>
                </a:solidFill>
                <a:effectLst>
                  <a:outerShdw blurRad="38100" dist="25400" dir="5400000" algn="ctr" rotWithShape="0">
                    <a:srgbClr val="6E747A">
                      <a:alpha val="43000"/>
                    </a:srgbClr>
                  </a:outerShdw>
                </a:effectLst>
              </a:rPr>
              <a:t>R</a:t>
            </a:r>
          </a:p>
          <a:p>
            <a:pPr algn="ctr"/>
            <a:r>
              <a:rPr lang="en-US" sz="2800" b="1" cap="none" spc="0" dirty="0">
                <a:ln w="0"/>
                <a:solidFill>
                  <a:srgbClr val="FF0000"/>
                </a:solidFill>
                <a:effectLst>
                  <a:outerShdw blurRad="38100" dist="25400" dir="5400000" algn="ctr" rotWithShape="0">
                    <a:srgbClr val="6E747A">
                      <a:alpha val="43000"/>
                    </a:srgbClr>
                  </a:outerShdw>
                </a:effectLst>
              </a:rPr>
              <a:t>O</a:t>
            </a:r>
          </a:p>
          <a:p>
            <a:pPr algn="ctr"/>
            <a:r>
              <a:rPr lang="en-US" sz="2800" b="1" dirty="0">
                <a:ln w="0"/>
                <a:solidFill>
                  <a:srgbClr val="FF0000"/>
                </a:solidFill>
                <a:effectLst>
                  <a:outerShdw blurRad="38100" dist="25400" dir="5400000" algn="ctr" rotWithShape="0">
                    <a:srgbClr val="6E747A">
                      <a:alpha val="43000"/>
                    </a:srgbClr>
                  </a:outerShdw>
                </a:effectLst>
              </a:rPr>
              <a:t>B</a:t>
            </a:r>
          </a:p>
          <a:p>
            <a:pPr algn="ctr"/>
            <a:r>
              <a:rPr lang="en-US" sz="2800" b="1" cap="none" spc="0" dirty="0">
                <a:ln w="0"/>
                <a:solidFill>
                  <a:srgbClr val="FF0000"/>
                </a:solidFill>
                <a:effectLst>
                  <a:outerShdw blurRad="38100" dist="25400" dir="5400000" algn="ctr" rotWithShape="0">
                    <a:srgbClr val="6E747A">
                      <a:alpha val="43000"/>
                    </a:srgbClr>
                  </a:outerShdw>
                </a:effectLst>
              </a:rPr>
              <a:t>L</a:t>
            </a:r>
          </a:p>
          <a:p>
            <a:pPr algn="ctr"/>
            <a:r>
              <a:rPr lang="en-US" sz="2800" b="1" dirty="0">
                <a:ln w="0"/>
                <a:solidFill>
                  <a:srgbClr val="FF0000"/>
                </a:solidFill>
                <a:effectLst>
                  <a:outerShdw blurRad="38100" dist="25400" dir="5400000" algn="ctr" rotWithShape="0">
                    <a:srgbClr val="6E747A">
                      <a:alpha val="43000"/>
                    </a:srgbClr>
                  </a:outerShdw>
                </a:effectLst>
              </a:rPr>
              <a:t>E</a:t>
            </a:r>
          </a:p>
          <a:p>
            <a:pPr algn="ctr"/>
            <a:r>
              <a:rPr lang="en-US" sz="2800" b="1" cap="none" spc="0" dirty="0">
                <a:ln w="0"/>
                <a:solidFill>
                  <a:srgbClr val="FF0000"/>
                </a:solidFill>
                <a:effectLst>
                  <a:outerShdw blurRad="38100" dist="25400" dir="5400000" algn="ctr" rotWithShape="0">
                    <a:srgbClr val="6E747A">
                      <a:alpha val="43000"/>
                    </a:srgbClr>
                  </a:outerShdw>
                </a:effectLst>
              </a:rPr>
              <a:t>M</a:t>
            </a:r>
          </a:p>
        </p:txBody>
      </p:sp>
    </p:spTree>
    <p:extLst>
      <p:ext uri="{BB962C8B-B14F-4D97-AF65-F5344CB8AC3E}">
        <p14:creationId xmlns:p14="http://schemas.microsoft.com/office/powerpoint/2010/main" val="144967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833" y="242796"/>
            <a:ext cx="11190391" cy="923330"/>
          </a:xfrm>
          <a:prstGeom prst="rect">
            <a:avLst/>
          </a:prstGeom>
          <a:solidFill>
            <a:schemeClr val="accent4">
              <a:lumMod val="20000"/>
              <a:lumOff val="80000"/>
            </a:schemeClr>
          </a:solidFill>
          <a:ln w="38100">
            <a:solidFill>
              <a:schemeClr val="tx2">
                <a:lumMod val="60000"/>
                <a:lumOff val="40000"/>
              </a:schemeClr>
            </a:solidFill>
          </a:ln>
        </p:spPr>
        <p:txBody>
          <a:bodyPr wrap="square" lIns="91440" tIns="45720" rIns="91440" bIns="45720">
            <a:spAutoFit/>
          </a:bodyPr>
          <a:lstStyle/>
          <a:p>
            <a:pPr algn="ctr"/>
            <a:r>
              <a:rPr lang="en-US" sz="5400" b="0" cap="none" spc="0" dirty="0">
                <a:ln w="0"/>
                <a:solidFill>
                  <a:schemeClr val="accent3">
                    <a:lumMod val="50000"/>
                  </a:schemeClr>
                </a:solidFill>
                <a:effectLst>
                  <a:outerShdw blurRad="38100" dist="25400" dir="5400000" algn="ctr" rotWithShape="0">
                    <a:srgbClr val="6E747A">
                      <a:alpha val="43000"/>
                    </a:srgbClr>
                  </a:outerShdw>
                </a:effectLst>
              </a:rPr>
              <a:t>LOOK AT THE NEXT SLIDE!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77" t="1659" r="3218" b="8926"/>
          <a:stretch/>
        </p:blipFill>
        <p:spPr>
          <a:xfrm>
            <a:off x="170938" y="1362270"/>
            <a:ext cx="3775911" cy="3729848"/>
          </a:xfrm>
          <a:prstGeom prst="rect">
            <a:avLst/>
          </a:prstGeom>
          <a:solidFill>
            <a:schemeClr val="accent4">
              <a:lumMod val="20000"/>
              <a:lumOff val="80000"/>
            </a:schemeClr>
          </a:solidFill>
          <a:ln>
            <a:solidFill>
              <a:schemeClr val="accent4">
                <a:lumMod val="20000"/>
                <a:lumOff val="80000"/>
              </a:schemeClr>
            </a:solidFill>
          </a:ln>
          <a:effectLst>
            <a:glow rad="228600">
              <a:schemeClr val="accent2">
                <a:satMod val="175000"/>
                <a:alpha val="40000"/>
              </a:schemeClr>
            </a:glow>
          </a:effectLst>
        </p:spPr>
      </p:pic>
      <p:sp>
        <p:nvSpPr>
          <p:cNvPr id="5" name="TextBox 4"/>
          <p:cNvSpPr txBox="1"/>
          <p:nvPr/>
        </p:nvSpPr>
        <p:spPr>
          <a:xfrm>
            <a:off x="1980606" y="1700014"/>
            <a:ext cx="1595533" cy="1015663"/>
          </a:xfrm>
          <a:prstGeom prst="rect">
            <a:avLst/>
          </a:prstGeom>
          <a:noFill/>
        </p:spPr>
        <p:txBody>
          <a:bodyPr wrap="square" rtlCol="0">
            <a:spAutoFit/>
          </a:bodyPr>
          <a:lstStyle/>
          <a:p>
            <a:pPr algn="ctr"/>
            <a:r>
              <a:rPr lang="en-GB" sz="2000" dirty="0"/>
              <a:t>What does the </a:t>
            </a:r>
            <a:r>
              <a:rPr lang="en-GB" sz="2000" dirty="0" err="1"/>
              <a:t>Tenakh</a:t>
            </a:r>
            <a:r>
              <a:rPr lang="en-GB" sz="2000" dirty="0"/>
              <a:t> say?</a:t>
            </a:r>
          </a:p>
        </p:txBody>
      </p:sp>
      <p:sp>
        <p:nvSpPr>
          <p:cNvPr id="6" name="Thought Bubble: Cloud 5"/>
          <p:cNvSpPr/>
          <p:nvPr/>
        </p:nvSpPr>
        <p:spPr>
          <a:xfrm>
            <a:off x="1614196" y="3331029"/>
            <a:ext cx="2211355" cy="1688840"/>
          </a:xfrm>
          <a:prstGeom prst="cloudCallout">
            <a:avLst>
              <a:gd name="adj1" fmla="val -54964"/>
              <a:gd name="adj2" fmla="val -58494"/>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086320" y="3536269"/>
            <a:ext cx="1384103" cy="1200329"/>
          </a:xfrm>
          <a:prstGeom prst="rect">
            <a:avLst/>
          </a:prstGeom>
          <a:noFill/>
          <a:ln>
            <a:noFill/>
          </a:ln>
        </p:spPr>
        <p:txBody>
          <a:bodyPr wrap="square" rtlCol="0">
            <a:spAutoFit/>
          </a:bodyPr>
          <a:lstStyle/>
          <a:p>
            <a:r>
              <a:rPr lang="en-GB" dirty="0"/>
              <a:t>Read </a:t>
            </a:r>
          </a:p>
          <a:p>
            <a:r>
              <a:rPr lang="en-GB" dirty="0"/>
              <a:t>Genesis 1:28 and the  Psalms 8:6!</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805" b="10538"/>
          <a:stretch/>
        </p:blipFill>
        <p:spPr>
          <a:xfrm>
            <a:off x="5101693" y="1294975"/>
            <a:ext cx="6167536" cy="2334633"/>
          </a:xfrm>
          <a:prstGeom prst="rect">
            <a:avLst/>
          </a:prstGeom>
        </p:spPr>
      </p:pic>
      <p:pic>
        <p:nvPicPr>
          <p:cNvPr id="10" name="Picture 9"/>
          <p:cNvPicPr>
            <a:picLocks noChangeAspect="1"/>
          </p:cNvPicPr>
          <p:nvPr/>
        </p:nvPicPr>
        <p:blipFill>
          <a:blip r:embed="rId4"/>
          <a:stretch>
            <a:fillRect/>
          </a:stretch>
        </p:blipFill>
        <p:spPr>
          <a:xfrm>
            <a:off x="5101693" y="3269778"/>
            <a:ext cx="6169687" cy="1750091"/>
          </a:xfrm>
          <a:prstGeom prst="rect">
            <a:avLst/>
          </a:prstGeom>
        </p:spPr>
      </p:pic>
      <p:sp>
        <p:nvSpPr>
          <p:cNvPr id="12" name="TextBox 11"/>
          <p:cNvSpPr txBox="1"/>
          <p:nvPr/>
        </p:nvSpPr>
        <p:spPr>
          <a:xfrm>
            <a:off x="5533890" y="1644135"/>
            <a:ext cx="2840333" cy="830997"/>
          </a:xfrm>
          <a:prstGeom prst="rect">
            <a:avLst/>
          </a:prstGeom>
          <a:noFill/>
        </p:spPr>
        <p:txBody>
          <a:bodyPr wrap="square" rtlCol="0">
            <a:spAutoFit/>
          </a:bodyPr>
          <a:lstStyle/>
          <a:p>
            <a:r>
              <a:rPr lang="en-GB" sz="1600" dirty="0"/>
              <a:t>God blessed them and said, “Be fruitful and multiply, fill the</a:t>
            </a:r>
          </a:p>
          <a:p>
            <a:r>
              <a:rPr lang="en-GB" sz="1600" dirty="0"/>
              <a:t>Earth and submit to it; </a:t>
            </a:r>
          </a:p>
        </p:txBody>
      </p:sp>
      <p:sp>
        <p:nvSpPr>
          <p:cNvPr id="13" name="TextBox 12"/>
          <p:cNvSpPr txBox="1"/>
          <p:nvPr/>
        </p:nvSpPr>
        <p:spPr>
          <a:xfrm>
            <a:off x="8374223" y="1582579"/>
            <a:ext cx="2755517" cy="1354217"/>
          </a:xfrm>
          <a:prstGeom prst="rect">
            <a:avLst/>
          </a:prstGeom>
          <a:noFill/>
        </p:spPr>
        <p:txBody>
          <a:bodyPr wrap="square" rtlCol="0">
            <a:spAutoFit/>
          </a:bodyPr>
          <a:lstStyle/>
          <a:p>
            <a:r>
              <a:rPr lang="en-GB" sz="1600" dirty="0"/>
              <a:t>rule over the fish of the sea, </a:t>
            </a:r>
          </a:p>
          <a:p>
            <a:r>
              <a:rPr lang="en-GB" sz="1600" dirty="0"/>
              <a:t>the birds of the air and</a:t>
            </a:r>
          </a:p>
          <a:p>
            <a:r>
              <a:rPr lang="en-GB" sz="1600" dirty="0"/>
              <a:t>everything living that moves</a:t>
            </a:r>
          </a:p>
          <a:p>
            <a:r>
              <a:rPr lang="en-GB" sz="1600" dirty="0"/>
              <a:t>on the earth.”   GENESIS 1:28</a:t>
            </a:r>
          </a:p>
          <a:p>
            <a:r>
              <a:rPr lang="en-GB" dirty="0"/>
              <a:t>                              </a:t>
            </a:r>
          </a:p>
        </p:txBody>
      </p:sp>
      <p:sp>
        <p:nvSpPr>
          <p:cNvPr id="14" name="TextBox 13"/>
          <p:cNvSpPr txBox="1"/>
          <p:nvPr/>
        </p:nvSpPr>
        <p:spPr>
          <a:xfrm>
            <a:off x="8429971" y="3574876"/>
            <a:ext cx="2840333" cy="1077218"/>
          </a:xfrm>
          <a:prstGeom prst="rect">
            <a:avLst/>
          </a:prstGeom>
          <a:noFill/>
        </p:spPr>
        <p:txBody>
          <a:bodyPr wrap="square" rtlCol="0">
            <a:spAutoFit/>
          </a:bodyPr>
          <a:lstStyle/>
          <a:p>
            <a:r>
              <a:rPr lang="en-GB" sz="1600" dirty="0"/>
              <a:t>“You made them rulers over </a:t>
            </a:r>
          </a:p>
          <a:p>
            <a:r>
              <a:rPr lang="en-GB" sz="1600" dirty="0"/>
              <a:t>the works of your hands; you</a:t>
            </a:r>
          </a:p>
          <a:p>
            <a:r>
              <a:rPr lang="en-GB" sz="1600" dirty="0"/>
              <a:t>put everything under their</a:t>
            </a:r>
          </a:p>
          <a:p>
            <a:r>
              <a:rPr lang="en-GB" sz="1600" dirty="0"/>
              <a:t>                               feet.”</a:t>
            </a:r>
          </a:p>
        </p:txBody>
      </p:sp>
      <p:sp>
        <p:nvSpPr>
          <p:cNvPr id="15" name="TextBox 14"/>
          <p:cNvSpPr txBox="1"/>
          <p:nvPr/>
        </p:nvSpPr>
        <p:spPr>
          <a:xfrm>
            <a:off x="6088342" y="3848032"/>
            <a:ext cx="1562761" cy="369332"/>
          </a:xfrm>
          <a:prstGeom prst="rect">
            <a:avLst/>
          </a:prstGeom>
          <a:noFill/>
        </p:spPr>
        <p:txBody>
          <a:bodyPr wrap="square" rtlCol="0">
            <a:spAutoFit/>
          </a:bodyPr>
          <a:lstStyle/>
          <a:p>
            <a:r>
              <a:rPr lang="en-GB" dirty="0"/>
              <a:t>PSALMS  8:6</a:t>
            </a:r>
          </a:p>
        </p:txBody>
      </p:sp>
      <p:sp>
        <p:nvSpPr>
          <p:cNvPr id="16" name="Rectangle 15"/>
          <p:cNvSpPr/>
          <p:nvPr/>
        </p:nvSpPr>
        <p:spPr>
          <a:xfrm>
            <a:off x="350839" y="5208087"/>
            <a:ext cx="11475006" cy="1569660"/>
          </a:xfrm>
          <a:prstGeom prst="rect">
            <a:avLst/>
          </a:prstGeom>
          <a:solidFill>
            <a:schemeClr val="accent4">
              <a:lumMod val="20000"/>
              <a:lumOff val="80000"/>
            </a:schemeClr>
          </a:solidFill>
          <a:ln w="38100">
            <a:solidFill>
              <a:schemeClr val="accent5">
                <a:lumMod val="75000"/>
              </a:schemeClr>
            </a:solidFill>
          </a:ln>
        </p:spPr>
        <p:txBody>
          <a:bodyPr wrap="square" lIns="91440" tIns="45720" rIns="91440" bIns="45720">
            <a:spAutoFit/>
          </a:bodyPr>
          <a:lstStyle/>
          <a:p>
            <a:pPr algn="ctr"/>
            <a:r>
              <a:rPr lang="en-US" sz="3200" b="0" cap="none" spc="0" dirty="0">
                <a:ln w="0"/>
                <a:solidFill>
                  <a:srgbClr val="C357D9"/>
                </a:solidFill>
                <a:effectLst>
                  <a:outerShdw blurRad="38100" dist="25400" dir="5400000" algn="ctr" rotWithShape="0">
                    <a:srgbClr val="6E747A">
                      <a:alpha val="43000"/>
                    </a:srgbClr>
                  </a:outerShdw>
                </a:effectLst>
              </a:rPr>
              <a:t>What do these verses say about the authority of man and his environmental responsibility over the earth</a:t>
            </a:r>
            <a:r>
              <a:rPr lang="en-US" sz="3200" dirty="0">
                <a:ln w="0"/>
                <a:solidFill>
                  <a:srgbClr val="C357D9"/>
                </a:solidFill>
                <a:effectLst>
                  <a:outerShdw blurRad="38100" dist="25400" dir="5400000" algn="ctr" rotWithShape="0">
                    <a:srgbClr val="6E747A">
                      <a:alpha val="43000"/>
                    </a:srgbClr>
                  </a:outerShdw>
                </a:effectLst>
              </a:rPr>
              <a:t>? Oral discussion/</a:t>
            </a:r>
          </a:p>
          <a:p>
            <a:pPr algn="ctr"/>
            <a:r>
              <a:rPr lang="en-US" sz="3200" dirty="0">
                <a:ln w="0"/>
                <a:solidFill>
                  <a:srgbClr val="C357D9"/>
                </a:solidFill>
                <a:effectLst>
                  <a:outerShdw blurRad="38100" dist="25400" dir="5400000" algn="ctr" rotWithShape="0">
                    <a:srgbClr val="6E747A">
                      <a:alpha val="43000"/>
                    </a:srgbClr>
                  </a:outerShdw>
                </a:effectLst>
              </a:rPr>
              <a:t>written explanation!</a:t>
            </a:r>
            <a:endParaRPr lang="en-US" sz="3200" b="0" cap="none" spc="0" dirty="0">
              <a:ln w="0"/>
              <a:solidFill>
                <a:srgbClr val="C357D9"/>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8597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477" y="1862806"/>
            <a:ext cx="2107552" cy="1412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77" y="298577"/>
            <a:ext cx="2107552" cy="1386769"/>
          </a:xfrm>
          <a:prstGeom prst="rect">
            <a:avLst/>
          </a:prstGeom>
        </p:spPr>
      </p:pic>
      <p:pic>
        <p:nvPicPr>
          <p:cNvPr id="5" name="Picture 4"/>
          <p:cNvPicPr>
            <a:picLocks noChangeAspect="1"/>
          </p:cNvPicPr>
          <p:nvPr/>
        </p:nvPicPr>
        <p:blipFill>
          <a:blip r:embed="rId4"/>
          <a:stretch>
            <a:fillRect/>
          </a:stretch>
        </p:blipFill>
        <p:spPr>
          <a:xfrm>
            <a:off x="2578814" y="3473398"/>
            <a:ext cx="2107552" cy="1445781"/>
          </a:xfrm>
          <a:prstGeom prst="rect">
            <a:avLst/>
          </a:prstGeom>
        </p:spPr>
      </p:pic>
      <p:pic>
        <p:nvPicPr>
          <p:cNvPr id="6" name="Picture 5"/>
          <p:cNvPicPr>
            <a:picLocks noChangeAspect="1"/>
          </p:cNvPicPr>
          <p:nvPr/>
        </p:nvPicPr>
        <p:blipFill>
          <a:blip r:embed="rId5"/>
          <a:stretch>
            <a:fillRect/>
          </a:stretch>
        </p:blipFill>
        <p:spPr>
          <a:xfrm>
            <a:off x="2567105" y="298577"/>
            <a:ext cx="2107552" cy="1386770"/>
          </a:xfrm>
          <a:prstGeom prst="rect">
            <a:avLst/>
          </a:prstGeom>
        </p:spPr>
      </p:pic>
      <p:pic>
        <p:nvPicPr>
          <p:cNvPr id="7" name="Picture 6"/>
          <p:cNvPicPr>
            <a:picLocks noChangeAspect="1"/>
          </p:cNvPicPr>
          <p:nvPr/>
        </p:nvPicPr>
        <p:blipFill>
          <a:blip r:embed="rId6"/>
          <a:stretch>
            <a:fillRect/>
          </a:stretch>
        </p:blipFill>
        <p:spPr>
          <a:xfrm>
            <a:off x="2567104" y="1883880"/>
            <a:ext cx="2107553" cy="1390985"/>
          </a:xfrm>
          <a:prstGeom prst="rect">
            <a:avLst/>
          </a:prstGeom>
        </p:spPr>
      </p:pic>
      <p:pic>
        <p:nvPicPr>
          <p:cNvPr id="8" name="Picture 7"/>
          <p:cNvPicPr>
            <a:picLocks noChangeAspect="1"/>
          </p:cNvPicPr>
          <p:nvPr/>
        </p:nvPicPr>
        <p:blipFill>
          <a:blip r:embed="rId7"/>
          <a:stretch>
            <a:fillRect/>
          </a:stretch>
        </p:blipFill>
        <p:spPr>
          <a:xfrm>
            <a:off x="303477" y="3442329"/>
            <a:ext cx="2107552" cy="1445781"/>
          </a:xfrm>
          <a:prstGeom prst="rect">
            <a:avLst/>
          </a:prstGeom>
        </p:spPr>
      </p:pic>
      <p:pic>
        <p:nvPicPr>
          <p:cNvPr id="9" name="Picture 8"/>
          <p:cNvPicPr>
            <a:picLocks noChangeAspect="1"/>
          </p:cNvPicPr>
          <p:nvPr/>
        </p:nvPicPr>
        <p:blipFill>
          <a:blip r:embed="rId8"/>
          <a:stretch>
            <a:fillRect/>
          </a:stretch>
        </p:blipFill>
        <p:spPr>
          <a:xfrm>
            <a:off x="4830733" y="298577"/>
            <a:ext cx="2224279" cy="1386769"/>
          </a:xfrm>
          <a:prstGeom prst="rect">
            <a:avLst/>
          </a:prstGeom>
        </p:spPr>
      </p:pic>
      <p:pic>
        <p:nvPicPr>
          <p:cNvPr id="10" name="Picture 9"/>
          <p:cNvPicPr>
            <a:picLocks noChangeAspect="1"/>
          </p:cNvPicPr>
          <p:nvPr/>
        </p:nvPicPr>
        <p:blipFill>
          <a:blip r:embed="rId9"/>
          <a:stretch>
            <a:fillRect/>
          </a:stretch>
        </p:blipFill>
        <p:spPr>
          <a:xfrm>
            <a:off x="4830732" y="1892759"/>
            <a:ext cx="2224280" cy="1390985"/>
          </a:xfrm>
          <a:prstGeom prst="rect">
            <a:avLst/>
          </a:prstGeom>
        </p:spPr>
      </p:pic>
      <p:pic>
        <p:nvPicPr>
          <p:cNvPr id="11" name="Picture 10"/>
          <p:cNvPicPr>
            <a:picLocks noChangeAspect="1"/>
          </p:cNvPicPr>
          <p:nvPr/>
        </p:nvPicPr>
        <p:blipFill>
          <a:blip r:embed="rId10"/>
          <a:stretch>
            <a:fillRect/>
          </a:stretch>
        </p:blipFill>
        <p:spPr>
          <a:xfrm>
            <a:off x="4830732" y="3442329"/>
            <a:ext cx="2200858" cy="1445781"/>
          </a:xfrm>
          <a:prstGeom prst="rect">
            <a:avLst/>
          </a:prstGeom>
        </p:spPr>
      </p:pic>
      <p:pic>
        <p:nvPicPr>
          <p:cNvPr id="12" name="Picture 11"/>
          <p:cNvPicPr>
            <a:picLocks noChangeAspect="1"/>
          </p:cNvPicPr>
          <p:nvPr/>
        </p:nvPicPr>
        <p:blipFill>
          <a:blip r:embed="rId11"/>
          <a:stretch>
            <a:fillRect/>
          </a:stretch>
        </p:blipFill>
        <p:spPr>
          <a:xfrm>
            <a:off x="7211088" y="298577"/>
            <a:ext cx="2216550" cy="1386770"/>
          </a:xfrm>
          <a:prstGeom prst="rect">
            <a:avLst/>
          </a:prstGeom>
        </p:spPr>
      </p:pic>
      <p:pic>
        <p:nvPicPr>
          <p:cNvPr id="13" name="Picture 12"/>
          <p:cNvPicPr>
            <a:picLocks noChangeAspect="1"/>
          </p:cNvPicPr>
          <p:nvPr/>
        </p:nvPicPr>
        <p:blipFill>
          <a:blip r:embed="rId12"/>
          <a:stretch>
            <a:fillRect/>
          </a:stretch>
        </p:blipFill>
        <p:spPr>
          <a:xfrm>
            <a:off x="7211087" y="1871684"/>
            <a:ext cx="2200858" cy="1412060"/>
          </a:xfrm>
          <a:prstGeom prst="rect">
            <a:avLst/>
          </a:prstGeom>
        </p:spPr>
      </p:pic>
      <p:pic>
        <p:nvPicPr>
          <p:cNvPr id="14" name="Picture 13"/>
          <p:cNvPicPr>
            <a:picLocks noChangeAspect="1"/>
          </p:cNvPicPr>
          <p:nvPr/>
        </p:nvPicPr>
        <p:blipFill>
          <a:blip r:embed="rId13"/>
          <a:stretch>
            <a:fillRect/>
          </a:stretch>
        </p:blipFill>
        <p:spPr>
          <a:xfrm>
            <a:off x="7175956" y="3432333"/>
            <a:ext cx="2200858" cy="1465771"/>
          </a:xfrm>
          <a:prstGeom prst="rect">
            <a:avLst/>
          </a:prstGeom>
        </p:spPr>
      </p:pic>
      <p:pic>
        <p:nvPicPr>
          <p:cNvPr id="15" name="Picture 14"/>
          <p:cNvPicPr>
            <a:picLocks noChangeAspect="1"/>
          </p:cNvPicPr>
          <p:nvPr/>
        </p:nvPicPr>
        <p:blipFill>
          <a:blip r:embed="rId14"/>
          <a:stretch>
            <a:fillRect/>
          </a:stretch>
        </p:blipFill>
        <p:spPr>
          <a:xfrm>
            <a:off x="9583714" y="298577"/>
            <a:ext cx="2200858" cy="1386769"/>
          </a:xfrm>
          <a:prstGeom prst="rect">
            <a:avLst/>
          </a:prstGeom>
        </p:spPr>
      </p:pic>
      <p:pic>
        <p:nvPicPr>
          <p:cNvPr id="16" name="Picture 15"/>
          <p:cNvPicPr>
            <a:picLocks noChangeAspect="1"/>
          </p:cNvPicPr>
          <p:nvPr/>
        </p:nvPicPr>
        <p:blipFill>
          <a:blip r:embed="rId15"/>
          <a:stretch>
            <a:fillRect/>
          </a:stretch>
        </p:blipFill>
        <p:spPr>
          <a:xfrm>
            <a:off x="9520944" y="1892759"/>
            <a:ext cx="2263628" cy="1420939"/>
          </a:xfrm>
          <a:prstGeom prst="rect">
            <a:avLst/>
          </a:prstGeom>
        </p:spPr>
      </p:pic>
      <p:pic>
        <p:nvPicPr>
          <p:cNvPr id="17" name="Picture 16"/>
          <p:cNvPicPr>
            <a:picLocks noChangeAspect="1"/>
          </p:cNvPicPr>
          <p:nvPr/>
        </p:nvPicPr>
        <p:blipFill>
          <a:blip r:embed="rId16"/>
          <a:stretch>
            <a:fillRect/>
          </a:stretch>
        </p:blipFill>
        <p:spPr>
          <a:xfrm>
            <a:off x="9520944" y="3452170"/>
            <a:ext cx="2263628" cy="1435940"/>
          </a:xfrm>
          <a:prstGeom prst="rect">
            <a:avLst/>
          </a:prstGeom>
        </p:spPr>
      </p:pic>
      <p:pic>
        <p:nvPicPr>
          <p:cNvPr id="18" name="Picture 17"/>
          <p:cNvPicPr>
            <a:picLocks noChangeAspect="1"/>
          </p:cNvPicPr>
          <p:nvPr/>
        </p:nvPicPr>
        <p:blipFill>
          <a:blip r:embed="rId17"/>
          <a:stretch>
            <a:fillRect/>
          </a:stretch>
        </p:blipFill>
        <p:spPr>
          <a:xfrm>
            <a:off x="303477" y="5055574"/>
            <a:ext cx="2107552" cy="1412060"/>
          </a:xfrm>
          <a:prstGeom prst="rect">
            <a:avLst/>
          </a:prstGeom>
        </p:spPr>
      </p:pic>
      <p:pic>
        <p:nvPicPr>
          <p:cNvPr id="19" name="Picture 18"/>
          <p:cNvPicPr>
            <a:picLocks noChangeAspect="1"/>
          </p:cNvPicPr>
          <p:nvPr/>
        </p:nvPicPr>
        <p:blipFill>
          <a:blip r:embed="rId18"/>
          <a:stretch>
            <a:fillRect/>
          </a:stretch>
        </p:blipFill>
        <p:spPr>
          <a:xfrm>
            <a:off x="2567104" y="5062916"/>
            <a:ext cx="2119262" cy="1414712"/>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19019" y="5062917"/>
            <a:ext cx="2212571" cy="1414712"/>
          </a:xfrm>
          <a:prstGeom prst="rect">
            <a:avLst/>
          </a:prstGeom>
        </p:spPr>
      </p:pic>
      <p:pic>
        <p:nvPicPr>
          <p:cNvPr id="23" name="Picture 22"/>
          <p:cNvPicPr>
            <a:picLocks noChangeAspect="1"/>
          </p:cNvPicPr>
          <p:nvPr/>
        </p:nvPicPr>
        <p:blipFill>
          <a:blip r:embed="rId20"/>
          <a:stretch>
            <a:fillRect/>
          </a:stretch>
        </p:blipFill>
        <p:spPr>
          <a:xfrm>
            <a:off x="7164243" y="5062917"/>
            <a:ext cx="2212571" cy="1404718"/>
          </a:xfrm>
          <a:prstGeom prst="rect">
            <a:avLst/>
          </a:prstGeom>
        </p:spPr>
      </p:pic>
      <p:pic>
        <p:nvPicPr>
          <p:cNvPr id="24" name="Picture 23"/>
          <p:cNvPicPr>
            <a:picLocks noChangeAspect="1"/>
          </p:cNvPicPr>
          <p:nvPr/>
        </p:nvPicPr>
        <p:blipFill>
          <a:blip r:embed="rId21"/>
          <a:stretch>
            <a:fillRect/>
          </a:stretch>
        </p:blipFill>
        <p:spPr>
          <a:xfrm>
            <a:off x="9509467" y="5062916"/>
            <a:ext cx="2200858" cy="1414713"/>
          </a:xfrm>
          <a:prstGeom prst="rect">
            <a:avLst/>
          </a:prstGeom>
        </p:spPr>
      </p:pic>
    </p:spTree>
    <p:extLst>
      <p:ext uri="{BB962C8B-B14F-4D97-AF65-F5344CB8AC3E}">
        <p14:creationId xmlns:p14="http://schemas.microsoft.com/office/powerpoint/2010/main" val="88203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027" y="215746"/>
            <a:ext cx="3970959"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rPr>
              <a:t>Spider Chart</a:t>
            </a:r>
            <a:r>
              <a:rPr lang="en-US" sz="5400" b="1" cap="none" spc="0" dirty="0">
                <a:ln w="0"/>
                <a:solidFill>
                  <a:srgbClr val="FF0000"/>
                </a:solidFill>
                <a:effectLst>
                  <a:outerShdw blurRad="38100" dist="19050" dir="2700000" algn="tl" rotWithShape="0">
                    <a:schemeClr val="dk1">
                      <a:alpha val="40000"/>
                    </a:schemeClr>
                  </a:outerShdw>
                </a:effectLst>
              </a:rPr>
              <a:t>!</a:t>
            </a:r>
          </a:p>
        </p:txBody>
      </p:sp>
      <p:sp>
        <p:nvSpPr>
          <p:cNvPr id="3" name="TextBox 2"/>
          <p:cNvSpPr txBox="1"/>
          <p:nvPr/>
        </p:nvSpPr>
        <p:spPr>
          <a:xfrm>
            <a:off x="437628" y="1139076"/>
            <a:ext cx="11467751" cy="646331"/>
          </a:xfrm>
          <a:prstGeom prst="rect">
            <a:avLst/>
          </a:prstGeom>
          <a:noFill/>
        </p:spPr>
        <p:txBody>
          <a:bodyPr wrap="square" rtlCol="0">
            <a:spAutoFit/>
          </a:bodyPr>
          <a:lstStyle/>
          <a:p>
            <a:r>
              <a:rPr lang="en-GB" dirty="0"/>
              <a:t>Look back at the last slide in order to see how man can ruin the world. Then answer the question on how we should use our natural resources in order to maintain the world in the correct way.  Do this in the form of a spider chart!</a:t>
            </a:r>
          </a:p>
        </p:txBody>
      </p:sp>
      <p:sp>
        <p:nvSpPr>
          <p:cNvPr id="4" name="Rectangle: Rounded Corners 3"/>
          <p:cNvSpPr/>
          <p:nvPr/>
        </p:nvSpPr>
        <p:spPr>
          <a:xfrm>
            <a:off x="3505198" y="3162091"/>
            <a:ext cx="3020036" cy="931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22643" y="3183188"/>
            <a:ext cx="2902591" cy="923330"/>
          </a:xfrm>
          <a:prstGeom prst="rect">
            <a:avLst/>
          </a:prstGeom>
          <a:noFill/>
          <a:ln>
            <a:noFill/>
          </a:ln>
        </p:spPr>
        <p:txBody>
          <a:bodyPr wrap="square" rtlCol="0">
            <a:spAutoFit/>
          </a:bodyPr>
          <a:lstStyle/>
          <a:p>
            <a:pPr algn="ctr"/>
            <a:r>
              <a:rPr lang="en-GB" b="1" dirty="0"/>
              <a:t>How should we use the natural resources of our world?</a:t>
            </a:r>
          </a:p>
        </p:txBody>
      </p:sp>
      <p:sp>
        <p:nvSpPr>
          <p:cNvPr id="6" name="Rectangle: Rounded Corners 5"/>
          <p:cNvSpPr/>
          <p:nvPr/>
        </p:nvSpPr>
        <p:spPr>
          <a:xfrm>
            <a:off x="1862356"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p:cNvSpPr/>
          <p:nvPr/>
        </p:nvSpPr>
        <p:spPr>
          <a:xfrm>
            <a:off x="4135772"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6796481" y="2062405"/>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p:cNvSpPr/>
          <p:nvPr/>
        </p:nvSpPr>
        <p:spPr>
          <a:xfrm>
            <a:off x="6968614" y="3290571"/>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p:cNvSpPr/>
          <p:nvPr/>
        </p:nvSpPr>
        <p:spPr>
          <a:xfrm>
            <a:off x="1593827" y="3286184"/>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1862354" y="4537328"/>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p:cNvSpPr/>
          <p:nvPr/>
        </p:nvSpPr>
        <p:spPr>
          <a:xfrm>
            <a:off x="4135772" y="4537327"/>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p:cNvSpPr/>
          <p:nvPr/>
        </p:nvSpPr>
        <p:spPr>
          <a:xfrm>
            <a:off x="6796481" y="457398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cxnSpLocks/>
          </p:cNvCxnSpPr>
          <p:nvPr/>
        </p:nvCxnSpPr>
        <p:spPr>
          <a:xfrm>
            <a:off x="3363983" y="2644240"/>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6525234" y="4037544"/>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3212901" y="4093268"/>
            <a:ext cx="594462" cy="4120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6355029" y="2662486"/>
            <a:ext cx="507165" cy="4810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853400" y="2699964"/>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4839786" y="4080753"/>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9" idx="1"/>
            <a:endCxn id="5" idx="3"/>
          </p:cNvCxnSpPr>
          <p:nvPr/>
        </p:nvCxnSpPr>
        <p:spPr>
          <a:xfrm flipH="1">
            <a:off x="6525234" y="3618385"/>
            <a:ext cx="443380" cy="264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a:off x="3095456" y="3636715"/>
            <a:ext cx="430792" cy="4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55970" y="5603805"/>
            <a:ext cx="5217953" cy="923330"/>
          </a:xfrm>
          <a:prstGeom prst="rect">
            <a:avLst/>
          </a:prstGeom>
          <a:noFill/>
        </p:spPr>
        <p:txBody>
          <a:bodyPr wrap="square" rtlCol="0">
            <a:spAutoFit/>
          </a:bodyPr>
          <a:lstStyle/>
          <a:p>
            <a:pPr algn="ctr"/>
            <a:r>
              <a:rPr lang="en-GB" dirty="0"/>
              <a:t>You may use non-religious ideas here as well!</a:t>
            </a:r>
          </a:p>
          <a:p>
            <a:endParaRPr lang="en-GB" dirty="0"/>
          </a:p>
          <a:p>
            <a:pPr algn="ctr"/>
            <a:r>
              <a:rPr lang="en-GB" dirty="0"/>
              <a:t>Think and discuss before you start!</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682" y="1998711"/>
            <a:ext cx="2914650" cy="194310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682" y="4100270"/>
            <a:ext cx="2914650" cy="2352675"/>
          </a:xfrm>
          <a:prstGeom prst="rect">
            <a:avLst/>
          </a:prstGeom>
        </p:spPr>
      </p:pic>
      <p:sp>
        <p:nvSpPr>
          <p:cNvPr id="36" name="Rectangle 35"/>
          <p:cNvSpPr/>
          <p:nvPr/>
        </p:nvSpPr>
        <p:spPr>
          <a:xfrm>
            <a:off x="593036" y="2200821"/>
            <a:ext cx="800219" cy="4247317"/>
          </a:xfrm>
          <a:prstGeom prst="rect">
            <a:avLst/>
          </a:prstGeom>
          <a:noFill/>
        </p:spPr>
        <p:txBody>
          <a:bodyPr wrap="none" lIns="91440" tIns="45720" rIns="91440" bIns="45720">
            <a:spAutoFit/>
          </a:bodyPr>
          <a:lstStyle/>
          <a:p>
            <a:pPr algn="ctr"/>
            <a:r>
              <a:rPr lang="en-US" sz="5400" dirty="0">
                <a:ln w="0"/>
                <a:solidFill>
                  <a:schemeClr val="accent6">
                    <a:lumMod val="75000"/>
                  </a:schemeClr>
                </a:solidFill>
                <a:effectLst>
                  <a:outerShdw blurRad="38100" dist="19050" dir="2700000" algn="tl" rotWithShape="0">
                    <a:schemeClr val="dk1">
                      <a:alpha val="40000"/>
                    </a:schemeClr>
                  </a:outerShdw>
                </a:effectLst>
              </a:rPr>
              <a:t>T</a:t>
            </a:r>
          </a:p>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H</a:t>
            </a:r>
          </a:p>
          <a:p>
            <a:pPr algn="ctr"/>
            <a:r>
              <a:rPr lang="en-US" sz="5400" dirty="0">
                <a:ln w="0"/>
                <a:solidFill>
                  <a:schemeClr val="accent6">
                    <a:lumMod val="75000"/>
                  </a:schemeClr>
                </a:solidFill>
                <a:effectLst>
                  <a:outerShdw blurRad="38100" dist="19050" dir="2700000" algn="tl" rotWithShape="0">
                    <a:schemeClr val="dk1">
                      <a:alpha val="40000"/>
                    </a:schemeClr>
                  </a:outerShdw>
                </a:effectLst>
              </a:rPr>
              <a:t>E</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5</a:t>
            </a:r>
          </a:p>
          <a:p>
            <a:pPr algn="ctr"/>
            <a:r>
              <a:rPr lang="en-US" sz="5400" dirty="0">
                <a:ln w="0"/>
                <a:solidFill>
                  <a:schemeClr val="accent6">
                    <a:lumMod val="75000"/>
                  </a:schemeClr>
                </a:solidFill>
                <a:effectLst>
                  <a:outerShdw blurRad="38100" dist="19050" dir="2700000" algn="tl" rotWithShape="0">
                    <a:schemeClr val="dk1">
                      <a:alpha val="40000"/>
                    </a:schemeClr>
                  </a:outerShdw>
                </a:effectLst>
              </a:rPr>
              <a:t>W</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264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836" y="1560459"/>
            <a:ext cx="1283516" cy="369332"/>
          </a:xfrm>
          <a:prstGeom prst="rect">
            <a:avLst/>
          </a:prstGeom>
          <a:noFill/>
        </p:spPr>
        <p:txBody>
          <a:bodyPr wrap="square" rtlCol="0">
            <a:spAutoFit/>
          </a:bodyPr>
          <a:lstStyle/>
          <a:p>
            <a:r>
              <a:rPr lang="en-GB" b="1" dirty="0"/>
              <a:t>PREJUDICE</a:t>
            </a:r>
          </a:p>
        </p:txBody>
      </p:sp>
      <p:sp>
        <p:nvSpPr>
          <p:cNvPr id="3" name="TextBox 2"/>
          <p:cNvSpPr txBox="1"/>
          <p:nvPr/>
        </p:nvSpPr>
        <p:spPr>
          <a:xfrm>
            <a:off x="2592411" y="1883086"/>
            <a:ext cx="1865234" cy="369332"/>
          </a:xfrm>
          <a:prstGeom prst="rect">
            <a:avLst/>
          </a:prstGeom>
          <a:noFill/>
        </p:spPr>
        <p:txBody>
          <a:bodyPr wrap="square" rtlCol="0">
            <a:spAutoFit/>
          </a:bodyPr>
          <a:lstStyle/>
          <a:p>
            <a:r>
              <a:rPr lang="en-GB" b="1" dirty="0"/>
              <a:t>       EQUALITY</a:t>
            </a:r>
          </a:p>
        </p:txBody>
      </p:sp>
      <p:sp>
        <p:nvSpPr>
          <p:cNvPr id="4" name="TextBox 3"/>
          <p:cNvSpPr txBox="1"/>
          <p:nvPr/>
        </p:nvSpPr>
        <p:spPr>
          <a:xfrm>
            <a:off x="7865130" y="5103182"/>
            <a:ext cx="1110359" cy="369332"/>
          </a:xfrm>
          <a:prstGeom prst="rect">
            <a:avLst/>
          </a:prstGeom>
          <a:noFill/>
        </p:spPr>
        <p:txBody>
          <a:bodyPr wrap="square" rtlCol="0">
            <a:spAutoFit/>
          </a:bodyPr>
          <a:lstStyle/>
          <a:p>
            <a:r>
              <a:rPr lang="en-GB" b="1" dirty="0"/>
              <a:t>VILLAGE</a:t>
            </a:r>
          </a:p>
        </p:txBody>
      </p:sp>
      <p:sp>
        <p:nvSpPr>
          <p:cNvPr id="5" name="TextBox 4"/>
          <p:cNvSpPr txBox="1"/>
          <p:nvPr/>
        </p:nvSpPr>
        <p:spPr>
          <a:xfrm>
            <a:off x="7993356" y="4764159"/>
            <a:ext cx="866821" cy="369332"/>
          </a:xfrm>
          <a:prstGeom prst="rect">
            <a:avLst/>
          </a:prstGeom>
          <a:noFill/>
        </p:spPr>
        <p:txBody>
          <a:bodyPr wrap="square" rtlCol="0">
            <a:spAutoFit/>
          </a:bodyPr>
          <a:lstStyle/>
          <a:p>
            <a:r>
              <a:rPr lang="en-GB" b="1" dirty="0"/>
              <a:t>TOWN</a:t>
            </a:r>
          </a:p>
        </p:txBody>
      </p:sp>
      <p:sp>
        <p:nvSpPr>
          <p:cNvPr id="6" name="TextBox 5"/>
          <p:cNvSpPr txBox="1"/>
          <p:nvPr/>
        </p:nvSpPr>
        <p:spPr>
          <a:xfrm>
            <a:off x="7872903" y="4367793"/>
            <a:ext cx="1009480" cy="369332"/>
          </a:xfrm>
          <a:prstGeom prst="rect">
            <a:avLst/>
          </a:prstGeom>
          <a:noFill/>
        </p:spPr>
        <p:txBody>
          <a:bodyPr wrap="square" rtlCol="0">
            <a:spAutoFit/>
          </a:bodyPr>
          <a:lstStyle/>
          <a:p>
            <a:r>
              <a:rPr lang="en-GB" b="1" dirty="0"/>
              <a:t>COUNTY</a:t>
            </a:r>
          </a:p>
        </p:txBody>
      </p:sp>
      <p:sp>
        <p:nvSpPr>
          <p:cNvPr id="7" name="TextBox 6"/>
          <p:cNvSpPr txBox="1"/>
          <p:nvPr/>
        </p:nvSpPr>
        <p:spPr>
          <a:xfrm>
            <a:off x="7747186" y="3964035"/>
            <a:ext cx="1212446" cy="369332"/>
          </a:xfrm>
          <a:prstGeom prst="rect">
            <a:avLst/>
          </a:prstGeom>
          <a:noFill/>
        </p:spPr>
        <p:txBody>
          <a:bodyPr wrap="square" rtlCol="0">
            <a:spAutoFit/>
          </a:bodyPr>
          <a:lstStyle/>
          <a:p>
            <a:r>
              <a:rPr lang="en-GB" b="1" dirty="0"/>
              <a:t>COUNTRY</a:t>
            </a:r>
          </a:p>
        </p:txBody>
      </p:sp>
      <p:sp>
        <p:nvSpPr>
          <p:cNvPr id="8" name="TextBox 7"/>
          <p:cNvSpPr txBox="1"/>
          <p:nvPr/>
        </p:nvSpPr>
        <p:spPr>
          <a:xfrm>
            <a:off x="7878939" y="3268015"/>
            <a:ext cx="1080693" cy="369332"/>
          </a:xfrm>
          <a:prstGeom prst="rect">
            <a:avLst/>
          </a:prstGeom>
          <a:noFill/>
        </p:spPr>
        <p:txBody>
          <a:bodyPr wrap="square" rtlCol="0">
            <a:spAutoFit/>
          </a:bodyPr>
          <a:lstStyle/>
          <a:p>
            <a:r>
              <a:rPr lang="en-GB" b="1" dirty="0"/>
              <a:t>WORLD</a:t>
            </a:r>
          </a:p>
        </p:txBody>
      </p:sp>
      <p:sp>
        <p:nvSpPr>
          <p:cNvPr id="9" name="TextBox 8"/>
          <p:cNvSpPr txBox="1"/>
          <p:nvPr/>
        </p:nvSpPr>
        <p:spPr>
          <a:xfrm>
            <a:off x="2840804" y="4834372"/>
            <a:ext cx="1979802" cy="369332"/>
          </a:xfrm>
          <a:prstGeom prst="rect">
            <a:avLst/>
          </a:prstGeom>
          <a:noFill/>
        </p:spPr>
        <p:txBody>
          <a:bodyPr wrap="square" rtlCol="0">
            <a:spAutoFit/>
          </a:bodyPr>
          <a:lstStyle/>
          <a:p>
            <a:r>
              <a:rPr lang="en-GB" b="1" dirty="0"/>
              <a:t>SEGREGATION</a:t>
            </a:r>
          </a:p>
        </p:txBody>
      </p:sp>
      <p:sp>
        <p:nvSpPr>
          <p:cNvPr id="10" name="TextBox 9"/>
          <p:cNvSpPr txBox="1"/>
          <p:nvPr/>
        </p:nvSpPr>
        <p:spPr>
          <a:xfrm>
            <a:off x="3063295" y="2186750"/>
            <a:ext cx="1042380" cy="646331"/>
          </a:xfrm>
          <a:prstGeom prst="rect">
            <a:avLst/>
          </a:prstGeom>
          <a:noFill/>
        </p:spPr>
        <p:txBody>
          <a:bodyPr wrap="square" rtlCol="0">
            <a:spAutoFit/>
          </a:bodyPr>
          <a:lstStyle/>
          <a:p>
            <a:r>
              <a:rPr lang="en-GB" b="1" dirty="0"/>
              <a:t>RIGHT &amp; WRONG</a:t>
            </a:r>
          </a:p>
        </p:txBody>
      </p:sp>
      <p:sp>
        <p:nvSpPr>
          <p:cNvPr id="11" name="TextBox 10"/>
          <p:cNvSpPr txBox="1"/>
          <p:nvPr/>
        </p:nvSpPr>
        <p:spPr>
          <a:xfrm>
            <a:off x="2707856" y="2758172"/>
            <a:ext cx="1620036" cy="369332"/>
          </a:xfrm>
          <a:prstGeom prst="rect">
            <a:avLst/>
          </a:prstGeom>
          <a:noFill/>
        </p:spPr>
        <p:txBody>
          <a:bodyPr wrap="square" rtlCol="0">
            <a:spAutoFit/>
          </a:bodyPr>
          <a:lstStyle/>
          <a:p>
            <a:r>
              <a:rPr lang="en-GB" b="1" dirty="0"/>
              <a:t>COMMITMENT</a:t>
            </a:r>
          </a:p>
        </p:txBody>
      </p:sp>
      <p:sp>
        <p:nvSpPr>
          <p:cNvPr id="12" name="TextBox 11"/>
          <p:cNvSpPr txBox="1"/>
          <p:nvPr/>
        </p:nvSpPr>
        <p:spPr>
          <a:xfrm>
            <a:off x="2840804" y="3120576"/>
            <a:ext cx="1484377" cy="369332"/>
          </a:xfrm>
          <a:prstGeom prst="rect">
            <a:avLst/>
          </a:prstGeom>
          <a:noFill/>
        </p:spPr>
        <p:txBody>
          <a:bodyPr wrap="square" rtlCol="0">
            <a:spAutoFit/>
          </a:bodyPr>
          <a:lstStyle/>
          <a:p>
            <a:r>
              <a:rPr lang="en-GB" b="1" dirty="0"/>
              <a:t>CONSCIENCE</a:t>
            </a:r>
          </a:p>
        </p:txBody>
      </p:sp>
      <p:sp>
        <p:nvSpPr>
          <p:cNvPr id="13" name="TextBox 12"/>
          <p:cNvSpPr txBox="1"/>
          <p:nvPr/>
        </p:nvSpPr>
        <p:spPr>
          <a:xfrm>
            <a:off x="7483124" y="2270893"/>
            <a:ext cx="1677798" cy="369332"/>
          </a:xfrm>
          <a:prstGeom prst="rect">
            <a:avLst/>
          </a:prstGeom>
          <a:noFill/>
        </p:spPr>
        <p:txBody>
          <a:bodyPr wrap="square" rtlCol="0">
            <a:spAutoFit/>
          </a:bodyPr>
          <a:lstStyle/>
          <a:p>
            <a:r>
              <a:rPr lang="en-GB" b="1" dirty="0"/>
              <a:t>GOVERNMENT</a:t>
            </a:r>
          </a:p>
        </p:txBody>
      </p:sp>
      <p:sp>
        <p:nvSpPr>
          <p:cNvPr id="14" name="TextBox 13"/>
          <p:cNvSpPr txBox="1"/>
          <p:nvPr/>
        </p:nvSpPr>
        <p:spPr>
          <a:xfrm>
            <a:off x="3107281" y="3853671"/>
            <a:ext cx="1020479" cy="369332"/>
          </a:xfrm>
          <a:prstGeom prst="rect">
            <a:avLst/>
          </a:prstGeom>
          <a:noFill/>
        </p:spPr>
        <p:txBody>
          <a:bodyPr wrap="square" rtlCol="0">
            <a:spAutoFit/>
          </a:bodyPr>
          <a:lstStyle/>
          <a:p>
            <a:r>
              <a:rPr lang="en-GB" b="1" dirty="0"/>
              <a:t>JUSTICE</a:t>
            </a:r>
          </a:p>
        </p:txBody>
      </p:sp>
      <p:sp>
        <p:nvSpPr>
          <p:cNvPr id="15" name="TextBox 14"/>
          <p:cNvSpPr txBox="1"/>
          <p:nvPr/>
        </p:nvSpPr>
        <p:spPr>
          <a:xfrm>
            <a:off x="3097627" y="4207545"/>
            <a:ext cx="1032415" cy="646331"/>
          </a:xfrm>
          <a:prstGeom prst="rect">
            <a:avLst/>
          </a:prstGeom>
          <a:noFill/>
        </p:spPr>
        <p:txBody>
          <a:bodyPr wrap="square" rtlCol="0">
            <a:spAutoFit/>
          </a:bodyPr>
          <a:lstStyle/>
          <a:p>
            <a:r>
              <a:rPr lang="en-GB" b="1" dirty="0"/>
              <a:t>HUMAN RIGHTS</a:t>
            </a:r>
          </a:p>
        </p:txBody>
      </p:sp>
      <p:sp>
        <p:nvSpPr>
          <p:cNvPr id="16" name="TextBox 15"/>
          <p:cNvSpPr txBox="1"/>
          <p:nvPr/>
        </p:nvSpPr>
        <p:spPr>
          <a:xfrm>
            <a:off x="7449084" y="1568889"/>
            <a:ext cx="2011110" cy="369332"/>
          </a:xfrm>
          <a:prstGeom prst="rect">
            <a:avLst/>
          </a:prstGeom>
          <a:noFill/>
        </p:spPr>
        <p:txBody>
          <a:bodyPr wrap="square" rtlCol="0">
            <a:spAutoFit/>
          </a:bodyPr>
          <a:lstStyle/>
          <a:p>
            <a:r>
              <a:rPr lang="en-GB" b="1" dirty="0"/>
              <a:t>POVERTY/WEALTH</a:t>
            </a:r>
          </a:p>
        </p:txBody>
      </p:sp>
      <p:sp>
        <p:nvSpPr>
          <p:cNvPr id="17" name="TextBox 16"/>
          <p:cNvSpPr txBox="1"/>
          <p:nvPr/>
        </p:nvSpPr>
        <p:spPr>
          <a:xfrm>
            <a:off x="7661818" y="1913246"/>
            <a:ext cx="1384183" cy="369332"/>
          </a:xfrm>
          <a:prstGeom prst="rect">
            <a:avLst/>
          </a:prstGeom>
          <a:noFill/>
        </p:spPr>
        <p:txBody>
          <a:bodyPr wrap="square" rtlCol="0">
            <a:spAutoFit/>
          </a:bodyPr>
          <a:lstStyle/>
          <a:p>
            <a:r>
              <a:rPr lang="en-GB" b="1" dirty="0"/>
              <a:t>CHARITIES</a:t>
            </a:r>
          </a:p>
        </p:txBody>
      </p:sp>
      <p:sp>
        <p:nvSpPr>
          <p:cNvPr id="18" name="TextBox 17"/>
          <p:cNvSpPr txBox="1"/>
          <p:nvPr/>
        </p:nvSpPr>
        <p:spPr>
          <a:xfrm>
            <a:off x="3049086" y="3474185"/>
            <a:ext cx="1082605" cy="369332"/>
          </a:xfrm>
          <a:prstGeom prst="rect">
            <a:avLst/>
          </a:prstGeom>
          <a:noFill/>
        </p:spPr>
        <p:txBody>
          <a:bodyPr wrap="square" rtlCol="0">
            <a:spAutoFit/>
          </a:bodyPr>
          <a:lstStyle/>
          <a:p>
            <a:r>
              <a:rPr lang="en-GB" b="1" dirty="0"/>
              <a:t>WISDOM</a:t>
            </a:r>
          </a:p>
        </p:txBody>
      </p:sp>
      <p:sp>
        <p:nvSpPr>
          <p:cNvPr id="19" name="TextBox 18"/>
          <p:cNvSpPr txBox="1"/>
          <p:nvPr/>
        </p:nvSpPr>
        <p:spPr>
          <a:xfrm>
            <a:off x="7443898" y="2582316"/>
            <a:ext cx="1770037" cy="646331"/>
          </a:xfrm>
          <a:prstGeom prst="rect">
            <a:avLst/>
          </a:prstGeom>
          <a:noFill/>
        </p:spPr>
        <p:txBody>
          <a:bodyPr wrap="square" rtlCol="0">
            <a:spAutoFit/>
          </a:bodyPr>
          <a:lstStyle/>
          <a:p>
            <a:pPr algn="ctr"/>
            <a:r>
              <a:rPr lang="en-GB" b="1" dirty="0"/>
              <a:t>PERSONAL CONVICTION</a:t>
            </a:r>
          </a:p>
        </p:txBody>
      </p:sp>
      <p:sp>
        <p:nvSpPr>
          <p:cNvPr id="20" name="TextBox 19"/>
          <p:cNvSpPr txBox="1"/>
          <p:nvPr/>
        </p:nvSpPr>
        <p:spPr>
          <a:xfrm>
            <a:off x="7732423" y="3596341"/>
            <a:ext cx="1313577" cy="369332"/>
          </a:xfrm>
          <a:prstGeom prst="rect">
            <a:avLst/>
          </a:prstGeom>
          <a:noFill/>
        </p:spPr>
        <p:txBody>
          <a:bodyPr wrap="square" rtlCol="0">
            <a:spAutoFit/>
          </a:bodyPr>
          <a:lstStyle/>
          <a:p>
            <a:r>
              <a:rPr lang="en-GB" b="1" dirty="0"/>
              <a:t>CONTINENT</a:t>
            </a:r>
          </a:p>
        </p:txBody>
      </p:sp>
      <p:pic>
        <p:nvPicPr>
          <p:cNvPr id="21" name="Picture 20" descr="https://papundits.files.wordpress.com/2013/10/20131010_ronaldreagangovernmentsfirstduty_large.jpg"/>
          <p:cNvPicPr/>
          <p:nvPr/>
        </p:nvPicPr>
        <p:blipFill rotWithShape="1">
          <a:blip r:embed="rId2">
            <a:extLst>
              <a:ext uri="{28A0092B-C50C-407E-A947-70E740481C1C}">
                <a14:useLocalDpi xmlns:a14="http://schemas.microsoft.com/office/drawing/2010/main" val="0"/>
              </a:ext>
            </a:extLst>
          </a:blip>
          <a:srcRect l="16074" r="14652" b="-2430"/>
          <a:stretch/>
        </p:blipFill>
        <p:spPr bwMode="auto">
          <a:xfrm>
            <a:off x="9460194" y="219651"/>
            <a:ext cx="2515034" cy="1245579"/>
          </a:xfrm>
          <a:prstGeom prst="rect">
            <a:avLst/>
          </a:prstGeom>
          <a:noFill/>
          <a:ln>
            <a:noFill/>
          </a:ln>
          <a:extLst>
            <a:ext uri="{53640926-AAD7-44D8-BBD7-CCE9431645EC}">
              <a14:shadowObscured xmlns:a14="http://schemas.microsoft.com/office/drawing/2010/main"/>
            </a:ext>
          </a:extLst>
        </p:spPr>
      </p:pic>
      <p:pic>
        <p:nvPicPr>
          <p:cNvPr id="22" name="Picture 21" descr="https://s-media-cache-ak0.pinimg.com/236x/ea/8c/c1/ea8cc15cc1612650a113f3761dafbcc4.jpg"/>
          <p:cNvPicPr/>
          <p:nvPr/>
        </p:nvPicPr>
        <p:blipFill rotWithShape="1">
          <a:blip r:embed="rId3">
            <a:extLst>
              <a:ext uri="{28A0092B-C50C-407E-A947-70E740481C1C}">
                <a14:useLocalDpi xmlns:a14="http://schemas.microsoft.com/office/drawing/2010/main" val="0"/>
              </a:ext>
            </a:extLst>
          </a:blip>
          <a:srcRect l="5084" t="11864" r="7629" b="13898"/>
          <a:stretch/>
        </p:blipFill>
        <p:spPr bwMode="auto">
          <a:xfrm>
            <a:off x="9226939" y="3895649"/>
            <a:ext cx="2531028" cy="1500601"/>
          </a:xfrm>
          <a:prstGeom prst="rect">
            <a:avLst/>
          </a:prstGeom>
          <a:noFill/>
          <a:ln>
            <a:noFill/>
          </a:ln>
          <a:extLst>
            <a:ext uri="{53640926-AAD7-44D8-BBD7-CCE9431645EC}">
              <a14:shadowObscured xmlns:a14="http://schemas.microsoft.com/office/drawing/2010/main"/>
            </a:ext>
          </a:extLst>
        </p:spPr>
      </p:pic>
      <p:pic>
        <p:nvPicPr>
          <p:cNvPr id="23" name="Picture 22" descr="http://wakeup-world.com/wp-content/uploads/2014/10/The-Duality-of-the-Polarity-of-Prejudice.jpg"/>
          <p:cNvPicPr/>
          <p:nvPr/>
        </p:nvPicPr>
        <p:blipFill>
          <a:blip r:embed="rId4">
            <a:extLst>
              <a:ext uri="{28A0092B-C50C-407E-A947-70E740481C1C}">
                <a14:useLocalDpi xmlns:a14="http://schemas.microsoft.com/office/drawing/2010/main" val="0"/>
              </a:ext>
            </a:extLst>
          </a:blip>
          <a:srcRect/>
          <a:stretch>
            <a:fillRect/>
          </a:stretch>
        </p:blipFill>
        <p:spPr bwMode="auto">
          <a:xfrm>
            <a:off x="4553250" y="179269"/>
            <a:ext cx="2651357" cy="1213303"/>
          </a:xfrm>
          <a:prstGeom prst="rect">
            <a:avLst/>
          </a:prstGeom>
          <a:noFill/>
          <a:ln>
            <a:noFill/>
          </a:ln>
        </p:spPr>
      </p:pic>
      <p:pic>
        <p:nvPicPr>
          <p:cNvPr id="24" name="Picture 23" descr="http://boardofwisdom.com/cachetogo/images/quotes/162.png"/>
          <p:cNvPicPr/>
          <p:nvPr/>
        </p:nvPicPr>
        <p:blipFill>
          <a:blip r:embed="rId5">
            <a:extLst>
              <a:ext uri="{28A0092B-C50C-407E-A947-70E740481C1C}">
                <a14:useLocalDpi xmlns:a14="http://schemas.microsoft.com/office/drawing/2010/main" val="0"/>
              </a:ext>
            </a:extLst>
          </a:blip>
          <a:srcRect/>
          <a:stretch>
            <a:fillRect/>
          </a:stretch>
        </p:blipFill>
        <p:spPr bwMode="auto">
          <a:xfrm>
            <a:off x="174503" y="2026431"/>
            <a:ext cx="2475758" cy="1477970"/>
          </a:xfrm>
          <a:prstGeom prst="rect">
            <a:avLst/>
          </a:prstGeom>
          <a:noFill/>
          <a:ln>
            <a:noFill/>
          </a:ln>
        </p:spPr>
      </p:pic>
      <p:pic>
        <p:nvPicPr>
          <p:cNvPr id="25" name="Picture 24" descr="http://i2.cdn.turner.com/cnnnext/dam/assets/130622184731-natpkg-orig-john-blake-voices-of-voting-rights-00053509-story-top.jpg"/>
          <p:cNvPicPr/>
          <p:nvPr/>
        </p:nvPicPr>
        <p:blipFill>
          <a:blip r:embed="rId6">
            <a:extLst>
              <a:ext uri="{28A0092B-C50C-407E-A947-70E740481C1C}">
                <a14:useLocalDpi xmlns:a14="http://schemas.microsoft.com/office/drawing/2010/main" val="0"/>
              </a:ext>
            </a:extLst>
          </a:blip>
          <a:srcRect/>
          <a:stretch>
            <a:fillRect/>
          </a:stretch>
        </p:blipFill>
        <p:spPr bwMode="auto">
          <a:xfrm>
            <a:off x="142130" y="3755623"/>
            <a:ext cx="2529213" cy="1500601"/>
          </a:xfrm>
          <a:prstGeom prst="rect">
            <a:avLst/>
          </a:prstGeom>
          <a:noFill/>
          <a:ln>
            <a:noFill/>
          </a:ln>
        </p:spPr>
      </p:pic>
      <p:pic>
        <p:nvPicPr>
          <p:cNvPr id="26" name="Picture 25" descr="http://refe99.com/wp-content/uploads/2014/08/Never-do-anything-against-conscience.jpg"/>
          <p:cNvPicPr/>
          <p:nvPr/>
        </p:nvPicPr>
        <p:blipFill>
          <a:blip r:embed="rId7">
            <a:extLst>
              <a:ext uri="{28A0092B-C50C-407E-A947-70E740481C1C}">
                <a14:useLocalDpi xmlns:a14="http://schemas.microsoft.com/office/drawing/2010/main" val="0"/>
              </a:ext>
            </a:extLst>
          </a:blip>
          <a:srcRect/>
          <a:stretch>
            <a:fillRect/>
          </a:stretch>
        </p:blipFill>
        <p:spPr bwMode="auto">
          <a:xfrm>
            <a:off x="9218517" y="1930139"/>
            <a:ext cx="2547872" cy="1500601"/>
          </a:xfrm>
          <a:prstGeom prst="rect">
            <a:avLst/>
          </a:prstGeom>
          <a:noFill/>
          <a:ln>
            <a:noFill/>
          </a:ln>
        </p:spPr>
      </p:pic>
      <p:pic>
        <p:nvPicPr>
          <p:cNvPr id="27" name="Picture 26" descr="http://tariqmcom.com/wp-content/uploads/2013/09/Sayings-about-wrong-and-right.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580" y="197952"/>
            <a:ext cx="2442373" cy="1483823"/>
          </a:xfrm>
          <a:prstGeom prst="rect">
            <a:avLst/>
          </a:prstGeom>
          <a:noFill/>
          <a:ln>
            <a:noFill/>
          </a:ln>
        </p:spPr>
      </p:pic>
      <p:sp>
        <p:nvSpPr>
          <p:cNvPr id="28" name="Rectangle 27"/>
          <p:cNvSpPr/>
          <p:nvPr/>
        </p:nvSpPr>
        <p:spPr>
          <a:xfrm>
            <a:off x="4420010" y="1516778"/>
            <a:ext cx="2960414" cy="3785652"/>
          </a:xfrm>
          <a:prstGeom prst="rect">
            <a:avLst/>
          </a:prstGeom>
          <a:noFill/>
          <a:ln w="38100">
            <a:solidFill>
              <a:srgbClr val="FF0000"/>
            </a:solidFill>
          </a:ln>
        </p:spPr>
        <p:txBody>
          <a:bodyPr wrap="square" lIns="91440" tIns="45720" rIns="91440" bIns="45720">
            <a:spAutoFit/>
          </a:bodyPr>
          <a:lstStyle/>
          <a:p>
            <a:pPr algn="ctr"/>
            <a:r>
              <a:rPr lang="en-US" sz="3000" dirty="0">
                <a:ln w="0"/>
                <a:solidFill>
                  <a:srgbClr val="FF0000"/>
                </a:solidFill>
                <a:effectLst>
                  <a:outerShdw blurRad="38100" dist="19050" dir="2700000" algn="tl" rotWithShape="0">
                    <a:schemeClr val="dk1">
                      <a:alpha val="40000"/>
                    </a:schemeClr>
                  </a:outerShdw>
                </a:effectLst>
              </a:rPr>
              <a:t>WORLDWIDE </a:t>
            </a:r>
          </a:p>
          <a:p>
            <a:pPr algn="ctr"/>
            <a:r>
              <a:rPr lang="en-US" sz="3000" b="0" cap="none" spc="0" dirty="0">
                <a:ln w="0"/>
                <a:solidFill>
                  <a:srgbClr val="FF0000"/>
                </a:solidFill>
                <a:effectLst>
                  <a:outerShdw blurRad="38100" dist="19050" dir="2700000" algn="tl" rotWithShape="0">
                    <a:schemeClr val="dk1">
                      <a:alpha val="40000"/>
                    </a:schemeClr>
                  </a:outerShdw>
                </a:effectLst>
              </a:rPr>
              <a:t>CITIZENSHIP=</a:t>
            </a:r>
          </a:p>
          <a:p>
            <a:pPr algn="ctr"/>
            <a:r>
              <a:rPr lang="en-US" sz="3000" dirty="0">
                <a:ln w="0"/>
                <a:solidFill>
                  <a:srgbClr val="FF0000"/>
                </a:solidFill>
                <a:effectLst>
                  <a:outerShdw blurRad="38100" dist="19050" dir="2700000" algn="tl" rotWithShape="0">
                    <a:schemeClr val="dk1">
                      <a:alpha val="40000"/>
                    </a:schemeClr>
                  </a:outerShdw>
                </a:effectLst>
              </a:rPr>
              <a:t>WHAT ROLE</a:t>
            </a:r>
          </a:p>
          <a:p>
            <a:pPr algn="ctr"/>
            <a:r>
              <a:rPr lang="en-US" sz="3000" b="0" cap="none" spc="0" dirty="0">
                <a:ln w="0"/>
                <a:solidFill>
                  <a:srgbClr val="FF0000"/>
                </a:solidFill>
                <a:effectLst>
                  <a:outerShdw blurRad="38100" dist="19050" dir="2700000" algn="tl" rotWithShape="0">
                    <a:schemeClr val="dk1">
                      <a:alpha val="40000"/>
                    </a:schemeClr>
                  </a:outerShdw>
                </a:effectLst>
              </a:rPr>
              <a:t>DOES A /</a:t>
            </a:r>
            <a:endParaRPr lang="en-US" sz="3000" dirty="0">
              <a:ln w="0"/>
              <a:solidFill>
                <a:srgbClr val="FF0000"/>
              </a:solidFill>
              <a:effectLst>
                <a:outerShdw blurRad="38100" dist="19050" dir="2700000" algn="tl" rotWithShape="0">
                  <a:schemeClr val="dk1">
                    <a:alpha val="40000"/>
                  </a:schemeClr>
                </a:outerShdw>
              </a:effectLst>
            </a:endParaRPr>
          </a:p>
          <a:p>
            <a:pPr algn="ctr"/>
            <a:r>
              <a:rPr lang="en-US" sz="3000" b="0" cap="none" spc="0" dirty="0">
                <a:ln w="0"/>
                <a:solidFill>
                  <a:srgbClr val="FF0000"/>
                </a:solidFill>
                <a:effectLst>
                  <a:outerShdw blurRad="38100" dist="19050" dir="2700000" algn="tl" rotWithShape="0">
                    <a:schemeClr val="dk1">
                      <a:alpha val="40000"/>
                    </a:schemeClr>
                  </a:outerShdw>
                </a:effectLst>
              </a:rPr>
              <a:t>JEW/</a:t>
            </a:r>
          </a:p>
          <a:p>
            <a:pPr algn="ctr"/>
            <a:r>
              <a:rPr lang="en-US" sz="3000" dirty="0">
                <a:ln w="0"/>
                <a:solidFill>
                  <a:srgbClr val="FF0000"/>
                </a:solidFill>
                <a:effectLst>
                  <a:outerShdw blurRad="38100" dist="19050" dir="2700000" algn="tl" rotWithShape="0">
                    <a:schemeClr val="dk1">
                      <a:alpha val="40000"/>
                    </a:schemeClr>
                  </a:outerShdw>
                </a:effectLst>
              </a:rPr>
              <a:t>HUMANIST</a:t>
            </a:r>
          </a:p>
          <a:p>
            <a:pPr algn="ctr"/>
            <a:r>
              <a:rPr lang="en-US" sz="3000" b="0" cap="none" spc="0" dirty="0">
                <a:ln w="0"/>
                <a:solidFill>
                  <a:srgbClr val="FF0000"/>
                </a:solidFill>
                <a:effectLst>
                  <a:outerShdw blurRad="38100" dist="19050" dir="2700000" algn="tl" rotWithShape="0">
                    <a:schemeClr val="dk1">
                      <a:alpha val="40000"/>
                    </a:schemeClr>
                  </a:outerShdw>
                </a:effectLst>
              </a:rPr>
              <a:t>HAVE TO PLAY</a:t>
            </a:r>
          </a:p>
          <a:p>
            <a:pPr algn="ctr"/>
            <a:r>
              <a:rPr lang="en-US" sz="3000" dirty="0">
                <a:ln w="0"/>
                <a:solidFill>
                  <a:srgbClr val="FF0000"/>
                </a:solidFill>
                <a:effectLst>
                  <a:outerShdw blurRad="38100" dist="19050" dir="2700000" algn="tl" rotWithShape="0">
                    <a:schemeClr val="dk1">
                      <a:alpha val="40000"/>
                    </a:schemeClr>
                  </a:outerShdw>
                </a:effectLst>
              </a:rPr>
              <a:t>IN IT?</a:t>
            </a:r>
            <a:endParaRPr lang="en-US" sz="3000" b="0" cap="none" spc="0" dirty="0">
              <a:ln w="0"/>
              <a:solidFill>
                <a:srgbClr val="FF0000"/>
              </a:solidFill>
              <a:effectLst>
                <a:outerShdw blurRad="38100" dist="19050" dir="2700000" algn="tl" rotWithShape="0">
                  <a:schemeClr val="dk1">
                    <a:alpha val="40000"/>
                  </a:schemeClr>
                </a:outerShdw>
              </a:effectLst>
            </a:endParaRPr>
          </a:p>
        </p:txBody>
      </p:sp>
      <p:sp>
        <p:nvSpPr>
          <p:cNvPr id="29" name="Rectangle 28"/>
          <p:cNvSpPr/>
          <p:nvPr/>
        </p:nvSpPr>
        <p:spPr>
          <a:xfrm>
            <a:off x="349682" y="5506940"/>
            <a:ext cx="11473462" cy="1323439"/>
          </a:xfrm>
          <a:prstGeom prst="rect">
            <a:avLst/>
          </a:prstGeom>
          <a:noFill/>
        </p:spPr>
        <p:txBody>
          <a:bodyPr wrap="none" lIns="91440" tIns="45720" rIns="91440" bIns="45720">
            <a:spAutoFit/>
          </a:bodyPr>
          <a:lstStyle/>
          <a:p>
            <a:pPr algn="ct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GOLDEN RULE = DO TO OTHERS AS YOU WOULD LIKE </a:t>
            </a:r>
          </a:p>
          <a:p>
            <a:pPr algn="ctr"/>
            <a:r>
              <a:rPr lang="en-US" sz="4000" b="1" cap="none" spc="0"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OTHERS DO TO YOU = THE WORDS OF </a:t>
            </a: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TORAH!</a:t>
            </a:r>
            <a:endParaRPr lang="en-US" sz="4000" b="1" cap="none" spc="0"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0" name="Rectangle 29"/>
          <p:cNvSpPr/>
          <p:nvPr/>
        </p:nvSpPr>
        <p:spPr>
          <a:xfrm>
            <a:off x="2599690" y="179269"/>
            <a:ext cx="2047997"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NEED TO</a:t>
            </a:r>
          </a:p>
        </p:txBody>
      </p:sp>
      <p:sp>
        <p:nvSpPr>
          <p:cNvPr id="31" name="Rectangle 30"/>
          <p:cNvSpPr/>
          <p:nvPr/>
        </p:nvSpPr>
        <p:spPr>
          <a:xfrm>
            <a:off x="7404145" y="146485"/>
            <a:ext cx="1835759"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THINK!</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3841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20" y="89911"/>
            <a:ext cx="11272574" cy="1415772"/>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JEWISH TERMS</a:t>
            </a:r>
          </a:p>
          <a:p>
            <a:pPr algn="ctr"/>
            <a:r>
              <a:rPr lang="en-US" sz="3200" dirty="0">
                <a:ln w="0"/>
                <a:solidFill>
                  <a:schemeClr val="accent1"/>
                </a:solidFill>
                <a:effectLst>
                  <a:outerShdw blurRad="38100" dist="25400" dir="5400000" algn="ctr" rotWithShape="0">
                    <a:srgbClr val="6E747A">
                      <a:alpha val="43000"/>
                    </a:srgbClr>
                  </a:outerShdw>
                </a:effectLst>
              </a:rPr>
              <a:t>and their connection with stewardship and looking after the world</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Beveled 2"/>
          <p:cNvSpPr/>
          <p:nvPr/>
        </p:nvSpPr>
        <p:spPr>
          <a:xfrm>
            <a:off x="469784" y="1711354"/>
            <a:ext cx="3410136" cy="351498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39578" y="2147582"/>
            <a:ext cx="2600587" cy="2985433"/>
          </a:xfrm>
          <a:prstGeom prst="rect">
            <a:avLst/>
          </a:prstGeom>
          <a:noFill/>
        </p:spPr>
        <p:txBody>
          <a:bodyPr wrap="square" rtlCol="0">
            <a:spAutoFit/>
          </a:bodyPr>
          <a:lstStyle/>
          <a:p>
            <a:r>
              <a:rPr lang="en-GB" sz="1700" b="1" dirty="0">
                <a:solidFill>
                  <a:schemeClr val="accent5">
                    <a:lumMod val="75000"/>
                  </a:schemeClr>
                </a:solidFill>
              </a:rPr>
              <a:t>Deuteronomy 20:19</a:t>
            </a:r>
          </a:p>
          <a:p>
            <a:r>
              <a:rPr lang="en-GB" sz="1700" b="1" dirty="0">
                <a:solidFill>
                  <a:schemeClr val="accent5">
                    <a:lumMod val="75000"/>
                  </a:schemeClr>
                </a:solidFill>
              </a:rPr>
              <a:t>“When you lay siege to a city</a:t>
            </a:r>
            <a:r>
              <a:rPr lang="en-GB" sz="1700" b="1" dirty="0">
                <a:solidFill>
                  <a:schemeClr val="accent5">
                    <a:lumMod val="75000"/>
                  </a:schemeClr>
                </a:solidFill>
                <a:latin typeface="Calibri" panose="020F0502020204030204" pitchFamily="34" charset="0"/>
                <a:cs typeface="Calibri" panose="020F0502020204030204" pitchFamily="34" charset="0"/>
              </a:rPr>
              <a:t>…do not destroy its trees by putting an axe to them”</a:t>
            </a:r>
          </a:p>
          <a:p>
            <a:r>
              <a:rPr lang="en-GB" sz="1700" b="1" dirty="0">
                <a:solidFill>
                  <a:srgbClr val="FF0000"/>
                </a:solidFill>
                <a:latin typeface="Calibri" panose="020F0502020204030204" pitchFamily="34" charset="0"/>
                <a:cs typeface="Calibri" panose="020F0502020204030204" pitchFamily="34" charset="0"/>
              </a:rPr>
              <a:t>BAL TASHCHIT =</a:t>
            </a:r>
          </a:p>
          <a:p>
            <a:r>
              <a:rPr lang="en-GB" sz="1700" b="1" dirty="0">
                <a:solidFill>
                  <a:srgbClr val="FF0000"/>
                </a:solidFill>
                <a:latin typeface="Calibri" panose="020F0502020204030204" pitchFamily="34" charset="0"/>
                <a:cs typeface="Calibri" panose="020F0502020204030204" pitchFamily="34" charset="0"/>
              </a:rPr>
              <a:t>“do not destroy”.</a:t>
            </a:r>
          </a:p>
          <a:p>
            <a:r>
              <a:rPr lang="en-GB" sz="1700" b="1" dirty="0">
                <a:latin typeface="Calibri" panose="020F0502020204030204" pitchFamily="34" charset="0"/>
                <a:cs typeface="Calibri" panose="020F0502020204030204" pitchFamily="34" charset="0"/>
              </a:rPr>
              <a:t>Use resources wisely and do not waste or exploit any.</a:t>
            </a:r>
          </a:p>
          <a:p>
            <a:endParaRPr lang="en-GB" dirty="0"/>
          </a:p>
        </p:txBody>
      </p:sp>
      <p:sp>
        <p:nvSpPr>
          <p:cNvPr id="6" name="Rectangle: Beveled 5"/>
          <p:cNvSpPr/>
          <p:nvPr/>
        </p:nvSpPr>
        <p:spPr>
          <a:xfrm>
            <a:off x="4112004" y="1711354"/>
            <a:ext cx="3410136" cy="351498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74140" y="2057049"/>
            <a:ext cx="2740392" cy="2585323"/>
          </a:xfrm>
          <a:prstGeom prst="rect">
            <a:avLst/>
          </a:prstGeom>
        </p:spPr>
        <p:txBody>
          <a:bodyPr wrap="square">
            <a:spAutoFit/>
          </a:bodyPr>
          <a:lstStyle/>
          <a:p>
            <a:pPr lvl="0"/>
            <a:r>
              <a:rPr lang="en-GB" b="1" dirty="0">
                <a:solidFill>
                  <a:srgbClr val="FF0000"/>
                </a:solidFill>
              </a:rPr>
              <a:t>TIKKUN OLAM = </a:t>
            </a:r>
          </a:p>
          <a:p>
            <a:pPr lvl="0"/>
            <a:r>
              <a:rPr lang="en-GB" b="1" dirty="0">
                <a:solidFill>
                  <a:srgbClr val="FF0000"/>
                </a:solidFill>
              </a:rPr>
              <a:t>“</a:t>
            </a:r>
            <a:r>
              <a:rPr lang="en-GB" b="1" dirty="0" err="1">
                <a:solidFill>
                  <a:srgbClr val="FF0000"/>
                </a:solidFill>
              </a:rPr>
              <a:t>Trwsio</a:t>
            </a:r>
            <a:r>
              <a:rPr lang="en-GB" b="1" dirty="0">
                <a:solidFill>
                  <a:srgbClr val="FF0000"/>
                </a:solidFill>
              </a:rPr>
              <a:t>/</a:t>
            </a:r>
            <a:r>
              <a:rPr lang="en-GB" b="1" dirty="0" err="1">
                <a:solidFill>
                  <a:srgbClr val="FF0000"/>
                </a:solidFill>
              </a:rPr>
              <a:t>cadw’r</a:t>
            </a:r>
            <a:r>
              <a:rPr lang="en-GB" b="1" dirty="0">
                <a:solidFill>
                  <a:srgbClr val="FF0000"/>
                </a:solidFill>
              </a:rPr>
              <a:t> </a:t>
            </a:r>
            <a:r>
              <a:rPr lang="en-GB" b="1" dirty="0" err="1">
                <a:solidFill>
                  <a:srgbClr val="FF0000"/>
                </a:solidFill>
              </a:rPr>
              <a:t>ddaear</a:t>
            </a:r>
            <a:r>
              <a:rPr lang="en-GB" b="1" dirty="0">
                <a:solidFill>
                  <a:srgbClr val="FF0000"/>
                </a:solidFill>
              </a:rPr>
              <a:t>”</a:t>
            </a:r>
          </a:p>
          <a:p>
            <a:pPr lvl="0"/>
            <a:endParaRPr lang="en-GB" b="1" dirty="0">
              <a:solidFill>
                <a:srgbClr val="FF0000"/>
              </a:solidFill>
            </a:endParaRPr>
          </a:p>
          <a:p>
            <a:pPr lvl="0"/>
            <a:r>
              <a:rPr lang="en-GB" b="1" dirty="0">
                <a:solidFill>
                  <a:prstClr val="black"/>
                </a:solidFill>
              </a:rPr>
              <a:t>That is why the Jews work hard to look after the earth by making a reasonable use of its resources and emphasise </a:t>
            </a:r>
          </a:p>
          <a:p>
            <a:pPr lvl="0"/>
            <a:r>
              <a:rPr lang="en-GB" b="1" dirty="0">
                <a:solidFill>
                  <a:prstClr val="black"/>
                </a:solidFill>
              </a:rPr>
              <a:t>a great deal on recycling. </a:t>
            </a:r>
          </a:p>
        </p:txBody>
      </p:sp>
      <p:sp>
        <p:nvSpPr>
          <p:cNvPr id="8" name="Rectangle: Beveled 7"/>
          <p:cNvSpPr/>
          <p:nvPr/>
        </p:nvSpPr>
        <p:spPr>
          <a:xfrm>
            <a:off x="7812947" y="1711354"/>
            <a:ext cx="3774002" cy="351498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172285" y="2068463"/>
            <a:ext cx="2964288" cy="2631490"/>
          </a:xfrm>
          <a:prstGeom prst="rect">
            <a:avLst/>
          </a:prstGeom>
          <a:noFill/>
        </p:spPr>
        <p:txBody>
          <a:bodyPr wrap="square" rtlCol="0">
            <a:spAutoFit/>
          </a:bodyPr>
          <a:lstStyle/>
          <a:p>
            <a:r>
              <a:rPr lang="en-GB" sz="1500" b="1" dirty="0">
                <a:solidFill>
                  <a:srgbClr val="FF0000"/>
                </a:solidFill>
              </a:rPr>
              <a:t>GEMILUT HASADIM = MITZVAH </a:t>
            </a:r>
          </a:p>
          <a:p>
            <a:r>
              <a:rPr lang="en-GB" sz="1500" b="1" dirty="0">
                <a:solidFill>
                  <a:srgbClr val="FF0000"/>
                </a:solidFill>
              </a:rPr>
              <a:t>= duty for every Jew =</a:t>
            </a:r>
          </a:p>
          <a:p>
            <a:r>
              <a:rPr lang="en-GB" sz="1500" b="1" dirty="0">
                <a:solidFill>
                  <a:srgbClr val="FF0000"/>
                </a:solidFill>
              </a:rPr>
              <a:t>“To be kind/do a favour” </a:t>
            </a:r>
          </a:p>
          <a:p>
            <a:r>
              <a:rPr lang="en-GB" sz="1500" b="1" dirty="0"/>
              <a:t>It is important to take care of</a:t>
            </a:r>
          </a:p>
          <a:p>
            <a:r>
              <a:rPr lang="en-GB" sz="1500" b="1" dirty="0"/>
              <a:t>others and the world created by</a:t>
            </a:r>
          </a:p>
          <a:p>
            <a:r>
              <a:rPr lang="en-GB" sz="1500" b="1" dirty="0"/>
              <a:t>God. Caring for the environment might mean going out of your way not to be wasteful or being prepared to pay more for ethical products  e.g. when you buy food for the family.</a:t>
            </a:r>
          </a:p>
        </p:txBody>
      </p:sp>
      <p:sp>
        <p:nvSpPr>
          <p:cNvPr id="10" name="Rectangle 9"/>
          <p:cNvSpPr/>
          <p:nvPr/>
        </p:nvSpPr>
        <p:spPr>
          <a:xfrm>
            <a:off x="469783" y="5280291"/>
            <a:ext cx="10846965" cy="1323439"/>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What type of things could Jews do in order to keep the above commandments?</a:t>
            </a:r>
          </a:p>
        </p:txBody>
      </p:sp>
    </p:spTree>
    <p:extLst>
      <p:ext uri="{BB962C8B-B14F-4D97-AF65-F5344CB8AC3E}">
        <p14:creationId xmlns:p14="http://schemas.microsoft.com/office/powerpoint/2010/main" val="101613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5" y="861328"/>
            <a:ext cx="1732886" cy="34773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696" y="953469"/>
            <a:ext cx="1732886" cy="3477324"/>
          </a:xfrm>
          <a:prstGeom prst="rect">
            <a:avLst/>
          </a:prstGeom>
        </p:spPr>
      </p:pic>
      <p:sp>
        <p:nvSpPr>
          <p:cNvPr id="6" name="Rectangle 5"/>
          <p:cNvSpPr/>
          <p:nvPr/>
        </p:nvSpPr>
        <p:spPr>
          <a:xfrm>
            <a:off x="118045" y="4833666"/>
            <a:ext cx="7206143" cy="923330"/>
          </a:xfrm>
          <a:prstGeom prst="rect">
            <a:avLst/>
          </a:prstGeom>
          <a:ln w="28575">
            <a:solidFill>
              <a:schemeClr val="accent5">
                <a:lumMod val="75000"/>
              </a:schemeClr>
            </a:solidFill>
          </a:ln>
        </p:spPr>
        <p:txBody>
          <a:bodyPr wrap="square">
            <a:spAutoFit/>
          </a:bodyPr>
          <a:lstStyle/>
          <a:p>
            <a:r>
              <a:rPr lang="en-GB" dirty="0">
                <a:solidFill>
                  <a:schemeClr val="accent1">
                    <a:lumMod val="75000"/>
                  </a:schemeClr>
                </a:solidFill>
              </a:rPr>
              <a:t>http://www.humanistlife.org.uk/tag/environment/ http://www.humanismforschools.org.uk/pdfs/environmental%20issues.pdf http://www.shapworkingparty.org.uk/journals/articles_0809/copson.pdf</a:t>
            </a:r>
          </a:p>
        </p:txBody>
      </p:sp>
      <p:sp>
        <p:nvSpPr>
          <p:cNvPr id="7" name="Rectangle 6"/>
          <p:cNvSpPr/>
          <p:nvPr/>
        </p:nvSpPr>
        <p:spPr>
          <a:xfrm>
            <a:off x="1955193" y="819463"/>
            <a:ext cx="8277503" cy="3785652"/>
          </a:xfrm>
          <a:prstGeom prst="rect">
            <a:avLst/>
          </a:prstGeom>
        </p:spPr>
        <p:txBody>
          <a:bodyPr wrap="square">
            <a:spAutoFit/>
          </a:bodyPr>
          <a:lstStyle/>
          <a:p>
            <a:r>
              <a:rPr lang="en-GB" sz="1600" dirty="0">
                <a:solidFill>
                  <a:schemeClr val="accent2">
                    <a:lumMod val="75000"/>
                  </a:schemeClr>
                </a:solidFill>
              </a:rPr>
              <a:t>"Arguments for preservation based on the beauty of wilderness are sometimes treated as if they were of little weight because they are 'merely aesthetic'. That is a mistake. We go to great lengths to preserve the artistic treasures of earlier human civilisations. It is difficult to imagine any economic gain that we would be prepared to accept as adequate compensation for, for instance, the destruction of the paintings in the Louvre. How should we compare the aesthetic value of wilderness with that of the paintings in the Louvre? Here, perhaps, judgment does become inescapably subjective; so I shall report my own experiences. I have looked at the paintings in the Louvre, and in many of the other great galleries of Europe and the United States. I think I have a reasonable sense of appreciation of the fine arts; yet I have not had, in any museum, experiences that have filled my aesthetic senses in the way that they are filled when I walk in a natural setting and pause to survey the view from a rocky peak overlooking a forested valley, or by a stream tumbling over moss-covered boulders set amongst tall tree-ferns, growing in the shade of the forest canopy, I do not think I am alone in this; for many people, wilderness is the source of the greatest feelings of aesthetic appreciation, rising to an almost mystical intensity.“</a:t>
            </a:r>
          </a:p>
          <a:p>
            <a:r>
              <a:rPr lang="en-GB" sz="1600" dirty="0" err="1">
                <a:solidFill>
                  <a:schemeClr val="accent2">
                    <a:lumMod val="75000"/>
                  </a:schemeClr>
                </a:solidFill>
              </a:rPr>
              <a:t>Geiriau</a:t>
            </a:r>
            <a:r>
              <a:rPr lang="en-GB" sz="1600" dirty="0">
                <a:solidFill>
                  <a:schemeClr val="accent2">
                    <a:lumMod val="75000"/>
                  </a:schemeClr>
                </a:solidFill>
              </a:rPr>
              <a:t> </a:t>
            </a:r>
            <a:r>
              <a:rPr lang="en-GB" sz="1600" dirty="0" err="1">
                <a:solidFill>
                  <a:schemeClr val="accent2">
                    <a:lumMod val="75000"/>
                  </a:schemeClr>
                </a:solidFill>
              </a:rPr>
              <a:t>gan</a:t>
            </a:r>
            <a:r>
              <a:rPr lang="en-GB" sz="1600" dirty="0">
                <a:solidFill>
                  <a:schemeClr val="accent2">
                    <a:lumMod val="75000"/>
                  </a:schemeClr>
                </a:solidFill>
              </a:rPr>
              <a:t> Peter Singer (</a:t>
            </a:r>
            <a:r>
              <a:rPr lang="en-GB" sz="1600" dirty="0" err="1">
                <a:solidFill>
                  <a:schemeClr val="accent2">
                    <a:lumMod val="75000"/>
                  </a:schemeClr>
                </a:solidFill>
              </a:rPr>
              <a:t>sydd</a:t>
            </a:r>
            <a:r>
              <a:rPr lang="en-GB" sz="1600" dirty="0">
                <a:solidFill>
                  <a:schemeClr val="accent2">
                    <a:lumMod val="75000"/>
                  </a:schemeClr>
                </a:solidFill>
              </a:rPr>
              <a:t> </a:t>
            </a:r>
            <a:r>
              <a:rPr lang="en-GB" sz="1600" dirty="0" err="1">
                <a:solidFill>
                  <a:schemeClr val="accent2">
                    <a:lumMod val="75000"/>
                  </a:schemeClr>
                </a:solidFill>
              </a:rPr>
              <a:t>gyda</a:t>
            </a:r>
            <a:r>
              <a:rPr lang="en-GB" sz="1600" dirty="0">
                <a:solidFill>
                  <a:schemeClr val="accent2">
                    <a:lumMod val="75000"/>
                  </a:schemeClr>
                </a:solidFill>
              </a:rPr>
              <a:t> barn </a:t>
            </a:r>
            <a:r>
              <a:rPr lang="en-GB" sz="1600" dirty="0" err="1">
                <a:solidFill>
                  <a:schemeClr val="accent2">
                    <a:lumMod val="75000"/>
                  </a:schemeClr>
                </a:solidFill>
              </a:rPr>
              <a:t>gref</a:t>
            </a:r>
            <a:r>
              <a:rPr lang="en-GB" sz="1600" dirty="0">
                <a:solidFill>
                  <a:schemeClr val="accent2">
                    <a:lumMod val="75000"/>
                  </a:schemeClr>
                </a:solidFill>
              </a:rPr>
              <a:t> am </a:t>
            </a:r>
            <a:r>
              <a:rPr lang="en-GB" sz="1600" dirty="0" err="1">
                <a:solidFill>
                  <a:schemeClr val="accent2">
                    <a:lumMod val="75000"/>
                  </a:schemeClr>
                </a:solidFill>
              </a:rPr>
              <a:t>rywogaethiaeth</a:t>
            </a:r>
            <a:r>
              <a:rPr lang="en-GB" sz="1600" dirty="0">
                <a:solidFill>
                  <a:schemeClr val="accent2">
                    <a:lumMod val="75000"/>
                  </a:schemeClr>
                </a:solidFill>
              </a:rPr>
              <a:t>!)</a:t>
            </a:r>
          </a:p>
        </p:txBody>
      </p:sp>
      <p:sp>
        <p:nvSpPr>
          <p:cNvPr id="8" name="Rectangle 7"/>
          <p:cNvSpPr/>
          <p:nvPr/>
        </p:nvSpPr>
        <p:spPr>
          <a:xfrm>
            <a:off x="1539810" y="30139"/>
            <a:ext cx="86929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Humanists for a better world!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7372050" y="4842055"/>
            <a:ext cx="2860646" cy="2031325"/>
          </a:xfrm>
          <a:prstGeom prst="rect">
            <a:avLst/>
          </a:prstGeom>
          <a:solidFill>
            <a:schemeClr val="accent1">
              <a:lumMod val="20000"/>
              <a:lumOff val="80000"/>
            </a:schemeClr>
          </a:solidFill>
          <a:ln w="28575">
            <a:solidFill>
              <a:srgbClr val="FF0000"/>
            </a:solidFill>
          </a:ln>
        </p:spPr>
        <p:txBody>
          <a:bodyPr wrap="square" rtlCol="0">
            <a:spAutoFit/>
          </a:bodyPr>
          <a:lstStyle/>
          <a:p>
            <a:r>
              <a:rPr lang="en-GB" dirty="0">
                <a:solidFill>
                  <a:schemeClr val="accent6">
                    <a:lumMod val="75000"/>
                  </a:schemeClr>
                </a:solidFill>
              </a:rPr>
              <a:t>What does Peter Singer</a:t>
            </a:r>
          </a:p>
          <a:p>
            <a:r>
              <a:rPr lang="en-GB" dirty="0">
                <a:solidFill>
                  <a:schemeClr val="accent6">
                    <a:lumMod val="75000"/>
                  </a:schemeClr>
                </a:solidFill>
              </a:rPr>
              <a:t>have to say about looking</a:t>
            </a:r>
          </a:p>
          <a:p>
            <a:r>
              <a:rPr lang="en-GB" dirty="0">
                <a:solidFill>
                  <a:schemeClr val="accent6">
                    <a:lumMod val="75000"/>
                  </a:schemeClr>
                </a:solidFill>
              </a:rPr>
              <a:t>after the world? Look at the different websites to discover the humanist approach towards the subject.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214" b="8267"/>
          <a:stretch/>
        </p:blipFill>
        <p:spPr>
          <a:xfrm>
            <a:off x="10280558" y="4828668"/>
            <a:ext cx="1685024" cy="179404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9062" t="4525" r="12284" b="7647"/>
          <a:stretch/>
        </p:blipFill>
        <p:spPr>
          <a:xfrm>
            <a:off x="1100730" y="5869388"/>
            <a:ext cx="906011" cy="910858"/>
          </a:xfrm>
          <a:prstGeom prst="rect">
            <a:avLst/>
          </a:prstGeom>
        </p:spPr>
      </p:pic>
      <p:sp>
        <p:nvSpPr>
          <p:cNvPr id="16" name="TextBox 15"/>
          <p:cNvSpPr txBox="1"/>
          <p:nvPr/>
        </p:nvSpPr>
        <p:spPr>
          <a:xfrm>
            <a:off x="2315919" y="5928844"/>
            <a:ext cx="4437776" cy="646331"/>
          </a:xfrm>
          <a:prstGeom prst="rect">
            <a:avLst/>
          </a:prstGeom>
          <a:noFill/>
          <a:ln w="28575">
            <a:solidFill>
              <a:srgbClr val="FF0000"/>
            </a:solidFill>
          </a:ln>
        </p:spPr>
        <p:txBody>
          <a:bodyPr wrap="square" rtlCol="0">
            <a:spAutoFit/>
          </a:bodyPr>
          <a:lstStyle/>
          <a:p>
            <a:r>
              <a:rPr lang="en-GB" dirty="0">
                <a:solidFill>
                  <a:schemeClr val="accent6">
                    <a:lumMod val="75000"/>
                  </a:schemeClr>
                </a:solidFill>
              </a:rPr>
              <a:t>Look at the above websites in order to have a more detailed answer. That is important!</a:t>
            </a:r>
          </a:p>
        </p:txBody>
      </p:sp>
    </p:spTree>
    <p:extLst>
      <p:ext uri="{BB962C8B-B14F-4D97-AF65-F5344CB8AC3E}">
        <p14:creationId xmlns:p14="http://schemas.microsoft.com/office/powerpoint/2010/main" val="29864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7074" y="173801"/>
            <a:ext cx="6332632"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Honi</a:t>
            </a:r>
            <a:r>
              <a:rPr lang="en-US" sz="5400" b="0" cap="none" spc="0" dirty="0">
                <a:ln w="0"/>
                <a:solidFill>
                  <a:schemeClr val="accent1"/>
                </a:solidFill>
                <a:effectLst>
                  <a:outerShdw blurRad="38100" dist="25400" dir="5400000" algn="ctr" rotWithShape="0">
                    <a:srgbClr val="6E747A">
                      <a:alpha val="43000"/>
                    </a:srgbClr>
                  </a:outerShdw>
                </a:effectLst>
              </a:rPr>
              <a:t> from the Talmud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59" y="1180230"/>
            <a:ext cx="2553061" cy="1914796"/>
          </a:xfrm>
          <a:prstGeom prst="rect">
            <a:avLst/>
          </a:prstGeom>
        </p:spPr>
      </p:pic>
      <p:sp>
        <p:nvSpPr>
          <p:cNvPr id="4" name="TextBox 3"/>
          <p:cNvSpPr txBox="1"/>
          <p:nvPr/>
        </p:nvSpPr>
        <p:spPr>
          <a:xfrm>
            <a:off x="967507" y="3095026"/>
            <a:ext cx="2583164" cy="369332"/>
          </a:xfrm>
          <a:prstGeom prst="rect">
            <a:avLst/>
          </a:prstGeom>
          <a:noFill/>
        </p:spPr>
        <p:txBody>
          <a:bodyPr wrap="square" rtlCol="0">
            <a:spAutoFit/>
          </a:bodyPr>
          <a:lstStyle/>
          <a:p>
            <a:pPr algn="ctr"/>
            <a:r>
              <a:rPr lang="en-GB" b="1" dirty="0"/>
              <a:t>HONI’S GRAVESTONE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078" y="1159517"/>
            <a:ext cx="2470558" cy="18529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2805" y="1159517"/>
            <a:ext cx="2470558" cy="1852919"/>
          </a:xfrm>
          <a:prstGeom prst="rect">
            <a:avLst/>
          </a:prstGeom>
        </p:spPr>
      </p:pic>
      <p:sp>
        <p:nvSpPr>
          <p:cNvPr id="7" name="TextBox 6"/>
          <p:cNvSpPr txBox="1"/>
          <p:nvPr/>
        </p:nvSpPr>
        <p:spPr>
          <a:xfrm>
            <a:off x="5087856" y="3012436"/>
            <a:ext cx="2401786" cy="646331"/>
          </a:xfrm>
          <a:prstGeom prst="rect">
            <a:avLst/>
          </a:prstGeom>
          <a:noFill/>
        </p:spPr>
        <p:txBody>
          <a:bodyPr wrap="square" rtlCol="0">
            <a:spAutoFit/>
          </a:bodyPr>
          <a:lstStyle/>
          <a:p>
            <a:pPr algn="ctr"/>
            <a:r>
              <a:rPr lang="en-GB" b="1" dirty="0"/>
              <a:t>PLANTING TREES AS A</a:t>
            </a:r>
          </a:p>
          <a:p>
            <a:pPr algn="ctr"/>
            <a:r>
              <a:rPr lang="en-GB" b="1" dirty="0"/>
              <a:t>MEANS OF RESPECT</a:t>
            </a:r>
          </a:p>
        </p:txBody>
      </p:sp>
      <p:sp>
        <p:nvSpPr>
          <p:cNvPr id="8" name="TextBox 7"/>
          <p:cNvSpPr txBox="1"/>
          <p:nvPr/>
        </p:nvSpPr>
        <p:spPr>
          <a:xfrm>
            <a:off x="9279054" y="3012436"/>
            <a:ext cx="2475582" cy="646331"/>
          </a:xfrm>
          <a:prstGeom prst="rect">
            <a:avLst/>
          </a:prstGeom>
          <a:noFill/>
        </p:spPr>
        <p:txBody>
          <a:bodyPr wrap="square" rtlCol="0">
            <a:spAutoFit/>
          </a:bodyPr>
          <a:lstStyle/>
          <a:p>
            <a:pPr algn="ctr"/>
            <a:r>
              <a:rPr lang="en-GB" b="1" dirty="0"/>
              <a:t>THE CIRCLE OF RAIN DROPS</a:t>
            </a:r>
          </a:p>
        </p:txBody>
      </p:sp>
      <p:sp>
        <p:nvSpPr>
          <p:cNvPr id="9" name="Flowchart: Alternate Process 8"/>
          <p:cNvSpPr/>
          <p:nvPr/>
        </p:nvSpPr>
        <p:spPr>
          <a:xfrm>
            <a:off x="1924225" y="3703345"/>
            <a:ext cx="8631834" cy="1645399"/>
          </a:xfrm>
          <a:prstGeom prst="flowChartAlternateProcess">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019918" y="3794549"/>
            <a:ext cx="8212269" cy="1477328"/>
          </a:xfrm>
          <a:prstGeom prst="rect">
            <a:avLst/>
          </a:prstGeom>
        </p:spPr>
        <p:txBody>
          <a:bodyPr wrap="square">
            <a:spAutoFit/>
          </a:bodyPr>
          <a:lstStyle/>
          <a:p>
            <a:r>
              <a:rPr lang="en-GB" dirty="0"/>
              <a:t>Browse the website </a:t>
            </a:r>
            <a:r>
              <a:rPr lang="en-GB" dirty="0">
                <a:solidFill>
                  <a:srgbClr val="767676"/>
                </a:solidFill>
                <a:hlinkClick r:id="rId5"/>
              </a:rPr>
              <a:t>www.</a:t>
            </a:r>
            <a:r>
              <a:rPr lang="en-GB" b="1" dirty="0">
                <a:solidFill>
                  <a:srgbClr val="767676"/>
                </a:solidFill>
                <a:hlinkClick r:id="rId5"/>
              </a:rPr>
              <a:t>g-dcast</a:t>
            </a:r>
            <a:r>
              <a:rPr lang="en-GB" dirty="0">
                <a:solidFill>
                  <a:srgbClr val="767676"/>
                </a:solidFill>
                <a:hlinkClick r:id="rId5"/>
              </a:rPr>
              <a:t>.com/tu-bshvat</a:t>
            </a:r>
            <a:r>
              <a:rPr lang="en-GB" dirty="0">
                <a:solidFill>
                  <a:srgbClr val="767676"/>
                </a:solidFill>
              </a:rPr>
              <a:t> </a:t>
            </a:r>
            <a:r>
              <a:rPr lang="en-GB" dirty="0"/>
              <a:t>(also seen on </a:t>
            </a:r>
            <a:r>
              <a:rPr lang="en-GB" dirty="0" err="1"/>
              <a:t>youtube</a:t>
            </a:r>
            <a:r>
              <a:rPr lang="en-GB" dirty="0"/>
              <a:t>) and </a:t>
            </a:r>
            <a:r>
              <a:rPr lang="en-GB" i="1" dirty="0">
                <a:solidFill>
                  <a:srgbClr val="767676"/>
                </a:solidFill>
                <a:hlinkClick r:id="rId6"/>
              </a:rPr>
              <a:t>www.jewishmag.com/127mag/</a:t>
            </a:r>
            <a:r>
              <a:rPr lang="en-GB" b="1" i="1" dirty="0">
                <a:solidFill>
                  <a:srgbClr val="767676"/>
                </a:solidFill>
                <a:hlinkClick r:id="rId6"/>
              </a:rPr>
              <a:t>choni_hamaagal</a:t>
            </a:r>
            <a:r>
              <a:rPr lang="en-GB" i="1" dirty="0">
                <a:solidFill>
                  <a:srgbClr val="767676"/>
                </a:solidFill>
                <a:hlinkClick r:id="rId6"/>
              </a:rPr>
              <a:t>/</a:t>
            </a:r>
            <a:r>
              <a:rPr lang="en-GB" b="1" i="1" dirty="0">
                <a:solidFill>
                  <a:srgbClr val="767676"/>
                </a:solidFill>
                <a:hlinkClick r:id="rId6"/>
              </a:rPr>
              <a:t>choni_hamaagal</a:t>
            </a:r>
            <a:r>
              <a:rPr lang="en-GB" i="1" dirty="0">
                <a:solidFill>
                  <a:srgbClr val="767676"/>
                </a:solidFill>
                <a:hlinkClick r:id="rId6"/>
              </a:rPr>
              <a:t>.htm</a:t>
            </a:r>
            <a:endParaRPr lang="en-GB" i="1" dirty="0">
              <a:solidFill>
                <a:srgbClr val="767676"/>
              </a:solidFill>
            </a:endParaRPr>
          </a:p>
          <a:p>
            <a:r>
              <a:rPr lang="en-GB" dirty="0"/>
              <a:t>In order to discover what is the contribution of </a:t>
            </a:r>
            <a:r>
              <a:rPr lang="en-GB" dirty="0" err="1"/>
              <a:t>Honi</a:t>
            </a:r>
            <a:r>
              <a:rPr lang="en-GB" dirty="0"/>
              <a:t> to the Jewish teaching on preserving the earth. Prepare a poster to convey his ideas – their purpose, their importance and significance. </a:t>
            </a:r>
          </a:p>
        </p:txBody>
      </p:sp>
      <p:sp>
        <p:nvSpPr>
          <p:cNvPr id="14" name="Flowchart: Alternate Process 13"/>
          <p:cNvSpPr/>
          <p:nvPr/>
        </p:nvSpPr>
        <p:spPr>
          <a:xfrm>
            <a:off x="1924225" y="5487422"/>
            <a:ext cx="8631834" cy="1106326"/>
          </a:xfrm>
          <a:prstGeom prst="flowChartAlternateProcess">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189089" y="5692110"/>
            <a:ext cx="8296712" cy="646331"/>
          </a:xfrm>
          <a:prstGeom prst="rect">
            <a:avLst/>
          </a:prstGeom>
          <a:noFill/>
        </p:spPr>
        <p:txBody>
          <a:bodyPr wrap="square" rtlCol="0">
            <a:spAutoFit/>
          </a:bodyPr>
          <a:lstStyle/>
          <a:p>
            <a:r>
              <a:rPr lang="en-GB" dirty="0" err="1"/>
              <a:t>Avot</a:t>
            </a:r>
            <a:r>
              <a:rPr lang="en-GB" dirty="0"/>
              <a:t> </a:t>
            </a:r>
            <a:r>
              <a:rPr lang="en-GB" dirty="0" err="1"/>
              <a:t>d’Rebbe</a:t>
            </a:r>
            <a:r>
              <a:rPr lang="en-GB" dirty="0"/>
              <a:t>/Rabbi  </a:t>
            </a:r>
            <a:r>
              <a:rPr lang="en-GB" dirty="0" err="1"/>
              <a:t>Natan</a:t>
            </a:r>
            <a:r>
              <a:rPr lang="en-GB" dirty="0"/>
              <a:t> 31b = an explanation on parts of the Talmud dealing with the Jewish teaching on stewardship, environmental responsibility and sustainability.</a:t>
            </a:r>
          </a:p>
        </p:txBody>
      </p:sp>
    </p:spTree>
    <p:extLst>
      <p:ext uri="{BB962C8B-B14F-4D97-AF65-F5344CB8AC3E}">
        <p14:creationId xmlns:p14="http://schemas.microsoft.com/office/powerpoint/2010/main" val="249313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testin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58" y="-1"/>
            <a:ext cx="1647135" cy="1088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AutoShape 7"/>
          <p:cNvSpPr>
            <a:spLocks noChangeArrowheads="1"/>
          </p:cNvSpPr>
          <p:nvPr/>
        </p:nvSpPr>
        <p:spPr bwMode="auto">
          <a:xfrm>
            <a:off x="2031066" y="-27615"/>
            <a:ext cx="2875362" cy="1545039"/>
          </a:xfrm>
          <a:prstGeom prst="cloudCallout">
            <a:avLst>
              <a:gd name="adj1" fmla="val 42208"/>
              <a:gd name="adj2" fmla="val 54662"/>
            </a:avLst>
          </a:prstGeom>
          <a:gradFill rotWithShape="0">
            <a:gsLst>
              <a:gs pos="0">
                <a:srgbClr val="FFFFFF"/>
              </a:gs>
              <a:gs pos="100000">
                <a:srgbClr val="EBEBEB"/>
              </a:gs>
            </a:gsLst>
            <a:lin ang="5400000" scaled="1"/>
          </a:gradFill>
          <a:ln w="12700">
            <a:solidFill>
              <a:srgbClr val="E1E1E1"/>
            </a:solidFill>
            <a:round/>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pPr lvl="0" algn="ctr" fontAlgn="base">
              <a:spcBef>
                <a:spcPct val="0"/>
              </a:spcBef>
              <a:spcAft>
                <a:spcPts val="375"/>
              </a:spcAft>
            </a:pPr>
            <a:r>
              <a:rPr lang="en-GB" sz="900" dirty="0">
                <a:solidFill>
                  <a:srgbClr val="424242"/>
                </a:solidFill>
                <a:latin typeface="Comic Sans MS" pitchFamily="66" charset="0"/>
                <a:cs typeface="Arial" pitchFamily="34" charset="0"/>
              </a:rPr>
              <a:t>The example of a loving creator God should lead human beings to act lovingly towards animals </a:t>
            </a:r>
          </a:p>
          <a:p>
            <a:pPr lvl="1" algn="ctr" fontAlgn="base">
              <a:spcBef>
                <a:spcPct val="0"/>
              </a:spcBef>
              <a:spcAft>
                <a:spcPts val="375"/>
              </a:spcAft>
            </a:pPr>
            <a:r>
              <a:rPr lang="en-GB" sz="900" dirty="0">
                <a:solidFill>
                  <a:srgbClr val="424242"/>
                </a:solidFill>
                <a:latin typeface="Comic Sans MS" pitchFamily="66" charset="0"/>
                <a:cs typeface="Arial" pitchFamily="34" charset="0"/>
              </a:rPr>
              <a:t>Inflicting pain on any living creature is incompatible with living in a Christ-like way </a:t>
            </a:r>
            <a:endParaRPr lang="en-US" sz="900" dirty="0">
              <a:solidFill>
                <a:prstClr val="black"/>
              </a:solidFill>
              <a:latin typeface="Arial" pitchFamily="34" charset="0"/>
              <a:cs typeface="Arial" pitchFamily="34" charset="0"/>
            </a:endParaRPr>
          </a:p>
        </p:txBody>
      </p:sp>
      <p:pic>
        <p:nvPicPr>
          <p:cNvPr id="4" name="Picture 12" descr="rabbi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277" y="89268"/>
            <a:ext cx="1120775" cy="1311275"/>
          </a:xfrm>
          <a:prstGeom prst="rect">
            <a:avLst/>
          </a:prstGeom>
          <a:noFill/>
          <a:ln>
            <a:noFill/>
          </a:ln>
          <a:effectLst>
            <a:outerShdw dist="35921" dir="2700000" algn="ctr" rotWithShape="0">
              <a:srgbClr val="CCCCCC"/>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AutoShape 9"/>
          <p:cNvSpPr>
            <a:spLocks noChangeArrowheads="1"/>
          </p:cNvSpPr>
          <p:nvPr/>
        </p:nvSpPr>
        <p:spPr bwMode="auto">
          <a:xfrm>
            <a:off x="6030901" y="71805"/>
            <a:ext cx="2047697" cy="1021652"/>
          </a:xfrm>
          <a:prstGeom prst="cloudCallout">
            <a:avLst>
              <a:gd name="adj1" fmla="val -28755"/>
              <a:gd name="adj2" fmla="val 52671"/>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pPr lvl="0" algn="ctr" fontAlgn="base">
              <a:spcBef>
                <a:spcPct val="0"/>
              </a:spcBef>
              <a:spcAft>
                <a:spcPts val="375"/>
              </a:spcAft>
            </a:pPr>
            <a:r>
              <a:rPr lang="en-GB" sz="900" dirty="0">
                <a:solidFill>
                  <a:srgbClr val="424242"/>
                </a:solidFill>
                <a:latin typeface="Comic Sans MS" pitchFamily="66" charset="0"/>
                <a:cs typeface="Arial" pitchFamily="34" charset="0"/>
              </a:rPr>
              <a:t>To love those who cannot love you in the same way is a way of showing agape (Christian love)</a:t>
            </a:r>
            <a:endParaRPr lang="en-US" sz="900" dirty="0">
              <a:solidFill>
                <a:prstClr val="black"/>
              </a:solidFill>
              <a:latin typeface="Arial" pitchFamily="34" charset="0"/>
              <a:cs typeface="Arial" pitchFamily="34" charset="0"/>
            </a:endParaRPr>
          </a:p>
        </p:txBody>
      </p:sp>
      <p:pic>
        <p:nvPicPr>
          <p:cNvPr id="6" name="Picture 20" descr="stopthatithu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053" y="71805"/>
            <a:ext cx="1304925"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5"/>
          <p:cNvSpPr txBox="1">
            <a:spLocks noChangeArrowheads="1"/>
          </p:cNvSpPr>
          <p:nvPr/>
        </p:nvSpPr>
        <p:spPr bwMode="auto">
          <a:xfrm>
            <a:off x="8333708" y="544467"/>
            <a:ext cx="2266719" cy="855015"/>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78000"/>
              </a:lnSpc>
              <a:spcBef>
                <a:spcPct val="0"/>
              </a:spcBef>
              <a:spcAft>
                <a:spcPts val="375"/>
              </a:spcAft>
            </a:pPr>
            <a:r>
              <a:rPr lang="en-GB" sz="1100" dirty="0">
                <a:solidFill>
                  <a:srgbClr val="424242"/>
                </a:solidFill>
                <a:latin typeface="Comic Sans MS" pitchFamily="66" charset="0"/>
                <a:cs typeface="Arial" pitchFamily="34" charset="0"/>
              </a:rPr>
              <a:t>God made animals to SERVE man, as his companion and as his food. Man NAMES the animals which shows he has power over them (</a:t>
            </a:r>
            <a:r>
              <a:rPr lang="en-GB" sz="1100" dirty="0" err="1">
                <a:solidFill>
                  <a:srgbClr val="424242"/>
                </a:solidFill>
                <a:latin typeface="Comic Sans MS" pitchFamily="66" charset="0"/>
                <a:cs typeface="Arial" pitchFamily="34" charset="0"/>
              </a:rPr>
              <a:t>Gensis</a:t>
            </a:r>
            <a:r>
              <a:rPr lang="en-GB" sz="1100" dirty="0">
                <a:solidFill>
                  <a:srgbClr val="424242"/>
                </a:solidFill>
                <a:latin typeface="Comic Sans MS" pitchFamily="66" charset="0"/>
                <a:cs typeface="Arial" pitchFamily="34" charset="0"/>
              </a:rPr>
              <a:t> 2:18-20)</a:t>
            </a:r>
            <a:endParaRPr lang="en-US" sz="1100" dirty="0">
              <a:solidFill>
                <a:prstClr val="black"/>
              </a:solidFill>
              <a:latin typeface="Arial" pitchFamily="34" charset="0"/>
              <a:cs typeface="Arial" pitchFamily="34" charset="0"/>
            </a:endParaRPr>
          </a:p>
        </p:txBody>
      </p:sp>
      <p:sp>
        <p:nvSpPr>
          <p:cNvPr id="10" name="Text Box 4"/>
          <p:cNvSpPr txBox="1">
            <a:spLocks noChangeArrowheads="1"/>
          </p:cNvSpPr>
          <p:nvPr/>
        </p:nvSpPr>
        <p:spPr bwMode="auto">
          <a:xfrm>
            <a:off x="1095414" y="1333814"/>
            <a:ext cx="2477293" cy="127444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b="1" dirty="0">
                <a:solidFill>
                  <a:srgbClr val="000000"/>
                </a:solidFill>
                <a:latin typeface="Comic Sans MS" pitchFamily="66" charset="0"/>
                <a:cs typeface="Arial" pitchFamily="34" charset="0"/>
              </a:rPr>
              <a:t>Maimonides</a:t>
            </a:r>
          </a:p>
          <a:p>
            <a:pPr lvl="0" fontAlgn="base">
              <a:spcBef>
                <a:spcPct val="0"/>
              </a:spcBef>
              <a:spcAft>
                <a:spcPct val="0"/>
              </a:spcAft>
            </a:pPr>
            <a:r>
              <a:rPr lang="en-US" sz="800" b="1" dirty="0">
                <a:solidFill>
                  <a:prstClr val="black"/>
                </a:solidFill>
                <a:latin typeface="Arial" pitchFamily="34" charset="0"/>
                <a:cs typeface="Arial" pitchFamily="34" charset="0"/>
              </a:rPr>
              <a:t>He lived in the twelfth century.</a:t>
            </a:r>
          </a:p>
          <a:p>
            <a:pPr lvl="0" fontAlgn="base">
              <a:spcBef>
                <a:spcPct val="0"/>
              </a:spcBef>
              <a:spcAft>
                <a:spcPct val="0"/>
              </a:spcAft>
            </a:pPr>
            <a:endParaRPr lang="en-US" sz="800" b="1" dirty="0">
              <a:solidFill>
                <a:prstClr val="black"/>
              </a:solidFill>
              <a:latin typeface="Arial" pitchFamily="34" charset="0"/>
              <a:cs typeface="Arial" pitchFamily="34" charset="0"/>
            </a:endParaRPr>
          </a:p>
          <a:p>
            <a:pPr lvl="0" fontAlgn="base">
              <a:spcBef>
                <a:spcPct val="0"/>
              </a:spcBef>
              <a:spcAft>
                <a:spcPct val="0"/>
              </a:spcAft>
            </a:pPr>
            <a:r>
              <a:rPr lang="en-US" sz="800" b="1" dirty="0">
                <a:solidFill>
                  <a:prstClr val="black"/>
                </a:solidFill>
                <a:latin typeface="Arial" pitchFamily="34" charset="0"/>
                <a:cs typeface="Arial" pitchFamily="34" charset="0"/>
              </a:rPr>
              <a:t>He taught that animals must be respected for themselves; they were not created by God just for the benefit of humans.</a:t>
            </a:r>
          </a:p>
          <a:p>
            <a:pPr lvl="0" fontAlgn="base">
              <a:spcBef>
                <a:spcPct val="0"/>
              </a:spcBef>
              <a:spcAft>
                <a:spcPct val="0"/>
              </a:spcAft>
            </a:pPr>
            <a:endParaRPr lang="en-US" sz="800" b="1" dirty="0">
              <a:solidFill>
                <a:prstClr val="black"/>
              </a:solidFill>
              <a:latin typeface="Arial" pitchFamily="34" charset="0"/>
              <a:cs typeface="Arial" pitchFamily="34" charset="0"/>
            </a:endParaRPr>
          </a:p>
          <a:p>
            <a:pPr lvl="0" fontAlgn="base">
              <a:spcBef>
                <a:spcPct val="0"/>
              </a:spcBef>
              <a:spcAft>
                <a:spcPct val="0"/>
              </a:spcAft>
            </a:pPr>
            <a:r>
              <a:rPr lang="en-US" sz="800" b="1" dirty="0">
                <a:solidFill>
                  <a:prstClr val="black"/>
                </a:solidFill>
                <a:latin typeface="Arial" pitchFamily="34" charset="0"/>
                <a:cs typeface="Arial" pitchFamily="34" charset="0"/>
              </a:rPr>
              <a:t>The Torah teaches that, although humans have been given dominion over animals, this does not give us the right to exploit and harm them.</a:t>
            </a:r>
            <a:endParaRPr lang="en-GB" sz="800" b="1" dirty="0">
              <a:solidFill>
                <a:srgbClr val="000000"/>
              </a:solidFill>
              <a:latin typeface="Comic Sans MS" pitchFamily="66" charset="0"/>
              <a:cs typeface="Arial" pitchFamily="34" charset="0"/>
            </a:endParaRPr>
          </a:p>
        </p:txBody>
      </p:sp>
      <p:sp>
        <p:nvSpPr>
          <p:cNvPr id="11" name="AutoShape 8"/>
          <p:cNvSpPr>
            <a:spLocks noChangeArrowheads="1"/>
          </p:cNvSpPr>
          <p:nvPr/>
        </p:nvSpPr>
        <p:spPr bwMode="auto">
          <a:xfrm>
            <a:off x="3615655" y="1484558"/>
            <a:ext cx="4462943" cy="849201"/>
          </a:xfrm>
          <a:prstGeom prst="wedgeRoundRectCallout">
            <a:avLst>
              <a:gd name="adj1" fmla="val -5894"/>
              <a:gd name="adj2" fmla="val 68382"/>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900" i="1" dirty="0">
                <a:solidFill>
                  <a:srgbClr val="000000"/>
                </a:solidFill>
                <a:latin typeface="Comic Sans MS" pitchFamily="66" charset="0"/>
                <a:cs typeface="Arial" pitchFamily="34" charset="0"/>
              </a:rPr>
              <a:t>And God said, Let us make man in our image, after our likeness: and let them have </a:t>
            </a:r>
            <a:r>
              <a:rPr lang="en-GB" sz="900" b="1" i="1" dirty="0">
                <a:solidFill>
                  <a:srgbClr val="000000"/>
                </a:solidFill>
                <a:latin typeface="Comic Sans MS" pitchFamily="66" charset="0"/>
                <a:cs typeface="Arial" pitchFamily="34" charset="0"/>
              </a:rPr>
              <a:t>dominion</a:t>
            </a:r>
            <a:r>
              <a:rPr lang="en-GB" sz="900" i="1" dirty="0">
                <a:solidFill>
                  <a:srgbClr val="000000"/>
                </a:solidFill>
                <a:latin typeface="Comic Sans MS" pitchFamily="66" charset="0"/>
                <a:cs typeface="Arial" pitchFamily="34" charset="0"/>
              </a:rPr>
              <a:t> over the fish of the sea, and over the fowl of the air, and over the cattle, and over all the earth, and over every creeping thing that </a:t>
            </a:r>
            <a:r>
              <a:rPr lang="en-GB" sz="900" i="1" dirty="0" err="1">
                <a:solidFill>
                  <a:srgbClr val="000000"/>
                </a:solidFill>
                <a:latin typeface="Comic Sans MS" pitchFamily="66" charset="0"/>
                <a:cs typeface="Arial" pitchFamily="34" charset="0"/>
              </a:rPr>
              <a:t>creepeth</a:t>
            </a:r>
            <a:r>
              <a:rPr lang="en-GB" sz="900" i="1" dirty="0">
                <a:solidFill>
                  <a:srgbClr val="000000"/>
                </a:solidFill>
                <a:latin typeface="Comic Sans MS" pitchFamily="66" charset="0"/>
                <a:cs typeface="Arial" pitchFamily="34" charset="0"/>
              </a:rPr>
              <a:t> upon the earth”</a:t>
            </a:r>
          </a:p>
          <a:p>
            <a:pPr lvl="0" fontAlgn="base">
              <a:spcBef>
                <a:spcPct val="0"/>
              </a:spcBef>
              <a:spcAft>
                <a:spcPct val="0"/>
              </a:spcAft>
            </a:pPr>
            <a:r>
              <a:rPr lang="en-GB" sz="900" dirty="0">
                <a:solidFill>
                  <a:srgbClr val="000000"/>
                </a:solidFill>
                <a:latin typeface="Comic Sans MS" pitchFamily="66" charset="0"/>
                <a:cs typeface="Arial" pitchFamily="34" charset="0"/>
              </a:rPr>
              <a:t>God gave man POWER over animals  Genesis 1:26</a:t>
            </a:r>
            <a:endParaRPr lang="en-US" sz="900" dirty="0">
              <a:solidFill>
                <a:prstClr val="black"/>
              </a:solidFill>
              <a:latin typeface="Arial" pitchFamily="34" charset="0"/>
              <a:cs typeface="Arial" pitchFamily="34" charset="0"/>
            </a:endParaRPr>
          </a:p>
        </p:txBody>
      </p:sp>
      <p:sp>
        <p:nvSpPr>
          <p:cNvPr id="12" name="Text Box 6"/>
          <p:cNvSpPr txBox="1">
            <a:spLocks noChangeArrowheads="1"/>
          </p:cNvSpPr>
          <p:nvPr/>
        </p:nvSpPr>
        <p:spPr bwMode="auto">
          <a:xfrm>
            <a:off x="8204433" y="1570543"/>
            <a:ext cx="3890545" cy="853971"/>
          </a:xfrm>
          <a:prstGeom prst="rect">
            <a:avLst/>
          </a:prstGeom>
          <a:gradFill rotWithShape="0">
            <a:gsLst>
              <a:gs pos="0">
                <a:srgbClr val="FFFFFF"/>
              </a:gs>
              <a:gs pos="100000">
                <a:srgbClr val="FFEB99"/>
              </a:gs>
            </a:gsLst>
            <a:lin ang="5400000" scaled="1"/>
          </a:gradFill>
          <a:ln w="12700" algn="in">
            <a:solidFill>
              <a:srgbClr val="FFE166"/>
            </a:solidFill>
            <a:miter lim="800000"/>
            <a:headEnd/>
            <a:tailEnd/>
          </a:ln>
          <a:effectLst>
            <a:outerShdw dist="28398" dir="3806097" algn="ctr" rotWithShape="0">
              <a:srgbClr val="80660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80000"/>
              </a:lnSpc>
              <a:spcBef>
                <a:spcPct val="0"/>
              </a:spcBef>
              <a:spcAft>
                <a:spcPts val="375"/>
              </a:spcAft>
            </a:pPr>
            <a:r>
              <a:rPr lang="en-GB" sz="800" dirty="0">
                <a:solidFill>
                  <a:srgbClr val="424242"/>
                </a:solidFill>
                <a:latin typeface="Comic Sans MS" pitchFamily="66" charset="0"/>
                <a:cs typeface="Arial" pitchFamily="34" charset="0"/>
              </a:rPr>
              <a:t>In God's ideal world human beings live in harmony with animals </a:t>
            </a:r>
          </a:p>
          <a:p>
            <a:pPr lvl="1" fontAlgn="base">
              <a:lnSpc>
                <a:spcPct val="80000"/>
              </a:lnSpc>
              <a:spcBef>
                <a:spcPct val="0"/>
              </a:spcBef>
              <a:spcAft>
                <a:spcPts val="375"/>
              </a:spcAft>
            </a:pPr>
            <a:r>
              <a:rPr lang="en-GB" sz="800" dirty="0">
                <a:solidFill>
                  <a:srgbClr val="424242"/>
                </a:solidFill>
                <a:latin typeface="Comic Sans MS" pitchFamily="66" charset="0"/>
                <a:cs typeface="Arial" pitchFamily="34" charset="0"/>
              </a:rPr>
              <a:t>The Garden of Eden, in which human beings lived in peace and harmony with animals, demonstrates God's ideal world, and the state of affairs that human beings should work towards </a:t>
            </a:r>
          </a:p>
          <a:p>
            <a:pPr lvl="1" fontAlgn="base">
              <a:lnSpc>
                <a:spcPct val="80000"/>
              </a:lnSpc>
              <a:spcBef>
                <a:spcPct val="0"/>
              </a:spcBef>
              <a:spcAft>
                <a:spcPts val="375"/>
              </a:spcAft>
            </a:pPr>
            <a:r>
              <a:rPr lang="en-GB" sz="800" dirty="0">
                <a:solidFill>
                  <a:srgbClr val="424242"/>
                </a:solidFill>
                <a:latin typeface="Comic Sans MS" pitchFamily="66" charset="0"/>
                <a:cs typeface="Arial" pitchFamily="34" charset="0"/>
              </a:rPr>
              <a:t>The prophet Isaiah describes the Kingdom of Heaven as a place where animals and human beings live together in peace </a:t>
            </a:r>
            <a:endParaRPr lang="en-US" sz="800" dirty="0">
              <a:solidFill>
                <a:prstClr val="black"/>
              </a:solidFill>
              <a:latin typeface="Arial" pitchFamily="34" charset="0"/>
              <a:cs typeface="Arial" pitchFamily="34" charset="0"/>
            </a:endParaRPr>
          </a:p>
        </p:txBody>
      </p:sp>
      <p:sp>
        <p:nvSpPr>
          <p:cNvPr id="13" name="AutoShape 10"/>
          <p:cNvSpPr>
            <a:spLocks noChangeArrowheads="1"/>
          </p:cNvSpPr>
          <p:nvPr/>
        </p:nvSpPr>
        <p:spPr bwMode="auto">
          <a:xfrm>
            <a:off x="52437" y="2687384"/>
            <a:ext cx="3946028" cy="1073852"/>
          </a:xfrm>
          <a:prstGeom prst="wedgeRoundRectCallout">
            <a:avLst>
              <a:gd name="adj1" fmla="val -3298"/>
              <a:gd name="adj2" fmla="val 57985"/>
              <a:gd name="adj3" fmla="val 16667"/>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ORTHODOX JEWS</a:t>
            </a:r>
          </a:p>
          <a:p>
            <a:pPr lvl="0" fontAlgn="base">
              <a:spcBef>
                <a:spcPct val="0"/>
              </a:spcBef>
              <a:spcAft>
                <a:spcPts val="375"/>
              </a:spcAft>
            </a:pPr>
            <a:r>
              <a:rPr lang="en-GB" sz="800" dirty="0">
                <a:solidFill>
                  <a:srgbClr val="000000"/>
                </a:solidFill>
                <a:latin typeface="Comic Sans MS" pitchFamily="66" charset="0"/>
                <a:cs typeface="Arial" pitchFamily="34" charset="0"/>
              </a:rPr>
              <a:t>Animals were created to be used by human beings </a:t>
            </a:r>
          </a:p>
          <a:p>
            <a:pPr lvl="0" fontAlgn="base">
              <a:spcBef>
                <a:spcPct val="0"/>
              </a:spcBef>
              <a:spcAft>
                <a:spcPts val="375"/>
              </a:spcAft>
            </a:pPr>
            <a:r>
              <a:rPr lang="en-GB" sz="800" dirty="0">
                <a:solidFill>
                  <a:srgbClr val="000000"/>
                </a:solidFill>
                <a:latin typeface="Comic Sans MS" pitchFamily="66" charset="0"/>
                <a:cs typeface="Arial" pitchFamily="34" charset="0"/>
              </a:rPr>
              <a:t>Animals do not have the ability to reason, and are therefore inferior to human beings </a:t>
            </a:r>
          </a:p>
          <a:p>
            <a:pPr lvl="0" fontAlgn="base">
              <a:spcBef>
                <a:spcPct val="0"/>
              </a:spcBef>
              <a:spcAft>
                <a:spcPts val="750"/>
              </a:spcAft>
            </a:pPr>
            <a:r>
              <a:rPr lang="en-GB" sz="800" dirty="0">
                <a:solidFill>
                  <a:srgbClr val="000000"/>
                </a:solidFill>
                <a:latin typeface="Comic Sans MS" pitchFamily="66" charset="0"/>
                <a:cs typeface="Arial" pitchFamily="34" charset="0"/>
              </a:rPr>
              <a:t>The status of animals is shown by the fact that the punishment for killing someone else's animal is a punishment for misusing that person's property, not for killing the  animal </a:t>
            </a:r>
            <a:endParaRPr lang="en-US" sz="800" dirty="0">
              <a:solidFill>
                <a:prstClr val="black"/>
              </a:solidFill>
              <a:latin typeface="Arial" pitchFamily="34" charset="0"/>
              <a:cs typeface="Arial" pitchFamily="34" charset="0"/>
            </a:endParaRPr>
          </a:p>
        </p:txBody>
      </p:sp>
      <p:sp>
        <p:nvSpPr>
          <p:cNvPr id="14" name="Rectangle 13"/>
          <p:cNvSpPr/>
          <p:nvPr/>
        </p:nvSpPr>
        <p:spPr>
          <a:xfrm>
            <a:off x="4249993" y="2412187"/>
            <a:ext cx="2018665" cy="1200329"/>
          </a:xfrm>
          <a:prstGeom prst="rect">
            <a:avLst/>
          </a:prstGeom>
          <a:solidFill>
            <a:schemeClr val="accent6">
              <a:lumMod val="75000"/>
            </a:schemeClr>
          </a:solidFill>
        </p:spPr>
        <p:txBody>
          <a:bodyPr wrap="square" lIns="91440" tIns="45720" rIns="91440" bIns="45720">
            <a:spAutoFit/>
          </a:bodyPr>
          <a:lstStyle/>
          <a:p>
            <a:pPr lvl="0" algn="ctr"/>
            <a:r>
              <a:rPr lang="en-GB" sz="2400" b="1" kern="1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rPr>
              <a:t>Humans, </a:t>
            </a:r>
          </a:p>
          <a:p>
            <a:pPr lvl="0" algn="ctr"/>
            <a:r>
              <a:rPr lang="en-GB" sz="2400" b="1" kern="1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rPr>
              <a:t>Animals, </a:t>
            </a:r>
          </a:p>
          <a:p>
            <a:pPr lvl="0" algn="ctr"/>
            <a:r>
              <a:rPr lang="en-GB" sz="2400" b="1" kern="1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rPr>
              <a:t>and religion</a:t>
            </a:r>
            <a:endParaRPr lang="en-GB" sz="2400" b="1" kern="1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endParaRPr>
          </a:p>
        </p:txBody>
      </p:sp>
      <p:pic>
        <p:nvPicPr>
          <p:cNvPr id="16" name="Picture 14" descr="imagesCAXU5O4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744" y="2354923"/>
            <a:ext cx="2118280" cy="1300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Text Box 5"/>
          <p:cNvSpPr txBox="1">
            <a:spLocks noChangeArrowheads="1"/>
          </p:cNvSpPr>
          <p:nvPr/>
        </p:nvSpPr>
        <p:spPr bwMode="auto">
          <a:xfrm>
            <a:off x="8682606" y="2563093"/>
            <a:ext cx="3412372" cy="883823"/>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Maimonides told human beings to be kind to the weak and helpless </a:t>
            </a:r>
          </a:p>
          <a:p>
            <a:pPr lvl="0"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In comparison to human beings, animals are often weak and helpless </a:t>
            </a:r>
          </a:p>
          <a:p>
            <a:pPr lvl="0"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Christians should therefore show compassion to animals </a:t>
            </a:r>
            <a:endParaRPr lang="en-US" sz="1000" dirty="0">
              <a:solidFill>
                <a:prstClr val="black"/>
              </a:solidFill>
              <a:latin typeface="Arial" pitchFamily="34" charset="0"/>
              <a:cs typeface="Arial" pitchFamily="34" charset="0"/>
            </a:endParaRPr>
          </a:p>
        </p:txBody>
      </p:sp>
      <p:sp>
        <p:nvSpPr>
          <p:cNvPr id="18" name="AutoShape 11"/>
          <p:cNvSpPr>
            <a:spLocks noChangeArrowheads="1"/>
          </p:cNvSpPr>
          <p:nvPr/>
        </p:nvSpPr>
        <p:spPr bwMode="auto">
          <a:xfrm>
            <a:off x="-1" y="3832375"/>
            <a:ext cx="3107441" cy="962276"/>
          </a:xfrm>
          <a:prstGeom prst="wedgeEllipseCallout">
            <a:avLst>
              <a:gd name="adj1" fmla="val 30037"/>
              <a:gd name="adj2" fmla="val 6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Genesis 1:29</a:t>
            </a:r>
          </a:p>
          <a:p>
            <a:pPr lvl="0" fontAlgn="base">
              <a:spcBef>
                <a:spcPct val="0"/>
              </a:spcBef>
              <a:spcAft>
                <a:spcPct val="0"/>
              </a:spcAft>
            </a:pPr>
            <a:r>
              <a:rPr lang="en-GB" sz="800" dirty="0">
                <a:solidFill>
                  <a:srgbClr val="000000"/>
                </a:solidFill>
                <a:latin typeface="Comic Sans MS" pitchFamily="66" charset="0"/>
                <a:cs typeface="Arial" pitchFamily="34" charset="0"/>
              </a:rPr>
              <a:t>“</a:t>
            </a:r>
            <a:r>
              <a:rPr lang="en-GB" sz="800" i="1" dirty="0">
                <a:solidFill>
                  <a:srgbClr val="000000"/>
                </a:solidFill>
                <a:latin typeface="Comic Sans MS" pitchFamily="66" charset="0"/>
                <a:cs typeface="Arial" pitchFamily="34" charset="0"/>
              </a:rPr>
              <a:t>And God said, Behold, I have given you every herb bearing seed, which is upon the face of all the earth, and every tree, in the which is the fruit of a tree yielding seed; to you it shall be for meat</a:t>
            </a:r>
            <a:r>
              <a:rPr lang="en-GB" sz="800" dirty="0">
                <a:solidFill>
                  <a:srgbClr val="000000"/>
                </a:solidFill>
                <a:latin typeface="Comic Sans MS" pitchFamily="66" charset="0"/>
                <a:cs typeface="Arial" pitchFamily="34" charset="0"/>
              </a:rPr>
              <a:t>.”</a:t>
            </a:r>
            <a:endParaRPr lang="en-US" sz="800" dirty="0">
              <a:solidFill>
                <a:prstClr val="black"/>
              </a:solidFill>
              <a:latin typeface="Arial" pitchFamily="34" charset="0"/>
              <a:cs typeface="Arial" pitchFamily="34" charset="0"/>
            </a:endParaRPr>
          </a:p>
        </p:txBody>
      </p:sp>
      <p:sp>
        <p:nvSpPr>
          <p:cNvPr id="19" name="AutoShape 19"/>
          <p:cNvSpPr>
            <a:spLocks noChangeArrowheads="1"/>
          </p:cNvSpPr>
          <p:nvPr/>
        </p:nvSpPr>
        <p:spPr bwMode="auto">
          <a:xfrm>
            <a:off x="3107441" y="3604764"/>
            <a:ext cx="2409145" cy="1569367"/>
          </a:xfrm>
          <a:prstGeom prst="wedgeRoundRectCallout">
            <a:avLst>
              <a:gd name="adj1" fmla="val 78326"/>
              <a:gd name="adj2" fmla="val -37039"/>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 quote by C.S Lewis</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If animals have no soul then] they have no moral responsibilities and are not immortal. But the absence of 'soul' in that sense makes the infliction of pain upon them not easier but harder to justify, for it means that animals cannot deserve pain, nor profit morally by the discipline of pain, nor be recompensed by happiness in another life for suffering in this. ... 'Soullessness', in so far as it is relevant to the question at all, is an argument against vivisection </a:t>
            </a:r>
            <a:endParaRPr kumimoji="0" lang="en-US" sz="800" b="0" i="1"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0" name="Picture 30" descr="http://www.witchful-thinking.com/wp-content/uploads/2010/08/kitten-from-go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2353" y="3701781"/>
            <a:ext cx="2072080" cy="15170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a:off x="8831530" y="3585495"/>
            <a:ext cx="3263448" cy="206029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The Catechism of the Catholic Church tells use that:</a:t>
            </a:r>
          </a:p>
          <a:p>
            <a:pPr lvl="0" fontAlgn="base">
              <a:spcBef>
                <a:spcPct val="0"/>
              </a:spcBef>
              <a:spcAft>
                <a:spcPts val="1125"/>
              </a:spcAft>
            </a:pPr>
            <a:r>
              <a:rPr lang="en-GB" sz="800" dirty="0">
                <a:solidFill>
                  <a:srgbClr val="000000"/>
                </a:solidFill>
                <a:latin typeface="Comic Sans MS" pitchFamily="66" charset="0"/>
                <a:cs typeface="Arial" pitchFamily="34" charset="0"/>
              </a:rPr>
              <a:t>It is </a:t>
            </a:r>
            <a:r>
              <a:rPr lang="en-GB" sz="800" i="1" dirty="0">
                <a:solidFill>
                  <a:srgbClr val="000000"/>
                </a:solidFill>
                <a:latin typeface="Comic Sans MS" pitchFamily="66" charset="0"/>
                <a:cs typeface="Arial" pitchFamily="34" charset="0"/>
              </a:rPr>
              <a:t>contrary to human dignity </a:t>
            </a:r>
            <a:r>
              <a:rPr lang="en-GB" sz="800" dirty="0">
                <a:solidFill>
                  <a:srgbClr val="000000"/>
                </a:solidFill>
                <a:latin typeface="Comic Sans MS" pitchFamily="66" charset="0"/>
                <a:cs typeface="Arial" pitchFamily="34" charset="0"/>
              </a:rPr>
              <a:t>to cause animals to suffer or die </a:t>
            </a:r>
            <a:r>
              <a:rPr lang="en-GB" sz="800" i="1" dirty="0">
                <a:solidFill>
                  <a:srgbClr val="000000"/>
                </a:solidFill>
                <a:latin typeface="Comic Sans MS" pitchFamily="66" charset="0"/>
                <a:cs typeface="Arial" pitchFamily="34" charset="0"/>
              </a:rPr>
              <a:t>needlessly</a:t>
            </a:r>
            <a:r>
              <a:rPr lang="en-GB" sz="800" dirty="0">
                <a:solidFill>
                  <a:srgbClr val="000000"/>
                </a:solidFill>
                <a:latin typeface="Comic Sans MS" pitchFamily="66" charset="0"/>
                <a:cs typeface="Arial" pitchFamily="34" charset="0"/>
              </a:rPr>
              <a:t>.</a:t>
            </a:r>
          </a:p>
          <a:p>
            <a:pPr lvl="0" fontAlgn="base">
              <a:spcBef>
                <a:spcPct val="0"/>
              </a:spcBef>
              <a:spcAft>
                <a:spcPts val="1125"/>
              </a:spcAft>
            </a:pPr>
            <a:r>
              <a:rPr lang="en-GB" sz="800" dirty="0">
                <a:solidFill>
                  <a:srgbClr val="000000"/>
                </a:solidFill>
                <a:latin typeface="Comic Sans MS" pitchFamily="66" charset="0"/>
                <a:cs typeface="Arial" pitchFamily="34" charset="0"/>
              </a:rPr>
              <a:t>It is likewise unworthy to spend money on them that should as a priority go to the </a:t>
            </a:r>
            <a:r>
              <a:rPr lang="en-GB" sz="800" i="1" dirty="0">
                <a:solidFill>
                  <a:srgbClr val="000000"/>
                </a:solidFill>
                <a:latin typeface="Comic Sans MS" pitchFamily="66" charset="0"/>
                <a:cs typeface="Arial" pitchFamily="34" charset="0"/>
              </a:rPr>
              <a:t>relief of human misery.</a:t>
            </a:r>
          </a:p>
          <a:p>
            <a:pPr lvl="0" fontAlgn="base">
              <a:spcBef>
                <a:spcPct val="0"/>
              </a:spcBef>
              <a:spcAft>
                <a:spcPts val="1000"/>
              </a:spcAft>
            </a:pPr>
            <a:r>
              <a:rPr lang="en-GB" sz="800" dirty="0">
                <a:solidFill>
                  <a:srgbClr val="000000"/>
                </a:solidFill>
                <a:latin typeface="Comic Sans MS" pitchFamily="66" charset="0"/>
                <a:cs typeface="Arial" pitchFamily="34" charset="0"/>
              </a:rPr>
              <a:t>Medical and scientific experimentation on animals is a morally acceptable practice if it remains </a:t>
            </a:r>
            <a:r>
              <a:rPr lang="en-GB" sz="800" i="1" dirty="0">
                <a:solidFill>
                  <a:srgbClr val="000000"/>
                </a:solidFill>
                <a:latin typeface="Comic Sans MS" pitchFamily="66" charset="0"/>
                <a:cs typeface="Arial" pitchFamily="34" charset="0"/>
              </a:rPr>
              <a:t>within </a:t>
            </a:r>
          </a:p>
          <a:p>
            <a:pPr lvl="0" fontAlgn="base">
              <a:spcBef>
                <a:spcPct val="0"/>
              </a:spcBef>
              <a:spcAft>
                <a:spcPts val="1000"/>
              </a:spcAft>
            </a:pPr>
            <a:r>
              <a:rPr lang="en-GB" sz="800" i="1" dirty="0">
                <a:solidFill>
                  <a:srgbClr val="000000"/>
                </a:solidFill>
                <a:latin typeface="Comic Sans MS" pitchFamily="66" charset="0"/>
                <a:cs typeface="Arial" pitchFamily="34" charset="0"/>
              </a:rPr>
              <a:t>reasonable limits </a:t>
            </a:r>
            <a:r>
              <a:rPr lang="en-GB" sz="800" dirty="0">
                <a:solidFill>
                  <a:srgbClr val="000000"/>
                </a:solidFill>
                <a:latin typeface="Comic Sans MS" pitchFamily="66" charset="0"/>
                <a:cs typeface="Arial" pitchFamily="34" charset="0"/>
              </a:rPr>
              <a:t>and </a:t>
            </a:r>
            <a:r>
              <a:rPr lang="en-GB" sz="800" i="1" dirty="0">
                <a:solidFill>
                  <a:srgbClr val="000000"/>
                </a:solidFill>
                <a:latin typeface="Comic Sans MS" pitchFamily="66" charset="0"/>
                <a:cs typeface="Arial" pitchFamily="34" charset="0"/>
              </a:rPr>
              <a:t>contributes to caring for or saving human lives.</a:t>
            </a:r>
          </a:p>
          <a:p>
            <a:pPr lvl="0" fontAlgn="base">
              <a:spcBef>
                <a:spcPct val="0"/>
              </a:spcBef>
              <a:spcAft>
                <a:spcPct val="0"/>
              </a:spcAft>
            </a:pPr>
            <a:r>
              <a:rPr lang="en-GB" sz="800" dirty="0">
                <a:solidFill>
                  <a:srgbClr val="000000"/>
                </a:solidFill>
                <a:latin typeface="Comic Sans MS" pitchFamily="66" charset="0"/>
                <a:cs typeface="Arial" pitchFamily="34" charset="0"/>
              </a:rPr>
              <a:t>Humans have souls and animals don't </a:t>
            </a:r>
          </a:p>
          <a:p>
            <a:pPr lvl="0" fontAlgn="base">
              <a:spcBef>
                <a:spcPct val="0"/>
              </a:spcBef>
              <a:spcAft>
                <a:spcPts val="1000"/>
              </a:spcAft>
            </a:pPr>
            <a:r>
              <a:rPr lang="en-GB" sz="800" dirty="0">
                <a:solidFill>
                  <a:srgbClr val="000000"/>
                </a:solidFill>
                <a:latin typeface="Comic Sans MS" pitchFamily="66" charset="0"/>
                <a:cs typeface="Arial" pitchFamily="34" charset="0"/>
              </a:rPr>
              <a:t>Humans have reason and animals don't </a:t>
            </a:r>
            <a:endParaRPr lang="en-US" sz="800" dirty="0">
              <a:solidFill>
                <a:prstClr val="black"/>
              </a:solidFill>
              <a:latin typeface="Arial" pitchFamily="34" charset="0"/>
              <a:cs typeface="Arial" pitchFamily="34" charset="0"/>
            </a:endParaRPr>
          </a:p>
        </p:txBody>
      </p:sp>
      <p:pic>
        <p:nvPicPr>
          <p:cNvPr id="22" name="Picture 28" descr="http://www.snowbizz.com/images/Murals/Noahs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776" y="4811764"/>
            <a:ext cx="1266793" cy="147777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3" name="Text Box 17"/>
          <p:cNvSpPr txBox="1">
            <a:spLocks noChangeArrowheads="1"/>
          </p:cNvSpPr>
          <p:nvPr/>
        </p:nvSpPr>
        <p:spPr bwMode="auto">
          <a:xfrm>
            <a:off x="1741639" y="5285178"/>
            <a:ext cx="2712915" cy="90589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ts val="1000"/>
              </a:spcAft>
            </a:pPr>
            <a:r>
              <a:rPr lang="en-GB" sz="800" dirty="0">
                <a:solidFill>
                  <a:srgbClr val="000000"/>
                </a:solidFill>
                <a:latin typeface="Comic Sans MS" pitchFamily="66" charset="0"/>
                <a:cs typeface="Arial" pitchFamily="34" charset="0"/>
              </a:rPr>
              <a:t>Humans occupy a favoured position in the eyes of God and creation. Although no human should be needlessly cruel to animals, the use of animals in medical research is justified, as through their use our lives are enhanced, just as wearing the skin of an animal or eating their flesh is legitimate use of animals sanctioned by God.</a:t>
            </a:r>
            <a:endParaRPr lang="en-US" sz="800" dirty="0">
              <a:solidFill>
                <a:prstClr val="black"/>
              </a:solidFill>
              <a:latin typeface="Arial" pitchFamily="34" charset="0"/>
              <a:cs typeface="Arial" pitchFamily="34" charset="0"/>
            </a:endParaRPr>
          </a:p>
        </p:txBody>
      </p:sp>
      <p:sp>
        <p:nvSpPr>
          <p:cNvPr id="24" name="Text Box 22"/>
          <p:cNvSpPr txBox="1">
            <a:spLocks noChangeArrowheads="1"/>
          </p:cNvSpPr>
          <p:nvPr/>
        </p:nvSpPr>
        <p:spPr bwMode="auto">
          <a:xfrm>
            <a:off x="4544680" y="5285179"/>
            <a:ext cx="3865344" cy="6814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b="1" dirty="0">
                <a:solidFill>
                  <a:srgbClr val="000000"/>
                </a:solidFill>
                <a:latin typeface="Comic Sans MS" pitchFamily="66" charset="0"/>
                <a:cs typeface="Arial" pitchFamily="34" charset="0"/>
              </a:rPr>
              <a:t>St. Francis of Assisi</a:t>
            </a:r>
          </a:p>
          <a:p>
            <a:pPr lvl="0" fontAlgn="base">
              <a:spcBef>
                <a:spcPct val="0"/>
              </a:spcBef>
              <a:spcAft>
                <a:spcPct val="0"/>
              </a:spcAft>
            </a:pPr>
            <a:r>
              <a:rPr lang="en-GB" sz="800" dirty="0">
                <a:solidFill>
                  <a:srgbClr val="000000"/>
                </a:solidFill>
                <a:latin typeface="Comic Sans MS" pitchFamily="66" charset="0"/>
                <a:cs typeface="Arial" pitchFamily="34" charset="0"/>
              </a:rPr>
              <a:t>He preached to the animals and frequently prayed in their company. He is the patron saint of animals. </a:t>
            </a:r>
          </a:p>
          <a:p>
            <a:pPr lvl="0" fontAlgn="base">
              <a:spcBef>
                <a:spcPct val="0"/>
              </a:spcBef>
              <a:spcAft>
                <a:spcPct val="0"/>
              </a:spcAft>
            </a:pPr>
            <a:r>
              <a:rPr lang="en-GB" sz="800" dirty="0">
                <a:solidFill>
                  <a:srgbClr val="000000"/>
                </a:solidFill>
                <a:latin typeface="Comic Sans MS" pitchFamily="66" charset="0"/>
                <a:cs typeface="Arial" pitchFamily="34" charset="0"/>
              </a:rPr>
              <a:t>He claimed that animals DID in fact have souls, that they were made ‘from the same source’ as humans</a:t>
            </a:r>
            <a:r>
              <a:rPr lang="en-GB" sz="600" dirty="0">
                <a:solidFill>
                  <a:srgbClr val="000000"/>
                </a:solidFill>
                <a:latin typeface="Comic Sans MS" pitchFamily="66" charset="0"/>
                <a:cs typeface="Arial" pitchFamily="34" charset="0"/>
              </a:rPr>
              <a:t>. </a:t>
            </a:r>
            <a:endParaRPr lang="en-US" sz="600" dirty="0">
              <a:solidFill>
                <a:prstClr val="black"/>
              </a:solidFill>
              <a:latin typeface="Arial" pitchFamily="34" charset="0"/>
              <a:cs typeface="Arial" pitchFamily="34" charset="0"/>
            </a:endParaRPr>
          </a:p>
        </p:txBody>
      </p:sp>
      <p:sp>
        <p:nvSpPr>
          <p:cNvPr id="25" name="Text Box 16"/>
          <p:cNvSpPr txBox="1">
            <a:spLocks noChangeArrowheads="1"/>
          </p:cNvSpPr>
          <p:nvPr/>
        </p:nvSpPr>
        <p:spPr bwMode="auto">
          <a:xfrm>
            <a:off x="8831531" y="5721292"/>
            <a:ext cx="3184634" cy="95026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Animals are somewhat more revered in the Talmud. We have a responsibility to care for them, as a way of showing love for God’s creation. Animals have their own value, not just financial value, or value for what they can provide human beings. As a result, many Methodists and Quakers believe that the use of animals in medical research is wrong </a:t>
            </a:r>
            <a:endParaRPr lang="en-US" sz="800" dirty="0">
              <a:solidFill>
                <a:prstClr val="black"/>
              </a:solidFill>
              <a:latin typeface="Arial" pitchFamily="34" charset="0"/>
              <a:cs typeface="Arial" pitchFamily="34" charset="0"/>
            </a:endParaRPr>
          </a:p>
        </p:txBody>
      </p:sp>
      <p:sp>
        <p:nvSpPr>
          <p:cNvPr id="26" name="AutoShape 2"/>
          <p:cNvSpPr>
            <a:spLocks noChangeArrowheads="1"/>
          </p:cNvSpPr>
          <p:nvPr/>
        </p:nvSpPr>
        <p:spPr bwMode="auto">
          <a:xfrm>
            <a:off x="5203037" y="6080811"/>
            <a:ext cx="3408672" cy="723413"/>
          </a:xfrm>
          <a:prstGeom prst="wedgeRoundRectCallout">
            <a:avLst>
              <a:gd name="adj1" fmla="val -78564"/>
              <a:gd name="adj2" fmla="val -16158"/>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i="1" dirty="0">
                <a:solidFill>
                  <a:prstClr val="black"/>
                </a:solidFill>
                <a:latin typeface="Comic Sans MS" pitchFamily="66" charset="0"/>
                <a:cs typeface="Arial" pitchFamily="34" charset="0"/>
              </a:rPr>
              <a:t>“To say we love God ... and at the same time exercise cruelty toward the least creature ... was a contradiction in itself”</a:t>
            </a:r>
          </a:p>
          <a:p>
            <a:pPr lvl="0" fontAlgn="base">
              <a:spcBef>
                <a:spcPct val="0"/>
              </a:spcBef>
              <a:spcAft>
                <a:spcPct val="0"/>
              </a:spcAft>
            </a:pPr>
            <a:endParaRPr lang="en-GB" sz="800" dirty="0">
              <a:solidFill>
                <a:prstClr val="black"/>
              </a:solidFill>
              <a:latin typeface="Times New Roman" pitchFamily="18" charset="0"/>
              <a:cs typeface="Arial" pitchFamily="34" charset="0"/>
            </a:endParaRPr>
          </a:p>
          <a:p>
            <a:pPr lvl="0" fontAlgn="base">
              <a:spcBef>
                <a:spcPct val="0"/>
              </a:spcBef>
              <a:spcAft>
                <a:spcPct val="0"/>
              </a:spcAft>
            </a:pPr>
            <a:r>
              <a:rPr lang="en-GB" sz="800" dirty="0">
                <a:solidFill>
                  <a:prstClr val="black"/>
                </a:solidFill>
                <a:latin typeface="Times New Roman" pitchFamily="18" charset="0"/>
                <a:cs typeface="Arial" pitchFamily="34" charset="0"/>
              </a:rPr>
              <a:t>A charity for animals</a:t>
            </a:r>
          </a:p>
        </p:txBody>
      </p:sp>
      <p:sp>
        <p:nvSpPr>
          <p:cNvPr id="27" name="Text Box 21"/>
          <p:cNvSpPr txBox="1">
            <a:spLocks noChangeArrowheads="1"/>
          </p:cNvSpPr>
          <p:nvPr/>
        </p:nvSpPr>
        <p:spPr bwMode="auto">
          <a:xfrm>
            <a:off x="297504" y="6360677"/>
            <a:ext cx="3586599" cy="400405"/>
          </a:xfrm>
          <a:prstGeom prst="rect">
            <a:avLst/>
          </a:prstGeom>
          <a:gradFill rotWithShape="0">
            <a:gsLst>
              <a:gs pos="0">
                <a:srgbClr val="FFFFFF"/>
              </a:gs>
              <a:gs pos="100000">
                <a:srgbClr val="FFC299"/>
              </a:gs>
            </a:gsLst>
            <a:lin ang="5400000" scaled="1"/>
          </a:gradFill>
          <a:ln w="12700" algn="in">
            <a:solidFill>
              <a:srgbClr val="FFA366"/>
            </a:solidFill>
            <a:miter lim="800000"/>
            <a:headEnd/>
            <a:tailEnd/>
          </a:ln>
          <a:effectLst>
            <a:outerShdw dist="28398" dir="3806097" algn="ctr" rotWithShape="0">
              <a:srgbClr val="80330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78000"/>
              </a:lnSpc>
              <a:spcBef>
                <a:spcPct val="0"/>
              </a:spcBef>
              <a:spcAft>
                <a:spcPts val="375"/>
              </a:spcAft>
            </a:pPr>
            <a:r>
              <a:rPr lang="en-GB" sz="1050" dirty="0">
                <a:solidFill>
                  <a:prstClr val="black"/>
                </a:solidFill>
                <a:latin typeface="Comic Sans MS" pitchFamily="66" charset="0"/>
                <a:cs typeface="Arial" pitchFamily="34" charset="0"/>
              </a:rPr>
              <a:t>God has the right to have everything he created treated respectfully - wronging animals is wronging God </a:t>
            </a:r>
            <a:endParaRPr lang="en-US" sz="1050" dirty="0">
              <a:solidFill>
                <a:prstClr val="black"/>
              </a:solidFill>
              <a:latin typeface="Arial" pitchFamily="34" charset="0"/>
              <a:cs typeface="Arial" pitchFamily="34" charset="0"/>
            </a:endParaRPr>
          </a:p>
        </p:txBody>
      </p: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21" y="1210058"/>
            <a:ext cx="957775" cy="1398200"/>
          </a:xfrm>
          <a:prstGeom prst="rect">
            <a:avLst/>
          </a:prstGeom>
        </p:spPr>
      </p:pic>
    </p:spTree>
    <p:extLst>
      <p:ext uri="{BB962C8B-B14F-4D97-AF65-F5344CB8AC3E}">
        <p14:creationId xmlns:p14="http://schemas.microsoft.com/office/powerpoint/2010/main" val="259805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2954" y="297564"/>
            <a:ext cx="6631367" cy="461665"/>
          </a:xfrm>
          <a:prstGeom prst="rect">
            <a:avLst/>
          </a:prstGeom>
          <a:noFill/>
        </p:spPr>
        <p:txBody>
          <a:bodyPr wrap="none" lIns="91440" tIns="45720" rIns="91440" bIns="45720">
            <a:spAutoFit/>
          </a:bodyPr>
          <a:lstStyle/>
          <a:p>
            <a:pPr algn="ctr"/>
            <a:r>
              <a:rPr lang="en-GB" sz="2400" dirty="0">
                <a:ln w="0"/>
                <a:effectLst>
                  <a:outerShdw blurRad="38100" dist="19050" dir="2700000" algn="tl" rotWithShape="0">
                    <a:schemeClr val="dk1">
                      <a:alpha val="40000"/>
                    </a:schemeClr>
                  </a:outerShdw>
                </a:effectLst>
              </a:rPr>
              <a:t>Content from Jewish and non-religious perspectives</a:t>
            </a:r>
            <a:endParaRPr lang="en-U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008401045"/>
              </p:ext>
            </p:extLst>
          </p:nvPr>
        </p:nvGraphicFramePr>
        <p:xfrm>
          <a:off x="375160" y="1227666"/>
          <a:ext cx="11446934" cy="5125720"/>
        </p:xfrm>
        <a:graphic>
          <a:graphicData uri="http://schemas.openxmlformats.org/drawingml/2006/table">
            <a:tbl>
              <a:tblPr firstRow="1" bandRow="1">
                <a:tableStyleId>{5940675A-B579-460E-94D1-54222C63F5DA}</a:tableStyleId>
              </a:tblPr>
              <a:tblGrid>
                <a:gridCol w="3987801">
                  <a:extLst>
                    <a:ext uri="{9D8B030D-6E8A-4147-A177-3AD203B41FA5}">
                      <a16:colId xmlns:a16="http://schemas.microsoft.com/office/drawing/2014/main" val="3781166727"/>
                    </a:ext>
                  </a:extLst>
                </a:gridCol>
                <a:gridCol w="7459133">
                  <a:extLst>
                    <a:ext uri="{9D8B030D-6E8A-4147-A177-3AD203B41FA5}">
                      <a16:colId xmlns:a16="http://schemas.microsoft.com/office/drawing/2014/main" val="1876384096"/>
                    </a:ext>
                  </a:extLst>
                </a:gridCol>
              </a:tblGrid>
              <a:tr h="370840">
                <a:tc>
                  <a:txBody>
                    <a:bodyPr/>
                    <a:lstStyle/>
                    <a:p>
                      <a:pPr algn="ctr"/>
                      <a:r>
                        <a:rPr lang="en-GB" dirty="0"/>
                        <a:t>Fields of study</a:t>
                      </a:r>
                    </a:p>
                  </a:txBody>
                  <a:tcPr/>
                </a:tc>
                <a:tc>
                  <a:txBody>
                    <a:bodyPr/>
                    <a:lstStyle/>
                    <a:p>
                      <a:pPr algn="ctr"/>
                      <a:r>
                        <a:rPr lang="en-GB" dirty="0"/>
                        <a:t>Contents</a:t>
                      </a:r>
                    </a:p>
                  </a:txBody>
                  <a:tcPr/>
                </a:tc>
                <a:extLst>
                  <a:ext uri="{0D108BD9-81ED-4DB2-BD59-A6C34878D82A}">
                    <a16:rowId xmlns:a16="http://schemas.microsoft.com/office/drawing/2014/main" val="1225262993"/>
                  </a:ext>
                </a:extLst>
              </a:tr>
              <a:tr h="370840">
                <a:tc>
                  <a:txBody>
                    <a:bodyPr/>
                    <a:lstStyle/>
                    <a:p>
                      <a:pPr algn="ctr"/>
                      <a:r>
                        <a:rPr lang="en-GB" dirty="0"/>
                        <a:t>THE WORLD</a:t>
                      </a:r>
                    </a:p>
                  </a:txBody>
                  <a:tcPr/>
                </a:tc>
                <a:tc>
                  <a:txBody>
                    <a:bodyPr/>
                    <a:lstStyle/>
                    <a:p>
                      <a:pPr marL="285750" indent="-285750">
                        <a:buFont typeface="Wingdings" panose="05000000000000000000" pitchFamily="2" charset="2"/>
                        <a:buChar char="Ø"/>
                      </a:pPr>
                      <a:r>
                        <a:rPr lang="en-GB" baseline="0" dirty="0"/>
                        <a:t>Orthodox and Reform Jewish beliefs, teachings and attitudes about the accounts of the origin of the universe: Genesis 1 and 2 </a:t>
                      </a:r>
                    </a:p>
                    <a:p>
                      <a:pPr marL="285750" indent="-285750">
                        <a:buFont typeface="Wingdings" panose="05000000000000000000" pitchFamily="2" charset="2"/>
                        <a:buChar char="Ø"/>
                      </a:pPr>
                      <a:r>
                        <a:rPr lang="en-GB" baseline="0" dirty="0"/>
                        <a:t>The relationship between Jewish views and non-religious views of creation and the extent to which they conflict </a:t>
                      </a:r>
                    </a:p>
                    <a:p>
                      <a:pPr marL="285750" indent="-285750">
                        <a:buFont typeface="Wingdings" panose="05000000000000000000" pitchFamily="2" charset="2"/>
                        <a:buChar char="Ø"/>
                      </a:pPr>
                      <a:r>
                        <a:rPr lang="en-GB" baseline="0" dirty="0"/>
                        <a:t>Jewish beliefs, teachings and attitudes about dominion, </a:t>
                      </a:r>
                      <a:r>
                        <a:rPr lang="en-GB" baseline="0" dirty="0" err="1"/>
                        <a:t>tikkun</a:t>
                      </a:r>
                      <a:r>
                        <a:rPr lang="en-GB" baseline="0" dirty="0"/>
                        <a:t> </a:t>
                      </a:r>
                      <a:r>
                        <a:rPr lang="en-GB" baseline="0" dirty="0" err="1"/>
                        <a:t>olam</a:t>
                      </a:r>
                      <a:r>
                        <a:rPr lang="en-GB" baseline="0" dirty="0"/>
                        <a:t> and </a:t>
                      </a:r>
                      <a:r>
                        <a:rPr lang="en-GB" baseline="0" dirty="0" err="1"/>
                        <a:t>bal</a:t>
                      </a:r>
                      <a:r>
                        <a:rPr lang="en-GB" baseline="0" dirty="0"/>
                        <a:t> </a:t>
                      </a:r>
                      <a:r>
                        <a:rPr lang="en-GB" baseline="0" dirty="0" err="1"/>
                        <a:t>tashchit</a:t>
                      </a:r>
                      <a:r>
                        <a:rPr lang="en-GB" baseline="0" dirty="0"/>
                        <a:t>, </a:t>
                      </a:r>
                      <a:r>
                        <a:rPr lang="en-GB" baseline="0" dirty="0" err="1"/>
                        <a:t>gemilut</a:t>
                      </a:r>
                      <a:r>
                        <a:rPr lang="en-GB" baseline="0" dirty="0"/>
                        <a:t> </a:t>
                      </a:r>
                      <a:r>
                        <a:rPr lang="en-GB" baseline="0" dirty="0" err="1"/>
                        <a:t>hasadim</a:t>
                      </a:r>
                      <a:r>
                        <a:rPr lang="en-GB" baseline="0" dirty="0"/>
                        <a:t>, stewardship, environmental responsibility, sustainability, and global citizenship: </a:t>
                      </a:r>
                      <a:r>
                        <a:rPr lang="en-GB" baseline="0" dirty="0" err="1"/>
                        <a:t>Honi</a:t>
                      </a:r>
                      <a:r>
                        <a:rPr lang="en-GB" baseline="0" dirty="0"/>
                        <a:t> from the Talmud (</a:t>
                      </a:r>
                      <a:r>
                        <a:rPr lang="en-GB" baseline="0" dirty="0" err="1"/>
                        <a:t>Avot</a:t>
                      </a:r>
                      <a:r>
                        <a:rPr lang="en-GB" baseline="0" dirty="0"/>
                        <a:t> </a:t>
                      </a:r>
                      <a:r>
                        <a:rPr lang="en-GB" baseline="0" dirty="0" err="1"/>
                        <a:t>d'Rebbe</a:t>
                      </a:r>
                      <a:r>
                        <a:rPr lang="en-GB" baseline="0" dirty="0"/>
                        <a:t>/Rabbi </a:t>
                      </a:r>
                      <a:r>
                        <a:rPr lang="en-GB" baseline="0" dirty="0" err="1"/>
                        <a:t>Natan</a:t>
                      </a:r>
                      <a:r>
                        <a:rPr lang="en-GB" baseline="0" dirty="0"/>
                        <a:t> 31b) and teachings of Maimonides' 13 Principles (number 10) </a:t>
                      </a:r>
                    </a:p>
                    <a:p>
                      <a:pPr marL="285750" indent="-285750">
                        <a:buFont typeface="Wingdings" panose="05000000000000000000" pitchFamily="2" charset="2"/>
                        <a:buChar char="Ø"/>
                      </a:pPr>
                      <a:r>
                        <a:rPr lang="en-GB" baseline="0" dirty="0" err="1"/>
                        <a:t>TuB'shevat</a:t>
                      </a:r>
                      <a:r>
                        <a:rPr lang="en-GB" baseline="0" dirty="0"/>
                        <a:t>: an ecological awareness day commemorated by planting trees </a:t>
                      </a:r>
                    </a:p>
                    <a:p>
                      <a:pPr marL="0" indent="0">
                        <a:buFont typeface="Wingdings" panose="05000000000000000000" pitchFamily="2" charset="2"/>
                        <a:buNone/>
                      </a:pPr>
                      <a:r>
                        <a:rPr lang="en-GB" baseline="0" dirty="0"/>
                        <a:t> </a:t>
                      </a:r>
                    </a:p>
                    <a:p>
                      <a:pPr marL="0" indent="0">
                        <a:buFont typeface="Wingdings" panose="05000000000000000000" pitchFamily="2" charset="2"/>
                        <a:buNone/>
                      </a:pPr>
                      <a:r>
                        <a:rPr lang="en-GB" baseline="0" dirty="0"/>
                        <a:t>Non-religious views on: </a:t>
                      </a:r>
                    </a:p>
                    <a:p>
                      <a:pPr marL="285750" indent="-285750">
                        <a:buFont typeface="Wingdings" panose="05000000000000000000" pitchFamily="2" charset="2"/>
                        <a:buChar char="Ø"/>
                      </a:pPr>
                      <a:r>
                        <a:rPr lang="en-GB" baseline="0" dirty="0"/>
                        <a:t>the creation of the universe: 'Big-Bang theory' (Stephen Hawking), </a:t>
                      </a:r>
                    </a:p>
                    <a:p>
                      <a:pPr marL="285750" indent="-285750">
                        <a:buFont typeface="Wingdings" panose="05000000000000000000" pitchFamily="2" charset="2"/>
                        <a:buChar char="Ø"/>
                      </a:pPr>
                      <a:r>
                        <a:rPr lang="en-GB" baseline="0" dirty="0"/>
                        <a:t>'Blind' Evolution versus 'Planned' Evolution (Charles Darwin and Richard Dawkins) </a:t>
                      </a:r>
                    </a:p>
                    <a:p>
                      <a:pPr marL="285750" indent="-285750">
                        <a:buFont typeface="Wingdings" panose="05000000000000000000" pitchFamily="2" charset="2"/>
                        <a:buChar char="Ø"/>
                      </a:pPr>
                      <a:r>
                        <a:rPr lang="en-GB" baseline="0" dirty="0"/>
                        <a:t>stewardship, social and community responsibility, sustainability;  'Humanists for a Better World' </a:t>
                      </a:r>
                    </a:p>
                  </a:txBody>
                  <a:tcPr/>
                </a:tc>
                <a:extLst>
                  <a:ext uri="{0D108BD9-81ED-4DB2-BD59-A6C34878D82A}">
                    <a16:rowId xmlns:a16="http://schemas.microsoft.com/office/drawing/2014/main" val="3268006666"/>
                  </a:ext>
                </a:extLst>
              </a:tr>
            </a:tbl>
          </a:graphicData>
        </a:graphic>
      </p:graphicFrame>
    </p:spTree>
    <p:extLst>
      <p:ext uri="{BB962C8B-B14F-4D97-AF65-F5344CB8AC3E}">
        <p14:creationId xmlns:p14="http://schemas.microsoft.com/office/powerpoint/2010/main" val="244919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p:cNvSpPr/>
          <p:nvPr/>
        </p:nvSpPr>
        <p:spPr>
          <a:xfrm>
            <a:off x="151378" y="86004"/>
            <a:ext cx="2693619" cy="1063288"/>
          </a:xfrm>
          <a:prstGeom prst="wedgeRoundRectCallout">
            <a:avLst>
              <a:gd name="adj1" fmla="val 742"/>
              <a:gd name="adj2" fmla="val 63640"/>
              <a:gd name="adj3"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200" b="1" dirty="0">
                <a:solidFill>
                  <a:prstClr val="black"/>
                </a:solidFill>
                <a:latin typeface="Comic Sans MS"/>
              </a:rPr>
              <a:t>Peter Singer</a:t>
            </a:r>
          </a:p>
          <a:p>
            <a:pPr lvl="0" algn="ctr"/>
            <a:r>
              <a:rPr lang="en-GB" sz="1200" dirty="0">
                <a:solidFill>
                  <a:prstClr val="black"/>
                </a:solidFill>
                <a:latin typeface="Comic Sans MS"/>
              </a:rPr>
              <a:t>“</a:t>
            </a:r>
            <a:r>
              <a:rPr lang="en-GB" sz="1200" i="1" dirty="0">
                <a:solidFill>
                  <a:prstClr val="black"/>
                </a:solidFill>
                <a:latin typeface="Comic Sans MS"/>
              </a:rPr>
              <a:t>We only treat animals differently because they are a different species to us. This is  no better than racism</a:t>
            </a:r>
            <a:r>
              <a:rPr lang="en-GB" sz="1200" dirty="0">
                <a:solidFill>
                  <a:prstClr val="black"/>
                </a:solidFill>
                <a:latin typeface="Comic Sans MS"/>
              </a:rPr>
              <a:t>”</a:t>
            </a:r>
          </a:p>
        </p:txBody>
      </p:sp>
      <p:sp>
        <p:nvSpPr>
          <p:cNvPr id="3" name="Rounded Rectangle 22"/>
          <p:cNvSpPr/>
          <p:nvPr/>
        </p:nvSpPr>
        <p:spPr>
          <a:xfrm>
            <a:off x="3286344" y="80320"/>
            <a:ext cx="1881273" cy="1169639"/>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200" dirty="0">
                <a:solidFill>
                  <a:prstClr val="white"/>
                </a:solidFill>
                <a:latin typeface="Comic Sans MS"/>
              </a:rPr>
              <a:t>All new drugs must be tested on at least 2 different species of animal before going to human trials</a:t>
            </a:r>
          </a:p>
        </p:txBody>
      </p:sp>
      <p:sp>
        <p:nvSpPr>
          <p:cNvPr id="4" name="Rounded Rectangle 35"/>
          <p:cNvSpPr/>
          <p:nvPr/>
        </p:nvSpPr>
        <p:spPr>
          <a:xfrm>
            <a:off x="5608963" y="122453"/>
            <a:ext cx="1983073" cy="1219785"/>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22m animals are killed each year for food in the UK – 255 every second</a:t>
            </a:r>
          </a:p>
        </p:txBody>
      </p:sp>
      <p:pic>
        <p:nvPicPr>
          <p:cNvPr id="5" name="Picture 4" descr="http://www.reverseforecastsystem.co.uk/images/horse-racing-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207" y="80321"/>
            <a:ext cx="1391899" cy="151801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Rounded Rectangular Callout 19"/>
          <p:cNvSpPr/>
          <p:nvPr/>
        </p:nvSpPr>
        <p:spPr>
          <a:xfrm>
            <a:off x="10050011" y="80321"/>
            <a:ext cx="1954623" cy="959235"/>
          </a:xfrm>
          <a:prstGeom prst="wedgeRoundRectCallout">
            <a:avLst>
              <a:gd name="adj1" fmla="val -35108"/>
              <a:gd name="adj2" fmla="val 57872"/>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200" b="1" dirty="0">
                <a:solidFill>
                  <a:prstClr val="black"/>
                </a:solidFill>
                <a:latin typeface="Comic Sans MS"/>
              </a:rPr>
              <a:t>Tom Regan</a:t>
            </a:r>
          </a:p>
          <a:p>
            <a:pPr lvl="0" algn="ctr"/>
            <a:r>
              <a:rPr lang="en-GB" sz="1200" dirty="0">
                <a:solidFill>
                  <a:prstClr val="black"/>
                </a:solidFill>
                <a:latin typeface="Comic Sans MS"/>
              </a:rPr>
              <a:t>“</a:t>
            </a:r>
            <a:r>
              <a:rPr lang="en-GB" sz="1200" i="1" dirty="0">
                <a:solidFill>
                  <a:prstClr val="black"/>
                </a:solidFill>
                <a:latin typeface="Comic Sans MS"/>
              </a:rPr>
              <a:t>Animals lives are no less important to them as our lives are to us</a:t>
            </a:r>
            <a:endParaRPr kumimoji="0" lang="en-GB" sz="1200" b="0" i="0" u="none" strike="noStrike" kern="0" cap="none" spc="0" normalizeH="0" baseline="0" noProof="0" dirty="0">
              <a:ln>
                <a:noFill/>
              </a:ln>
              <a:solidFill>
                <a:prstClr val="black"/>
              </a:solidFill>
              <a:effectLst/>
              <a:uLnTx/>
              <a:uFillTx/>
              <a:latin typeface="Comic Sans MS"/>
              <a:ea typeface="+mn-ea"/>
              <a:cs typeface="+mn-cs"/>
            </a:endParaRPr>
          </a:p>
        </p:txBody>
      </p:sp>
      <p:sp>
        <p:nvSpPr>
          <p:cNvPr id="7" name="Rectangle 6"/>
          <p:cNvSpPr/>
          <p:nvPr/>
        </p:nvSpPr>
        <p:spPr>
          <a:xfrm rot="385130">
            <a:off x="361851" y="1715083"/>
            <a:ext cx="4016036" cy="584775"/>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ctr"/>
            <a:r>
              <a:rPr lang="en-GB" sz="1600" dirty="0">
                <a:solidFill>
                  <a:prstClr val="black"/>
                </a:solidFill>
                <a:latin typeface="Comic Sans MS"/>
              </a:rPr>
              <a:t>“</a:t>
            </a:r>
            <a:r>
              <a:rPr lang="en-GB" sz="1600" i="1" dirty="0">
                <a:solidFill>
                  <a:prstClr val="black"/>
                </a:solidFill>
                <a:latin typeface="Comic Sans MS"/>
              </a:rPr>
              <a:t>Overfishing causes Pacific Bluefin </a:t>
            </a:r>
          </a:p>
          <a:p>
            <a:pPr lvl="0" algn="ctr"/>
            <a:r>
              <a:rPr lang="en-GB" sz="1600" i="1" dirty="0">
                <a:solidFill>
                  <a:prstClr val="black"/>
                </a:solidFill>
                <a:latin typeface="Comic Sans MS"/>
              </a:rPr>
              <a:t>tuna numbers to drop 96%”</a:t>
            </a:r>
          </a:p>
        </p:txBody>
      </p:sp>
      <p:sp>
        <p:nvSpPr>
          <p:cNvPr id="8" name="Rounded Rectangle 33"/>
          <p:cNvSpPr/>
          <p:nvPr/>
        </p:nvSpPr>
        <p:spPr>
          <a:xfrm>
            <a:off x="111646" y="2688102"/>
            <a:ext cx="4380092" cy="54093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lvl="0" algn="ctr"/>
            <a:r>
              <a:rPr lang="en-GB" dirty="0">
                <a:solidFill>
                  <a:prstClr val="black"/>
                </a:solidFill>
                <a:latin typeface="Comic Sans MS"/>
              </a:rPr>
              <a:t>“</a:t>
            </a:r>
            <a:r>
              <a:rPr lang="en-GB" i="1" dirty="0">
                <a:solidFill>
                  <a:prstClr val="black"/>
                </a:solidFill>
                <a:latin typeface="Comic Sans MS"/>
              </a:rPr>
              <a:t>Animal testing increased life expectancy by 25 years”</a:t>
            </a:r>
          </a:p>
        </p:txBody>
      </p:sp>
      <p:pic>
        <p:nvPicPr>
          <p:cNvPr id="9" name="Picture 2" descr="http://www.franchisehelp.com/wp-content/uploads/2012/02/McDonalds-Franchise-F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736" y="1249959"/>
            <a:ext cx="2321814" cy="1568983"/>
          </a:xfrm>
          <a:prstGeom prst="rect">
            <a:avLst/>
          </a:prstGeom>
          <a:noFill/>
          <a:scene3d>
            <a:camera prst="perspectiveRelaxedModerately"/>
            <a:lightRig rig="threePt" dir="t"/>
          </a:scene3d>
          <a:sp3d>
            <a:bevelT/>
          </a:sp3d>
          <a:extLst>
            <a:ext uri="{909E8E84-426E-40DD-AFC4-6F175D3DCCD1}">
              <a14:hiddenFill xmlns:a14="http://schemas.microsoft.com/office/drawing/2010/main">
                <a:solidFill>
                  <a:srgbClr val="FFFFFF"/>
                </a:solidFill>
              </a14:hiddenFill>
            </a:ext>
          </a:extLst>
        </p:spPr>
      </p:pic>
      <p:sp>
        <p:nvSpPr>
          <p:cNvPr id="11" name="WordArt 15"/>
          <p:cNvSpPr>
            <a:spLocks noChangeArrowheads="1" noChangeShapeType="1" noTextEdit="1"/>
          </p:cNvSpPr>
          <p:nvPr/>
        </p:nvSpPr>
        <p:spPr bwMode="auto">
          <a:xfrm>
            <a:off x="4835687" y="2866958"/>
            <a:ext cx="2522742" cy="126091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fromWordArt="1">
            <a:prstTxWarp prst="textPlain">
              <a:avLst>
                <a:gd name="adj" fmla="val 4875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GB" sz="2400" b="1" kern="1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a:rPr>
              <a:t> Humans, animals,</a:t>
            </a:r>
          </a:p>
          <a:p>
            <a:pPr lvl="0" algn="ctr"/>
            <a:r>
              <a:rPr lang="en-GB" sz="2400" b="1" kern="1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a:rPr>
              <a:t>society, and the law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p>
        </p:txBody>
      </p:sp>
      <p:pic>
        <p:nvPicPr>
          <p:cNvPr id="12" name="Picture 24" descr="http://2.bp.blogspot.com/-AtLCTb3cUd8/UHkwZLtF0II/AAAAAAAAEEo/cKh1Ds5fjMc/s1600/wouldntBeAlive.jpg"/>
          <p:cNvPicPr>
            <a:picLocks noChangeAspect="1" noChangeArrowheads="1"/>
          </p:cNvPicPr>
          <p:nvPr/>
        </p:nvPicPr>
        <p:blipFill rotWithShape="1">
          <a:blip r:embed="rId4">
            <a:extLst>
              <a:ext uri="{28A0092B-C50C-407E-A947-70E740481C1C}">
                <a14:useLocalDpi xmlns:a14="http://schemas.microsoft.com/office/drawing/2010/main" val="0"/>
              </a:ext>
            </a:extLst>
          </a:blip>
          <a:srcRect l="27544"/>
          <a:stretch/>
        </p:blipFill>
        <p:spPr bwMode="auto">
          <a:xfrm>
            <a:off x="7538198" y="1669577"/>
            <a:ext cx="1574113" cy="1316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ounded Rectangle 34"/>
          <p:cNvSpPr/>
          <p:nvPr/>
        </p:nvSpPr>
        <p:spPr>
          <a:xfrm>
            <a:off x="7624052" y="3057367"/>
            <a:ext cx="2082010" cy="1372019"/>
          </a:xfrm>
          <a:prstGeom prst="round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Animals must be stunned before they are killed. Religious slaughter is exempt from this rule</a:t>
            </a:r>
          </a:p>
        </p:txBody>
      </p:sp>
      <p:sp>
        <p:nvSpPr>
          <p:cNvPr id="14" name="Rounded Rectangle 26"/>
          <p:cNvSpPr/>
          <p:nvPr/>
        </p:nvSpPr>
        <p:spPr>
          <a:xfrm>
            <a:off x="10050011" y="1342238"/>
            <a:ext cx="1800200" cy="152858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200" dirty="0">
                <a:solidFill>
                  <a:prstClr val="white"/>
                </a:solidFill>
                <a:latin typeface="Comic Sans MS"/>
              </a:rPr>
              <a:t>Hunting with dogs has been banned since 2004. The first person to be prosecuted for this was in 2012, with legal fees of £300’000</a:t>
            </a:r>
          </a:p>
        </p:txBody>
      </p:sp>
      <p:sp>
        <p:nvSpPr>
          <p:cNvPr id="15" name="Rounded Rectangular Callout 21"/>
          <p:cNvSpPr/>
          <p:nvPr/>
        </p:nvSpPr>
        <p:spPr>
          <a:xfrm>
            <a:off x="10050011" y="2933229"/>
            <a:ext cx="1800200" cy="1236591"/>
          </a:xfrm>
          <a:prstGeom prst="wedgeRoundRectCallou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200" b="1" dirty="0">
                <a:solidFill>
                  <a:prstClr val="black"/>
                </a:solidFill>
                <a:latin typeface="Comic Sans MS"/>
              </a:rPr>
              <a:t>Jeremy Bentham</a:t>
            </a:r>
          </a:p>
          <a:p>
            <a:pPr lvl="0" algn="ctr"/>
            <a:r>
              <a:rPr lang="en-GB" sz="1200" i="1" dirty="0">
                <a:solidFill>
                  <a:prstClr val="black"/>
                </a:solidFill>
                <a:latin typeface="Comic Sans MS"/>
              </a:rPr>
              <a:t>“The question is not can they reason, or can they talk, but can they suffer?” </a:t>
            </a:r>
          </a:p>
        </p:txBody>
      </p:sp>
      <p:pic>
        <p:nvPicPr>
          <p:cNvPr id="16" name="Picture 6" descr="http://www.whitbyseaanglers.co.uk/wp-content/uploads/Bass-Fis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79" y="3426044"/>
            <a:ext cx="1751055" cy="13107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7" name="Rectangle 16"/>
          <p:cNvSpPr/>
          <p:nvPr/>
        </p:nvSpPr>
        <p:spPr>
          <a:xfrm rot="1176591">
            <a:off x="2191762" y="3942254"/>
            <a:ext cx="3165179" cy="830997"/>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ctr" fontAlgn="base"/>
            <a:r>
              <a:rPr lang="en-GB" sz="1600" dirty="0">
                <a:solidFill>
                  <a:prstClr val="black"/>
                </a:solidFill>
                <a:latin typeface="Comic Sans MS"/>
              </a:rPr>
              <a:t>“</a:t>
            </a:r>
            <a:r>
              <a:rPr lang="en-GB" sz="1600" i="1" dirty="0">
                <a:solidFill>
                  <a:prstClr val="black"/>
                </a:solidFill>
                <a:latin typeface="Comic Sans MS"/>
              </a:rPr>
              <a:t>Animal rights thugs: Researchers’ children are not off limits”</a:t>
            </a:r>
          </a:p>
        </p:txBody>
      </p:sp>
      <p:sp>
        <p:nvSpPr>
          <p:cNvPr id="18" name="Rounded Rectangular Callout 20"/>
          <p:cNvSpPr/>
          <p:nvPr/>
        </p:nvSpPr>
        <p:spPr>
          <a:xfrm>
            <a:off x="151378" y="4767845"/>
            <a:ext cx="2330886" cy="1017590"/>
          </a:xfrm>
          <a:prstGeom prst="wedgeRoundRectCallout">
            <a:avLst>
              <a:gd name="adj1" fmla="val -9018"/>
              <a:gd name="adj2" fmla="val 59212"/>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r>
              <a:rPr lang="en-GB" sz="1400" b="1" dirty="0"/>
              <a:t>Michael Leahy</a:t>
            </a:r>
          </a:p>
          <a:p>
            <a:pPr algn="ctr"/>
            <a:r>
              <a:rPr lang="en-GB" sz="1400" dirty="0"/>
              <a:t>“</a:t>
            </a:r>
            <a:r>
              <a:rPr lang="en-GB" sz="1400" i="1" dirty="0"/>
              <a:t>Animals do not think like us, use language like us, or suffer like us. We are more important”</a:t>
            </a:r>
          </a:p>
        </p:txBody>
      </p:sp>
      <p:sp>
        <p:nvSpPr>
          <p:cNvPr id="19" name="Rounded Rectangle 28"/>
          <p:cNvSpPr/>
          <p:nvPr/>
        </p:nvSpPr>
        <p:spPr>
          <a:xfrm>
            <a:off x="151378" y="5954881"/>
            <a:ext cx="2330886" cy="86909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Meat has been an important part of the human diet for millennia</a:t>
            </a:r>
          </a:p>
        </p:txBody>
      </p:sp>
      <p:sp>
        <p:nvSpPr>
          <p:cNvPr id="20" name="Rounded Rectangle 37"/>
          <p:cNvSpPr/>
          <p:nvPr/>
        </p:nvSpPr>
        <p:spPr>
          <a:xfrm>
            <a:off x="2575775" y="5228100"/>
            <a:ext cx="2125530" cy="127208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400" dirty="0">
                <a:solidFill>
                  <a:prstClr val="black"/>
                </a:solidFill>
                <a:latin typeface="Comic Sans MS"/>
              </a:rPr>
              <a:t>Thalidomide was tested extensively on animals with no problems. It caused severe birth defects in humans (below)</a:t>
            </a:r>
          </a:p>
        </p:txBody>
      </p:sp>
      <p:pic>
        <p:nvPicPr>
          <p:cNvPr id="21" name="Picture 8" descr="http://www.chm.bris.ac.uk/motm/thalidomide/first_p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817" y="5737418"/>
            <a:ext cx="1628292" cy="997649"/>
          </a:xfrm>
          <a:prstGeom prst="rect">
            <a:avLst/>
          </a:prstGeom>
          <a:noFill/>
          <a:scene3d>
            <a:camera prst="obliqueTopRigh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2" name="Rounded Rectangle 36"/>
          <p:cNvSpPr/>
          <p:nvPr/>
        </p:nvSpPr>
        <p:spPr>
          <a:xfrm>
            <a:off x="5902127" y="4472119"/>
            <a:ext cx="3159674" cy="1199308"/>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Animal welfare law was first introduced in the UK in 1822. There are different laws for animals that are pets, farmed, and experimented on</a:t>
            </a:r>
          </a:p>
        </p:txBody>
      </p:sp>
      <p:sp>
        <p:nvSpPr>
          <p:cNvPr id="23" name="Rounded Rectangle 27"/>
          <p:cNvSpPr/>
          <p:nvPr/>
        </p:nvSpPr>
        <p:spPr>
          <a:xfrm>
            <a:off x="9471171" y="4429386"/>
            <a:ext cx="2533463" cy="130803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300" dirty="0">
                <a:solidFill>
                  <a:prstClr val="white"/>
                </a:solidFill>
                <a:latin typeface="Comic Sans MS"/>
              </a:rPr>
              <a:t>Animal testing helped develop the vaccinations for TB, meningitis, and measles, amongst many others. It has probably saved millions of human lives</a:t>
            </a:r>
          </a:p>
        </p:txBody>
      </p:sp>
      <p:pic>
        <p:nvPicPr>
          <p:cNvPr id="24" name="Picture 26" descr="http://pugetsoundanarchists.org/system/files/billboardimproved_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33" t="13520" r="7879" b="48555"/>
          <a:stretch/>
        </p:blipFill>
        <p:spPr bwMode="auto">
          <a:xfrm>
            <a:off x="6727971" y="5785435"/>
            <a:ext cx="4963859" cy="10285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0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3245" y="0"/>
            <a:ext cx="364151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Stewardship</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913218" y="935722"/>
            <a:ext cx="785420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 Christian/Jewish opinion</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398476" y="1914253"/>
            <a:ext cx="11375471" cy="2031325"/>
          </a:xfrm>
          <a:prstGeom prst="rect">
            <a:avLst/>
          </a:prstGeom>
          <a:noFill/>
        </p:spPr>
        <p:txBody>
          <a:bodyPr wrap="square" rtlCol="0">
            <a:spAutoFit/>
          </a:bodyPr>
          <a:lstStyle/>
          <a:p>
            <a:r>
              <a:rPr lang="en-GB" dirty="0"/>
              <a:t>When God created the world he created man last as the pinnacle of his creation.  Therefore, man has AUTHORITY over nature and every other living creature and has the right to kill animals in order to get food. All animals, however, should be treated with sympathy and respect.  A STEWARD is a man with the responsibility and duty to look after what has been created. Both Genesis 1:26 a Genesis 1:28 show this when it states that man has a SOUL whilst an animal hasn’t got any. When God created Adam from the dust of the earth according to Genesis 2:7 he was given a special status over the rest of nature. Yet again, man has the responsibility to use the resources of the earth in a sustainable way in order to transfer everything to the next generation.</a:t>
            </a:r>
          </a:p>
        </p:txBody>
      </p:sp>
      <p:sp>
        <p:nvSpPr>
          <p:cNvPr id="6" name="Rectangle 5"/>
          <p:cNvSpPr/>
          <p:nvPr/>
        </p:nvSpPr>
        <p:spPr>
          <a:xfrm>
            <a:off x="2289301" y="4021203"/>
            <a:ext cx="597817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 Humanist Opinion</a:t>
            </a:r>
          </a:p>
        </p:txBody>
      </p:sp>
      <p:sp>
        <p:nvSpPr>
          <p:cNvPr id="7" name="TextBox 6"/>
          <p:cNvSpPr txBox="1"/>
          <p:nvPr/>
        </p:nvSpPr>
        <p:spPr>
          <a:xfrm>
            <a:off x="494948" y="5040984"/>
            <a:ext cx="11182525" cy="1477328"/>
          </a:xfrm>
          <a:prstGeom prst="rect">
            <a:avLst/>
          </a:prstGeom>
          <a:noFill/>
        </p:spPr>
        <p:txBody>
          <a:bodyPr wrap="square" rtlCol="0">
            <a:spAutoFit/>
          </a:bodyPr>
          <a:lstStyle/>
          <a:p>
            <a:r>
              <a:rPr lang="en-GB" dirty="0"/>
              <a:t>Humanists try to base their thinking on reasoning and evidence, rejecting ideas that rely on belief in a supernatural being (God).  Most humanists agree with the ideas of stewardship; they say that we have a responsibility to work for a more sustainable world, causing as little harm to the environment as possible.  However, they believe this because they say it makes sense, not because God has placed us here for that purpose. Man should treat an animal with dignity and respect according to Jews – that is why an animal should be killed in a specific way = SHECHITAH</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250" y="81675"/>
            <a:ext cx="2077498" cy="9420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128" y="69012"/>
            <a:ext cx="2077498" cy="91906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42" y="1044815"/>
            <a:ext cx="1294442" cy="88318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889" y="1023689"/>
            <a:ext cx="1314100" cy="95167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9263" y="3990575"/>
            <a:ext cx="1017089" cy="1017089"/>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079" y="3954624"/>
            <a:ext cx="1314100" cy="941861"/>
          </a:xfrm>
          <a:prstGeom prst="rect">
            <a:avLst/>
          </a:prstGeom>
        </p:spPr>
      </p:pic>
    </p:spTree>
    <p:extLst>
      <p:ext uri="{BB962C8B-B14F-4D97-AF65-F5344CB8AC3E}">
        <p14:creationId xmlns:p14="http://schemas.microsoft.com/office/powerpoint/2010/main" val="156238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8879" y="260754"/>
            <a:ext cx="2539478" cy="1200329"/>
          </a:xfrm>
          <a:prstGeom prst="rect">
            <a:avLst/>
          </a:prstGeom>
          <a:noFill/>
        </p:spPr>
        <p:txBody>
          <a:bodyPr wrap="none" lIns="91440" tIns="45720" rIns="91440" bIns="45720">
            <a:spAutoFit/>
          </a:bodyPr>
          <a:lstStyle/>
          <a:p>
            <a:pPr algn="ctr"/>
            <a:r>
              <a:rPr lang="en-US" sz="7200" b="0" cap="none" spc="0" dirty="0">
                <a:ln w="28575">
                  <a:solidFill>
                    <a:schemeClr val="tx1"/>
                  </a:solidFill>
                </a:ln>
                <a:solidFill>
                  <a:srgbClr val="FF0000"/>
                </a:solidFill>
                <a:effectLst>
                  <a:outerShdw blurRad="38100" dist="19050" dir="2700000" algn="tl" rotWithShape="0">
                    <a:schemeClr val="dk1">
                      <a:alpha val="40000"/>
                    </a:schemeClr>
                  </a:outerShdw>
                </a:effectLst>
              </a:rPr>
              <a:t>Think!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498" y="260754"/>
            <a:ext cx="1249960" cy="158602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78" t="413" b="1"/>
          <a:stretch/>
        </p:blipFill>
        <p:spPr>
          <a:xfrm>
            <a:off x="1669408" y="260754"/>
            <a:ext cx="1249960" cy="1586024"/>
          </a:xfrm>
          <a:prstGeom prst="rect">
            <a:avLst/>
          </a:prstGeom>
        </p:spPr>
      </p:pic>
      <p:sp>
        <p:nvSpPr>
          <p:cNvPr id="7" name="Rectangle 6"/>
          <p:cNvSpPr/>
          <p:nvPr/>
        </p:nvSpPr>
        <p:spPr>
          <a:xfrm>
            <a:off x="538834" y="1931413"/>
            <a:ext cx="11245771" cy="4832092"/>
          </a:xfrm>
          <a:prstGeom prst="rect">
            <a:avLst/>
          </a:prstGeom>
          <a:noFill/>
          <a:ln>
            <a:noFill/>
          </a:ln>
        </p:spPr>
        <p:txBody>
          <a:bodyPr wrap="none" lIns="91440" tIns="45720" rIns="91440" bIns="45720">
            <a:spAutoFit/>
          </a:bodyPr>
          <a:lstStyle/>
          <a:p>
            <a:pPr algn="ctr"/>
            <a:r>
              <a:rPr lang="en-US" sz="4400" b="1" cap="none" spc="0" dirty="0">
                <a:ln w="28575">
                  <a:solidFill>
                    <a:schemeClr val="accent4">
                      <a:lumMod val="50000"/>
                    </a:schemeClr>
                  </a:solidFill>
                  <a:prstDash val="solid"/>
                </a:ln>
                <a:solidFill>
                  <a:schemeClr val="accent2">
                    <a:lumMod val="40000"/>
                    <a:lumOff val="60000"/>
                  </a:schemeClr>
                </a:solidFill>
                <a:effectLst/>
              </a:rPr>
              <a:t>“Everybody has a responsibility to look after </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the world”.</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How should we answer this question?</a:t>
            </a:r>
          </a:p>
          <a:p>
            <a:pPr algn="ctr"/>
            <a:r>
              <a:rPr lang="en-US" sz="4400" b="1" dirty="0">
                <a:ln w="28575">
                  <a:solidFill>
                    <a:schemeClr val="accent4">
                      <a:lumMod val="50000"/>
                    </a:schemeClr>
                  </a:solidFill>
                  <a:prstDash val="solid"/>
                </a:ln>
                <a:solidFill>
                  <a:schemeClr val="accent2">
                    <a:lumMod val="40000"/>
                    <a:lumOff val="60000"/>
                  </a:schemeClr>
                </a:solidFill>
              </a:rPr>
              <a:t>Try and use as many religious and non-religious</a:t>
            </a:r>
          </a:p>
          <a:p>
            <a:pPr algn="ctr"/>
            <a:r>
              <a:rPr lang="en-US" sz="4400" b="1" dirty="0">
                <a:ln w="28575">
                  <a:solidFill>
                    <a:schemeClr val="accent4">
                      <a:lumMod val="50000"/>
                    </a:schemeClr>
                  </a:solidFill>
                  <a:prstDash val="solid"/>
                </a:ln>
                <a:solidFill>
                  <a:schemeClr val="accent2">
                    <a:lumMod val="40000"/>
                    <a:lumOff val="60000"/>
                  </a:schemeClr>
                </a:solidFill>
              </a:rPr>
              <a:t>terms as possible in your answer. </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This is very important.</a:t>
            </a:r>
          </a:p>
          <a:p>
            <a:pPr algn="ct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9431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7469" y="1560116"/>
            <a:ext cx="6631536" cy="4616648"/>
          </a:xfrm>
          <a:prstGeom prst="rect">
            <a:avLst/>
          </a:prstGeom>
          <a:noFill/>
          <a:ln w="38100">
            <a:solidFill>
              <a:srgbClr val="7030A0"/>
            </a:solidFill>
          </a:ln>
        </p:spPr>
        <p:txBody>
          <a:bodyPr wrap="square" rtlCol="0">
            <a:spAutoFit/>
          </a:bodyPr>
          <a:lstStyle/>
          <a:p>
            <a:pPr lvl="0"/>
            <a:r>
              <a:rPr lang="en-GB" sz="2400" dirty="0">
                <a:solidFill>
                  <a:srgbClr val="FF0000"/>
                </a:solidFill>
              </a:rPr>
              <a:t>‘DANGOS’ FORMULA</a:t>
            </a:r>
          </a:p>
          <a:p>
            <a:endParaRPr lang="en-GB" dirty="0"/>
          </a:p>
          <a:p>
            <a:r>
              <a:rPr lang="en-GB" sz="2400" dirty="0" err="1">
                <a:solidFill>
                  <a:srgbClr val="FF0000"/>
                </a:solidFill>
              </a:rPr>
              <a:t>D</a:t>
            </a:r>
            <a:r>
              <a:rPr lang="en-GB" dirty="0" err="1"/>
              <a:t>weud</a:t>
            </a:r>
            <a:r>
              <a:rPr lang="en-GB" dirty="0"/>
              <a:t> (Say)  ………..    Name of person or agency</a:t>
            </a:r>
          </a:p>
          <a:p>
            <a:endParaRPr lang="en-GB" dirty="0"/>
          </a:p>
          <a:p>
            <a:r>
              <a:rPr lang="en-GB" sz="2400" dirty="0" err="1">
                <a:solidFill>
                  <a:srgbClr val="FF0000"/>
                </a:solidFill>
              </a:rPr>
              <a:t>A</a:t>
            </a:r>
            <a:r>
              <a:rPr lang="en-GB" dirty="0" err="1"/>
              <a:t>dnabod</a:t>
            </a:r>
            <a:r>
              <a:rPr lang="en-GB" dirty="0"/>
              <a:t> (Know) …..    The religious tradition they belong to</a:t>
            </a:r>
          </a:p>
          <a:p>
            <a:endParaRPr lang="en-GB" dirty="0"/>
          </a:p>
          <a:p>
            <a:r>
              <a:rPr lang="en-GB" sz="2400" dirty="0" err="1">
                <a:solidFill>
                  <a:srgbClr val="FF0000"/>
                </a:solidFill>
              </a:rPr>
              <a:t>N</a:t>
            </a:r>
            <a:r>
              <a:rPr lang="en-GB" dirty="0" err="1"/>
              <a:t>odi’r</a:t>
            </a:r>
            <a:r>
              <a:rPr lang="en-GB" dirty="0"/>
              <a:t> (Note)  ………..    The context the agency or person works for</a:t>
            </a:r>
          </a:p>
          <a:p>
            <a:endParaRPr lang="en-GB" dirty="0"/>
          </a:p>
          <a:p>
            <a:r>
              <a:rPr lang="en-GB" sz="2400" dirty="0" err="1">
                <a:solidFill>
                  <a:srgbClr val="FF0000"/>
                </a:solidFill>
              </a:rPr>
              <a:t>G</a:t>
            </a:r>
            <a:r>
              <a:rPr lang="en-GB" dirty="0" err="1"/>
              <a:t>weld</a:t>
            </a:r>
            <a:r>
              <a:rPr lang="en-GB" dirty="0"/>
              <a:t> (See) …………..   Some of the main aspects of their work</a:t>
            </a:r>
          </a:p>
          <a:p>
            <a:endParaRPr lang="en-GB" dirty="0"/>
          </a:p>
          <a:p>
            <a:r>
              <a:rPr lang="en-GB" sz="2400" dirty="0" err="1">
                <a:solidFill>
                  <a:srgbClr val="FF0000"/>
                </a:solidFill>
              </a:rPr>
              <a:t>O</a:t>
            </a:r>
            <a:r>
              <a:rPr lang="en-GB" dirty="0" err="1"/>
              <a:t>lrhain</a:t>
            </a:r>
            <a:r>
              <a:rPr lang="en-GB" dirty="0"/>
              <a:t> (Trace) ……….  How their work shows the teaching of the </a:t>
            </a:r>
          </a:p>
          <a:p>
            <a:r>
              <a:rPr lang="en-GB" dirty="0"/>
              <a:t>                                        religion they belong to</a:t>
            </a:r>
          </a:p>
          <a:p>
            <a:r>
              <a:rPr lang="en-GB" sz="2400" dirty="0" err="1">
                <a:solidFill>
                  <a:srgbClr val="FF0000"/>
                </a:solidFill>
              </a:rPr>
              <a:t>S</a:t>
            </a:r>
            <a:r>
              <a:rPr lang="en-GB" dirty="0" err="1"/>
              <a:t>ôn</a:t>
            </a:r>
            <a:r>
              <a:rPr lang="en-GB" dirty="0"/>
              <a:t> (Mention) ………..  Specific examples of short and long term </a:t>
            </a:r>
          </a:p>
          <a:p>
            <a:r>
              <a:rPr lang="en-GB" dirty="0"/>
              <a:t>                                        projects</a:t>
            </a:r>
          </a:p>
        </p:txBody>
      </p:sp>
      <p:sp>
        <p:nvSpPr>
          <p:cNvPr id="10" name="TextBox 9"/>
          <p:cNvSpPr txBox="1"/>
          <p:nvPr/>
        </p:nvSpPr>
        <p:spPr>
          <a:xfrm>
            <a:off x="7488014" y="1557773"/>
            <a:ext cx="4093435" cy="2031325"/>
          </a:xfrm>
          <a:prstGeom prst="rect">
            <a:avLst/>
          </a:prstGeom>
          <a:noFill/>
          <a:ln w="38100">
            <a:solidFill>
              <a:schemeClr val="accent5">
                <a:lumMod val="75000"/>
              </a:schemeClr>
            </a:solidFill>
          </a:ln>
        </p:spPr>
        <p:txBody>
          <a:bodyPr wrap="square" rtlCol="0">
            <a:spAutoFit/>
          </a:bodyPr>
          <a:lstStyle/>
          <a:p>
            <a:r>
              <a:rPr lang="en-GB" dirty="0"/>
              <a:t>Browse the following website </a:t>
            </a:r>
            <a:r>
              <a:rPr lang="en-GB" i="1" dirty="0">
                <a:solidFill>
                  <a:srgbClr val="4472C4"/>
                </a:solidFill>
              </a:rPr>
              <a:t>www.kipandfriends.com/uploads/2/3/7/5/23753282/</a:t>
            </a:r>
            <a:r>
              <a:rPr lang="en-GB" i="1" dirty="0" err="1">
                <a:solidFill>
                  <a:srgbClr val="4472C4"/>
                </a:solidFill>
              </a:rPr>
              <a:t>jewish</a:t>
            </a:r>
            <a:r>
              <a:rPr lang="en-GB" i="1" dirty="0">
                <a:solidFill>
                  <a:srgbClr val="4472C4"/>
                </a:solidFill>
              </a:rPr>
              <a:t>_… </a:t>
            </a:r>
            <a:r>
              <a:rPr lang="en-GB" dirty="0"/>
              <a:t>and design an information sheet/pamphlet  that will prove the formula DANGOS and show how the charity promotes worldwide citizenship.</a:t>
            </a:r>
            <a:endParaRPr lang="en-GB" dirty="0">
              <a:solidFill>
                <a:schemeClr val="accent6">
                  <a:lumMod val="7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1236" y="5369902"/>
            <a:ext cx="1626895" cy="1272528"/>
          </a:xfrm>
          <a:prstGeom prst="rect">
            <a:avLst/>
          </a:prstGeom>
          <a:ln w="57150">
            <a:solidFill>
              <a:schemeClr val="accent5">
                <a:lumMod val="75000"/>
              </a:schemeClr>
            </a:solidFill>
          </a:ln>
        </p:spPr>
      </p:pic>
      <p:sp>
        <p:nvSpPr>
          <p:cNvPr id="13" name="Arrow: Bent 12"/>
          <p:cNvSpPr/>
          <p:nvPr/>
        </p:nvSpPr>
        <p:spPr>
          <a:xfrm rot="14843451">
            <a:off x="8739449" y="5181511"/>
            <a:ext cx="1374494" cy="1193964"/>
          </a:xfrm>
          <a:prstGeom prst="bentArrow">
            <a:avLst/>
          </a:prstGeom>
          <a:solidFill>
            <a:schemeClr val="accent2">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accent5">
                    <a:lumMod val="75000"/>
                  </a:schemeClr>
                </a:solidFill>
              </a:ln>
              <a:solidFill>
                <a:schemeClr val="tx1"/>
              </a:solidFill>
            </a:endParaRPr>
          </a:p>
        </p:txBody>
      </p:sp>
      <p:sp>
        <p:nvSpPr>
          <p:cNvPr id="15" name="Star: 7 Points 14"/>
          <p:cNvSpPr/>
          <p:nvPr/>
        </p:nvSpPr>
        <p:spPr>
          <a:xfrm>
            <a:off x="6999005" y="5394688"/>
            <a:ext cx="1703589" cy="1344463"/>
          </a:xfrm>
          <a:prstGeom prst="star7">
            <a:avLst/>
          </a:prstGeom>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440901" y="5667055"/>
            <a:ext cx="965674" cy="923330"/>
          </a:xfrm>
          <a:prstGeom prst="rect">
            <a:avLst/>
          </a:prstGeom>
          <a:noFill/>
        </p:spPr>
        <p:txBody>
          <a:bodyPr wrap="square" rtlCol="0">
            <a:spAutoFit/>
          </a:bodyPr>
          <a:lstStyle/>
          <a:p>
            <a:r>
              <a:rPr lang="en-GB" dirty="0"/>
              <a:t>More help for you!</a:t>
            </a:r>
          </a:p>
        </p:txBody>
      </p:sp>
      <p:sp>
        <p:nvSpPr>
          <p:cNvPr id="20" name="Rectangle 19"/>
          <p:cNvSpPr/>
          <p:nvPr/>
        </p:nvSpPr>
        <p:spPr>
          <a:xfrm>
            <a:off x="7203817" y="3700869"/>
            <a:ext cx="4743517" cy="1477328"/>
          </a:xfrm>
          <a:prstGeom prst="rect">
            <a:avLst/>
          </a:prstGeom>
          <a:ln w="38100">
            <a:solidFill>
              <a:schemeClr val="accent5">
                <a:lumMod val="75000"/>
              </a:schemeClr>
            </a:solidFill>
          </a:ln>
        </p:spPr>
        <p:txBody>
          <a:bodyPr wrap="square">
            <a:spAutoFit/>
          </a:bodyPr>
          <a:lstStyle/>
          <a:p>
            <a:r>
              <a:rPr lang="en-GB" b="1" i="1" dirty="0">
                <a:solidFill>
                  <a:schemeClr val="accent5"/>
                </a:solidFill>
              </a:rPr>
              <a:t>www.chabad.org</a:t>
            </a:r>
            <a:r>
              <a:rPr lang="en-GB" i="1" dirty="0">
                <a:solidFill>
                  <a:schemeClr val="accent5"/>
                </a:solidFill>
              </a:rPr>
              <a:t> › </a:t>
            </a:r>
            <a:r>
              <a:rPr lang="en-GB" i="1" dirty="0">
                <a:solidFill>
                  <a:srgbClr val="767676"/>
                </a:solidFill>
                <a:hlinkClick r:id="rId3"/>
              </a:rPr>
              <a:t>JewishKids.org</a:t>
            </a:r>
            <a:r>
              <a:rPr lang="en-GB" i="1" dirty="0">
                <a:solidFill>
                  <a:srgbClr val="767676"/>
                </a:solidFill>
              </a:rPr>
              <a:t> › </a:t>
            </a:r>
            <a:r>
              <a:rPr lang="en-GB" i="1" dirty="0">
                <a:solidFill>
                  <a:srgbClr val="767676"/>
                </a:solidFill>
                <a:hlinkClick r:id="rId4"/>
              </a:rPr>
              <a:t>Holidays</a:t>
            </a:r>
            <a:endParaRPr lang="en-GB" i="1" dirty="0">
              <a:solidFill>
                <a:srgbClr val="767676"/>
              </a:solidFill>
            </a:endParaRPr>
          </a:p>
          <a:p>
            <a:r>
              <a:rPr lang="en-GB" b="1" i="1" dirty="0">
                <a:solidFill>
                  <a:schemeClr val="accent5"/>
                </a:solidFill>
              </a:rPr>
              <a:t>www.chabad.org</a:t>
            </a:r>
            <a:r>
              <a:rPr lang="en-GB" i="1" dirty="0">
                <a:solidFill>
                  <a:srgbClr val="767676"/>
                </a:solidFill>
              </a:rPr>
              <a:t> › </a:t>
            </a:r>
            <a:r>
              <a:rPr lang="en-GB" i="1" dirty="0">
                <a:solidFill>
                  <a:srgbClr val="767676"/>
                </a:solidFill>
                <a:hlinkClick r:id="rId5"/>
              </a:rPr>
              <a:t>Jewish Practice</a:t>
            </a:r>
            <a:r>
              <a:rPr lang="en-GB" i="1" dirty="0">
                <a:solidFill>
                  <a:srgbClr val="767676"/>
                </a:solidFill>
              </a:rPr>
              <a:t> › </a:t>
            </a:r>
            <a:r>
              <a:rPr lang="en-GB" i="1" dirty="0">
                <a:solidFill>
                  <a:srgbClr val="767676"/>
                </a:solidFill>
                <a:hlinkClick r:id="rId6"/>
              </a:rPr>
              <a:t>Jewish Holidays</a:t>
            </a:r>
            <a:r>
              <a:rPr lang="en-GB" i="1" dirty="0">
                <a:solidFill>
                  <a:srgbClr val="767676"/>
                </a:solidFill>
              </a:rPr>
              <a:t> › </a:t>
            </a:r>
            <a:r>
              <a:rPr lang="en-GB" i="1" dirty="0">
                <a:solidFill>
                  <a:srgbClr val="767676"/>
                </a:solidFill>
                <a:hlinkClick r:id="rId7"/>
              </a:rPr>
              <a:t>15 Shevat</a:t>
            </a:r>
            <a:endParaRPr lang="en-GB" i="1" dirty="0">
              <a:solidFill>
                <a:srgbClr val="767676"/>
              </a:solidFill>
            </a:endParaRPr>
          </a:p>
          <a:p>
            <a:r>
              <a:rPr lang="en-GB" b="1" i="1" dirty="0">
                <a:solidFill>
                  <a:srgbClr val="767676"/>
                </a:solidFill>
                <a:hlinkClick r:id="rId8"/>
              </a:rPr>
              <a:t>www.akidsheart.com</a:t>
            </a:r>
            <a:r>
              <a:rPr lang="en-GB" i="1" dirty="0">
                <a:solidFill>
                  <a:srgbClr val="767676"/>
                </a:solidFill>
                <a:hlinkClick r:id="rId8"/>
              </a:rPr>
              <a:t>/holidays/days/shevat.htm</a:t>
            </a:r>
            <a:endParaRPr lang="en-GB" i="1" dirty="0">
              <a:solidFill>
                <a:srgbClr val="767676"/>
              </a:solidFill>
            </a:endParaRPr>
          </a:p>
          <a:p>
            <a:endParaRPr lang="en-GB" i="1" dirty="0">
              <a:solidFill>
                <a:srgbClr val="767676"/>
              </a:solidFill>
            </a:endParaRPr>
          </a:p>
        </p:txBody>
      </p:sp>
      <p:pic>
        <p:nvPicPr>
          <p:cNvPr id="21" name="Picture 2" descr="http://w3.chabad.org/media/images/509/DTsn509778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447" y="144344"/>
            <a:ext cx="2259579" cy="13160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3.chabad.org/media/images/509/DTsn509778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518" y="125384"/>
            <a:ext cx="2259579" cy="13160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78736" y="156570"/>
            <a:ext cx="5391638" cy="1015663"/>
          </a:xfrm>
          <a:prstGeom prst="rect">
            <a:avLst/>
          </a:prstGeom>
        </p:spPr>
        <p:txBody>
          <a:bodyPr wrap="square">
            <a:spAutoFit/>
          </a:bodyPr>
          <a:lstStyle/>
          <a:p>
            <a:pPr lvl="0"/>
            <a:r>
              <a:rPr lang="en-GB" sz="6000" b="1" dirty="0">
                <a:solidFill>
                  <a:prstClr val="black"/>
                </a:solidFill>
                <a:latin typeface="Georgia" panose="02040502050405020303" pitchFamily="18" charset="0"/>
              </a:rPr>
              <a:t>Tu </a:t>
            </a:r>
            <a:r>
              <a:rPr lang="en-GB" sz="6000" b="1" dirty="0" err="1">
                <a:solidFill>
                  <a:prstClr val="black"/>
                </a:solidFill>
                <a:latin typeface="Georgia" panose="02040502050405020303" pitchFamily="18" charset="0"/>
              </a:rPr>
              <a:t>B’Shevat</a:t>
            </a:r>
            <a:endParaRPr lang="en-GB" sz="6000" b="1" dirty="0">
              <a:solidFill>
                <a:prstClr val="black"/>
              </a:solidFill>
              <a:latin typeface="Georgia" panose="02040502050405020303" pitchFamily="18" charset="0"/>
            </a:endParaRPr>
          </a:p>
        </p:txBody>
      </p:sp>
    </p:spTree>
    <p:extLst>
      <p:ext uri="{BB962C8B-B14F-4D97-AF65-F5344CB8AC3E}">
        <p14:creationId xmlns:p14="http://schemas.microsoft.com/office/powerpoint/2010/main" val="29936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3368" y="-61091"/>
            <a:ext cx="6905032"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Useful websites for this unit!</a:t>
            </a:r>
          </a:p>
        </p:txBody>
      </p:sp>
      <p:sp>
        <p:nvSpPr>
          <p:cNvPr id="3" name="TextBox 2"/>
          <p:cNvSpPr txBox="1"/>
          <p:nvPr/>
        </p:nvSpPr>
        <p:spPr>
          <a:xfrm>
            <a:off x="1098958" y="632849"/>
            <a:ext cx="9873842" cy="7571303"/>
          </a:xfrm>
          <a:prstGeom prst="rect">
            <a:avLst/>
          </a:prstGeom>
          <a:noFill/>
        </p:spPr>
        <p:txBody>
          <a:bodyPr wrap="square" rtlCol="0">
            <a:spAutoFit/>
          </a:bodyPr>
          <a:lstStyle/>
          <a:p>
            <a:r>
              <a:rPr lang="en-GB" dirty="0"/>
              <a:t>These are only examples – there are many more videos and websites available.</a:t>
            </a:r>
          </a:p>
          <a:p>
            <a:r>
              <a:rPr lang="en-GB" dirty="0"/>
              <a:t>W.J.E.C. website</a:t>
            </a:r>
          </a:p>
          <a:p>
            <a:r>
              <a:rPr lang="en-GB" b="1" i="1" dirty="0">
                <a:solidFill>
                  <a:srgbClr val="767676"/>
                </a:solidFill>
                <a:hlinkClick r:id="rId2"/>
              </a:rPr>
              <a:t>www.bbc.co.uk</a:t>
            </a:r>
            <a:r>
              <a:rPr lang="en-GB" i="1" dirty="0">
                <a:solidFill>
                  <a:srgbClr val="767676"/>
                </a:solidFill>
                <a:hlinkClick r:id="rId2"/>
              </a:rPr>
              <a:t>/timelines/zq8gcdm</a:t>
            </a:r>
            <a:endParaRPr lang="en-GB" i="1" dirty="0">
              <a:solidFill>
                <a:srgbClr val="767676"/>
              </a:solidFill>
            </a:endParaRPr>
          </a:p>
          <a:p>
            <a:r>
              <a:rPr lang="en-GB" b="1" i="1" dirty="0">
                <a:solidFill>
                  <a:srgbClr val="767676"/>
                </a:solidFill>
                <a:hlinkClick r:id="rId3"/>
              </a:rPr>
              <a:t>www.darwin</a:t>
            </a:r>
            <a:r>
              <a:rPr lang="en-GB" i="1" dirty="0">
                <a:solidFill>
                  <a:srgbClr val="767676"/>
                </a:solidFill>
                <a:hlinkClick r:id="rId3"/>
              </a:rPr>
              <a:t>-online.org.uk/</a:t>
            </a:r>
            <a:r>
              <a:rPr lang="en-GB" b="1" i="1" dirty="0">
                <a:solidFill>
                  <a:srgbClr val="767676"/>
                </a:solidFill>
                <a:hlinkClick r:id="rId3"/>
              </a:rPr>
              <a:t>biography</a:t>
            </a:r>
            <a:r>
              <a:rPr lang="en-GB" i="1" dirty="0">
                <a:solidFill>
                  <a:srgbClr val="767676"/>
                </a:solidFill>
                <a:hlinkClick r:id="rId3"/>
              </a:rPr>
              <a:t>.html</a:t>
            </a:r>
            <a:endParaRPr lang="en-GB" i="1" dirty="0">
              <a:solidFill>
                <a:srgbClr val="767676"/>
              </a:solidFill>
            </a:endParaRPr>
          </a:p>
          <a:p>
            <a:r>
              <a:rPr lang="en-GB" i="1" dirty="0">
                <a:solidFill>
                  <a:srgbClr val="767676"/>
                </a:solidFill>
                <a:hlinkClick r:id="rId4"/>
              </a:rPr>
              <a:t>www.</a:t>
            </a:r>
            <a:r>
              <a:rPr lang="en-GB" b="1" i="1" dirty="0">
                <a:solidFill>
                  <a:srgbClr val="767676"/>
                </a:solidFill>
                <a:hlinkClick r:id="rId4"/>
              </a:rPr>
              <a:t>hawking</a:t>
            </a:r>
            <a:r>
              <a:rPr lang="en-GB" i="1" dirty="0">
                <a:solidFill>
                  <a:srgbClr val="767676"/>
                </a:solidFill>
                <a:hlinkClick r:id="rId4"/>
              </a:rPr>
              <a:t>.org.uk</a:t>
            </a:r>
            <a:endParaRPr lang="en-GB" i="1" dirty="0">
              <a:solidFill>
                <a:srgbClr val="767676"/>
              </a:solidFill>
            </a:endParaRPr>
          </a:p>
          <a:p>
            <a:r>
              <a:rPr lang="en-GB" b="1" i="1" dirty="0">
                <a:solidFill>
                  <a:srgbClr val="767676"/>
                </a:solidFill>
                <a:hlinkClick r:id="rId5"/>
              </a:rPr>
              <a:t>www.independent.co.uk</a:t>
            </a:r>
            <a:r>
              <a:rPr lang="en-GB" i="1" dirty="0">
                <a:solidFill>
                  <a:srgbClr val="767676"/>
                </a:solidFill>
                <a:hlinkClick r:id="rId5"/>
              </a:rPr>
              <a:t>/topic/</a:t>
            </a:r>
            <a:r>
              <a:rPr lang="en-GB" b="1" i="1" dirty="0">
                <a:solidFill>
                  <a:srgbClr val="767676"/>
                </a:solidFill>
                <a:hlinkClick r:id="rId5"/>
              </a:rPr>
              <a:t>stephen-hawking</a:t>
            </a:r>
            <a:endParaRPr lang="en-GB" b="1" i="1" dirty="0">
              <a:solidFill>
                <a:srgbClr val="767676"/>
              </a:solidFill>
            </a:endParaRPr>
          </a:p>
          <a:p>
            <a:r>
              <a:rPr lang="en-GB" i="1" dirty="0">
                <a:solidFill>
                  <a:srgbClr val="767676"/>
                </a:solidFill>
                <a:hlinkClick r:id="rId6"/>
              </a:rPr>
              <a:t>https://</a:t>
            </a:r>
            <a:r>
              <a:rPr lang="en-GB" b="1" i="1" dirty="0">
                <a:solidFill>
                  <a:srgbClr val="767676"/>
                </a:solidFill>
                <a:hlinkClick r:id="rId6"/>
              </a:rPr>
              <a:t>richarddawkins</a:t>
            </a:r>
            <a:r>
              <a:rPr lang="en-GB" i="1" dirty="0">
                <a:solidFill>
                  <a:srgbClr val="767676"/>
                </a:solidFill>
                <a:hlinkClick r:id="rId6"/>
              </a:rPr>
              <a:t>.net</a:t>
            </a:r>
            <a:endParaRPr lang="en-GB" i="1" dirty="0">
              <a:solidFill>
                <a:srgbClr val="767676"/>
              </a:solidFill>
            </a:endParaRPr>
          </a:p>
          <a:p>
            <a:r>
              <a:rPr lang="en-GB" i="1" dirty="0">
                <a:solidFill>
                  <a:srgbClr val="767676"/>
                </a:solidFill>
                <a:hlinkClick r:id="rId7"/>
              </a:rPr>
              <a:t>https://www.youtube.com/watch?v=BLtOffrpsHQ</a:t>
            </a:r>
            <a:endParaRPr lang="en-GB" i="1" dirty="0">
              <a:solidFill>
                <a:srgbClr val="767676"/>
              </a:solidFill>
            </a:endParaRPr>
          </a:p>
          <a:p>
            <a:r>
              <a:rPr lang="en-GB" i="1" dirty="0">
                <a:solidFill>
                  <a:srgbClr val="767676"/>
                </a:solidFill>
                <a:hlinkClick r:id="rId8"/>
              </a:rPr>
              <a:t>https://www.youtube.com/watch?v=6qnOIhLZTpg</a:t>
            </a:r>
            <a:endParaRPr lang="en-GB" i="1" dirty="0">
              <a:solidFill>
                <a:srgbClr val="767676"/>
              </a:solidFill>
            </a:endParaRPr>
          </a:p>
          <a:p>
            <a:r>
              <a:rPr lang="en-GB" i="1" dirty="0">
                <a:solidFill>
                  <a:srgbClr val="767676"/>
                </a:solidFill>
                <a:hlinkClick r:id="rId9"/>
              </a:rPr>
              <a:t>https://www.youtube.com/watch?v=y8hy8NxZvFY</a:t>
            </a:r>
            <a:endParaRPr lang="en-GB" i="1" dirty="0">
              <a:solidFill>
                <a:srgbClr val="767676"/>
              </a:solidFill>
            </a:endParaRPr>
          </a:p>
          <a:p>
            <a:r>
              <a:rPr lang="en-GB" dirty="0">
                <a:hlinkClick r:id="rId10"/>
              </a:rPr>
              <a:t>https://www.youtube.com/watch?v=Jzkm1E5RqJo</a:t>
            </a:r>
            <a:endParaRPr lang="en-GB" dirty="0"/>
          </a:p>
          <a:p>
            <a:r>
              <a:rPr lang="en-GB" b="1" i="1" dirty="0">
                <a:solidFill>
                  <a:srgbClr val="767676"/>
                </a:solidFill>
                <a:hlinkClick r:id="rId11"/>
              </a:rPr>
              <a:t>www.biography.com</a:t>
            </a:r>
            <a:r>
              <a:rPr lang="en-GB" i="1" dirty="0">
                <a:solidFill>
                  <a:srgbClr val="767676"/>
                </a:solidFill>
                <a:hlinkClick r:id="rId11"/>
              </a:rPr>
              <a:t>/people/</a:t>
            </a:r>
            <a:r>
              <a:rPr lang="en-GB" b="1" i="1" dirty="0">
                <a:solidFill>
                  <a:srgbClr val="767676"/>
                </a:solidFill>
                <a:hlinkClick r:id="rId11"/>
              </a:rPr>
              <a:t>peter-singer</a:t>
            </a:r>
            <a:r>
              <a:rPr lang="en-GB" i="1" dirty="0">
                <a:solidFill>
                  <a:srgbClr val="767676"/>
                </a:solidFill>
                <a:hlinkClick r:id="rId11"/>
              </a:rPr>
              <a:t>-39994</a:t>
            </a:r>
            <a:endParaRPr lang="en-GB" i="1" dirty="0">
              <a:solidFill>
                <a:srgbClr val="767676"/>
              </a:solidFill>
            </a:endParaRPr>
          </a:p>
          <a:p>
            <a:r>
              <a:rPr lang="en-GB" i="1" dirty="0">
                <a:solidFill>
                  <a:srgbClr val="767676"/>
                </a:solidFill>
                <a:hlinkClick r:id="rId12"/>
              </a:rPr>
              <a:t>www.</a:t>
            </a:r>
            <a:r>
              <a:rPr lang="en-GB" b="1" i="1" dirty="0">
                <a:solidFill>
                  <a:srgbClr val="767676"/>
                </a:solidFill>
                <a:hlinkClick r:id="rId12"/>
              </a:rPr>
              <a:t>petersinger</a:t>
            </a:r>
            <a:r>
              <a:rPr lang="en-GB" i="1" dirty="0">
                <a:solidFill>
                  <a:srgbClr val="767676"/>
                </a:solidFill>
                <a:hlinkClick r:id="rId12"/>
              </a:rPr>
              <a:t>.info</a:t>
            </a:r>
            <a:endParaRPr lang="en-GB" i="1" dirty="0">
              <a:solidFill>
                <a:srgbClr val="767676"/>
              </a:solidFill>
            </a:endParaRPr>
          </a:p>
          <a:p>
            <a:r>
              <a:rPr lang="en-GB" i="1" dirty="0">
                <a:solidFill>
                  <a:srgbClr val="767676"/>
                </a:solidFill>
                <a:hlinkClick r:id="rId13"/>
              </a:rPr>
              <a:t>https://</a:t>
            </a:r>
            <a:r>
              <a:rPr lang="en-GB" b="1" i="1" dirty="0">
                <a:solidFill>
                  <a:srgbClr val="767676"/>
                </a:solidFill>
                <a:hlinkClick r:id="rId13"/>
              </a:rPr>
              <a:t>en.wikipedia.org</a:t>
            </a:r>
            <a:r>
              <a:rPr lang="en-GB" i="1" dirty="0">
                <a:solidFill>
                  <a:srgbClr val="767676"/>
                </a:solidFill>
                <a:hlinkClick r:id="rId13"/>
              </a:rPr>
              <a:t>/wiki/</a:t>
            </a:r>
            <a:r>
              <a:rPr lang="en-GB" b="1" i="1" dirty="0">
                <a:solidFill>
                  <a:srgbClr val="767676"/>
                </a:solidFill>
                <a:hlinkClick r:id="rId13"/>
              </a:rPr>
              <a:t>World_citizen</a:t>
            </a:r>
            <a:endParaRPr lang="en-GB" b="1" i="1" dirty="0">
              <a:solidFill>
                <a:srgbClr val="767676"/>
              </a:solidFill>
            </a:endParaRPr>
          </a:p>
          <a:p>
            <a:r>
              <a:rPr lang="en-GB" i="1" dirty="0">
                <a:solidFill>
                  <a:srgbClr val="767676"/>
                </a:solidFill>
                <a:hlinkClick r:id="rId14"/>
              </a:rPr>
              <a:t>www.wittenburgministries.com/site/</a:t>
            </a:r>
            <a:r>
              <a:rPr lang="en-GB" i="1" dirty="0" err="1">
                <a:solidFill>
                  <a:srgbClr val="767676"/>
                </a:solidFill>
                <a:hlinkClick r:id="rId14"/>
              </a:rPr>
              <a:t>index.php?option</a:t>
            </a:r>
            <a:r>
              <a:rPr lang="en-GB" i="1" dirty="0">
                <a:solidFill>
                  <a:srgbClr val="767676"/>
                </a:solidFill>
                <a:hlinkClick r:id="rId14"/>
              </a:rPr>
              <a:t>=</a:t>
            </a:r>
            <a:r>
              <a:rPr lang="en-GB" i="1" dirty="0" err="1">
                <a:solidFill>
                  <a:srgbClr val="767676"/>
                </a:solidFill>
                <a:hlinkClick r:id="rId14"/>
              </a:rPr>
              <a:t>com_content</a:t>
            </a:r>
            <a:r>
              <a:rPr lang="en-GB" i="1" dirty="0">
                <a:solidFill>
                  <a:srgbClr val="767676"/>
                </a:solidFill>
                <a:hlinkClick r:id="rId14"/>
              </a:rPr>
              <a:t>&amp;</a:t>
            </a:r>
            <a:r>
              <a:rPr lang="en-GB" i="1" dirty="0">
                <a:solidFill>
                  <a:srgbClr val="767676"/>
                </a:solidFill>
              </a:rPr>
              <a:t>...</a:t>
            </a:r>
          </a:p>
          <a:p>
            <a:r>
              <a:rPr lang="en-GB" i="1" dirty="0">
                <a:solidFill>
                  <a:srgbClr val="767676"/>
                </a:solidFill>
                <a:hlinkClick r:id="rId15"/>
              </a:rPr>
              <a:t>www.creationmoments.com/content/stewards-</a:t>
            </a:r>
            <a:r>
              <a:rPr lang="en-GB" b="1" i="1" dirty="0">
                <a:solidFill>
                  <a:srgbClr val="767676"/>
                </a:solidFill>
                <a:hlinkClick r:id="rId15"/>
              </a:rPr>
              <a:t>earth</a:t>
            </a:r>
            <a:endParaRPr lang="en-GB" b="1" i="1" dirty="0">
              <a:solidFill>
                <a:srgbClr val="767676"/>
              </a:solidFill>
            </a:endParaRPr>
          </a:p>
          <a:p>
            <a:r>
              <a:rPr lang="en-GB" dirty="0">
                <a:hlinkClick r:id="rId16"/>
              </a:rPr>
              <a:t>https://www.youtube.com/watch?v=J7QKYeMbb_8</a:t>
            </a:r>
            <a:endParaRPr lang="en-GB" dirty="0"/>
          </a:p>
          <a:p>
            <a:r>
              <a:rPr lang="en-GB" dirty="0">
                <a:hlinkClick r:id="rId17"/>
              </a:rPr>
              <a:t>https://www.youtube.com/watch?v=R_pgnC6ORjY</a:t>
            </a:r>
            <a:endParaRPr lang="en-GB" dirty="0"/>
          </a:p>
          <a:p>
            <a:r>
              <a:rPr lang="en-GB" i="1" dirty="0">
                <a:solidFill>
                  <a:srgbClr val="767676"/>
                </a:solidFill>
                <a:hlinkClick r:id="rId18"/>
              </a:rPr>
              <a:t>https://humanism.org.uk/about/</a:t>
            </a:r>
            <a:r>
              <a:rPr lang="en-GB" b="1" i="1" dirty="0">
                <a:solidFill>
                  <a:srgbClr val="767676"/>
                </a:solidFill>
                <a:hlinkClick r:id="rId18"/>
              </a:rPr>
              <a:t>h4bw</a:t>
            </a:r>
            <a:r>
              <a:rPr lang="en-GB" i="1" dirty="0">
                <a:solidFill>
                  <a:srgbClr val="767676"/>
                </a:solidFill>
                <a:hlinkClick r:id="rId18"/>
              </a:rPr>
              <a:t>/about-us</a:t>
            </a:r>
            <a:endParaRPr lang="en-GB" i="1" dirty="0">
              <a:solidFill>
                <a:srgbClr val="767676"/>
              </a:solidFill>
            </a:endParaRPr>
          </a:p>
          <a:p>
            <a:pPr lvl="0"/>
            <a:r>
              <a:rPr lang="en-GB" b="1" i="1" dirty="0">
                <a:solidFill>
                  <a:srgbClr val="4472C4"/>
                </a:solidFill>
              </a:rPr>
              <a:t>www.chabad.org</a:t>
            </a:r>
            <a:r>
              <a:rPr lang="en-GB" i="1" dirty="0">
                <a:solidFill>
                  <a:srgbClr val="4472C4"/>
                </a:solidFill>
              </a:rPr>
              <a:t> › </a:t>
            </a:r>
            <a:r>
              <a:rPr lang="en-GB" i="1" dirty="0">
                <a:solidFill>
                  <a:srgbClr val="767676"/>
                </a:solidFill>
                <a:hlinkClick r:id="rId19"/>
              </a:rPr>
              <a:t>JewishKids.org</a:t>
            </a:r>
            <a:r>
              <a:rPr lang="en-GB" i="1" dirty="0">
                <a:solidFill>
                  <a:srgbClr val="767676"/>
                </a:solidFill>
              </a:rPr>
              <a:t> › </a:t>
            </a:r>
            <a:r>
              <a:rPr lang="en-GB" i="1" dirty="0">
                <a:solidFill>
                  <a:srgbClr val="767676"/>
                </a:solidFill>
                <a:hlinkClick r:id="rId20"/>
              </a:rPr>
              <a:t>Holidays</a:t>
            </a:r>
            <a:endParaRPr lang="en-GB" i="1" dirty="0">
              <a:solidFill>
                <a:srgbClr val="767676"/>
              </a:solidFill>
            </a:endParaRPr>
          </a:p>
          <a:p>
            <a:pPr lvl="0"/>
            <a:r>
              <a:rPr lang="en-GB" b="1" i="1" dirty="0">
                <a:solidFill>
                  <a:srgbClr val="4472C4"/>
                </a:solidFill>
              </a:rPr>
              <a:t>www.chabad.org</a:t>
            </a:r>
            <a:r>
              <a:rPr lang="en-GB" i="1" dirty="0">
                <a:solidFill>
                  <a:srgbClr val="767676"/>
                </a:solidFill>
              </a:rPr>
              <a:t> › </a:t>
            </a:r>
            <a:r>
              <a:rPr lang="en-GB" i="1" dirty="0">
                <a:solidFill>
                  <a:srgbClr val="767676"/>
                </a:solidFill>
                <a:hlinkClick r:id="rId21"/>
              </a:rPr>
              <a:t>Jewish Practice</a:t>
            </a:r>
            <a:r>
              <a:rPr lang="en-GB" i="1" dirty="0">
                <a:solidFill>
                  <a:srgbClr val="767676"/>
                </a:solidFill>
              </a:rPr>
              <a:t> › </a:t>
            </a:r>
            <a:r>
              <a:rPr lang="en-GB" i="1" dirty="0">
                <a:solidFill>
                  <a:srgbClr val="767676"/>
                </a:solidFill>
                <a:hlinkClick r:id="rId22"/>
              </a:rPr>
              <a:t>Jewish Holidays</a:t>
            </a:r>
            <a:r>
              <a:rPr lang="en-GB" i="1" dirty="0">
                <a:solidFill>
                  <a:srgbClr val="767676"/>
                </a:solidFill>
              </a:rPr>
              <a:t> › </a:t>
            </a:r>
            <a:r>
              <a:rPr lang="en-GB" i="1" dirty="0">
                <a:solidFill>
                  <a:srgbClr val="767676"/>
                </a:solidFill>
                <a:hlinkClick r:id="rId23"/>
              </a:rPr>
              <a:t>15 Shevat</a:t>
            </a:r>
            <a:endParaRPr lang="en-GB" i="1" dirty="0">
              <a:solidFill>
                <a:srgbClr val="767676"/>
              </a:solidFill>
            </a:endParaRPr>
          </a:p>
          <a:p>
            <a:pPr lvl="0"/>
            <a:r>
              <a:rPr lang="en-GB" b="1" i="1" dirty="0">
                <a:solidFill>
                  <a:srgbClr val="767676"/>
                </a:solidFill>
                <a:hlinkClick r:id="rId24"/>
              </a:rPr>
              <a:t>www.akidsheart.com</a:t>
            </a:r>
            <a:r>
              <a:rPr lang="en-GB" i="1" dirty="0">
                <a:solidFill>
                  <a:srgbClr val="767676"/>
                </a:solidFill>
                <a:hlinkClick r:id="rId24"/>
              </a:rPr>
              <a:t>/holidays/days/shevat.htm</a:t>
            </a:r>
            <a:endParaRPr lang="en-GB" i="1" dirty="0">
              <a:solidFill>
                <a:srgbClr val="767676"/>
              </a:solidFill>
            </a:endParaRPr>
          </a:p>
          <a:p>
            <a:endParaRPr lang="en-GB" i="1" dirty="0">
              <a:solidFill>
                <a:srgbClr val="767676"/>
              </a:solidFill>
            </a:endParaRPr>
          </a:p>
          <a:p>
            <a:endParaRPr lang="en-GB" dirty="0">
              <a:solidFill>
                <a:srgbClr val="767676"/>
              </a:solidFill>
            </a:endParaRPr>
          </a:p>
          <a:p>
            <a:endParaRPr lang="en-GB" dirty="0"/>
          </a:p>
          <a:p>
            <a:endParaRPr lang="en-GB" dirty="0"/>
          </a:p>
        </p:txBody>
      </p:sp>
    </p:spTree>
    <p:extLst>
      <p:ext uri="{BB962C8B-B14F-4D97-AF65-F5344CB8AC3E}">
        <p14:creationId xmlns:p14="http://schemas.microsoft.com/office/powerpoint/2010/main" val="1363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3949" y="5852160"/>
            <a:ext cx="10557164" cy="4068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23949" y="5278582"/>
            <a:ext cx="11446626"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3949" y="4480560"/>
            <a:ext cx="11446626"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3949" y="3890356"/>
            <a:ext cx="11446626" cy="532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3949" y="2510444"/>
            <a:ext cx="7157258" cy="490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3949" y="3075709"/>
            <a:ext cx="11587942"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3949" y="1970116"/>
            <a:ext cx="11446626" cy="473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3949" y="1429789"/>
            <a:ext cx="5622179" cy="465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3948" y="798022"/>
            <a:ext cx="6908029" cy="556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027351" y="-16144"/>
            <a:ext cx="8037585"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Jewish beliefs about creation of the world</a:t>
            </a:r>
            <a:r>
              <a:rPr lang="en-US" sz="2800" b="0" cap="none" spc="0" dirty="0">
                <a:ln w="0"/>
                <a:solidFill>
                  <a:schemeClr val="tx1"/>
                </a:solidFill>
                <a:effectLst>
                  <a:outerShdw blurRad="38100" dist="19050" dir="2700000" algn="tl" rotWithShape="0">
                    <a:schemeClr val="dk1">
                      <a:alpha val="40000"/>
                    </a:schemeClr>
                  </a:outerShdw>
                </a:effectLst>
              </a:rPr>
              <a:t>: Diamond 9</a:t>
            </a:r>
          </a:p>
        </p:txBody>
      </p:sp>
      <p:sp>
        <p:nvSpPr>
          <p:cNvPr id="7" name="Rectangle 6"/>
          <p:cNvSpPr/>
          <p:nvPr/>
        </p:nvSpPr>
        <p:spPr>
          <a:xfrm>
            <a:off x="423949" y="2510444"/>
            <a:ext cx="7157258" cy="490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88620" y="904499"/>
            <a:ext cx="11803380" cy="5355312"/>
          </a:xfrm>
          <a:prstGeom prst="rect">
            <a:avLst/>
          </a:prstGeom>
          <a:noFill/>
          <a:ln>
            <a:noFill/>
          </a:ln>
        </p:spPr>
        <p:txBody>
          <a:bodyPr wrap="square" rtlCol="0">
            <a:spAutoFit/>
          </a:bodyPr>
          <a:lstStyle/>
          <a:p>
            <a:r>
              <a:rPr lang="en-GB" dirty="0"/>
              <a:t>‘In the beginning God created the Heavens and the earth’.  (Genesis 1:1)</a:t>
            </a:r>
          </a:p>
          <a:p>
            <a:endParaRPr lang="en-GB" dirty="0"/>
          </a:p>
          <a:p>
            <a:r>
              <a:rPr lang="en-GB" dirty="0"/>
              <a:t>‘And the earth was without form and void…..’ (Genesis 1:2)</a:t>
            </a:r>
          </a:p>
          <a:p>
            <a:endParaRPr lang="en-GB" dirty="0"/>
          </a:p>
          <a:p>
            <a:r>
              <a:rPr lang="en-GB" dirty="0"/>
              <a:t>‘</a:t>
            </a:r>
            <a:r>
              <a:rPr lang="en-GB" sz="1700" dirty="0"/>
              <a:t>So God created man in his own image, in the image of God created he him; male and female created he them.’ (Genesis 1:27)</a:t>
            </a:r>
          </a:p>
          <a:p>
            <a:endParaRPr lang="en-GB" dirty="0"/>
          </a:p>
          <a:p>
            <a:r>
              <a:rPr lang="en-GB" dirty="0"/>
              <a:t>‘And God saw everything that he had made …was very good’. (Genesis 1:31)</a:t>
            </a:r>
          </a:p>
          <a:p>
            <a:endParaRPr lang="en-GB" dirty="0"/>
          </a:p>
          <a:p>
            <a:r>
              <a:rPr lang="en-GB" dirty="0"/>
              <a:t>‘And on the seventh day God ended his work which he had made; and he rested on the seventh day from all his work which he had made.’ (Genesis 2:2)</a:t>
            </a:r>
          </a:p>
          <a:p>
            <a:endParaRPr lang="en-GB" dirty="0"/>
          </a:p>
          <a:p>
            <a:r>
              <a:rPr lang="en-GB" dirty="0"/>
              <a:t>‘And the Lord God planted a garden eastward in Eden; and there he put the man whom he had formed.’ (Genesis 2:8)</a:t>
            </a:r>
          </a:p>
          <a:p>
            <a:endParaRPr lang="en-GB" dirty="0"/>
          </a:p>
          <a:p>
            <a:r>
              <a:rPr lang="en-GB" dirty="0"/>
              <a:t> “Of every tree of the garden thou mayest freely eat: but of the tree of the knowledge of good and evil, thou shall not eat of it: for in the day that thou </a:t>
            </a:r>
            <a:r>
              <a:rPr lang="en-GB" dirty="0" err="1"/>
              <a:t>eatest</a:t>
            </a:r>
            <a:r>
              <a:rPr lang="en-GB" dirty="0"/>
              <a:t> thereof thou shalt surely die”’  (Genesis 2: 16-17)</a:t>
            </a:r>
          </a:p>
          <a:p>
            <a:endParaRPr lang="en-GB" dirty="0"/>
          </a:p>
          <a:p>
            <a:r>
              <a:rPr lang="en-GB" dirty="0"/>
              <a:t>‘And the LORD God said, It is not good that man should be alone; I will make him an help meet for him.’ (Genesis 2:18)</a:t>
            </a:r>
          </a:p>
          <a:p>
            <a:endParaRPr lang="en-GB" dirty="0"/>
          </a:p>
          <a:p>
            <a:r>
              <a:rPr lang="en-GB" dirty="0"/>
              <a:t>‘Therefore man shall leave his father and his mother, and shall cleave unto his wife.’ (Genesis 2:24)</a:t>
            </a:r>
          </a:p>
        </p:txBody>
      </p:sp>
      <p:sp>
        <p:nvSpPr>
          <p:cNvPr id="17" name="TextBox 16"/>
          <p:cNvSpPr txBox="1"/>
          <p:nvPr/>
        </p:nvSpPr>
        <p:spPr>
          <a:xfrm>
            <a:off x="388620" y="6259029"/>
            <a:ext cx="11517284" cy="523220"/>
          </a:xfrm>
          <a:prstGeom prst="rect">
            <a:avLst/>
          </a:prstGeom>
          <a:noFill/>
        </p:spPr>
        <p:txBody>
          <a:bodyPr wrap="square" rtlCol="0">
            <a:spAutoFit/>
          </a:bodyPr>
          <a:lstStyle/>
          <a:p>
            <a:r>
              <a:rPr lang="en-GB" sz="1400" b="1" dirty="0"/>
              <a:t>Try and put these cards in order to discover the order of the creation story in the Bible. Then, write a short paragraph in your books showing how the world was created from a Jewish viewpoint.</a:t>
            </a:r>
          </a:p>
        </p:txBody>
      </p:sp>
      <p:sp>
        <p:nvSpPr>
          <p:cNvPr id="19" name="TextBox 18"/>
          <p:cNvSpPr txBox="1"/>
          <p:nvPr/>
        </p:nvSpPr>
        <p:spPr>
          <a:xfrm>
            <a:off x="872840" y="404645"/>
            <a:ext cx="10108273" cy="307777"/>
          </a:xfrm>
          <a:prstGeom prst="rect">
            <a:avLst/>
          </a:prstGeom>
          <a:noFill/>
        </p:spPr>
        <p:txBody>
          <a:bodyPr wrap="square" rtlCol="0">
            <a:spAutoFit/>
          </a:bodyPr>
          <a:lstStyle/>
          <a:p>
            <a:r>
              <a:rPr lang="en-GB" sz="1400" b="1" dirty="0"/>
              <a:t>The template for the Diamond 9 activity is on the next slide. There is no need to include the reference! It makes the task even harder!</a:t>
            </a:r>
          </a:p>
        </p:txBody>
      </p:sp>
    </p:spTree>
    <p:extLst>
      <p:ext uri="{BB962C8B-B14F-4D97-AF65-F5344CB8AC3E}">
        <p14:creationId xmlns:p14="http://schemas.microsoft.com/office/powerpoint/2010/main" val="132448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6" y="966008"/>
            <a:ext cx="11928764" cy="4803025"/>
          </a:xfrm>
          <a:prstGeom prst="rect">
            <a:avLst/>
          </a:prstGeom>
        </p:spPr>
      </p:pic>
      <p:sp>
        <p:nvSpPr>
          <p:cNvPr id="3" name="Rectangle 2"/>
          <p:cNvSpPr/>
          <p:nvPr/>
        </p:nvSpPr>
        <p:spPr>
          <a:xfrm>
            <a:off x="673912" y="265698"/>
            <a:ext cx="10012934" cy="923330"/>
          </a:xfrm>
          <a:prstGeom prst="rect">
            <a:avLst/>
          </a:prstGeom>
          <a:noFill/>
        </p:spPr>
        <p:txBody>
          <a:bodyPr wrap="none" lIns="91440" tIns="45720" rIns="91440" bIns="45720">
            <a:spAutoFit/>
          </a:bodyPr>
          <a:lstStyle/>
          <a:p>
            <a:pPr algn="ct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Diamond 9 = Creation of the World</a:t>
            </a:r>
          </a:p>
        </p:txBody>
      </p:sp>
      <p:sp>
        <p:nvSpPr>
          <p:cNvPr id="4" name="TextBox 3"/>
          <p:cNvSpPr txBox="1"/>
          <p:nvPr/>
        </p:nvSpPr>
        <p:spPr>
          <a:xfrm>
            <a:off x="-36491" y="5870387"/>
            <a:ext cx="12400758" cy="369332"/>
          </a:xfrm>
          <a:prstGeom prst="rect">
            <a:avLst/>
          </a:prstGeom>
          <a:noFill/>
        </p:spPr>
        <p:txBody>
          <a:bodyPr wrap="square" rtlCol="0">
            <a:spAutoFit/>
          </a:bodyPr>
          <a:lstStyle/>
          <a:p>
            <a:r>
              <a:rPr lang="en-GB" dirty="0"/>
              <a:t>Remember to write a paragraph in your books about the Jewish teaching about the creation of the world in the book of Genesis.</a:t>
            </a:r>
          </a:p>
        </p:txBody>
      </p:sp>
    </p:spTree>
    <p:extLst>
      <p:ext uri="{BB962C8B-B14F-4D97-AF65-F5344CB8AC3E}">
        <p14:creationId xmlns:p14="http://schemas.microsoft.com/office/powerpoint/2010/main" val="158714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024" b="-4546"/>
          <a:stretch/>
        </p:blipFill>
        <p:spPr>
          <a:xfrm>
            <a:off x="2031122" y="1082037"/>
            <a:ext cx="1433253" cy="1633105"/>
          </a:xfrm>
          <a:prstGeom prst="rect">
            <a:avLst/>
          </a:prstGeom>
        </p:spPr>
      </p:pic>
      <p:cxnSp>
        <p:nvCxnSpPr>
          <p:cNvPr id="4" name="Straight Connector 3"/>
          <p:cNvCxnSpPr/>
          <p:nvPr/>
        </p:nvCxnSpPr>
        <p:spPr>
          <a:xfrm>
            <a:off x="3464375" y="1111996"/>
            <a:ext cx="0" cy="1499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800" t="-1" b="-2133"/>
          <a:stretch/>
        </p:blipFill>
        <p:spPr>
          <a:xfrm>
            <a:off x="4451559" y="1131914"/>
            <a:ext cx="1424941" cy="1456460"/>
          </a:xfrm>
          <a:prstGeom prst="rect">
            <a:avLst/>
          </a:prstGeom>
          <a:ln w="381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355" y="1131914"/>
            <a:ext cx="1474519" cy="1479320"/>
          </a:xfrm>
          <a:prstGeom prst="rect">
            <a:avLst/>
          </a:prstGeom>
          <a:ln w="381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729" y="1131914"/>
            <a:ext cx="1474519" cy="1533353"/>
          </a:xfrm>
          <a:prstGeom prst="rect">
            <a:avLst/>
          </a:prstGeom>
          <a:ln w="38100">
            <a:solidFill>
              <a:schemeClr val="tx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1502" y="3363881"/>
            <a:ext cx="1483363" cy="1494907"/>
          </a:xfrm>
          <a:prstGeom prst="rect">
            <a:avLst/>
          </a:prstGeom>
          <a:ln w="38100">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683" y="3338941"/>
            <a:ext cx="1467543" cy="1494907"/>
          </a:xfrm>
          <a:prstGeom prst="rect">
            <a:avLst/>
          </a:prstGeom>
          <a:ln w="38100">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3500" y="3338941"/>
            <a:ext cx="1467543" cy="1519847"/>
          </a:xfrm>
          <a:prstGeom prst="rect">
            <a:avLst/>
          </a:prstGeom>
          <a:ln w="38100">
            <a:solidFill>
              <a:schemeClr val="tx1"/>
            </a:solidFill>
          </a:ln>
        </p:spPr>
      </p:pic>
      <p:sp>
        <p:nvSpPr>
          <p:cNvPr id="13" name="Rectangle 12"/>
          <p:cNvSpPr/>
          <p:nvPr/>
        </p:nvSpPr>
        <p:spPr>
          <a:xfrm>
            <a:off x="2255143" y="143728"/>
            <a:ext cx="76257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rPr>
              <a:t>What happens every day?</a:t>
            </a:r>
          </a:p>
        </p:txBody>
      </p:sp>
      <p:sp>
        <p:nvSpPr>
          <p:cNvPr id="14" name="Rectangle 13"/>
          <p:cNvSpPr/>
          <p:nvPr/>
        </p:nvSpPr>
        <p:spPr>
          <a:xfrm>
            <a:off x="-39492" y="5288221"/>
            <a:ext cx="12215012" cy="1446550"/>
          </a:xfrm>
          <a:prstGeom prst="rect">
            <a:avLst/>
          </a:prstGeom>
          <a:noFill/>
        </p:spPr>
        <p:txBody>
          <a:bodyPr wrap="none" lIns="91440" tIns="45720" rIns="91440" bIns="45720">
            <a:spAutoFit/>
          </a:bodyPr>
          <a:lstStyle/>
          <a:p>
            <a:pPr algn="ctr"/>
            <a:r>
              <a:rPr lang="en-US" sz="5200" b="1" cap="none" spc="0" dirty="0">
                <a:ln w="13462">
                  <a:solidFill>
                    <a:schemeClr val="bg1"/>
                  </a:solidFill>
                  <a:prstDash val="solid"/>
                </a:ln>
                <a:solidFill>
                  <a:srgbClr val="FF0000"/>
                </a:solidFill>
                <a:effectLst>
                  <a:outerShdw dist="38100" dir="2700000" algn="bl" rotWithShape="0">
                    <a:schemeClr val="accent5"/>
                  </a:outerShdw>
                </a:effectLst>
              </a:rPr>
              <a:t>Connect each picture with the correct facts.</a:t>
            </a:r>
          </a:p>
          <a:p>
            <a:pPr algn="ctr"/>
            <a:r>
              <a:rPr lang="en-US" sz="3600" b="1" dirty="0">
                <a:ln w="13462">
                  <a:solidFill>
                    <a:schemeClr val="bg1"/>
                  </a:solidFill>
                  <a:prstDash val="solid"/>
                </a:ln>
                <a:solidFill>
                  <a:srgbClr val="FF0000"/>
                </a:solidFill>
                <a:effectLst>
                  <a:outerShdw dist="38100" dir="2700000" algn="bl" rotWithShape="0">
                    <a:schemeClr val="accent5"/>
                  </a:outerShdw>
                </a:effectLst>
              </a:rPr>
              <a:t>The facts on the next slide!</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7961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771" y="448887"/>
            <a:ext cx="10731731" cy="923330"/>
          </a:xfrm>
          <a:prstGeom prst="rect">
            <a:avLst/>
          </a:prstGeom>
          <a:noFill/>
        </p:spPr>
        <p:txBody>
          <a:bodyPr wrap="square" rtlCol="0">
            <a:spAutoFit/>
          </a:bodyPr>
          <a:lstStyle/>
          <a:p>
            <a:r>
              <a:rPr lang="en-GB" dirty="0"/>
              <a:t>Here are facts about what happens every day in the order of creation. Connect these sentences with the correct pictures on the previous slide. You may do so by numbering the picture with the correct sentence or by cutting them out and stick them with the matching sentence in your books.  It is your choice!</a:t>
            </a:r>
          </a:p>
        </p:txBody>
      </p:sp>
      <p:sp>
        <p:nvSpPr>
          <p:cNvPr id="3" name="TextBox 2"/>
          <p:cNvSpPr txBox="1"/>
          <p:nvPr/>
        </p:nvSpPr>
        <p:spPr>
          <a:xfrm>
            <a:off x="847898" y="1612669"/>
            <a:ext cx="3358342"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created light and called it ‘a day’. He called darkness ‘night’.</a:t>
            </a:r>
          </a:p>
        </p:txBody>
      </p:sp>
      <p:sp>
        <p:nvSpPr>
          <p:cNvPr id="4" name="TextBox 3"/>
          <p:cNvSpPr txBox="1"/>
          <p:nvPr/>
        </p:nvSpPr>
        <p:spPr>
          <a:xfrm>
            <a:off x="847898" y="2435629"/>
            <a:ext cx="3358342"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created a firmament to divide the waters that were under and above the firmament. </a:t>
            </a:r>
          </a:p>
        </p:txBody>
      </p:sp>
      <p:sp>
        <p:nvSpPr>
          <p:cNvPr id="5" name="TextBox 4"/>
          <p:cNvSpPr txBox="1"/>
          <p:nvPr/>
        </p:nvSpPr>
        <p:spPr>
          <a:xfrm>
            <a:off x="847898" y="3532909"/>
            <a:ext cx="3358342" cy="1477328"/>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gathered the waters together and let dry land appear and it was called ‘the earth’. Then God blessed the land and it produced vegetation.</a:t>
            </a:r>
          </a:p>
        </p:txBody>
      </p:sp>
      <p:sp>
        <p:nvSpPr>
          <p:cNvPr id="6" name="TextBox 5"/>
          <p:cNvSpPr txBox="1"/>
          <p:nvPr/>
        </p:nvSpPr>
        <p:spPr>
          <a:xfrm>
            <a:off x="847898" y="5153891"/>
            <a:ext cx="3358342" cy="1200329"/>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And God made two great lights – the sun to rule the day and the moon to rule the night.  He also made the stars.</a:t>
            </a:r>
          </a:p>
        </p:txBody>
      </p:sp>
      <p:sp>
        <p:nvSpPr>
          <p:cNvPr id="7" name="TextBox 6"/>
          <p:cNvSpPr txBox="1"/>
          <p:nvPr/>
        </p:nvSpPr>
        <p:spPr>
          <a:xfrm>
            <a:off x="6334298" y="1512617"/>
            <a:ext cx="5191298"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filled the waters with moving creatures and the air with birds.</a:t>
            </a:r>
          </a:p>
        </p:txBody>
      </p:sp>
      <p:sp>
        <p:nvSpPr>
          <p:cNvPr id="8" name="TextBox 7"/>
          <p:cNvSpPr txBox="1"/>
          <p:nvPr/>
        </p:nvSpPr>
        <p:spPr>
          <a:xfrm>
            <a:off x="6334298" y="2301725"/>
            <a:ext cx="5162204"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blessed the land and a variety of moving creatures were made, tame, wild and crawling.  Then God created a man and a woman in his own image.</a:t>
            </a:r>
          </a:p>
        </p:txBody>
      </p:sp>
      <p:sp>
        <p:nvSpPr>
          <p:cNvPr id="9" name="TextBox 8"/>
          <p:cNvSpPr txBox="1"/>
          <p:nvPr/>
        </p:nvSpPr>
        <p:spPr>
          <a:xfrm>
            <a:off x="6363392" y="3398358"/>
            <a:ext cx="5162204"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blessed the day and made it sacred, and then he rested.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335" y="4287828"/>
            <a:ext cx="1902171" cy="1953581"/>
          </a:xfrm>
          <a:prstGeom prst="rect">
            <a:avLst/>
          </a:prstGeom>
        </p:spPr>
      </p:pic>
      <p:sp>
        <p:nvSpPr>
          <p:cNvPr id="11" name="Rounded Rectangular Callout 10"/>
          <p:cNvSpPr/>
          <p:nvPr/>
        </p:nvSpPr>
        <p:spPr>
          <a:xfrm>
            <a:off x="6479771" y="4307518"/>
            <a:ext cx="3520440" cy="1532081"/>
          </a:xfrm>
          <a:prstGeom prst="wedgeRoundRectCallout">
            <a:avLst>
              <a:gd name="adj1" fmla="val 74015"/>
              <a:gd name="adj2" fmla="val 6733"/>
              <a:gd name="adj3" fmla="val 16667"/>
            </a:avLst>
          </a:prstGeom>
          <a:solidFill>
            <a:schemeClr val="accent1">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29647" y="4506373"/>
            <a:ext cx="3857106" cy="923330"/>
          </a:xfrm>
          <a:prstGeom prst="rect">
            <a:avLst/>
          </a:prstGeom>
          <a:noFill/>
          <a:ln>
            <a:noFill/>
          </a:ln>
        </p:spPr>
        <p:txBody>
          <a:bodyPr wrap="square" rtlCol="0">
            <a:spAutoFit/>
          </a:bodyPr>
          <a:lstStyle/>
          <a:p>
            <a:r>
              <a:rPr lang="en-GB" dirty="0"/>
              <a:t>It is important for you to know what happens every day. Therefore,</a:t>
            </a:r>
          </a:p>
          <a:p>
            <a:r>
              <a:rPr lang="en-GB" dirty="0"/>
              <a:t>number every picture!</a:t>
            </a:r>
          </a:p>
        </p:txBody>
      </p:sp>
      <p:graphicFrame>
        <p:nvGraphicFramePr>
          <p:cNvPr id="13" name="Table 12"/>
          <p:cNvGraphicFramePr>
            <a:graphicFrameLocks noGrp="1"/>
          </p:cNvGraphicFramePr>
          <p:nvPr>
            <p:extLst>
              <p:ext uri="{D42A27DB-BD31-4B8C-83A1-F6EECF244321}">
                <p14:modId xmlns:p14="http://schemas.microsoft.com/office/powerpoint/2010/main" val="2025821588"/>
              </p:ext>
            </p:extLst>
          </p:nvPr>
        </p:nvGraphicFramePr>
        <p:xfrm>
          <a:off x="4312228" y="6354220"/>
          <a:ext cx="6830282" cy="370840"/>
        </p:xfrm>
        <a:graphic>
          <a:graphicData uri="http://schemas.openxmlformats.org/drawingml/2006/table">
            <a:tbl>
              <a:tblPr firstRow="1" bandRow="1">
                <a:tableStyleId>{5C22544A-7EE6-4342-B048-85BDC9FD1C3A}</a:tableStyleId>
              </a:tblPr>
              <a:tblGrid>
                <a:gridCol w="6830282">
                  <a:extLst>
                    <a:ext uri="{9D8B030D-6E8A-4147-A177-3AD203B41FA5}">
                      <a16:colId xmlns:a16="http://schemas.microsoft.com/office/drawing/2014/main" val="3177629990"/>
                    </a:ext>
                  </a:extLst>
                </a:gridCol>
              </a:tblGrid>
              <a:tr h="370840">
                <a:tc>
                  <a:txBody>
                    <a:bodyPr/>
                    <a:lstStyle/>
                    <a:p>
                      <a:r>
                        <a:rPr lang="en-GB" dirty="0">
                          <a:solidFill>
                            <a:srgbClr val="FF0000"/>
                          </a:solidFill>
                        </a:rPr>
                        <a:t>STUDY THE 5W</a:t>
                      </a:r>
                      <a:r>
                        <a:rPr lang="en-GB" baseline="0" dirty="0">
                          <a:solidFill>
                            <a:srgbClr val="FF0000"/>
                          </a:solidFill>
                        </a:rPr>
                        <a:t>. </a:t>
                      </a:r>
                      <a:r>
                        <a:rPr lang="en-GB" dirty="0">
                          <a:solidFill>
                            <a:srgbClr val="FF0000"/>
                          </a:solidFill>
                        </a:rPr>
                        <a:t>WHO?</a:t>
                      </a:r>
                      <a:r>
                        <a:rPr lang="en-GB" baseline="0" dirty="0">
                          <a:solidFill>
                            <a:srgbClr val="FF0000"/>
                          </a:solidFill>
                        </a:rPr>
                        <a:t> WHY? WHERE? WHEN? WHAT? THINK HARD!</a:t>
                      </a:r>
                      <a:endParaRPr lang="en-GB" dirty="0">
                        <a:solidFill>
                          <a:srgbClr val="FF0000"/>
                        </a:solidFill>
                      </a:endParaRPr>
                    </a:p>
                  </a:txBody>
                  <a:tcPr>
                    <a:solidFill>
                      <a:schemeClr val="bg1"/>
                    </a:solidFill>
                  </a:tcPr>
                </a:tc>
                <a:extLst>
                  <a:ext uri="{0D108BD9-81ED-4DB2-BD59-A6C34878D82A}">
                    <a16:rowId xmlns:a16="http://schemas.microsoft.com/office/drawing/2014/main" val="3936384892"/>
                  </a:ext>
                </a:extLst>
              </a:tr>
            </a:tbl>
          </a:graphicData>
        </a:graphic>
      </p:graphicFrame>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84" b="34122"/>
          <a:stretch/>
        </p:blipFill>
        <p:spPr>
          <a:xfrm>
            <a:off x="4312228" y="1568566"/>
            <a:ext cx="1886989" cy="4508655"/>
          </a:xfrm>
          <a:prstGeom prst="rect">
            <a:avLst/>
          </a:prstGeom>
        </p:spPr>
      </p:pic>
    </p:spTree>
    <p:extLst>
      <p:ext uri="{BB962C8B-B14F-4D97-AF65-F5344CB8AC3E}">
        <p14:creationId xmlns:p14="http://schemas.microsoft.com/office/powerpoint/2010/main" val="17020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751" y="-13797"/>
            <a:ext cx="9138015" cy="1754326"/>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should we explain this</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 omnipotent God and sustainer of the world</a:t>
            </a:r>
          </a:p>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Maimonides principle number 10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23" y="1740529"/>
            <a:ext cx="3077274" cy="2822796"/>
          </a:xfrm>
          <a:prstGeom prst="rect">
            <a:avLst/>
          </a:prstGeom>
        </p:spPr>
      </p:pic>
      <p:sp>
        <p:nvSpPr>
          <p:cNvPr id="4" name="Thought Bubble: Cloud 3"/>
          <p:cNvSpPr/>
          <p:nvPr/>
        </p:nvSpPr>
        <p:spPr>
          <a:xfrm>
            <a:off x="4083784" y="1694291"/>
            <a:ext cx="7625593" cy="2869034"/>
          </a:xfrm>
          <a:prstGeom prst="cloudCallout">
            <a:avLst>
              <a:gd name="adj1" fmla="val -76498"/>
              <a:gd name="adj2" fmla="val -9862"/>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008228" y="2113671"/>
            <a:ext cx="6107186" cy="2185214"/>
          </a:xfrm>
          <a:prstGeom prst="rect">
            <a:avLst/>
          </a:prstGeom>
          <a:noFill/>
        </p:spPr>
        <p:txBody>
          <a:bodyPr wrap="square" rtlCol="0">
            <a:spAutoFit/>
          </a:bodyPr>
          <a:lstStyle/>
          <a:p>
            <a:r>
              <a:rPr lang="en-GB" sz="1700" dirty="0">
                <a:solidFill>
                  <a:srgbClr val="FF0000"/>
                </a:solidFill>
              </a:rPr>
              <a:t>I believe in ONE God who created the world.  We have two stories about creation in Genesis, the first book of the Torah.  The Torah, of course, is the most important book of the </a:t>
            </a:r>
            <a:r>
              <a:rPr lang="en-GB" sz="1700" dirty="0" err="1">
                <a:solidFill>
                  <a:srgbClr val="FF0000"/>
                </a:solidFill>
              </a:rPr>
              <a:t>Tenakh</a:t>
            </a:r>
            <a:r>
              <a:rPr lang="en-GB" sz="1700" dirty="0">
                <a:solidFill>
                  <a:srgbClr val="FF0000"/>
                </a:solidFill>
              </a:rPr>
              <a:t>, the Jewish Scriptures. In this book we have the story of how God created the world in six days and then rested on the seventh day.  In the second story, Genesis 2:4-25, we have another story about how God created the world, with Adam and Eve being placed in the</a:t>
            </a:r>
          </a:p>
          <a:p>
            <a:r>
              <a:rPr lang="en-GB" sz="1700" dirty="0">
                <a:solidFill>
                  <a:srgbClr val="FF0000"/>
                </a:solidFill>
              </a:rPr>
              <a:t>       Garden of Eden.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26" y="4766580"/>
            <a:ext cx="1731175" cy="1274559"/>
          </a:xfrm>
          <a:prstGeom prst="rect">
            <a:avLst/>
          </a:prstGeom>
          <a:ln w="28575">
            <a:solidFill>
              <a:schemeClr val="tx1"/>
            </a:solidFill>
          </a:ln>
        </p:spPr>
      </p:pic>
      <p:sp>
        <p:nvSpPr>
          <p:cNvPr id="8" name="TextBox 7"/>
          <p:cNvSpPr txBox="1"/>
          <p:nvPr/>
        </p:nvSpPr>
        <p:spPr>
          <a:xfrm>
            <a:off x="655826" y="6041139"/>
            <a:ext cx="1731175" cy="646331"/>
          </a:xfrm>
          <a:prstGeom prst="rect">
            <a:avLst/>
          </a:prstGeom>
          <a:noFill/>
          <a:ln w="28575">
            <a:solidFill>
              <a:schemeClr val="tx1"/>
            </a:solidFill>
          </a:ln>
        </p:spPr>
        <p:txBody>
          <a:bodyPr wrap="square" rtlCol="0">
            <a:spAutoFit/>
          </a:bodyPr>
          <a:lstStyle/>
          <a:p>
            <a:pPr algn="ctr"/>
            <a:r>
              <a:rPr lang="en-GB" dirty="0"/>
              <a:t>MOSES =</a:t>
            </a:r>
          </a:p>
          <a:p>
            <a:pPr algn="ctr"/>
            <a:r>
              <a:rPr lang="en-GB" dirty="0"/>
              <a:t>LITERAL</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9497" y="4634818"/>
            <a:ext cx="1743696" cy="1274559"/>
          </a:xfrm>
          <a:prstGeom prst="rect">
            <a:avLst/>
          </a:prstGeom>
          <a:ln w="28575">
            <a:solidFill>
              <a:schemeClr val="tx1"/>
            </a:solidFill>
          </a:ln>
        </p:spPr>
      </p:pic>
      <p:sp>
        <p:nvSpPr>
          <p:cNvPr id="10" name="TextBox 9"/>
          <p:cNvSpPr txBox="1"/>
          <p:nvPr/>
        </p:nvSpPr>
        <p:spPr>
          <a:xfrm>
            <a:off x="9533415" y="5896126"/>
            <a:ext cx="1749778" cy="646331"/>
          </a:xfrm>
          <a:prstGeom prst="rect">
            <a:avLst/>
          </a:prstGeom>
          <a:noFill/>
          <a:ln w="28575">
            <a:solidFill>
              <a:schemeClr val="tx1"/>
            </a:solidFill>
          </a:ln>
        </p:spPr>
        <p:txBody>
          <a:bodyPr wrap="square" rtlCol="0">
            <a:spAutoFit/>
          </a:bodyPr>
          <a:lstStyle/>
          <a:p>
            <a:pPr algn="ctr"/>
            <a:r>
              <a:rPr lang="en-GB" dirty="0"/>
              <a:t>TENAKH = ALL WORDS TRUE?</a:t>
            </a:r>
          </a:p>
        </p:txBody>
      </p:sp>
      <p:sp>
        <p:nvSpPr>
          <p:cNvPr id="11" name="Rectangle 10"/>
          <p:cNvSpPr/>
          <p:nvPr/>
        </p:nvSpPr>
        <p:spPr>
          <a:xfrm>
            <a:off x="2623181" y="4938579"/>
            <a:ext cx="2219838" cy="1323439"/>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Orthodox</a:t>
            </a:r>
          </a:p>
          <a:p>
            <a:pPr algn="ctr"/>
            <a:r>
              <a:rPr lang="en-US" sz="4000" b="1" dirty="0">
                <a:ln w="22225">
                  <a:solidFill>
                    <a:schemeClr val="accent2"/>
                  </a:solidFill>
                  <a:prstDash val="solid"/>
                </a:ln>
                <a:solidFill>
                  <a:schemeClr val="accent2">
                    <a:lumMod val="40000"/>
                    <a:lumOff val="60000"/>
                  </a:schemeClr>
                </a:solidFill>
              </a:rPr>
              <a:t>Jews</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2" name="Rectangle 11"/>
          <p:cNvSpPr/>
          <p:nvPr/>
        </p:nvSpPr>
        <p:spPr>
          <a:xfrm>
            <a:off x="6754987" y="4910093"/>
            <a:ext cx="2283189" cy="1323439"/>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Reformed</a:t>
            </a:r>
          </a:p>
          <a:p>
            <a:pPr algn="ctr"/>
            <a:r>
              <a:rPr lang="en-US" sz="4000" b="1" dirty="0">
                <a:ln w="22225">
                  <a:solidFill>
                    <a:schemeClr val="accent2"/>
                  </a:solidFill>
                  <a:prstDash val="solid"/>
                </a:ln>
                <a:solidFill>
                  <a:schemeClr val="accent2">
                    <a:lumMod val="40000"/>
                    <a:lumOff val="60000"/>
                  </a:schemeClr>
                </a:solidFill>
              </a:rPr>
              <a:t>Jews</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5543163" y="5138633"/>
            <a:ext cx="51167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v</a:t>
            </a:r>
          </a:p>
        </p:txBody>
      </p:sp>
    </p:spTree>
    <p:extLst>
      <p:ext uri="{BB962C8B-B14F-4D97-AF65-F5344CB8AC3E}">
        <p14:creationId xmlns:p14="http://schemas.microsoft.com/office/powerpoint/2010/main" val="335093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3791" y="-67090"/>
            <a:ext cx="92160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What do Scientists have to say?</a:t>
            </a:r>
          </a:p>
        </p:txBody>
      </p:sp>
      <p:pic>
        <p:nvPicPr>
          <p:cNvPr id="5" name="Picture 4" descr="Z:\Work15-16\15-16_57\Copyright\Images\charles-darwi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1000" contrast="-8000"/>
                    </a14:imgEffect>
                  </a14:imgLayer>
                </a14:imgProps>
              </a:ext>
              <a:ext uri="{28A0092B-C50C-407E-A947-70E740481C1C}">
                <a14:useLocalDpi xmlns:a14="http://schemas.microsoft.com/office/drawing/2010/main" val="0"/>
              </a:ext>
            </a:extLst>
          </a:blip>
          <a:srcRect l="7828" r="8899"/>
          <a:stretch/>
        </p:blipFill>
        <p:spPr bwMode="auto">
          <a:xfrm>
            <a:off x="4534335" y="817659"/>
            <a:ext cx="1174109" cy="2231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Z:\Work15-16\15-16_57\Copyright\Images\Steve Haw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211" y="3869234"/>
            <a:ext cx="1305061" cy="2059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13408" y="3078317"/>
            <a:ext cx="19387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Charles Darwin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 name="Rectangle 7"/>
          <p:cNvSpPr/>
          <p:nvPr/>
        </p:nvSpPr>
        <p:spPr>
          <a:xfrm>
            <a:off x="3989930" y="6002375"/>
            <a:ext cx="1656479"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Stephen Hawking</a:t>
            </a:r>
          </a:p>
        </p:txBody>
      </p:sp>
      <p:pic>
        <p:nvPicPr>
          <p:cNvPr id="9" name="Picture 9" descr="Z:\Work15-16\15-16_57\Copyright\Images\Richard_Dawkin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4" r="11843" b="5456"/>
          <a:stretch/>
        </p:blipFill>
        <p:spPr bwMode="auto">
          <a:xfrm>
            <a:off x="10709647" y="846728"/>
            <a:ext cx="1189868" cy="22522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204894" y="3176736"/>
            <a:ext cx="1597873" cy="369332"/>
          </a:xfrm>
          <a:prstGeom prst="rect">
            <a:avLst/>
          </a:prstGeom>
        </p:spPr>
        <p:txBody>
          <a:bodyPr wrap="none">
            <a:spAutoFit/>
          </a:bodyPr>
          <a:lstStyle/>
          <a:p>
            <a:pPr lvl="0"/>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Richard Dawkins</a:t>
            </a:r>
          </a:p>
        </p:txBody>
      </p:sp>
      <p:pic>
        <p:nvPicPr>
          <p:cNvPr id="12" name="Picture 8" descr="Z:\Work15-16\15-16_57\Copyright\Images\Peter_Singer_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74" r="22863"/>
          <a:stretch/>
        </p:blipFill>
        <p:spPr bwMode="auto">
          <a:xfrm>
            <a:off x="10615872" y="3688222"/>
            <a:ext cx="1375586" cy="23926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682772" y="6151660"/>
            <a:ext cx="1216743"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Peter Singer</a:t>
            </a:r>
          </a:p>
        </p:txBody>
      </p:sp>
      <p:sp>
        <p:nvSpPr>
          <p:cNvPr id="16" name="Rectangle 15"/>
          <p:cNvSpPr/>
          <p:nvPr/>
        </p:nvSpPr>
        <p:spPr>
          <a:xfrm>
            <a:off x="2512229" y="700506"/>
            <a:ext cx="2132473" cy="523220"/>
          </a:xfrm>
          <a:prstGeom prst="rect">
            <a:avLst/>
          </a:prstGeom>
        </p:spPr>
        <p:txBody>
          <a:bodyPr wrap="square">
            <a:spAutoFit/>
          </a:bodyPr>
          <a:lstStyle/>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He thought about the theory of evolution</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6576887" y="843084"/>
            <a:ext cx="6096000" cy="954107"/>
          </a:xfrm>
          <a:prstGeom prst="rect">
            <a:avLst/>
          </a:prstGeom>
        </p:spPr>
        <p:txBody>
          <a:bodyPr>
            <a:spAutoFit/>
          </a:bodyPr>
          <a:lstStyle/>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He develops the theory of</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evolution even further</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in order to fully understand</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the meaning of genes.</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a:off x="2190061" y="3616502"/>
            <a:ext cx="2398990" cy="954107"/>
          </a:xfrm>
          <a:prstGeom prst="rect">
            <a:avLst/>
          </a:prstGeom>
        </p:spPr>
        <p:txBody>
          <a:bodyPr wrap="none">
            <a:spAutoFit/>
          </a:bodyPr>
          <a:lstStyle/>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Analysing the Big Bang</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Theory is his main field</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 Time could not even exist</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before this!</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a:off x="8321322" y="3548990"/>
            <a:ext cx="2294549" cy="1292662"/>
          </a:xfrm>
          <a:prstGeom prst="rect">
            <a:avLst/>
          </a:prstGeom>
        </p:spPr>
        <p:txBody>
          <a:bodyPr wrap="square">
            <a:spAutoFit/>
          </a:bodyPr>
          <a:lstStyle/>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He wrote about the </a:t>
            </a:r>
          </a:p>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importance of human life and animals–</a:t>
            </a:r>
          </a:p>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speciesism– prejudice against animals that are equal to man!</a:t>
            </a:r>
            <a:endParaRPr lang="x-none"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a:off x="125685" y="786068"/>
            <a:ext cx="1716723" cy="2492990"/>
          </a:xfrm>
          <a:prstGeom prst="rect">
            <a:avLst/>
          </a:prstGeom>
        </p:spPr>
        <p:txBody>
          <a:bodyPr wrap="square">
            <a:spAutoFit/>
          </a:bodyPr>
          <a:lstStyle/>
          <a:p>
            <a:pPr lvl="0">
              <a:defRPr b="0" i="0"/>
            </a:pP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“Wow! What is even more marvellous than how a man’s hand was formed in order to grab hold of something</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paws of a mole for digging</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leg of a horse</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 paddle porpoise</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and bat wings all created with the same pattern?</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That is why I support evolution.”</a:t>
            </a:r>
            <a:endPar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p:cNvSpPr/>
          <p:nvPr/>
        </p:nvSpPr>
        <p:spPr>
          <a:xfrm>
            <a:off x="137112" y="3965660"/>
            <a:ext cx="1356685" cy="2492990"/>
          </a:xfrm>
          <a:prstGeom prst="rect">
            <a:avLst/>
          </a:prstGeom>
        </p:spPr>
        <p:txBody>
          <a:bodyPr wrap="square">
            <a:spAutoFit/>
          </a:bodyPr>
          <a:lstStyle/>
          <a:p>
            <a:pPr lvl="0">
              <a:defRPr b="0" i="0"/>
            </a:pP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“This planet is a very ordinary star. We are species of developed monkeys  living on a small planet. But we have the ability to understand the Universe. This make us very special people.”</a:t>
            </a:r>
            <a:endPar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p:cNvSpPr/>
          <p:nvPr/>
        </p:nvSpPr>
        <p:spPr>
          <a:xfrm>
            <a:off x="5938980" y="737116"/>
            <a:ext cx="1643540" cy="2123658"/>
          </a:xfrm>
          <a:prstGeom prst="rect">
            <a:avLst/>
          </a:prstGeom>
        </p:spPr>
        <p:txBody>
          <a:bodyPr wrap="square">
            <a:spAutoFit/>
          </a:bodyPr>
          <a:lstStyle/>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Some truths force me to smile a lot. We are survival machines</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Robot motors blind programmed to keep the selfish molecules that are referred to as genes. We do what we have to do.”</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5830973" y="3694051"/>
            <a:ext cx="1802574" cy="2862322"/>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idea that human life is sacred because it deals with human life is a very old fashioned idea, if not middle aged</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traditional idea of the sanctity of life will bend under the pressure of scientific, technological and demographic  developments! That does not make any sense at all”</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3" descr="Z:\Work15-16\15-16_57\Powerpoint\images\origin-of-speci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930" y="806762"/>
            <a:ext cx="839343" cy="1218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Z:\Work15-16\15-16_57\Powerpoint\images\history-of-tim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6875" y="3680343"/>
            <a:ext cx="861916" cy="11528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Z:\Work15-16\15-16_57\Powerpoint\images\selfish-ge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1298" y="789577"/>
            <a:ext cx="832165" cy="10987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Z:\Work15-16\15-16_57\Powerpoint\images\practical-ethic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7459" y="3610382"/>
            <a:ext cx="737322" cy="11202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016448" y="1586261"/>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1859</a:t>
            </a:r>
          </a:p>
        </p:txBody>
      </p:sp>
      <p:sp>
        <p:nvSpPr>
          <p:cNvPr id="31" name="Rectangle 30"/>
          <p:cNvSpPr/>
          <p:nvPr/>
        </p:nvSpPr>
        <p:spPr>
          <a:xfrm>
            <a:off x="7924628" y="1503034"/>
            <a:ext cx="447559" cy="246221"/>
          </a:xfrm>
          <a:prstGeom prst="rect">
            <a:avLst/>
          </a:prstGeom>
          <a:noFill/>
        </p:spPr>
        <p:txBody>
          <a:bodyPr wrap="none" lIns="91440" tIns="45720" rIns="91440" bIns="45720">
            <a:spAutoFit/>
          </a:bodyPr>
          <a:lstStyle/>
          <a:p>
            <a:pPr algn="ctr"/>
            <a:r>
              <a:rPr lang="en-US" sz="1000" dirty="0">
                <a:ln w="0"/>
                <a:solidFill>
                  <a:schemeClr val="bg1"/>
                </a:solidFill>
                <a:effectLst>
                  <a:outerShdw blurRad="38100" dist="19050" dir="2700000" algn="tl" rotWithShape="0">
                    <a:schemeClr val="dk1">
                      <a:alpha val="40000"/>
                    </a:schemeClr>
                  </a:outerShdw>
                </a:effectLst>
              </a:rPr>
              <a:t>1976</a:t>
            </a:r>
            <a:endParaRPr lang="en-US" sz="1000" b="0" cap="none" spc="0" dirty="0">
              <a:ln w="0"/>
              <a:solidFill>
                <a:schemeClr val="bg1"/>
              </a:solidFill>
              <a:effectLst>
                <a:outerShdw blurRad="38100" dist="19050" dir="2700000" algn="tl" rotWithShape="0">
                  <a:schemeClr val="dk1">
                    <a:alpha val="40000"/>
                  </a:schemeClr>
                </a:outerShdw>
              </a:effectLst>
            </a:endParaRPr>
          </a:p>
        </p:txBody>
      </p:sp>
      <p:sp>
        <p:nvSpPr>
          <p:cNvPr id="32" name="Rectangle 31"/>
          <p:cNvSpPr/>
          <p:nvPr/>
        </p:nvSpPr>
        <p:spPr>
          <a:xfrm>
            <a:off x="1762762" y="4467725"/>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1988</a:t>
            </a:r>
          </a:p>
        </p:txBody>
      </p:sp>
      <p:sp>
        <p:nvSpPr>
          <p:cNvPr id="33" name="Rectangle 32"/>
          <p:cNvSpPr/>
          <p:nvPr/>
        </p:nvSpPr>
        <p:spPr>
          <a:xfrm>
            <a:off x="7873764" y="4314464"/>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1979</a:t>
            </a:r>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21319" y="2342854"/>
            <a:ext cx="1926547" cy="577857"/>
          </a:xfrm>
          <a:prstGeom prst="rect">
            <a:avLst/>
          </a:prstGeom>
        </p:spPr>
      </p:pic>
      <p:sp>
        <p:nvSpPr>
          <p:cNvPr id="36" name="TextBox 35"/>
          <p:cNvSpPr txBox="1"/>
          <p:nvPr/>
        </p:nvSpPr>
        <p:spPr>
          <a:xfrm>
            <a:off x="8623917" y="1809130"/>
            <a:ext cx="2122032" cy="523220"/>
          </a:xfrm>
          <a:prstGeom prst="rect">
            <a:avLst/>
          </a:prstGeom>
          <a:noFill/>
        </p:spPr>
        <p:txBody>
          <a:bodyPr wrap="square" rtlCol="0">
            <a:spAutoFit/>
          </a:bodyPr>
          <a:lstStyle/>
          <a:p>
            <a:r>
              <a:rPr lang="en-GB" sz="1400" b="1" dirty="0">
                <a:solidFill>
                  <a:srgbClr val="FF0000"/>
                </a:solidFill>
              </a:rPr>
              <a:t>A MIXTURE OF GENES –</a:t>
            </a:r>
          </a:p>
          <a:p>
            <a:r>
              <a:rPr lang="en-GB" sz="1400" b="1" dirty="0">
                <a:solidFill>
                  <a:srgbClr val="FF0000"/>
                </a:solidFill>
              </a:rPr>
              <a:t>NO MORE, NO LESS</a:t>
            </a:r>
          </a:p>
        </p:txBody>
      </p:sp>
      <p:sp>
        <p:nvSpPr>
          <p:cNvPr id="37" name="TextBox 36"/>
          <p:cNvSpPr txBox="1"/>
          <p:nvPr/>
        </p:nvSpPr>
        <p:spPr>
          <a:xfrm>
            <a:off x="6579922" y="2766898"/>
            <a:ext cx="1663387" cy="738664"/>
          </a:xfrm>
          <a:prstGeom prst="rect">
            <a:avLst/>
          </a:prstGeom>
          <a:noFill/>
        </p:spPr>
        <p:txBody>
          <a:bodyPr wrap="square" rtlCol="0">
            <a:spAutoFit/>
          </a:bodyPr>
          <a:lstStyle/>
          <a:p>
            <a:r>
              <a:rPr lang="en-GB" sz="1400" b="1" dirty="0">
                <a:solidFill>
                  <a:srgbClr val="FF0000"/>
                </a:solidFill>
              </a:rPr>
              <a:t>GOD CREATING THE WORLD – NOT AT ALL!</a:t>
            </a:r>
          </a:p>
        </p:txBody>
      </p:sp>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1166" r="-1" b="27394"/>
          <a:stretch/>
        </p:blipFill>
        <p:spPr>
          <a:xfrm>
            <a:off x="8826148" y="4841652"/>
            <a:ext cx="1573663" cy="1026731"/>
          </a:xfrm>
          <a:prstGeom prst="rect">
            <a:avLst/>
          </a:prstGeom>
        </p:spPr>
      </p:pic>
      <p:sp>
        <p:nvSpPr>
          <p:cNvPr id="39" name="TextBox 38"/>
          <p:cNvSpPr txBox="1"/>
          <p:nvPr/>
        </p:nvSpPr>
        <p:spPr>
          <a:xfrm>
            <a:off x="8706601" y="5903893"/>
            <a:ext cx="1865211" cy="954107"/>
          </a:xfrm>
          <a:prstGeom prst="rect">
            <a:avLst/>
          </a:prstGeom>
          <a:noFill/>
        </p:spPr>
        <p:txBody>
          <a:bodyPr wrap="square" rtlCol="0">
            <a:spAutoFit/>
          </a:bodyPr>
          <a:lstStyle/>
          <a:p>
            <a:pPr algn="ctr"/>
            <a:r>
              <a:rPr lang="en-GB" sz="1400" b="1" dirty="0">
                <a:solidFill>
                  <a:srgbClr val="FF0000"/>
                </a:solidFill>
              </a:rPr>
              <a:t>ETHICAL PROBLEMS</a:t>
            </a:r>
          </a:p>
          <a:p>
            <a:pPr algn="ctr"/>
            <a:r>
              <a:rPr lang="en-GB" sz="1400" b="1" dirty="0">
                <a:solidFill>
                  <a:srgbClr val="FF0000"/>
                </a:solidFill>
              </a:rPr>
              <a:t>FROM </a:t>
            </a:r>
          </a:p>
          <a:p>
            <a:pPr algn="ctr"/>
            <a:r>
              <a:rPr lang="en-GB" sz="1400" b="1" dirty="0">
                <a:solidFill>
                  <a:srgbClr val="FF0000"/>
                </a:solidFill>
              </a:rPr>
              <a:t>NON-RELIGIOUS VIEWPOINT</a:t>
            </a:r>
          </a:p>
        </p:txBody>
      </p:sp>
      <p:sp>
        <p:nvSpPr>
          <p:cNvPr id="41" name="TextBox 40"/>
          <p:cNvSpPr txBox="1"/>
          <p:nvPr/>
        </p:nvSpPr>
        <p:spPr>
          <a:xfrm>
            <a:off x="7691926" y="4897400"/>
            <a:ext cx="1080842" cy="1815882"/>
          </a:xfrm>
          <a:prstGeom prst="rect">
            <a:avLst/>
          </a:prstGeom>
          <a:noFill/>
        </p:spPr>
        <p:txBody>
          <a:bodyPr wrap="square" rtlCol="0">
            <a:spAutoFit/>
          </a:bodyPr>
          <a:lstStyle/>
          <a:p>
            <a:r>
              <a:rPr lang="en-GB" sz="1400" b="1" dirty="0">
                <a:solidFill>
                  <a:srgbClr val="FF0000"/>
                </a:solidFill>
              </a:rPr>
              <a:t>IT IS NOT THE SANCTITY OF LIFE THAT IS IMPORANT BUT ITS QUALITY!</a:t>
            </a:r>
          </a:p>
        </p:txBody>
      </p:sp>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0691" y="4955164"/>
            <a:ext cx="1645725" cy="893255"/>
          </a:xfrm>
          <a:prstGeom prst="rect">
            <a:avLst/>
          </a:prstGeom>
        </p:spPr>
      </p:pic>
      <p:sp>
        <p:nvSpPr>
          <p:cNvPr id="43" name="TextBox 42"/>
          <p:cNvSpPr txBox="1"/>
          <p:nvPr/>
        </p:nvSpPr>
        <p:spPr>
          <a:xfrm>
            <a:off x="2404603" y="4401886"/>
            <a:ext cx="2066021" cy="523220"/>
          </a:xfrm>
          <a:prstGeom prst="rect">
            <a:avLst/>
          </a:prstGeom>
          <a:noFill/>
        </p:spPr>
        <p:txBody>
          <a:bodyPr wrap="square" rtlCol="0">
            <a:spAutoFit/>
          </a:bodyPr>
          <a:lstStyle/>
          <a:p>
            <a:r>
              <a:rPr lang="en-GB" sz="1400" b="1" dirty="0">
                <a:solidFill>
                  <a:srgbClr val="FF0000"/>
                </a:solidFill>
              </a:rPr>
              <a:t>TIME DID NOT EVEN EXIST BEFORE BIG BANG!</a:t>
            </a:r>
          </a:p>
        </p:txBody>
      </p:sp>
      <p:sp>
        <p:nvSpPr>
          <p:cNvPr id="44" name="TextBox 43"/>
          <p:cNvSpPr txBox="1"/>
          <p:nvPr/>
        </p:nvSpPr>
        <p:spPr>
          <a:xfrm>
            <a:off x="1367246" y="5805341"/>
            <a:ext cx="2092921" cy="954107"/>
          </a:xfrm>
          <a:prstGeom prst="rect">
            <a:avLst/>
          </a:prstGeom>
          <a:noFill/>
        </p:spPr>
        <p:txBody>
          <a:bodyPr wrap="square" rtlCol="0">
            <a:spAutoFit/>
          </a:bodyPr>
          <a:lstStyle/>
          <a:p>
            <a:r>
              <a:rPr lang="en-GB" sz="1400" b="1" dirty="0">
                <a:solidFill>
                  <a:srgbClr val="FF0000"/>
                </a:solidFill>
              </a:rPr>
              <a:t>GOD, A SUPERNATURAL</a:t>
            </a:r>
          </a:p>
          <a:p>
            <a:r>
              <a:rPr lang="en-GB" sz="1400" b="1" dirty="0">
                <a:solidFill>
                  <a:srgbClr val="FF0000"/>
                </a:solidFill>
              </a:rPr>
              <a:t>BEING DID NOT CREATE THE UNIVERS! IT WAS THE LAWS OF PHYSICS.</a:t>
            </a:r>
          </a:p>
        </p:txBody>
      </p:sp>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6852" y="2041325"/>
            <a:ext cx="1406577" cy="979795"/>
          </a:xfrm>
          <a:prstGeom prst="rect">
            <a:avLst/>
          </a:prstGeom>
        </p:spPr>
      </p:pic>
      <p:sp>
        <p:nvSpPr>
          <p:cNvPr id="46" name="TextBox 45"/>
          <p:cNvSpPr txBox="1"/>
          <p:nvPr/>
        </p:nvSpPr>
        <p:spPr>
          <a:xfrm>
            <a:off x="2626176" y="1155374"/>
            <a:ext cx="1885110" cy="954107"/>
          </a:xfrm>
          <a:prstGeom prst="rect">
            <a:avLst/>
          </a:prstGeom>
          <a:noFill/>
        </p:spPr>
        <p:txBody>
          <a:bodyPr wrap="square" rtlCol="0">
            <a:spAutoFit/>
          </a:bodyPr>
          <a:lstStyle/>
          <a:p>
            <a:r>
              <a:rPr lang="en-GB" sz="1400" b="1" dirty="0">
                <a:solidFill>
                  <a:srgbClr val="FF0000"/>
                </a:solidFill>
              </a:rPr>
              <a:t>DEVELOPED AND EVOLVED FROM APES– HAVE NOT BEEN CREATED</a:t>
            </a:r>
          </a:p>
        </p:txBody>
      </p:sp>
      <p:sp>
        <p:nvSpPr>
          <p:cNvPr id="47" name="TextBox 46"/>
          <p:cNvSpPr txBox="1"/>
          <p:nvPr/>
        </p:nvSpPr>
        <p:spPr>
          <a:xfrm>
            <a:off x="1662094" y="2171062"/>
            <a:ext cx="1103661" cy="738664"/>
          </a:xfrm>
          <a:prstGeom prst="rect">
            <a:avLst/>
          </a:prstGeom>
          <a:noFill/>
        </p:spPr>
        <p:txBody>
          <a:bodyPr wrap="square" rtlCol="0">
            <a:spAutoFit/>
          </a:bodyPr>
          <a:lstStyle/>
          <a:p>
            <a:pPr algn="ctr"/>
            <a:r>
              <a:rPr lang="en-GB" sz="1400" b="1" dirty="0">
                <a:solidFill>
                  <a:srgbClr val="FF0000"/>
                </a:solidFill>
              </a:rPr>
              <a:t>1859 – AN IMPORTANT YEAR</a:t>
            </a:r>
          </a:p>
        </p:txBody>
      </p:sp>
      <p:sp>
        <p:nvSpPr>
          <p:cNvPr id="48" name="TextBox 47"/>
          <p:cNvSpPr txBox="1"/>
          <p:nvPr/>
        </p:nvSpPr>
        <p:spPr>
          <a:xfrm>
            <a:off x="1281167" y="3019800"/>
            <a:ext cx="2598767" cy="523220"/>
          </a:xfrm>
          <a:prstGeom prst="rect">
            <a:avLst/>
          </a:prstGeom>
          <a:noFill/>
        </p:spPr>
        <p:txBody>
          <a:bodyPr wrap="square" rtlCol="0">
            <a:spAutoFit/>
          </a:bodyPr>
          <a:lstStyle/>
          <a:p>
            <a:r>
              <a:rPr lang="en-GB" sz="1400" b="1" dirty="0">
                <a:solidFill>
                  <a:srgbClr val="FF0000"/>
                </a:solidFill>
              </a:rPr>
              <a:t>EXPLAINING EVOLUTION IN A DETAILED AND LOGICAL WAY</a:t>
            </a:r>
          </a:p>
        </p:txBody>
      </p:sp>
      <p:cxnSp>
        <p:nvCxnSpPr>
          <p:cNvPr id="50" name="Straight Connector 49"/>
          <p:cNvCxnSpPr/>
          <p:nvPr/>
        </p:nvCxnSpPr>
        <p:spPr>
          <a:xfrm>
            <a:off x="125685" y="3546068"/>
            <a:ext cx="118529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837303" y="785486"/>
            <a:ext cx="55579" cy="59139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87027" y="2930756"/>
            <a:ext cx="2110057" cy="307777"/>
          </a:xfrm>
          <a:prstGeom prst="rect">
            <a:avLst/>
          </a:prstGeom>
          <a:noFill/>
        </p:spPr>
        <p:txBody>
          <a:bodyPr wrap="square" rtlCol="0">
            <a:spAutoFit/>
          </a:bodyPr>
          <a:lstStyle/>
          <a:p>
            <a:r>
              <a:rPr lang="en-GB" sz="1400" b="1" dirty="0">
                <a:solidFill>
                  <a:srgbClr val="FF0000"/>
                </a:solidFill>
              </a:rPr>
              <a:t>THE BLIND WATCHMAKER</a:t>
            </a:r>
          </a:p>
        </p:txBody>
      </p:sp>
    </p:spTree>
    <p:extLst>
      <p:ext uri="{BB962C8B-B14F-4D97-AF65-F5344CB8AC3E}">
        <p14:creationId xmlns:p14="http://schemas.microsoft.com/office/powerpoint/2010/main" val="46828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7689980"/>
              </p:ext>
            </p:extLst>
          </p:nvPr>
        </p:nvGraphicFramePr>
        <p:xfrm>
          <a:off x="522360" y="2598709"/>
          <a:ext cx="8184536" cy="2773680"/>
        </p:xfrm>
        <a:graphic>
          <a:graphicData uri="http://schemas.openxmlformats.org/drawingml/2006/table">
            <a:tbl>
              <a:tblPr firstRow="1" firstCol="1" lastRow="1" lastCol="1" bandRow="1" bandCol="1"/>
              <a:tblGrid>
                <a:gridCol w="1206181">
                  <a:extLst>
                    <a:ext uri="{9D8B030D-6E8A-4147-A177-3AD203B41FA5}">
                      <a16:colId xmlns:a16="http://schemas.microsoft.com/office/drawing/2014/main" val="4158401527"/>
                    </a:ext>
                  </a:extLst>
                </a:gridCol>
                <a:gridCol w="2433662">
                  <a:extLst>
                    <a:ext uri="{9D8B030D-6E8A-4147-A177-3AD203B41FA5}">
                      <a16:colId xmlns:a16="http://schemas.microsoft.com/office/drawing/2014/main" val="3835733252"/>
                    </a:ext>
                  </a:extLst>
                </a:gridCol>
                <a:gridCol w="2498559">
                  <a:extLst>
                    <a:ext uri="{9D8B030D-6E8A-4147-A177-3AD203B41FA5}">
                      <a16:colId xmlns:a16="http://schemas.microsoft.com/office/drawing/2014/main" val="2050958419"/>
                    </a:ext>
                  </a:extLst>
                </a:gridCol>
                <a:gridCol w="2046134">
                  <a:extLst>
                    <a:ext uri="{9D8B030D-6E8A-4147-A177-3AD203B41FA5}">
                      <a16:colId xmlns:a16="http://schemas.microsoft.com/office/drawing/2014/main" val="2889342682"/>
                    </a:ext>
                  </a:extLst>
                </a:gridCol>
              </a:tblGrid>
              <a:tr h="213360">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STATEMENT</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THEIST</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ATHEIST</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AGNOSTIC</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078476"/>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881444"/>
                  </a:ext>
                </a:extLst>
              </a:tr>
              <a:tr h="213360">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459335"/>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3</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57439"/>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4</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575360"/>
                  </a:ext>
                </a:extLst>
              </a:tr>
              <a:tr h="213360">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5</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01180"/>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740424"/>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7</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128475"/>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8</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997488"/>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9</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19024"/>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43080"/>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652467"/>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12</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970316"/>
                  </a:ext>
                </a:extLst>
              </a:tr>
            </a:tbl>
          </a:graphicData>
        </a:graphic>
      </p:graphicFrame>
      <p:sp>
        <p:nvSpPr>
          <p:cNvPr id="3" name="Rectangle 1"/>
          <p:cNvSpPr>
            <a:spLocks noChangeArrowheads="1"/>
          </p:cNvSpPr>
          <p:nvPr/>
        </p:nvSpPr>
        <p:spPr bwMode="auto">
          <a:xfrm>
            <a:off x="430491" y="296163"/>
            <a:ext cx="83682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Here are three important words you will have to learn in this unit:</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BELIEVER/THEIST :  SOMEONE WHO BELIEVES IN THE EXISTENCE OF GOD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AGNOSTIC: SOMEONE WHO BELIEVES IT IS IMPOSSIBLE TO PROVE OR DISPROVE THE EXISTENCE OF GOD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ATHEIST: SOMEONE WHO DOES NOT BELIEVE IN THE EXISTENCE OF GOD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Look at the different descriptions or a few opinions about God on page in Exploring Matters in Religious Education 1 and then fill in the table below by placing a tick in the correct box:</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366397" y="2610976"/>
            <a:ext cx="2066667" cy="1952381"/>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9366396" y="594276"/>
            <a:ext cx="2066667" cy="1961905"/>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9366397" y="4618152"/>
            <a:ext cx="2066667" cy="1980952"/>
          </a:xfrm>
          <a:prstGeom prst="rect">
            <a:avLst/>
          </a:prstGeom>
          <a:ln w="38100">
            <a:solidFill>
              <a:schemeClr val="tx1"/>
            </a:solidFill>
          </a:ln>
        </p:spPr>
      </p:pic>
      <p:sp>
        <p:nvSpPr>
          <p:cNvPr id="9" name="TextBox 8"/>
          <p:cNvSpPr txBox="1"/>
          <p:nvPr/>
        </p:nvSpPr>
        <p:spPr>
          <a:xfrm>
            <a:off x="218388" y="5436273"/>
            <a:ext cx="8976220" cy="1323439"/>
          </a:xfrm>
          <a:prstGeom prst="rect">
            <a:avLst/>
          </a:prstGeom>
          <a:solidFill>
            <a:schemeClr val="accent1">
              <a:lumMod val="20000"/>
              <a:lumOff val="80000"/>
            </a:schemeClr>
          </a:solidFill>
        </p:spPr>
        <p:txBody>
          <a:bodyPr wrap="square" rtlCol="0">
            <a:spAutoFit/>
          </a:bodyPr>
          <a:lstStyle/>
          <a:p>
            <a:r>
              <a:rPr lang="en-GB" sz="1600" b="1" dirty="0">
                <a:solidFill>
                  <a:srgbClr val="FF0000"/>
                </a:solidFill>
              </a:rPr>
              <a:t>HUMANISTS: We can understand the world through Science and that religious explanations of the world are unreliable.  They say that there are no good reasons for believing in the existence of God and there is plenty of evidence to suggest that the world formed by itself, through slow gradual processes over billions of years.  Evolution can help us to understand the way species are related to each other today, rather than relying on the religious belief that the creation of life is a ‘mystery’.</a:t>
            </a:r>
          </a:p>
        </p:txBody>
      </p:sp>
      <p:sp>
        <p:nvSpPr>
          <p:cNvPr id="11" name="Rectangle 10"/>
          <p:cNvSpPr/>
          <p:nvPr/>
        </p:nvSpPr>
        <p:spPr>
          <a:xfrm>
            <a:off x="2415854" y="-95682"/>
            <a:ext cx="5090241"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Proving the existence of God!</a:t>
            </a:r>
          </a:p>
        </p:txBody>
      </p:sp>
    </p:spTree>
    <p:extLst>
      <p:ext uri="{BB962C8B-B14F-4D97-AF65-F5344CB8AC3E}">
        <p14:creationId xmlns:p14="http://schemas.microsoft.com/office/powerpoint/2010/main" val="19874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4680</Words>
  <Application>Microsoft Office PowerPoint</Application>
  <PresentationFormat>Widescreen</PresentationFormat>
  <Paragraphs>431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Comic Sans MS</vt:lpstr>
      <vt:lpstr>Georgia</vt:lpstr>
      <vt:lpstr>Open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Gwenda Healy</dc:creator>
  <cp:lastModifiedBy>Mefys Jones</cp:lastModifiedBy>
  <cp:revision>135</cp:revision>
  <cp:lastPrinted>2017-06-11T13:42:45Z</cp:lastPrinted>
  <dcterms:created xsi:type="dcterms:W3CDTF">2017-04-21T07:51:56Z</dcterms:created>
  <dcterms:modified xsi:type="dcterms:W3CDTF">2017-08-01T20:55:28Z</dcterms:modified>
</cp:coreProperties>
</file>