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6" r:id="rId5"/>
    <p:sldId id="257" r:id="rId6"/>
    <p:sldId id="270" r:id="rId7"/>
    <p:sldId id="262" r:id="rId8"/>
    <p:sldId id="271" r:id="rId9"/>
    <p:sldId id="268" r:id="rId10"/>
    <p:sldId id="275" r:id="rId11"/>
    <p:sldId id="276" r:id="rId12"/>
    <p:sldId id="265" r:id="rId13"/>
    <p:sldId id="274" r:id="rId14"/>
    <p:sldId id="272" r:id="rId15"/>
    <p:sldId id="273" r:id="rId16"/>
    <p:sldId id="27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5DDDC-C8A0-433B-9A65-14C6BD4D6499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8417-4267-4F43-9D6F-0B4E5DD53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6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EB51F-9169-4330-A485-47497B8C3FD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17E22-43F5-4DF6-BB38-6726CEE5D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580A32-829D-42EF-83CF-2335B83A08D4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79EC4-9704-4DAC-8D49-916B85CF080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www.youtube.com/watch?v=YIPzuBeIgD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truetube.co.uk/film/christian-marriag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C_xSxRms1XY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TXicmkrQ4&amp;feature=shar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001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600" u="sng">
                <a:solidFill>
                  <a:schemeClr val="tx2">
                    <a:lumMod val="60000"/>
                    <a:lumOff val="40000"/>
                  </a:schemeClr>
                </a:solidFill>
              </a:rPr>
              <a:t>Recap – Silent Starter</a:t>
            </a:r>
          </a:p>
          <a:p>
            <a:pPr marL="45720" indent="0" algn="ctr">
              <a:buNone/>
            </a:pPr>
            <a:endParaRPr lang="en-GB" sz="36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en-GB" sz="3600">
                <a:solidFill>
                  <a:schemeClr val="tx2">
                    <a:lumMod val="60000"/>
                    <a:lumOff val="40000"/>
                  </a:schemeClr>
                </a:solidFill>
              </a:rPr>
              <a:t>On your whiteboards </a:t>
            </a:r>
          </a:p>
          <a:p>
            <a:pPr marL="45720" indent="0" algn="ctr">
              <a:buNone/>
            </a:pPr>
            <a:endParaRPr lang="en-GB" sz="36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 algn="ctr">
              <a:buNone/>
            </a:pPr>
            <a:r>
              <a:rPr lang="en-GB" sz="3600">
                <a:solidFill>
                  <a:schemeClr val="tx2">
                    <a:lumMod val="60000"/>
                    <a:lumOff val="40000"/>
                  </a:schemeClr>
                </a:solidFill>
              </a:rPr>
              <a:t>A) Explain what a rite of passage is. (2)</a:t>
            </a:r>
          </a:p>
        </p:txBody>
      </p:sp>
      <p:pic>
        <p:nvPicPr>
          <p:cNvPr id="1026" name="Picture 2" descr="Image result for infant bapt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81" y="5301208"/>
            <a:ext cx="2438475" cy="12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manist wed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8408"/>
            <a:ext cx="2256185" cy="1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9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5" y="92587"/>
            <a:ext cx="4788023" cy="792087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AD4788C8-BEE9-46F9-8512-57DAFC3BE0EF}" type="datetime2"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pPr algn="ctr"/>
              <a:t>Thursday, 08 December 2016</a:t>
            </a:fld>
            <a:endParaRPr lang="en-GB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8" y="980728"/>
            <a:ext cx="60832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0000"/>
                </a:solidFill>
                <a:latin typeface="Comic Sans MS" pitchFamily="66" charset="0"/>
              </a:rPr>
              <a:t>Objective – To evaluate the importance of rites of passage.</a:t>
            </a:r>
            <a:endParaRPr lang="en-GB" sz="2800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08" y="908720"/>
            <a:ext cx="9131591" cy="58326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09" y="116632"/>
            <a:ext cx="4716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Our Learning Journey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47596"/>
              </p:ext>
            </p:extLst>
          </p:nvPr>
        </p:nvGraphicFramePr>
        <p:xfrm>
          <a:off x="176765" y="2492896"/>
          <a:ext cx="741957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2604">
                <a:tc>
                  <a:txBody>
                    <a:bodyPr/>
                    <a:lstStyle/>
                    <a:p>
                      <a:r>
                        <a:rPr lang="en-GB" dirty="0"/>
                        <a:t>Define</a:t>
                      </a:r>
                      <a:r>
                        <a:rPr lang="en-GB" baseline="0" dirty="0"/>
                        <a:t> using examples what a rite of passage 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To consider the importance of the rites of passage from secular and non religious ceremonies.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Evaluate the claim that ceremonies to mark rites of passage are a waste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1">
                <a:tc>
                  <a:txBody>
                    <a:bodyPr/>
                    <a:lstStyle/>
                    <a:p>
                      <a:r>
                        <a:rPr lang="EN-GB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224" y="5373216"/>
          <a:ext cx="6048672" cy="131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932">
                <a:tc>
                  <a:txBody>
                    <a:bodyPr/>
                    <a:lstStyle/>
                    <a:p>
                      <a:r>
                        <a:rPr lang="en-GB" dirty="0"/>
                        <a:t>EPR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r>
                        <a:rPr lang="en-GB" dirty="0"/>
                        <a:t>Secular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Unrelated to religion or non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4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778"/>
            <a:ext cx="9144001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Evaluation skills: DAADOS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8019" y="1284334"/>
            <a:ext cx="61206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rgbClr val="FF0000"/>
                </a:solidFill>
              </a:rPr>
              <a:t>This should be a clarification of the question and a definition of any key terms.</a:t>
            </a:r>
          </a:p>
          <a:p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more than two sentences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8019" y="2814763"/>
            <a:ext cx="6285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One/Two PEE paragraphs </a:t>
            </a:r>
            <a:r>
              <a:rPr lang="en-GB" sz="1500">
                <a:solidFill>
                  <a:srgbClr val="FF0000"/>
                </a:solidFill>
              </a:rPr>
              <a:t>making points which may not agree but give another thought on the quote.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8019" y="3816757"/>
            <a:ext cx="7357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PEE paragraphs </a:t>
            </a:r>
            <a:r>
              <a:rPr lang="en-GB" sz="1500">
                <a:solidFill>
                  <a:srgbClr val="FF0000"/>
                </a:solidFill>
              </a:rPr>
              <a:t>that MUST be linked to </a:t>
            </a:r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teachings/beliefs/practices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8018" y="4587918"/>
            <a:ext cx="612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rgbClr val="FF0000"/>
                </a:solidFill>
              </a:rPr>
              <a:t> </a:t>
            </a:r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One/Two PEE paragraphs </a:t>
            </a:r>
            <a:r>
              <a:rPr lang="en-GB" sz="1500">
                <a:solidFill>
                  <a:srgbClr val="FF0000"/>
                </a:solidFill>
              </a:rPr>
              <a:t>Can you think of any other views on this quote they </a:t>
            </a:r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 to be religious</a:t>
            </a:r>
            <a:r>
              <a:rPr lang="en-GB" sz="15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8018" y="5324454"/>
            <a:ext cx="603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sentences </a:t>
            </a:r>
            <a:r>
              <a:rPr lang="en-GB" sz="1500">
                <a:solidFill>
                  <a:srgbClr val="FF0000"/>
                </a:solidFill>
              </a:rPr>
              <a:t>This should just be a short summary/ conclusion. What is the impact of the statement on individuals or society.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2258" y="2181414"/>
            <a:ext cx="7357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PEE paragraphs </a:t>
            </a:r>
            <a:r>
              <a:rPr lang="en-GB" sz="1500">
                <a:solidFill>
                  <a:srgbClr val="FF0000"/>
                </a:solidFill>
              </a:rPr>
              <a:t>that MUST be linked to </a:t>
            </a:r>
            <a:r>
              <a:rPr lang="en-GB" sz="15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teachings /beliefs/practices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26704" y="1462569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ight Arrow 10"/>
          <p:cNvSpPr/>
          <p:nvPr/>
        </p:nvSpPr>
        <p:spPr>
          <a:xfrm>
            <a:off x="1689662" y="2990757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ight Arrow 11"/>
          <p:cNvSpPr/>
          <p:nvPr/>
        </p:nvSpPr>
        <p:spPr>
          <a:xfrm>
            <a:off x="1658843" y="2226663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ight Arrow 12"/>
          <p:cNvSpPr/>
          <p:nvPr/>
        </p:nvSpPr>
        <p:spPr>
          <a:xfrm>
            <a:off x="1696506" y="3850906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ight Arrow 13"/>
          <p:cNvSpPr/>
          <p:nvPr/>
        </p:nvSpPr>
        <p:spPr>
          <a:xfrm>
            <a:off x="1688028" y="4636185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ight Arrow 14"/>
          <p:cNvSpPr/>
          <p:nvPr/>
        </p:nvSpPr>
        <p:spPr>
          <a:xfrm>
            <a:off x="1681184" y="5426766"/>
            <a:ext cx="989512" cy="28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/>
          <p:cNvSpPr txBox="1"/>
          <p:nvPr/>
        </p:nvSpPr>
        <p:spPr>
          <a:xfrm>
            <a:off x="0" y="930517"/>
            <a:ext cx="185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D</a:t>
            </a:r>
            <a:r>
              <a:rPr lang="en-GB"/>
              <a:t>efine</a:t>
            </a:r>
          </a:p>
          <a:p>
            <a:r>
              <a:rPr lang="en-GB" sz="5400"/>
              <a:t>A</a:t>
            </a:r>
            <a:r>
              <a:rPr lang="en-GB"/>
              <a:t>gree</a:t>
            </a:r>
          </a:p>
          <a:p>
            <a:r>
              <a:rPr lang="en-GB" sz="5400"/>
              <a:t>A</a:t>
            </a:r>
            <a:r>
              <a:rPr lang="en-GB"/>
              <a:t>nother view</a:t>
            </a:r>
          </a:p>
          <a:p>
            <a:r>
              <a:rPr lang="en-GB" sz="5400"/>
              <a:t>D</a:t>
            </a:r>
            <a:r>
              <a:rPr lang="en-GB"/>
              <a:t>isagree</a:t>
            </a:r>
          </a:p>
          <a:p>
            <a:r>
              <a:rPr lang="en-GB" sz="5400"/>
              <a:t>O</a:t>
            </a:r>
            <a:r>
              <a:rPr lang="en-GB"/>
              <a:t>ther views</a:t>
            </a:r>
          </a:p>
          <a:p>
            <a:r>
              <a:rPr lang="en-GB" sz="5400"/>
              <a:t>S</a:t>
            </a:r>
            <a:r>
              <a:rPr lang="en-GB"/>
              <a:t>ummary</a:t>
            </a:r>
            <a:endParaRPr lang="en-GB" sz="5400"/>
          </a:p>
          <a:p>
            <a:endParaRPr lang="en-GB"/>
          </a:p>
          <a:p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72720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0517"/>
            <a:ext cx="185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D</a:t>
            </a:r>
            <a:r>
              <a:rPr lang="en-GB"/>
              <a:t>efine</a:t>
            </a:r>
          </a:p>
          <a:p>
            <a:r>
              <a:rPr lang="en-GB" sz="5400"/>
              <a:t>A</a:t>
            </a:r>
            <a:r>
              <a:rPr lang="en-GB"/>
              <a:t>gree</a:t>
            </a:r>
          </a:p>
          <a:p>
            <a:r>
              <a:rPr lang="en-GB" sz="5400"/>
              <a:t>A</a:t>
            </a:r>
            <a:r>
              <a:rPr lang="en-GB"/>
              <a:t>nother view</a:t>
            </a:r>
          </a:p>
          <a:p>
            <a:r>
              <a:rPr lang="en-GB" sz="5400"/>
              <a:t>D</a:t>
            </a:r>
            <a:r>
              <a:rPr lang="en-GB"/>
              <a:t>isagree</a:t>
            </a:r>
          </a:p>
          <a:p>
            <a:r>
              <a:rPr lang="en-GB" sz="5400"/>
              <a:t>O</a:t>
            </a:r>
            <a:r>
              <a:rPr lang="en-GB"/>
              <a:t>ther views</a:t>
            </a:r>
          </a:p>
          <a:p>
            <a:r>
              <a:rPr lang="en-GB" sz="5400"/>
              <a:t>S</a:t>
            </a:r>
            <a:r>
              <a:rPr lang="en-GB"/>
              <a:t>ummary</a:t>
            </a:r>
            <a:endParaRPr lang="en-GB" sz="5400"/>
          </a:p>
          <a:p>
            <a:endParaRPr lang="en-GB"/>
          </a:p>
          <a:p>
            <a:endParaRPr lang="en-GB" sz="5400"/>
          </a:p>
        </p:txBody>
      </p:sp>
      <p:sp>
        <p:nvSpPr>
          <p:cNvPr id="6" name="TextBox 5"/>
          <p:cNvSpPr txBox="1"/>
          <p:nvPr/>
        </p:nvSpPr>
        <p:spPr>
          <a:xfrm>
            <a:off x="1599197" y="1204726"/>
            <a:ext cx="7439296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This question is asking for a discussion about…</a:t>
            </a:r>
          </a:p>
          <a:p>
            <a:r>
              <a:rPr lang="en-GB" sz="1350">
                <a:solidFill>
                  <a:srgbClr val="FF0000"/>
                </a:solidFill>
              </a:rPr>
              <a:t>[define any key term] </a:t>
            </a:r>
            <a:r>
              <a:rPr lang="en-GB" sz="1350"/>
              <a:t>means……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9197" y="1759381"/>
            <a:ext cx="7439296" cy="1131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Some </a:t>
            </a:r>
            <a:r>
              <a:rPr lang="en-GB" sz="1350">
                <a:solidFill>
                  <a:srgbClr val="FF0000"/>
                </a:solidFill>
              </a:rPr>
              <a:t>[say who] </a:t>
            </a:r>
            <a:r>
              <a:rPr lang="en-GB" sz="1350"/>
              <a:t>may agree with this quote… </a:t>
            </a:r>
            <a:r>
              <a:rPr lang="en-GB" sz="1350">
                <a:solidFill>
                  <a:srgbClr val="FF0000"/>
                </a:solidFill>
              </a:rPr>
              <a:t>[include a belief, teaching or practice]</a:t>
            </a:r>
            <a:r>
              <a:rPr lang="en-GB" sz="1350"/>
              <a:t>… this means…… and so…… </a:t>
            </a:r>
            <a:r>
              <a:rPr lang="en-GB" sz="1350">
                <a:solidFill>
                  <a:srgbClr val="FF0000"/>
                </a:solidFill>
              </a:rPr>
              <a:t>[link back to the quote, how does it agree?] </a:t>
            </a:r>
          </a:p>
          <a:p>
            <a:endParaRPr lang="en-GB" sz="1350"/>
          </a:p>
          <a:p>
            <a:r>
              <a:rPr lang="en-GB" sz="1350"/>
              <a:t>In addition </a:t>
            </a:r>
            <a:r>
              <a:rPr lang="en-GB" sz="1350">
                <a:solidFill>
                  <a:srgbClr val="FF0000"/>
                </a:solidFill>
              </a:rPr>
              <a:t>[say who]</a:t>
            </a:r>
            <a:r>
              <a:rPr lang="en-GB" sz="1350"/>
              <a:t> may also agree with this… </a:t>
            </a:r>
            <a:r>
              <a:rPr lang="en-GB" sz="1350">
                <a:solidFill>
                  <a:srgbClr val="FF0000"/>
                </a:solidFill>
              </a:rPr>
              <a:t>[include a belief, teaching or practice] </a:t>
            </a:r>
            <a:r>
              <a:rPr lang="en-GB" sz="1350"/>
              <a:t>…</a:t>
            </a:r>
            <a:r>
              <a:rPr lang="en-GB" sz="1350">
                <a:solidFill>
                  <a:srgbClr val="FF0000"/>
                </a:solidFill>
              </a:rPr>
              <a:t> </a:t>
            </a:r>
            <a:r>
              <a:rPr lang="en-GB" sz="1350"/>
              <a:t>this means…. and supports the quote by/because….  </a:t>
            </a:r>
            <a:r>
              <a:rPr lang="en-GB" sz="1350">
                <a:solidFill>
                  <a:srgbClr val="FF0000"/>
                </a:solidFill>
              </a:rPr>
              <a:t>[link back to quote how does it agree?]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197" y="2936785"/>
            <a:ext cx="7439296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Others such as </a:t>
            </a:r>
            <a:r>
              <a:rPr lang="en-GB" sz="1350">
                <a:solidFill>
                  <a:srgbClr val="FF0000"/>
                </a:solidFill>
              </a:rPr>
              <a:t>[say who if you can] </a:t>
            </a:r>
            <a:r>
              <a:rPr lang="en-GB" sz="1350"/>
              <a:t>may say… </a:t>
            </a:r>
            <a:r>
              <a:rPr lang="en-GB" sz="1350">
                <a:solidFill>
                  <a:srgbClr val="FF0000"/>
                </a:solidFill>
              </a:rPr>
              <a:t>[make your point doesn’t have to agree or disagree]</a:t>
            </a:r>
            <a:r>
              <a:rPr lang="en-GB" sz="1350"/>
              <a:t> this means…. for example….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196" y="5201898"/>
            <a:ext cx="7439297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There are many different views on those issue, if this quote was true then… </a:t>
            </a:r>
            <a:r>
              <a:rPr lang="en-GB" sz="1350">
                <a:solidFill>
                  <a:srgbClr val="FF0000"/>
                </a:solidFill>
              </a:rPr>
              <a:t>[explain the affect of it being true on individuals or society]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9197" y="3458132"/>
            <a:ext cx="7439296" cy="1338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Some </a:t>
            </a:r>
            <a:r>
              <a:rPr lang="en-GB" sz="1350">
                <a:solidFill>
                  <a:srgbClr val="FF0000"/>
                </a:solidFill>
              </a:rPr>
              <a:t>[say who] </a:t>
            </a:r>
            <a:r>
              <a:rPr lang="en-GB" sz="1350"/>
              <a:t>may disagree with this quote…  </a:t>
            </a:r>
            <a:r>
              <a:rPr lang="en-GB" sz="1350">
                <a:solidFill>
                  <a:srgbClr val="FF0000"/>
                </a:solidFill>
              </a:rPr>
              <a:t>[include a belief, teaching or practice] </a:t>
            </a:r>
            <a:r>
              <a:rPr lang="en-GB" sz="1350"/>
              <a:t>… this means…… therefore …  </a:t>
            </a:r>
            <a:r>
              <a:rPr lang="en-GB" sz="1350">
                <a:solidFill>
                  <a:srgbClr val="FF0000"/>
                </a:solidFill>
              </a:rPr>
              <a:t>[link back to the quote, how does it agree?] </a:t>
            </a:r>
          </a:p>
          <a:p>
            <a:endParaRPr lang="en-GB" sz="1350"/>
          </a:p>
          <a:p>
            <a:r>
              <a:rPr lang="en-GB" sz="1350"/>
              <a:t>In addition </a:t>
            </a:r>
            <a:r>
              <a:rPr lang="en-GB" sz="1350">
                <a:solidFill>
                  <a:srgbClr val="FF0000"/>
                </a:solidFill>
              </a:rPr>
              <a:t>[say who] </a:t>
            </a:r>
            <a:r>
              <a:rPr lang="en-GB" sz="1350"/>
              <a:t>may also disagree with this…  </a:t>
            </a:r>
            <a:r>
              <a:rPr lang="en-GB" sz="1350">
                <a:solidFill>
                  <a:srgbClr val="FF0000"/>
                </a:solidFill>
              </a:rPr>
              <a:t>[include a belief, teaching or practice] </a:t>
            </a:r>
            <a:r>
              <a:rPr lang="en-GB" sz="1350"/>
              <a:t>… this means…. and argues against the quote by/because…. </a:t>
            </a:r>
            <a:r>
              <a:rPr lang="en-GB" sz="1350">
                <a:solidFill>
                  <a:srgbClr val="FF0000"/>
                </a:solidFill>
              </a:rPr>
              <a:t>[link back to quote how does it agree?]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9197" y="4641638"/>
            <a:ext cx="7439296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/>
              <a:t>A </a:t>
            </a:r>
            <a:r>
              <a:rPr lang="en-GB" sz="1350">
                <a:solidFill>
                  <a:srgbClr val="FF0000"/>
                </a:solidFill>
              </a:rPr>
              <a:t>[Humanist/ atheist] </a:t>
            </a:r>
            <a:r>
              <a:rPr lang="en-GB" sz="1350"/>
              <a:t>may say… </a:t>
            </a:r>
            <a:r>
              <a:rPr lang="en-GB" sz="1350">
                <a:solidFill>
                  <a:srgbClr val="FF0000"/>
                </a:solidFill>
              </a:rPr>
              <a:t>[make your point doesn’t have to agree or disagree]</a:t>
            </a:r>
            <a:r>
              <a:rPr lang="en-GB" sz="1350"/>
              <a:t> because… this means that…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6969" y="864072"/>
            <a:ext cx="485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Writing Frame: 15 mark Evaluation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112005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640"/>
            <a:ext cx="8964488" cy="994172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‘Ceremonies to celebrate rites of passage are a waste of time.’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60848"/>
            <a:ext cx="644067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/>
              <a:t>Discuss this statement showing you have considered more than one point of view.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(You must refer to </a:t>
            </a:r>
            <a:r>
              <a:rPr lang="en-GB" sz="3600" u="sng"/>
              <a:t>religion</a:t>
            </a:r>
            <a:r>
              <a:rPr lang="en-GB" sz="3600"/>
              <a:t> and </a:t>
            </a:r>
            <a:r>
              <a:rPr lang="en-GB" sz="3600" u="sng"/>
              <a:t>belief</a:t>
            </a:r>
            <a:r>
              <a:rPr lang="en-GB" sz="3600"/>
              <a:t> in your answer) (15 marks)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Answer this using DAADOS framework.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In the exam you would have one minute per mark. So you would only have 15 minutes for this task.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/>
          </a:p>
        </p:txBody>
      </p:sp>
      <p:sp>
        <p:nvSpPr>
          <p:cNvPr id="13" name="Isosceles Triangle 12"/>
          <p:cNvSpPr/>
          <p:nvPr/>
        </p:nvSpPr>
        <p:spPr>
          <a:xfrm>
            <a:off x="6962233" y="3848695"/>
            <a:ext cx="1674186" cy="1161129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Isosceles Triangle 13"/>
          <p:cNvSpPr/>
          <p:nvPr/>
        </p:nvSpPr>
        <p:spPr>
          <a:xfrm flipV="1">
            <a:off x="6972221" y="2628827"/>
            <a:ext cx="1674186" cy="1161129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Pentagon 14"/>
          <p:cNvSpPr/>
          <p:nvPr/>
        </p:nvSpPr>
        <p:spPr>
          <a:xfrm rot="16200000">
            <a:off x="7210291" y="3769987"/>
            <a:ext cx="1188132" cy="81009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Flowchart: Collate 15"/>
          <p:cNvSpPr/>
          <p:nvPr/>
        </p:nvSpPr>
        <p:spPr>
          <a:xfrm>
            <a:off x="6931717" y="2624100"/>
            <a:ext cx="1755195" cy="2403267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2354" y="2303483"/>
            <a:ext cx="10374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/>
              <a:t>15 minutes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314561" y="4353225"/>
            <a:ext cx="939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702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9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9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5" y="92587"/>
            <a:ext cx="4788023" cy="792087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AD4788C8-BEE9-46F9-8512-57DAFC3BE0EF}" type="datetime2"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pPr algn="ctr"/>
              <a:t>Thursday, 08 December 2016</a:t>
            </a:fld>
            <a:endParaRPr lang="en-GB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8" y="980728"/>
            <a:ext cx="60832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0000"/>
                </a:solidFill>
                <a:latin typeface="Comic Sans MS" pitchFamily="66" charset="0"/>
              </a:rPr>
              <a:t>Objective – To evaluate the importance of rites of passage.</a:t>
            </a:r>
            <a:endParaRPr lang="en-GB" sz="2800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08" y="908720"/>
            <a:ext cx="9131591" cy="58326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09" y="116632"/>
            <a:ext cx="4716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Our Learning Journey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07573"/>
              </p:ext>
            </p:extLst>
          </p:nvPr>
        </p:nvGraphicFramePr>
        <p:xfrm>
          <a:off x="176765" y="2492896"/>
          <a:ext cx="741957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2604">
                <a:tc>
                  <a:txBody>
                    <a:bodyPr/>
                    <a:lstStyle/>
                    <a:p>
                      <a:r>
                        <a:rPr lang="en-GB" dirty="0"/>
                        <a:t>Define</a:t>
                      </a:r>
                      <a:r>
                        <a:rPr lang="en-GB" baseline="0" dirty="0"/>
                        <a:t> using examples what a rite of passage 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To consider the importance of the rites of passage from secular and non religious ceremonies.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Evaluate the claim that ceremonies to mark rites of passage are a waste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1">
                <a:tc>
                  <a:txBody>
                    <a:bodyPr/>
                    <a:lstStyle/>
                    <a:p>
                      <a:r>
                        <a:rPr lang="EN-GB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75362"/>
              </p:ext>
            </p:extLst>
          </p:nvPr>
        </p:nvGraphicFramePr>
        <p:xfrm>
          <a:off x="87224" y="5373216"/>
          <a:ext cx="6048672" cy="131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932">
                <a:tc>
                  <a:txBody>
                    <a:bodyPr/>
                    <a:lstStyle/>
                    <a:p>
                      <a:r>
                        <a:rPr lang="en-GB" dirty="0"/>
                        <a:t>EPR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r>
                        <a:rPr lang="en-GB" dirty="0"/>
                        <a:t>Secular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Unrelated to religion or non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43808" y="1772816"/>
            <a:ext cx="3456384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Why are religious naming ceremonies important?</a:t>
            </a:r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5794016" y="1340768"/>
            <a:ext cx="1296000" cy="93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sikh naming ceremo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94" y="4725144"/>
            <a:ext cx="3131840" cy="19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fant bap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4" y="92845"/>
            <a:ext cx="3067685" cy="20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2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8792" cy="754437"/>
          </a:xfrm>
        </p:spPr>
        <p:txBody>
          <a:bodyPr/>
          <a:lstStyle/>
          <a:p>
            <a:pPr algn="ctr"/>
            <a:r>
              <a:rPr lang="en-GB"/>
              <a:t>Humanist Naming </a:t>
            </a:r>
            <a:r>
              <a:rPr lang="en-GB" smtClean="0"/>
              <a:t>Ceremony 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8424936" cy="2139518"/>
          </a:xfrm>
        </p:spPr>
        <p:txBody>
          <a:bodyPr>
            <a:normAutofit/>
          </a:bodyPr>
          <a:lstStyle/>
          <a:p>
            <a:pPr algn="ctr"/>
            <a:r>
              <a:rPr lang="en-GB" sz="2000"/>
              <a:t>Watch the following clip and note down why this ceremony is important for humanists.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101080">
            <a:off x="164080" y="2004636"/>
            <a:ext cx="3735461" cy="754437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/>
              <a:t>Naming Ceremony</a:t>
            </a:r>
            <a:r>
              <a:rPr lang="en-GB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88" y="2012019"/>
            <a:ext cx="2725755" cy="1692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88" y="1635775"/>
            <a:ext cx="2699792" cy="180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3" y="3229905"/>
            <a:ext cx="2124158" cy="3192041"/>
          </a:xfrm>
          <a:prstGeom prst="rect">
            <a:avLst/>
          </a:prstGeom>
        </p:spPr>
      </p:pic>
      <p:sp>
        <p:nvSpPr>
          <p:cNvPr id="9" name="AutoShape 2" descr="Image result for humanist birth ceremon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53" y="3933056"/>
            <a:ext cx="3186910" cy="2177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087" y="3933056"/>
            <a:ext cx="2941091" cy="220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3748" y="6284870"/>
            <a:ext cx="572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7"/>
              </a:rPr>
              <a:t>https://www.youtube.com/watch?v=YIPzuBeIgDg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42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5" y="92587"/>
            <a:ext cx="4788023" cy="792087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AD4788C8-BEE9-46F9-8512-57DAFC3BE0EF}" type="datetime2"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pPr algn="ctr"/>
              <a:t>Thursday, 08 December 2016</a:t>
            </a:fld>
            <a:endParaRPr lang="en-GB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8" y="980728"/>
            <a:ext cx="60832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0000"/>
                </a:solidFill>
                <a:latin typeface="Comic Sans MS" pitchFamily="66" charset="0"/>
              </a:rPr>
              <a:t>Objective – To evaluate the importance of rites of passage.</a:t>
            </a:r>
            <a:endParaRPr lang="en-GB" sz="2800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08" y="908720"/>
            <a:ext cx="9131591" cy="58326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09" y="116632"/>
            <a:ext cx="4716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Our Learning Journey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30389"/>
              </p:ext>
            </p:extLst>
          </p:nvPr>
        </p:nvGraphicFramePr>
        <p:xfrm>
          <a:off x="176765" y="2492896"/>
          <a:ext cx="741957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2604">
                <a:tc>
                  <a:txBody>
                    <a:bodyPr/>
                    <a:lstStyle/>
                    <a:p>
                      <a:r>
                        <a:rPr lang="en-GB" dirty="0"/>
                        <a:t>Define</a:t>
                      </a:r>
                      <a:r>
                        <a:rPr lang="en-GB" baseline="0" dirty="0"/>
                        <a:t> using examples what a rite of passage 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To consider the importance of the rites of passage from secular and non religious ceremonies.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Evaluate the claim that ceremonies to mark rites of passage are a waste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1">
                <a:tc>
                  <a:txBody>
                    <a:bodyPr/>
                    <a:lstStyle/>
                    <a:p>
                      <a:r>
                        <a:rPr lang="EN-GB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224" y="5373216"/>
          <a:ext cx="6048672" cy="131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932">
                <a:tc>
                  <a:txBody>
                    <a:bodyPr/>
                    <a:lstStyle/>
                    <a:p>
                      <a:r>
                        <a:rPr lang="en-GB" dirty="0"/>
                        <a:t>EPR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r>
                        <a:rPr lang="en-GB" dirty="0"/>
                        <a:t>Secular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Unrelated to religion or non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57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ikh wed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6098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umanist we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480321" cy="23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me gender wed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480321" cy="23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ame gender humanist wed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3"/>
            <a:ext cx="38955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924944"/>
            <a:ext cx="8424936" cy="12241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Why do people get married?  Why is marriage important?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826" y="4293096"/>
            <a:ext cx="1728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6"/>
              </a:rPr>
              <a:t>https://www.youtube.com/watch?v=C_xSxRms1XY</a:t>
            </a:r>
            <a:r>
              <a:rPr lang="en-GB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825" y="5698624"/>
            <a:ext cx="1943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7"/>
              </a:rPr>
              <a:t>https://www.truetube.co.uk/film/christian-marriage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59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rriage statistic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73456" cy="66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8064" y="2420888"/>
            <a:ext cx="3744416" cy="43314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sz="2400">
                <a:solidFill>
                  <a:schemeClr val="tx1"/>
                </a:solidFill>
              </a:rPr>
              <a:t>What does this graph show about marriage in Great Britain?</a:t>
            </a:r>
          </a:p>
          <a:p>
            <a:pPr marL="342900" indent="-342900" algn="ctr">
              <a:buAutoNum type="arabicPeriod"/>
            </a:pPr>
            <a:endParaRPr lang="en-GB" sz="240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GB" sz="2400">
                <a:solidFill>
                  <a:schemeClr val="tx1"/>
                </a:solidFill>
              </a:rPr>
              <a:t>What do you think does cohabitation means?</a:t>
            </a:r>
          </a:p>
          <a:p>
            <a:pPr marL="342900" indent="-342900" algn="ctr">
              <a:buAutoNum type="arabicPeriod"/>
            </a:pPr>
            <a:endParaRPr lang="en-GB" sz="240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GB" sz="2400">
                <a:solidFill>
                  <a:schemeClr val="tx1"/>
                </a:solidFill>
              </a:rPr>
              <a:t>Why do you think less people are choosing to get married?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064" y="116632"/>
            <a:ext cx="374441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Is marriage important in 2016 in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39197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5" y="92587"/>
            <a:ext cx="4788023" cy="792087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AD4788C8-BEE9-46F9-8512-57DAFC3BE0EF}" type="datetime2"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pPr algn="ctr"/>
              <a:t>Thursday, 08 December 2016</a:t>
            </a:fld>
            <a:endParaRPr lang="en-GB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8" y="980728"/>
            <a:ext cx="60832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0000"/>
                </a:solidFill>
                <a:latin typeface="Comic Sans MS" pitchFamily="66" charset="0"/>
              </a:rPr>
              <a:t>Objective – To evaluate the importance of rites of passage.</a:t>
            </a:r>
            <a:endParaRPr lang="en-GB" sz="2800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408" y="908720"/>
            <a:ext cx="9131591" cy="58326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409" y="116632"/>
            <a:ext cx="4716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Our Learning Journey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28"/>
              </p:ext>
            </p:extLst>
          </p:nvPr>
        </p:nvGraphicFramePr>
        <p:xfrm>
          <a:off x="176765" y="2492896"/>
          <a:ext cx="741957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2604">
                <a:tc>
                  <a:txBody>
                    <a:bodyPr/>
                    <a:lstStyle/>
                    <a:p>
                      <a:r>
                        <a:rPr lang="en-GB" dirty="0"/>
                        <a:t>Define</a:t>
                      </a:r>
                      <a:r>
                        <a:rPr lang="en-GB" baseline="0" dirty="0"/>
                        <a:t> using examples what a rite of passage 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To consider the importance of the rites of passage from secular and non religious ceremonies.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Evaluate the claim that ceremonies to mark rites of passage are a waste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1">
                <a:tc>
                  <a:txBody>
                    <a:bodyPr/>
                    <a:lstStyle/>
                    <a:p>
                      <a:r>
                        <a:rPr lang="EN-GB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224" y="5373216"/>
          <a:ext cx="6048672" cy="131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932">
                <a:tc>
                  <a:txBody>
                    <a:bodyPr/>
                    <a:lstStyle/>
                    <a:p>
                      <a:r>
                        <a:rPr lang="en-GB" dirty="0"/>
                        <a:t>EPR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06">
                <a:tc>
                  <a:txBody>
                    <a:bodyPr/>
                    <a:lstStyle/>
                    <a:p>
                      <a:r>
                        <a:rPr lang="en-GB" dirty="0"/>
                        <a:t>Secular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Unrelated to religion or non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60243" y="5766224"/>
            <a:ext cx="2572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</a:t>
            </a:r>
            <a:r>
              <a:rPr lang="en-GB">
                <a:hlinkClick r:id="rId2"/>
              </a:rPr>
              <a:t>://</a:t>
            </a:r>
            <a:r>
              <a:rPr lang="en-GB" smtClean="0">
                <a:hlinkClick r:id="rId2"/>
              </a:rPr>
              <a:t>www.youtube.com/watch?v=wzTXicmkrQ4&amp;feature=share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9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157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3600"/>
              <a:t>D. “ Ceremonies to celebrate rites of passage are a waste of time” </a:t>
            </a:r>
          </a:p>
          <a:p>
            <a:pPr marL="45720" indent="0">
              <a:buNone/>
            </a:pPr>
            <a:r>
              <a:rPr lang="en-GB" sz="3600"/>
              <a:t>Discuss the statement showing that you have considered more than one point of view.</a:t>
            </a:r>
          </a:p>
          <a:p>
            <a:pPr marL="45720" indent="0">
              <a:buNone/>
            </a:pPr>
            <a:r>
              <a:rPr lang="en-GB" sz="3600"/>
              <a:t>(You must refer to religion and belief in your answer.)  				15 Marks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You must use the DAADOS Framework for all part D GCSE questions.</a:t>
            </a:r>
          </a:p>
        </p:txBody>
      </p:sp>
    </p:spTree>
    <p:extLst>
      <p:ext uri="{BB962C8B-B14F-4D97-AF65-F5344CB8AC3E}">
        <p14:creationId xmlns:p14="http://schemas.microsoft.com/office/powerpoint/2010/main" val="121405351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ABEF47575BA4CBFAEA5361B6E7601" ma:contentTypeVersion="4" ma:contentTypeDescription="Create a new document." ma:contentTypeScope="" ma:versionID="9310a7af8ed9e62dae4f7ae7b7837792">
  <xsd:schema xmlns:xsd="http://www.w3.org/2001/XMLSchema" xmlns:xs="http://www.w3.org/2001/XMLSchema" xmlns:p="http://schemas.microsoft.com/office/2006/metadata/properties" xmlns:ns2="e8d1ab5d-6988-4e8d-941b-232d4f2f88c2" targetNamespace="http://schemas.microsoft.com/office/2006/metadata/properties" ma:root="true" ma:fieldsID="cb73867b1def25c86a481747ac85c175" ns2:_="">
    <xsd:import namespace="e8d1ab5d-6988-4e8d-941b-232d4f2f88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1ab5d-6988-4e8d-941b-232d4f2f88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41A31-5998-490E-88CD-057DDC6FC044}"/>
</file>

<file path=customXml/itemProps2.xml><?xml version="1.0" encoding="utf-8"?>
<ds:datastoreItem xmlns:ds="http://schemas.openxmlformats.org/officeDocument/2006/customXml" ds:itemID="{182F9BAA-853B-4488-9EC1-AE7B9D1B4BA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8d1ab5d-6988-4e8d-941b-232d4f2f88c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A9268B-3200-45A7-A31B-669EB426E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913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Humanist Naming Ceremony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‘Ceremonies to celebrate rites of passage are a waste of time.’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Gilchrist L</cp:lastModifiedBy>
  <cp:revision>3</cp:revision>
  <cp:lastPrinted>2016-11-24T08:32:46Z</cp:lastPrinted>
  <dcterms:modified xsi:type="dcterms:W3CDTF">2016-12-08T13:33:00Z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0x010100EFBABEF47575BA4CBFAEA5361B6E7601</vt:lpwstr>
  </property>
</Properties>
</file>