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81" r:id="rId2"/>
    <p:sldId id="283" r:id="rId3"/>
    <p:sldId id="282" r:id="rId4"/>
    <p:sldId id="257" r:id="rId5"/>
    <p:sldId id="275" r:id="rId6"/>
    <p:sldId id="274" r:id="rId7"/>
    <p:sldId id="258" r:id="rId8"/>
    <p:sldId id="263" r:id="rId9"/>
    <p:sldId id="272" r:id="rId10"/>
    <p:sldId id="262" r:id="rId11"/>
    <p:sldId id="264" r:id="rId12"/>
    <p:sldId id="265" r:id="rId13"/>
    <p:sldId id="276" r:id="rId14"/>
    <p:sldId id="266" r:id="rId15"/>
    <p:sldId id="277" r:id="rId16"/>
    <p:sldId id="267" r:id="rId17"/>
    <p:sldId id="268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8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2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318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146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3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5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5191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0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C3D4B55-0E5B-4A7B-8797-7CC8839EB977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3562FE7-87FB-4C26-A17F-6536D94B6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39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4" y="399245"/>
            <a:ext cx="109470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bore da, </a:t>
            </a:r>
            <a:r>
              <a:rPr lang="en-GB" sz="4000" dirty="0" err="1" smtClean="0">
                <a:latin typeface="Comic Sans MS" panose="030F0702030302020204" pitchFamily="66" charset="0"/>
              </a:rPr>
              <a:t>sut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wyt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ti</a:t>
            </a:r>
            <a:r>
              <a:rPr lang="en-GB" sz="4000" dirty="0" smtClean="0">
                <a:latin typeface="Comic Sans MS" panose="030F0702030302020204" pitchFamily="66" charset="0"/>
              </a:rPr>
              <a:t>.  john </a:t>
            </a:r>
            <a:r>
              <a:rPr lang="en-GB" sz="4000" dirty="0" err="1" smtClean="0">
                <a:latin typeface="Comic Sans MS" panose="030F0702030302020204" pitchFamily="66" charset="0"/>
              </a:rPr>
              <a:t>ydw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</a:t>
            </a:r>
            <a:r>
              <a:rPr lang="en-GB" sz="4000" dirty="0" smtClean="0">
                <a:latin typeface="Comic Sans MS" panose="030F0702030302020204" pitchFamily="66" charset="0"/>
              </a:rPr>
              <a:t> a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byw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yn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rhuthun</a:t>
            </a:r>
            <a:r>
              <a:rPr lang="en-GB" sz="4000" dirty="0" smtClean="0">
                <a:latin typeface="Comic Sans MS" panose="030F0702030302020204" pitchFamily="66" charset="0"/>
              </a:rPr>
              <a:t>.  </a:t>
            </a:r>
            <a:r>
              <a:rPr lang="en-GB" sz="4000" dirty="0" err="1" smtClean="0">
                <a:latin typeface="Comic Sans MS" panose="030F0702030302020204" pitchFamily="66" charset="0"/>
              </a:rPr>
              <a:t>mae</a:t>
            </a:r>
            <a:r>
              <a:rPr lang="en-GB" sz="4000" dirty="0" smtClean="0">
                <a:latin typeface="Comic Sans MS" panose="030F0702030302020204" pitchFamily="66" charset="0"/>
              </a:rPr>
              <a:t> gen </a:t>
            </a:r>
            <a:r>
              <a:rPr lang="en-GB" sz="4000" dirty="0" err="1" smtClean="0">
                <a:latin typeface="Comic Sans MS" panose="030F0702030302020204" pitchFamily="66" charset="0"/>
              </a:rPr>
              <a:t>i</a:t>
            </a:r>
            <a:r>
              <a:rPr lang="en-GB" sz="4000" dirty="0" smtClean="0">
                <a:latin typeface="Comic Sans MS" panose="030F0702030302020204" pitchFamily="66" charset="0"/>
              </a:rPr>
              <a:t> brown </a:t>
            </a:r>
            <a:r>
              <a:rPr lang="en-GB" sz="4000" dirty="0" err="1" smtClean="0">
                <a:latin typeface="Comic Sans MS" panose="030F0702030302020204" pitchFamily="66" charset="0"/>
              </a:rPr>
              <a:t>llygaid</a:t>
            </a:r>
            <a:r>
              <a:rPr lang="en-GB" sz="4000" dirty="0" smtClean="0">
                <a:latin typeface="Comic Sans MS" panose="030F0702030302020204" pitchFamily="66" charset="0"/>
              </a:rPr>
              <a:t> a </a:t>
            </a:r>
            <a:r>
              <a:rPr lang="en-GB" sz="4000" dirty="0" err="1" smtClean="0">
                <a:latin typeface="Comic Sans MS" panose="030F0702030302020204" pitchFamily="66" charset="0"/>
              </a:rPr>
              <a:t>gwallt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melyn</a:t>
            </a:r>
            <a:r>
              <a:rPr lang="en-GB" sz="4000" dirty="0" smtClean="0">
                <a:latin typeface="Comic Sans MS" panose="030F0702030302020204" pitchFamily="66" charset="0"/>
              </a:rPr>
              <a:t>. 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mnd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Ysgol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Brynhyfryd</a:t>
            </a:r>
            <a:r>
              <a:rPr lang="en-GB" sz="4000" dirty="0" smtClean="0">
                <a:latin typeface="Comic Sans MS" panose="030F0702030302020204" pitchFamily="66" charset="0"/>
              </a:rPr>
              <a:t> a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dosbarth</a:t>
            </a:r>
            <a:r>
              <a:rPr lang="en-GB" sz="4000" dirty="0" smtClean="0">
                <a:latin typeface="Comic Sans MS" panose="030F0702030302020204" pitchFamily="66" charset="0"/>
              </a:rPr>
              <a:t> 7F. 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hofi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ysgol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acos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mae’n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hwly</a:t>
            </a:r>
            <a:r>
              <a:rPr lang="en-GB" sz="40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45" y="3312764"/>
            <a:ext cx="4930210" cy="32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246254" y="3078052"/>
            <a:ext cx="1687132" cy="991672"/>
          </a:xfrm>
          <a:prstGeom prst="cloudCallout">
            <a:avLst>
              <a:gd name="adj1" fmla="val 193327"/>
              <a:gd name="adj2" fmla="val -4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Callout 6"/>
          <p:cNvSpPr/>
          <p:nvPr/>
        </p:nvSpPr>
        <p:spPr>
          <a:xfrm>
            <a:off x="6913809" y="4556976"/>
            <a:ext cx="1687132" cy="991672"/>
          </a:xfrm>
          <a:prstGeom prst="cloudCallout">
            <a:avLst>
              <a:gd name="adj1" fmla="val 148289"/>
              <a:gd name="adj2" fmla="val -10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3336" y="3921915"/>
            <a:ext cx="164179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</a:t>
            </a:r>
          </a:p>
          <a:p>
            <a:endParaRPr lang="en-GB" sz="2400" b="1" dirty="0"/>
          </a:p>
          <a:p>
            <a:r>
              <a:rPr lang="en-GB" sz="2400" b="1" dirty="0" smtClean="0"/>
              <a:t>X</a:t>
            </a:r>
          </a:p>
          <a:p>
            <a:endParaRPr lang="en-GB" sz="2400" b="1" dirty="0"/>
          </a:p>
          <a:p>
            <a:r>
              <a:rPr lang="en-GB" sz="2400" b="1" dirty="0" smtClean="0"/>
              <a:t>//</a:t>
            </a:r>
          </a:p>
          <a:p>
            <a:endParaRPr lang="en-GB" sz="2400" b="1" dirty="0"/>
          </a:p>
          <a:p>
            <a:r>
              <a:rPr lang="en-GB" sz="2400" b="1" dirty="0" smtClean="0"/>
              <a:t>~~~~~~~~~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754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3" y="6825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</p:txBody>
      </p:sp>
      <p:pic>
        <p:nvPicPr>
          <p:cNvPr id="3074" name="Picture 2" descr="Image result for big nos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2" y="334852"/>
            <a:ext cx="6279928" cy="62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05960" y="867246"/>
            <a:ext cx="4884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Treiglad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Trwynol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3703" y="1790576"/>
            <a:ext cx="3108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Nasal Mutation</a:t>
            </a:r>
            <a:endParaRPr lang="en-US" sz="36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4810" y="2713906"/>
            <a:ext cx="5325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/>
              <a:t>p</a:t>
            </a:r>
          </a:p>
          <a:p>
            <a:r>
              <a:rPr lang="en-GB" sz="3600" b="1" dirty="0" smtClean="0"/>
              <a:t>t</a:t>
            </a:r>
          </a:p>
          <a:p>
            <a:r>
              <a:rPr lang="en-GB" sz="3600" b="1" dirty="0" smtClean="0"/>
              <a:t>c</a:t>
            </a:r>
          </a:p>
          <a:p>
            <a:r>
              <a:rPr lang="en-GB" sz="3600" b="1" dirty="0"/>
              <a:t>b</a:t>
            </a:r>
            <a:endParaRPr lang="en-GB" sz="3600" b="1" dirty="0" smtClean="0"/>
          </a:p>
          <a:p>
            <a:r>
              <a:rPr lang="en-GB" sz="3600" b="1" dirty="0"/>
              <a:t>d</a:t>
            </a:r>
            <a:endParaRPr lang="en-GB" sz="3600" b="1" dirty="0" smtClean="0"/>
          </a:p>
          <a:p>
            <a:r>
              <a:rPr lang="en-GB" sz="3600" b="1" dirty="0"/>
              <a:t>g</a:t>
            </a:r>
            <a:r>
              <a:rPr lang="en-GB" sz="3600" b="1" dirty="0" smtClean="0"/>
              <a:t> 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67665" y="2713906"/>
            <a:ext cx="4219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&gt;</a:t>
            </a:r>
          </a:p>
          <a:p>
            <a:r>
              <a:rPr lang="en-GB" sz="3600" dirty="0" smtClean="0"/>
              <a:t>&gt;</a:t>
            </a:r>
          </a:p>
          <a:p>
            <a:r>
              <a:rPr lang="en-GB" sz="3600" dirty="0" smtClean="0"/>
              <a:t>&gt;</a:t>
            </a:r>
          </a:p>
          <a:p>
            <a:r>
              <a:rPr lang="en-GB" sz="3600" dirty="0" smtClean="0"/>
              <a:t>&gt;</a:t>
            </a:r>
          </a:p>
          <a:p>
            <a:r>
              <a:rPr lang="en-GB" sz="3600" dirty="0" smtClean="0"/>
              <a:t>&gt;</a:t>
            </a:r>
          </a:p>
          <a:p>
            <a:r>
              <a:rPr lang="en-GB" sz="3600" dirty="0"/>
              <a:t>&gt;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9575" y="2713906"/>
            <a:ext cx="9525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/>
              <a:t>m</a:t>
            </a:r>
            <a:r>
              <a:rPr lang="en-GB" sz="3600" b="1" dirty="0" err="1" smtClean="0"/>
              <a:t>h</a:t>
            </a:r>
            <a:endParaRPr lang="en-GB" sz="3600" b="1" dirty="0" smtClean="0"/>
          </a:p>
          <a:p>
            <a:r>
              <a:rPr lang="en-GB" sz="3600" b="1" dirty="0" err="1"/>
              <a:t>n</a:t>
            </a:r>
            <a:r>
              <a:rPr lang="en-GB" sz="3600" b="1" dirty="0" err="1" smtClean="0"/>
              <a:t>h</a:t>
            </a:r>
            <a:endParaRPr lang="en-GB" sz="3600" b="1" dirty="0" smtClean="0"/>
          </a:p>
          <a:p>
            <a:r>
              <a:rPr lang="en-GB" sz="3600" b="1" dirty="0" err="1"/>
              <a:t>n</a:t>
            </a:r>
            <a:r>
              <a:rPr lang="en-GB" sz="3600" b="1" dirty="0" err="1" smtClean="0"/>
              <a:t>gh</a:t>
            </a:r>
            <a:endParaRPr lang="en-GB" sz="3600" b="1" dirty="0" smtClean="0"/>
          </a:p>
          <a:p>
            <a:r>
              <a:rPr lang="en-GB" sz="3600" b="1" dirty="0"/>
              <a:t>m</a:t>
            </a:r>
            <a:endParaRPr lang="en-GB" sz="3600" b="1" dirty="0" smtClean="0"/>
          </a:p>
          <a:p>
            <a:r>
              <a:rPr lang="en-GB" sz="3600" b="1" dirty="0"/>
              <a:t>n</a:t>
            </a:r>
            <a:endParaRPr lang="en-GB" sz="3600" b="1" dirty="0" smtClean="0"/>
          </a:p>
          <a:p>
            <a:r>
              <a:rPr lang="en-GB" sz="3600" b="1" dirty="0"/>
              <a:t>n</a:t>
            </a:r>
            <a:r>
              <a:rPr lang="en-GB" sz="3600" b="1" dirty="0" smtClean="0"/>
              <a:t>g</a:t>
            </a:r>
          </a:p>
          <a:p>
            <a:endParaRPr lang="en-GB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294289" y="4929897"/>
            <a:ext cx="4795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nasal mutation affects 6 letters</a:t>
            </a:r>
            <a:endParaRPr lang="en-US" sz="36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0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2450093" y="322917"/>
            <a:ext cx="6481323" cy="5872765"/>
          </a:xfrm>
          <a:prstGeom prst="cloudCallout">
            <a:avLst>
              <a:gd name="adj1" fmla="val 84817"/>
              <a:gd name="adj2" fmla="val -884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08338" y="193183"/>
            <a:ext cx="63831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p</a:t>
            </a:r>
          </a:p>
          <a:p>
            <a:r>
              <a:rPr lang="en-GB" sz="6600" dirty="0" smtClean="0"/>
              <a:t>t</a:t>
            </a:r>
          </a:p>
          <a:p>
            <a:r>
              <a:rPr lang="en-GB" sz="6600" dirty="0" smtClean="0"/>
              <a:t>c</a:t>
            </a:r>
          </a:p>
          <a:p>
            <a:r>
              <a:rPr lang="en-GB" sz="6600" dirty="0" smtClean="0"/>
              <a:t>b</a:t>
            </a:r>
          </a:p>
          <a:p>
            <a:r>
              <a:rPr lang="en-GB" sz="6600" dirty="0" smtClean="0"/>
              <a:t>d</a:t>
            </a:r>
          </a:p>
          <a:p>
            <a:r>
              <a:rPr lang="en-GB" sz="6600" dirty="0"/>
              <a:t>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6045" y="193183"/>
            <a:ext cx="61908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&gt;</a:t>
            </a:r>
          </a:p>
          <a:p>
            <a:r>
              <a:rPr lang="en-GB" sz="6600" dirty="0" smtClean="0"/>
              <a:t>&gt;</a:t>
            </a:r>
          </a:p>
          <a:p>
            <a:r>
              <a:rPr lang="en-GB" sz="6600" dirty="0" smtClean="0"/>
              <a:t>&gt;</a:t>
            </a:r>
          </a:p>
          <a:p>
            <a:r>
              <a:rPr lang="en-GB" sz="6600" dirty="0" smtClean="0"/>
              <a:t>&gt;</a:t>
            </a:r>
          </a:p>
          <a:p>
            <a:r>
              <a:rPr lang="en-GB" sz="6600" dirty="0" smtClean="0"/>
              <a:t>&gt;</a:t>
            </a:r>
          </a:p>
          <a:p>
            <a:r>
              <a:rPr lang="en-GB" sz="6600" dirty="0"/>
              <a:t>&gt;</a:t>
            </a:r>
            <a:endParaRPr lang="en-GB" sz="6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45271" y="3169147"/>
            <a:ext cx="1337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 smtClean="0"/>
              <a:t>mh</a:t>
            </a:r>
            <a:endParaRPr lang="en-GB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3496359" y="3564966"/>
            <a:ext cx="10807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/>
              <a:t>n</a:t>
            </a:r>
            <a:r>
              <a:rPr lang="en-GB" sz="6600" dirty="0" err="1" smtClean="0"/>
              <a:t>h</a:t>
            </a:r>
            <a:endParaRPr lang="en-GB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4925961" y="4300495"/>
            <a:ext cx="15295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 smtClean="0"/>
              <a:t>ngh</a:t>
            </a:r>
            <a:endParaRPr lang="en-GB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6651562" y="1192034"/>
            <a:ext cx="8867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m</a:t>
            </a:r>
            <a:endParaRPr lang="en-GB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3721582" y="1096772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n</a:t>
            </a:r>
            <a:endParaRPr lang="en-GB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66129" y="1808545"/>
            <a:ext cx="10791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ng</a:t>
            </a:r>
            <a:endParaRPr lang="en-GB" sz="6600" dirty="0"/>
          </a:p>
        </p:txBody>
      </p:sp>
      <p:pic>
        <p:nvPicPr>
          <p:cNvPr id="5122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45" y="3312764"/>
            <a:ext cx="4930210" cy="32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338" y="193183"/>
            <a:ext cx="63831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p</a:t>
            </a:r>
          </a:p>
          <a:p>
            <a:r>
              <a:rPr lang="en-GB" sz="6600" dirty="0" smtClean="0"/>
              <a:t>t</a:t>
            </a:r>
          </a:p>
          <a:p>
            <a:r>
              <a:rPr lang="en-GB" sz="6600" dirty="0" smtClean="0"/>
              <a:t>c</a:t>
            </a:r>
          </a:p>
          <a:p>
            <a:r>
              <a:rPr lang="en-GB" sz="6600" dirty="0" smtClean="0"/>
              <a:t>b</a:t>
            </a:r>
          </a:p>
          <a:p>
            <a:r>
              <a:rPr lang="en-GB" sz="6600" dirty="0" smtClean="0"/>
              <a:t>d</a:t>
            </a:r>
          </a:p>
          <a:p>
            <a:r>
              <a:rPr lang="en-GB" sz="6600" dirty="0"/>
              <a:t>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6045" y="193183"/>
            <a:ext cx="61908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smtClean="0"/>
              <a:t>&gt;</a:t>
            </a:r>
          </a:p>
          <a:p>
            <a:r>
              <a:rPr lang="en-GB" sz="6600" dirty="0" smtClean="0"/>
              <a:t>&gt;</a:t>
            </a:r>
          </a:p>
          <a:p>
            <a:r>
              <a:rPr lang="en-GB" sz="6600" dirty="0" smtClean="0"/>
              <a:t>&gt;</a:t>
            </a:r>
          </a:p>
          <a:p>
            <a:r>
              <a:rPr lang="en-GB" sz="6600" dirty="0" smtClean="0"/>
              <a:t>&gt;</a:t>
            </a:r>
          </a:p>
          <a:p>
            <a:r>
              <a:rPr lang="en-GB" sz="6600" dirty="0" smtClean="0"/>
              <a:t>&gt;</a:t>
            </a:r>
          </a:p>
          <a:p>
            <a:r>
              <a:rPr lang="en-GB" sz="6600" dirty="0"/>
              <a:t>&gt;</a:t>
            </a:r>
            <a:endParaRPr lang="en-GB" sz="6600" dirty="0" smtClean="0"/>
          </a:p>
        </p:txBody>
      </p:sp>
      <p:pic>
        <p:nvPicPr>
          <p:cNvPr id="6146" name="Picture 2" descr="Image result for homer celebratin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14" y="2730321"/>
            <a:ext cx="4732986" cy="378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85125" y="193183"/>
            <a:ext cx="15295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 err="1" smtClean="0"/>
              <a:t>mh</a:t>
            </a:r>
            <a:endParaRPr lang="en-GB" sz="6600" dirty="0" smtClean="0"/>
          </a:p>
          <a:p>
            <a:r>
              <a:rPr lang="en-GB" sz="6600" dirty="0" err="1" smtClean="0"/>
              <a:t>nh</a:t>
            </a:r>
            <a:endParaRPr lang="en-GB" sz="6600" dirty="0" smtClean="0"/>
          </a:p>
          <a:p>
            <a:r>
              <a:rPr lang="en-GB" sz="6600" dirty="0" err="1" smtClean="0"/>
              <a:t>ngh</a:t>
            </a:r>
            <a:endParaRPr lang="en-GB" sz="6600" dirty="0" smtClean="0"/>
          </a:p>
          <a:p>
            <a:r>
              <a:rPr lang="en-GB" sz="6600" dirty="0" smtClean="0"/>
              <a:t>m</a:t>
            </a:r>
          </a:p>
          <a:p>
            <a:r>
              <a:rPr lang="en-GB" sz="6600" dirty="0" smtClean="0"/>
              <a:t>n</a:t>
            </a:r>
          </a:p>
          <a:p>
            <a:r>
              <a:rPr lang="en-GB" sz="6600" dirty="0" smtClean="0"/>
              <a:t>ng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5931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1" y="4204475"/>
            <a:ext cx="3348090" cy="22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404658" y="4111729"/>
            <a:ext cx="1873793" cy="979738"/>
          </a:xfrm>
          <a:prstGeom prst="cloudCallout">
            <a:avLst>
              <a:gd name="adj1" fmla="val 84817"/>
              <a:gd name="adj2" fmla="val -884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Callout 9"/>
          <p:cNvSpPr/>
          <p:nvPr/>
        </p:nvSpPr>
        <p:spPr>
          <a:xfrm>
            <a:off x="9630375" y="3428374"/>
            <a:ext cx="1873793" cy="979738"/>
          </a:xfrm>
          <a:prstGeom prst="cloudCallout">
            <a:avLst>
              <a:gd name="adj1" fmla="val -118628"/>
              <a:gd name="adj2" fmla="val 752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Callout 10"/>
          <p:cNvSpPr/>
          <p:nvPr/>
        </p:nvSpPr>
        <p:spPr>
          <a:xfrm>
            <a:off x="9630375" y="5087775"/>
            <a:ext cx="1873793" cy="979738"/>
          </a:xfrm>
          <a:prstGeom prst="cloudCallout">
            <a:avLst>
              <a:gd name="adj1" fmla="val -110381"/>
              <a:gd name="adj2" fmla="val -627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78007" y="461493"/>
            <a:ext cx="11550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 will understand </a:t>
            </a:r>
            <a:r>
              <a:rPr lang="en-GB" sz="3600" dirty="0" smtClean="0">
                <a:solidFill>
                  <a:srgbClr val="FF0000"/>
                </a:solidFill>
              </a:rPr>
              <a:t>what ‘mutation’ means </a:t>
            </a:r>
            <a:r>
              <a:rPr lang="en-GB" sz="3600" dirty="0" smtClean="0"/>
              <a:t>and why it happens.</a:t>
            </a:r>
          </a:p>
          <a:p>
            <a:endParaRPr lang="en-GB" sz="1000" dirty="0" smtClean="0"/>
          </a:p>
          <a:p>
            <a:r>
              <a:rPr lang="en-GB" sz="3600" b="1" dirty="0" smtClean="0"/>
              <a:t>I will know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FF0000"/>
                </a:solidFill>
              </a:rPr>
              <a:t>what letters change and how they change </a:t>
            </a:r>
            <a:r>
              <a:rPr lang="en-GB" sz="3600" dirty="0" smtClean="0"/>
              <a:t>when there is a nasal mutation.</a:t>
            </a:r>
          </a:p>
          <a:p>
            <a:endParaRPr lang="en-GB" sz="1000" dirty="0" smtClean="0"/>
          </a:p>
          <a:p>
            <a:r>
              <a:rPr lang="en-GB" sz="3600" b="1" dirty="0" smtClean="0"/>
              <a:t>I will be able to </a:t>
            </a:r>
            <a:r>
              <a:rPr lang="en-GB" sz="3600" dirty="0" smtClean="0"/>
              <a:t>use the nasal mutation after ‘</a:t>
            </a:r>
            <a:r>
              <a:rPr lang="en-GB" sz="3600" dirty="0" err="1" smtClean="0"/>
              <a:t>fy</a:t>
            </a:r>
            <a:r>
              <a:rPr lang="en-GB" sz="3600" dirty="0" smtClean="0"/>
              <a:t>’.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405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RHEOL / RULE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2244144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4000" dirty="0" smtClean="0">
                <a:solidFill>
                  <a:schemeClr val="tx1"/>
                </a:solidFill>
              </a:rPr>
              <a:t>Mae </a:t>
            </a:r>
            <a:r>
              <a:rPr lang="en-GB" sz="4000" dirty="0" err="1" smtClean="0">
                <a:solidFill>
                  <a:schemeClr val="tx1"/>
                </a:solidFill>
              </a:rPr>
              <a:t>treiglad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trwynol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ar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ôl</a:t>
            </a:r>
            <a:r>
              <a:rPr lang="en-GB" sz="4000" dirty="0" smtClean="0">
                <a:solidFill>
                  <a:schemeClr val="tx1"/>
                </a:solidFill>
              </a:rPr>
              <a:t> ‘</a:t>
            </a:r>
            <a:r>
              <a:rPr lang="en-GB" sz="4000" dirty="0" err="1" smtClean="0">
                <a:solidFill>
                  <a:schemeClr val="tx1"/>
                </a:solidFill>
              </a:rPr>
              <a:t>fy</a:t>
            </a:r>
            <a:r>
              <a:rPr lang="en-GB" sz="4000" dirty="0" smtClean="0">
                <a:solidFill>
                  <a:schemeClr val="tx1"/>
                </a:solidFill>
              </a:rPr>
              <a:t>’.</a:t>
            </a:r>
          </a:p>
          <a:p>
            <a:pPr marL="45720" indent="0" algn="ctr">
              <a:buNone/>
            </a:pPr>
            <a:endParaRPr lang="en-GB" sz="40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en-GB" sz="4000" dirty="0" smtClean="0">
                <a:solidFill>
                  <a:schemeClr val="tx1"/>
                </a:solidFill>
              </a:rPr>
              <a:t>There is a nasal mutation after ‘</a:t>
            </a:r>
            <a:r>
              <a:rPr lang="en-GB" sz="4000" dirty="0" err="1" smtClean="0">
                <a:solidFill>
                  <a:schemeClr val="tx1"/>
                </a:solidFill>
              </a:rPr>
              <a:t>fy</a:t>
            </a:r>
            <a:r>
              <a:rPr lang="en-GB" sz="4000" dirty="0" smtClean="0">
                <a:solidFill>
                  <a:schemeClr val="tx1"/>
                </a:solidFill>
              </a:rPr>
              <a:t>’ (my).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 rot="20612352">
            <a:off x="476519" y="3733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 rot="951536">
            <a:off x="9682767" y="452944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 rot="346415">
            <a:off x="9932704" y="8305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 rot="2420453">
            <a:off x="2721678" y="44011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 rot="763180">
            <a:off x="1543677" y="1434057"/>
            <a:ext cx="434631" cy="429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 rot="20895594">
            <a:off x="2317121" y="639302"/>
            <a:ext cx="434631" cy="429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 rot="1205723">
            <a:off x="404849" y="3393236"/>
            <a:ext cx="434631" cy="429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 rot="21245833">
            <a:off x="1246854" y="4634342"/>
            <a:ext cx="434631" cy="429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11238738" y="572187"/>
            <a:ext cx="434631" cy="429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862784">
            <a:off x="11090926" y="4398414"/>
            <a:ext cx="434631" cy="429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8708761" y="4435431"/>
            <a:ext cx="434631" cy="429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20912454">
            <a:off x="9153194" y="357558"/>
            <a:ext cx="434631" cy="429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ni whiteboards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4"/>
          <a:stretch/>
        </p:blipFill>
        <p:spPr bwMode="auto">
          <a:xfrm>
            <a:off x="155574" y="283336"/>
            <a:ext cx="7275947" cy="63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81322" y="940158"/>
            <a:ext cx="406117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Byrddau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Gwyn Bach</a:t>
            </a:r>
          </a:p>
          <a:p>
            <a:pPr algn="ctr"/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Mini Whiteboards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9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980" t="19717" r="5589" b="11972"/>
          <a:stretch/>
        </p:blipFill>
        <p:spPr>
          <a:xfrm>
            <a:off x="1803041" y="412124"/>
            <a:ext cx="8744756" cy="60588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35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079" t="19675" r="5886" b="12016"/>
          <a:stretch/>
        </p:blipFill>
        <p:spPr>
          <a:xfrm>
            <a:off x="605305" y="347728"/>
            <a:ext cx="8834908" cy="6165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70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1" y="4204475"/>
            <a:ext cx="3348090" cy="22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404658" y="4111729"/>
            <a:ext cx="1873793" cy="979738"/>
          </a:xfrm>
          <a:prstGeom prst="cloudCallout">
            <a:avLst>
              <a:gd name="adj1" fmla="val 84817"/>
              <a:gd name="adj2" fmla="val -884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Callout 9"/>
          <p:cNvSpPr/>
          <p:nvPr/>
        </p:nvSpPr>
        <p:spPr>
          <a:xfrm>
            <a:off x="9630375" y="3428374"/>
            <a:ext cx="1873793" cy="979738"/>
          </a:xfrm>
          <a:prstGeom prst="cloudCallout">
            <a:avLst>
              <a:gd name="adj1" fmla="val -118628"/>
              <a:gd name="adj2" fmla="val 752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Callout 10"/>
          <p:cNvSpPr/>
          <p:nvPr/>
        </p:nvSpPr>
        <p:spPr>
          <a:xfrm>
            <a:off x="9630375" y="5087775"/>
            <a:ext cx="1873793" cy="979738"/>
          </a:xfrm>
          <a:prstGeom prst="cloudCallout">
            <a:avLst>
              <a:gd name="adj1" fmla="val -110381"/>
              <a:gd name="adj2" fmla="val -627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78007" y="461493"/>
            <a:ext cx="11550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 will understand </a:t>
            </a:r>
            <a:r>
              <a:rPr lang="en-GB" sz="3600" dirty="0" smtClean="0">
                <a:solidFill>
                  <a:srgbClr val="FF0000"/>
                </a:solidFill>
              </a:rPr>
              <a:t>what ‘mutation’ means </a:t>
            </a:r>
            <a:r>
              <a:rPr lang="en-GB" sz="3600" dirty="0" smtClean="0"/>
              <a:t>and why it happens.</a:t>
            </a:r>
          </a:p>
          <a:p>
            <a:endParaRPr lang="en-GB" sz="1000" dirty="0" smtClean="0"/>
          </a:p>
          <a:p>
            <a:r>
              <a:rPr lang="en-GB" sz="3600" b="1" dirty="0" smtClean="0"/>
              <a:t>I will know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FF0000"/>
                </a:solidFill>
              </a:rPr>
              <a:t>what letters change and how they change </a:t>
            </a:r>
            <a:r>
              <a:rPr lang="en-GB" sz="3600" dirty="0" smtClean="0"/>
              <a:t>when there is a nasal mutation.</a:t>
            </a:r>
          </a:p>
          <a:p>
            <a:endParaRPr lang="en-GB" sz="1000" dirty="0" smtClean="0"/>
          </a:p>
          <a:p>
            <a:r>
              <a:rPr lang="en-GB" sz="3600" b="1" dirty="0" smtClean="0"/>
              <a:t>I will be able to </a:t>
            </a:r>
            <a:r>
              <a:rPr lang="en-GB" sz="3600" dirty="0" smtClean="0">
                <a:solidFill>
                  <a:srgbClr val="FF0000"/>
                </a:solidFill>
              </a:rPr>
              <a:t>use the nasal mutation after ‘</a:t>
            </a:r>
            <a:r>
              <a:rPr lang="en-GB" sz="3600" dirty="0" err="1" smtClean="0">
                <a:solidFill>
                  <a:srgbClr val="FF0000"/>
                </a:solidFill>
              </a:rPr>
              <a:t>fy</a:t>
            </a:r>
            <a:r>
              <a:rPr lang="en-GB" sz="3600" dirty="0" smtClean="0">
                <a:solidFill>
                  <a:srgbClr val="FF0000"/>
                </a:solidFill>
              </a:rPr>
              <a:t>’.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4" y="399245"/>
            <a:ext cx="109470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bore da, </a:t>
            </a:r>
            <a:r>
              <a:rPr lang="en-GB" sz="4000" dirty="0" err="1" smtClean="0">
                <a:latin typeface="Comic Sans MS" panose="030F0702030302020204" pitchFamily="66" charset="0"/>
              </a:rPr>
              <a:t>sut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wyt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ti</a:t>
            </a:r>
            <a:r>
              <a:rPr lang="en-GB" sz="4000" dirty="0" smtClean="0">
                <a:latin typeface="Comic Sans MS" panose="030F0702030302020204" pitchFamily="66" charset="0"/>
              </a:rPr>
              <a:t>.  john </a:t>
            </a:r>
            <a:r>
              <a:rPr lang="en-GB" sz="4000" dirty="0" err="1" smtClean="0">
                <a:latin typeface="Comic Sans MS" panose="030F0702030302020204" pitchFamily="66" charset="0"/>
              </a:rPr>
              <a:t>ydw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</a:t>
            </a:r>
            <a:r>
              <a:rPr lang="en-GB" sz="4000" dirty="0" smtClean="0">
                <a:latin typeface="Comic Sans MS" panose="030F0702030302020204" pitchFamily="66" charset="0"/>
              </a:rPr>
              <a:t> a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byw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yn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rhuthun</a:t>
            </a:r>
            <a:r>
              <a:rPr lang="en-GB" sz="4000" dirty="0" smtClean="0">
                <a:latin typeface="Comic Sans MS" panose="030F0702030302020204" pitchFamily="66" charset="0"/>
              </a:rPr>
              <a:t>.  </a:t>
            </a:r>
            <a:r>
              <a:rPr lang="en-GB" sz="4000" dirty="0" err="1" smtClean="0">
                <a:latin typeface="Comic Sans MS" panose="030F0702030302020204" pitchFamily="66" charset="0"/>
              </a:rPr>
              <a:t>mae</a:t>
            </a:r>
            <a:r>
              <a:rPr lang="en-GB" sz="4000" dirty="0" smtClean="0">
                <a:latin typeface="Comic Sans MS" panose="030F0702030302020204" pitchFamily="66" charset="0"/>
              </a:rPr>
              <a:t> gen </a:t>
            </a:r>
            <a:r>
              <a:rPr lang="en-GB" sz="4000" dirty="0" err="1" smtClean="0">
                <a:latin typeface="Comic Sans MS" panose="030F0702030302020204" pitchFamily="66" charset="0"/>
              </a:rPr>
              <a:t>i</a:t>
            </a:r>
            <a:r>
              <a:rPr lang="en-GB" sz="4000" dirty="0" smtClean="0">
                <a:latin typeface="Comic Sans MS" panose="030F0702030302020204" pitchFamily="66" charset="0"/>
              </a:rPr>
              <a:t> brown </a:t>
            </a:r>
            <a:r>
              <a:rPr lang="en-GB" sz="4000" dirty="0" err="1" smtClean="0">
                <a:latin typeface="Comic Sans MS" panose="030F0702030302020204" pitchFamily="66" charset="0"/>
              </a:rPr>
              <a:t>llygaid</a:t>
            </a:r>
            <a:r>
              <a:rPr lang="en-GB" sz="4000" dirty="0" smtClean="0">
                <a:latin typeface="Comic Sans MS" panose="030F0702030302020204" pitchFamily="66" charset="0"/>
              </a:rPr>
              <a:t> a </a:t>
            </a:r>
            <a:r>
              <a:rPr lang="en-GB" sz="4000" dirty="0" err="1" smtClean="0">
                <a:latin typeface="Comic Sans MS" panose="030F0702030302020204" pitchFamily="66" charset="0"/>
              </a:rPr>
              <a:t>gwallt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melyn</a:t>
            </a:r>
            <a:r>
              <a:rPr lang="en-GB" sz="4000" dirty="0" smtClean="0">
                <a:latin typeface="Comic Sans MS" panose="030F0702030302020204" pitchFamily="66" charset="0"/>
              </a:rPr>
              <a:t>. 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mnd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Ysgol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Brynhyfryd</a:t>
            </a:r>
            <a:r>
              <a:rPr lang="en-GB" sz="4000" dirty="0" smtClean="0">
                <a:latin typeface="Comic Sans MS" panose="030F0702030302020204" pitchFamily="66" charset="0"/>
              </a:rPr>
              <a:t> a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dosbarth</a:t>
            </a:r>
            <a:r>
              <a:rPr lang="en-GB" sz="4000" dirty="0" smtClean="0">
                <a:latin typeface="Comic Sans MS" panose="030F0702030302020204" pitchFamily="66" charset="0"/>
              </a:rPr>
              <a:t> 7F. 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hofi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ysgol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acos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mae’n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hwly</a:t>
            </a:r>
            <a:r>
              <a:rPr lang="en-GB" sz="40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45" y="3312764"/>
            <a:ext cx="4930210" cy="32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246254" y="3078052"/>
            <a:ext cx="1687132" cy="991672"/>
          </a:xfrm>
          <a:prstGeom prst="cloudCallout">
            <a:avLst>
              <a:gd name="adj1" fmla="val 193327"/>
              <a:gd name="adj2" fmla="val -4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Callout 6"/>
          <p:cNvSpPr/>
          <p:nvPr/>
        </p:nvSpPr>
        <p:spPr>
          <a:xfrm>
            <a:off x="6913809" y="4556976"/>
            <a:ext cx="1687132" cy="991672"/>
          </a:xfrm>
          <a:prstGeom prst="cloudCallout">
            <a:avLst>
              <a:gd name="adj1" fmla="val 148289"/>
              <a:gd name="adj2" fmla="val -10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3336" y="3921915"/>
            <a:ext cx="164179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</a:t>
            </a:r>
          </a:p>
          <a:p>
            <a:endParaRPr lang="en-GB" sz="2400" b="1" dirty="0"/>
          </a:p>
          <a:p>
            <a:r>
              <a:rPr lang="en-GB" sz="2400" b="1" dirty="0" smtClean="0"/>
              <a:t>X</a:t>
            </a:r>
          </a:p>
          <a:p>
            <a:endParaRPr lang="en-GB" sz="2400" b="1" dirty="0"/>
          </a:p>
          <a:p>
            <a:r>
              <a:rPr lang="en-GB" sz="2400" b="1" dirty="0" smtClean="0"/>
              <a:t>//</a:t>
            </a:r>
          </a:p>
          <a:p>
            <a:endParaRPr lang="en-GB" sz="2400" b="1" dirty="0"/>
          </a:p>
          <a:p>
            <a:r>
              <a:rPr lang="en-GB" sz="2400" b="1" dirty="0" smtClean="0"/>
              <a:t>~~~~~~~~~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18392" y="160113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5917" y="2199737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4106" y="2181413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399" y="2801055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683" y="337587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3323" y="429194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3049" y="273192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1069" y="966504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5917" y="1396666"/>
            <a:ext cx="314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~~~~~~~~~~~~~~~~~~~~~~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914" y="399245"/>
            <a:ext cx="109470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4000" dirty="0" smtClean="0">
                <a:latin typeface="Comic Sans MS" panose="030F0702030302020204" pitchFamily="66" charset="0"/>
              </a:rPr>
              <a:t>ore da, </a:t>
            </a:r>
            <a:r>
              <a:rPr lang="en-GB" sz="4000" dirty="0" err="1" smtClean="0">
                <a:latin typeface="Comic Sans MS" panose="030F0702030302020204" pitchFamily="66" charset="0"/>
              </a:rPr>
              <a:t>sut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wyt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ti</a:t>
            </a: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4000" dirty="0" smtClean="0">
                <a:latin typeface="Comic Sans MS" panose="030F0702030302020204" pitchFamily="66" charset="0"/>
              </a:rPr>
              <a:t>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</a:t>
            </a:r>
            <a:r>
              <a:rPr lang="en-GB" sz="4000" dirty="0" smtClean="0">
                <a:latin typeface="Comic Sans MS" panose="030F0702030302020204" pitchFamily="66" charset="0"/>
              </a:rPr>
              <a:t>ohn </a:t>
            </a:r>
            <a:r>
              <a:rPr lang="en-GB" sz="4000" dirty="0" err="1" smtClean="0">
                <a:latin typeface="Comic Sans MS" panose="030F0702030302020204" pitchFamily="66" charset="0"/>
              </a:rPr>
              <a:t>ydw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</a:t>
            </a:r>
            <a:r>
              <a:rPr lang="en-GB" sz="4000" dirty="0" smtClean="0">
                <a:latin typeface="Comic Sans MS" panose="030F0702030302020204" pitchFamily="66" charset="0"/>
              </a:rPr>
              <a:t> a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byw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yn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4000" dirty="0" err="1" smtClean="0">
                <a:latin typeface="Comic Sans MS" panose="030F0702030302020204" pitchFamily="66" charset="0"/>
              </a:rPr>
              <a:t>huthun</a:t>
            </a:r>
            <a:r>
              <a:rPr lang="en-GB" sz="4000" dirty="0" smtClean="0">
                <a:latin typeface="Comic Sans MS" panose="030F0702030302020204" pitchFamily="66" charset="0"/>
              </a:rPr>
              <a:t>.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4000" dirty="0" smtClean="0">
                <a:latin typeface="Comic Sans MS" panose="030F0702030302020204" pitchFamily="66" charset="0"/>
              </a:rPr>
              <a:t>ae gen </a:t>
            </a:r>
            <a:r>
              <a:rPr lang="en-GB" sz="4000" dirty="0" err="1" smtClean="0">
                <a:latin typeface="Comic Sans MS" panose="030F0702030302020204" pitchFamily="66" charset="0"/>
              </a:rPr>
              <a:t>i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llygaid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brown </a:t>
            </a:r>
            <a:r>
              <a:rPr lang="en-GB" sz="4000" dirty="0" smtClean="0">
                <a:latin typeface="Comic Sans MS" panose="030F0702030302020204" pitchFamily="66" charset="0"/>
              </a:rPr>
              <a:t>a </a:t>
            </a:r>
            <a:r>
              <a:rPr lang="en-GB" sz="4000" dirty="0" err="1" smtClean="0">
                <a:latin typeface="Comic Sans MS" panose="030F0702030302020204" pitchFamily="66" charset="0"/>
              </a:rPr>
              <a:t>gwallt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melyn</a:t>
            </a:r>
            <a:r>
              <a:rPr lang="en-GB" sz="4000" dirty="0" smtClean="0">
                <a:latin typeface="Comic Sans MS" panose="030F0702030302020204" pitchFamily="66" charset="0"/>
              </a:rPr>
              <a:t>.  </a:t>
            </a:r>
            <a:r>
              <a:rPr lang="en-GB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GB" sz="4000" dirty="0" err="1" smtClean="0">
                <a:latin typeface="Comic Sans MS" panose="030F0702030302020204" pitchFamily="66" charset="0"/>
              </a:rPr>
              <a:t>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mynd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Ysgol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Brynhyfryd</a:t>
            </a:r>
            <a:r>
              <a:rPr lang="en-GB" sz="4000" dirty="0" smtClean="0">
                <a:latin typeface="Comic Sans MS" panose="030F0702030302020204" pitchFamily="66" charset="0"/>
              </a:rPr>
              <a:t> a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dosbarth</a:t>
            </a:r>
            <a:r>
              <a:rPr lang="en-GB" sz="4000" dirty="0" smtClean="0">
                <a:latin typeface="Comic Sans MS" panose="030F0702030302020204" pitchFamily="66" charset="0"/>
              </a:rPr>
              <a:t> 7F.  </a:t>
            </a:r>
            <a:r>
              <a:rPr lang="en-GB" sz="4000" dirty="0" err="1" smtClean="0">
                <a:latin typeface="Comic Sans MS" panose="030F0702030302020204" pitchFamily="66" charset="0"/>
              </a:rPr>
              <a:t>Dw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i’n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hoffi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ysgol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achos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latin typeface="Comic Sans MS" panose="030F0702030302020204" pitchFamily="66" charset="0"/>
              </a:rPr>
              <a:t>mae’n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hwyl</a:t>
            </a:r>
            <a:r>
              <a:rPr lang="en-GB" sz="40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45" y="3312764"/>
            <a:ext cx="4930210" cy="32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246254" y="3078052"/>
            <a:ext cx="1687132" cy="991672"/>
          </a:xfrm>
          <a:prstGeom prst="cloudCallout">
            <a:avLst>
              <a:gd name="adj1" fmla="val 193327"/>
              <a:gd name="adj2" fmla="val -4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Callout 6"/>
          <p:cNvSpPr/>
          <p:nvPr/>
        </p:nvSpPr>
        <p:spPr>
          <a:xfrm>
            <a:off x="6913809" y="4556976"/>
            <a:ext cx="1687132" cy="991672"/>
          </a:xfrm>
          <a:prstGeom prst="cloudCallout">
            <a:avLst>
              <a:gd name="adj1" fmla="val 148289"/>
              <a:gd name="adj2" fmla="val -10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83336" y="3921915"/>
            <a:ext cx="164179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</a:t>
            </a:r>
          </a:p>
          <a:p>
            <a:endParaRPr lang="en-GB" sz="2400" b="1" dirty="0"/>
          </a:p>
          <a:p>
            <a:r>
              <a:rPr lang="en-GB" sz="2400" b="1" dirty="0" smtClean="0"/>
              <a:t>X</a:t>
            </a:r>
          </a:p>
          <a:p>
            <a:endParaRPr lang="en-GB" sz="2400" b="1" dirty="0"/>
          </a:p>
          <a:p>
            <a:r>
              <a:rPr lang="en-GB" sz="2400" b="1" dirty="0" smtClean="0"/>
              <a:t>//</a:t>
            </a:r>
          </a:p>
          <a:p>
            <a:endParaRPr lang="en-GB" sz="2400" b="1" dirty="0"/>
          </a:p>
          <a:p>
            <a:r>
              <a:rPr lang="en-GB" sz="2400" b="1" dirty="0" smtClean="0"/>
              <a:t>~~~~~~~~~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979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20" y="381831"/>
            <a:ext cx="345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err="1" smtClean="0"/>
              <a:t>Gwaith</a:t>
            </a:r>
            <a:r>
              <a:rPr lang="en-GB" sz="3600" u="sng" dirty="0" smtClean="0"/>
              <a:t> </a:t>
            </a:r>
            <a:r>
              <a:rPr lang="en-GB" sz="3600" u="sng" dirty="0" err="1" smtClean="0"/>
              <a:t>Dosbarth</a:t>
            </a:r>
            <a:endParaRPr lang="en-GB" sz="3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992675" y="403055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err="1" smtClean="0"/>
              <a:t>Dyddiad</a:t>
            </a:r>
            <a:endParaRPr lang="en-GB" sz="3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729575" y="1292060"/>
            <a:ext cx="6554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err="1" smtClean="0"/>
              <a:t>Treiglad</a:t>
            </a:r>
            <a:r>
              <a:rPr lang="en-GB" sz="3600" u="sng" dirty="0" smtClean="0"/>
              <a:t> </a:t>
            </a:r>
            <a:r>
              <a:rPr lang="en-GB" sz="3600" u="sng" dirty="0" err="1" smtClean="0"/>
              <a:t>Trwynol</a:t>
            </a:r>
            <a:r>
              <a:rPr lang="en-GB" sz="3600" u="sng" dirty="0" smtClean="0"/>
              <a:t> / Nasal Mutation</a:t>
            </a:r>
            <a:endParaRPr lang="en-GB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31820" y="2228045"/>
            <a:ext cx="1155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D.D:</a:t>
            </a:r>
            <a:r>
              <a:rPr lang="en-GB" sz="3600" dirty="0" smtClean="0"/>
              <a:t> I will learn what the nasal mutation is and will be able to mutate words after ‘</a:t>
            </a:r>
            <a:r>
              <a:rPr lang="en-GB" sz="3600" dirty="0" err="1" smtClean="0"/>
              <a:t>fy</a:t>
            </a:r>
            <a:r>
              <a:rPr lang="en-GB" sz="3600" dirty="0" smtClean="0"/>
              <a:t>’.</a:t>
            </a:r>
            <a:endParaRPr lang="en-GB" sz="3600" u="sng" dirty="0"/>
          </a:p>
        </p:txBody>
      </p:sp>
    </p:spTree>
    <p:extLst>
      <p:ext uri="{BB962C8B-B14F-4D97-AF65-F5344CB8AC3E}">
        <p14:creationId xmlns:p14="http://schemas.microsoft.com/office/powerpoint/2010/main" val="25705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819" y="528034"/>
            <a:ext cx="1155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/>
              <a:t>D.D:</a:t>
            </a:r>
            <a:r>
              <a:rPr lang="en-GB" sz="3600" dirty="0" smtClean="0"/>
              <a:t> I will learn what the nasal mutation is and will be able to mutate words after ‘</a:t>
            </a:r>
            <a:r>
              <a:rPr lang="en-GB" sz="3600" dirty="0" err="1" smtClean="0"/>
              <a:t>fy</a:t>
            </a:r>
            <a:r>
              <a:rPr lang="en-GB" sz="3600" dirty="0" smtClean="0"/>
              <a:t>’.</a:t>
            </a:r>
            <a:endParaRPr lang="en-GB" sz="3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84218" y="2547871"/>
            <a:ext cx="11550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 will understand </a:t>
            </a:r>
            <a:r>
              <a:rPr lang="en-GB" sz="3600" dirty="0" smtClean="0"/>
              <a:t>what ‘mutation’ means and why it happens.</a:t>
            </a:r>
          </a:p>
          <a:p>
            <a:endParaRPr lang="en-GB" sz="1000" dirty="0" smtClean="0"/>
          </a:p>
          <a:p>
            <a:r>
              <a:rPr lang="en-GB" sz="3600" b="1" dirty="0" smtClean="0"/>
              <a:t>I will know</a:t>
            </a:r>
            <a:r>
              <a:rPr lang="en-GB" sz="3600" dirty="0" smtClean="0"/>
              <a:t> what letters change and how they change when there is a nasal mutation.</a:t>
            </a:r>
          </a:p>
          <a:p>
            <a:endParaRPr lang="en-GB" sz="1000" dirty="0" smtClean="0"/>
          </a:p>
          <a:p>
            <a:r>
              <a:rPr lang="en-GB" sz="3600" b="1" dirty="0" smtClean="0"/>
              <a:t>I will be able to </a:t>
            </a:r>
            <a:r>
              <a:rPr lang="en-GB" sz="3600" dirty="0" smtClean="0"/>
              <a:t>use the nasal mutation after ‘</a:t>
            </a:r>
            <a:r>
              <a:rPr lang="en-GB" sz="3600" dirty="0" err="1" smtClean="0"/>
              <a:t>fy</a:t>
            </a:r>
            <a:r>
              <a:rPr lang="en-GB" sz="3600" dirty="0" smtClean="0"/>
              <a:t>’.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31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targe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3" y="65648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456" y="2305318"/>
            <a:ext cx="2614412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4" descr="Image result for targe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5" y="3771027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318" y="5419858"/>
            <a:ext cx="2614412" cy="643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625590" y="656487"/>
            <a:ext cx="42655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/>
              <a:t>Tymor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Byr</a:t>
            </a:r>
            <a:r>
              <a:rPr lang="en-GB" sz="3200" b="1" dirty="0" smtClean="0"/>
              <a:t> / Short Term</a:t>
            </a:r>
          </a:p>
          <a:p>
            <a:endParaRPr lang="en-GB" sz="3200" dirty="0" smtClean="0"/>
          </a:p>
          <a:p>
            <a:r>
              <a:rPr lang="en-GB" sz="3200" dirty="0" smtClean="0"/>
              <a:t>Understand the rule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97452" y="4033947"/>
            <a:ext cx="59105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/>
              <a:t>Hir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Dymor</a:t>
            </a:r>
            <a:r>
              <a:rPr lang="en-GB" sz="3200" b="1" dirty="0" smtClean="0"/>
              <a:t> / Long Term</a:t>
            </a:r>
          </a:p>
          <a:p>
            <a:endParaRPr lang="en-GB" sz="3200" dirty="0" smtClean="0"/>
          </a:p>
          <a:p>
            <a:r>
              <a:rPr lang="en-GB" sz="3200" dirty="0" smtClean="0"/>
              <a:t>Use the mutation rule in my work.</a:t>
            </a:r>
          </a:p>
        </p:txBody>
      </p:sp>
    </p:spTree>
    <p:extLst>
      <p:ext uri="{BB962C8B-B14F-4D97-AF65-F5344CB8AC3E}">
        <p14:creationId xmlns:p14="http://schemas.microsoft.com/office/powerpoint/2010/main" val="41317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t nav in car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34" r="1089"/>
          <a:stretch/>
        </p:blipFill>
        <p:spPr bwMode="auto">
          <a:xfrm>
            <a:off x="258605" y="231818"/>
            <a:ext cx="11692990" cy="63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849" y="386366"/>
            <a:ext cx="2279561" cy="153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94088" y="386366"/>
            <a:ext cx="2279561" cy="153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60144" y="860738"/>
            <a:ext cx="2279561" cy="153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304983" y="2647333"/>
            <a:ext cx="2279561" cy="153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684129" y="4179921"/>
            <a:ext cx="2279561" cy="153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urved Connector 11"/>
          <p:cNvCxnSpPr/>
          <p:nvPr/>
        </p:nvCxnSpPr>
        <p:spPr>
          <a:xfrm>
            <a:off x="2614410" y="860738"/>
            <a:ext cx="1079678" cy="465786"/>
          </a:xfrm>
          <a:prstGeom prst="curved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705341" y="1326524"/>
            <a:ext cx="1154803" cy="646453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9139705" y="1972977"/>
            <a:ext cx="1305058" cy="674356"/>
          </a:xfrm>
          <a:prstGeom prst="curvedConnector3">
            <a:avLst>
              <a:gd name="adj1" fmla="val 10921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5400000" flipH="1" flipV="1">
            <a:off x="8936499" y="4207113"/>
            <a:ext cx="882927" cy="828544"/>
          </a:xfrm>
          <a:prstGeom prst="curved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065005" y="231818"/>
            <a:ext cx="287456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Taith</a:t>
            </a:r>
            <a:r>
              <a:rPr lang="en-US" sz="4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 </a:t>
            </a:r>
            <a:r>
              <a:rPr lang="en-US" sz="4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Wers</a:t>
            </a:r>
            <a:endParaRPr lang="en-US" sz="4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7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very hungry caterpil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2610071"/>
            <a:ext cx="5511129" cy="38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aterpillar into butterfl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23" y="670663"/>
            <a:ext cx="6818245" cy="26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064" y="259606"/>
            <a:ext cx="50063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does mutation mean?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2504" y="3684104"/>
            <a:ext cx="5698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In Welsh, the first letter of a word sometimes changes.  This is called a </a:t>
            </a:r>
            <a:r>
              <a:rPr lang="en-GB" sz="2800" dirty="0" smtClean="0">
                <a:solidFill>
                  <a:srgbClr val="FF0000"/>
                </a:solidFill>
              </a:rPr>
              <a:t>mutation</a:t>
            </a:r>
            <a:r>
              <a:rPr lang="en-GB" sz="2800" dirty="0" smtClean="0"/>
              <a:t>.  </a:t>
            </a:r>
          </a:p>
          <a:p>
            <a:pPr algn="ctr"/>
            <a:r>
              <a:rPr lang="en-GB" sz="2800" dirty="0" smtClean="0"/>
              <a:t>They’re rules about when to change letters (mutate).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171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71" y="4204475"/>
            <a:ext cx="3348090" cy="22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404658" y="4111729"/>
            <a:ext cx="1873793" cy="979738"/>
          </a:xfrm>
          <a:prstGeom prst="cloudCallout">
            <a:avLst>
              <a:gd name="adj1" fmla="val 84817"/>
              <a:gd name="adj2" fmla="val -884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Callout 9"/>
          <p:cNvSpPr/>
          <p:nvPr/>
        </p:nvSpPr>
        <p:spPr>
          <a:xfrm>
            <a:off x="9630375" y="3428374"/>
            <a:ext cx="1873793" cy="979738"/>
          </a:xfrm>
          <a:prstGeom prst="cloudCallout">
            <a:avLst>
              <a:gd name="adj1" fmla="val -118628"/>
              <a:gd name="adj2" fmla="val 752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Callout 10"/>
          <p:cNvSpPr/>
          <p:nvPr/>
        </p:nvSpPr>
        <p:spPr>
          <a:xfrm>
            <a:off x="9630375" y="5087775"/>
            <a:ext cx="1873793" cy="979738"/>
          </a:xfrm>
          <a:prstGeom prst="cloudCallout">
            <a:avLst>
              <a:gd name="adj1" fmla="val -110381"/>
              <a:gd name="adj2" fmla="val -627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78007" y="461493"/>
            <a:ext cx="11550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 will understand </a:t>
            </a:r>
            <a:r>
              <a:rPr lang="en-GB" sz="3600" dirty="0" smtClean="0">
                <a:solidFill>
                  <a:srgbClr val="FF0000"/>
                </a:solidFill>
              </a:rPr>
              <a:t>what ‘mutation’ means </a:t>
            </a:r>
            <a:r>
              <a:rPr lang="en-GB" sz="3600" dirty="0" smtClean="0"/>
              <a:t>and why it happens.</a:t>
            </a:r>
          </a:p>
          <a:p>
            <a:endParaRPr lang="en-GB" sz="1000" dirty="0" smtClean="0"/>
          </a:p>
          <a:p>
            <a:r>
              <a:rPr lang="en-GB" sz="3600" b="1" dirty="0" smtClean="0"/>
              <a:t>I will know</a:t>
            </a:r>
            <a:r>
              <a:rPr lang="en-GB" sz="3600" dirty="0" smtClean="0"/>
              <a:t> what letters change and how they change when there is a nasal mutation.</a:t>
            </a:r>
          </a:p>
          <a:p>
            <a:endParaRPr lang="en-GB" sz="1000" dirty="0" smtClean="0"/>
          </a:p>
          <a:p>
            <a:r>
              <a:rPr lang="en-GB" sz="3600" b="1" dirty="0" smtClean="0"/>
              <a:t>I will be able to </a:t>
            </a:r>
            <a:r>
              <a:rPr lang="en-GB" sz="3600" dirty="0" smtClean="0"/>
              <a:t>use the nasal mutation after ‘</a:t>
            </a:r>
            <a:r>
              <a:rPr lang="en-GB" sz="3600" dirty="0" err="1" smtClean="0"/>
              <a:t>fy</a:t>
            </a:r>
            <a:r>
              <a:rPr lang="en-GB" sz="3600" dirty="0" smtClean="0"/>
              <a:t>’.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325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1967</TotalTime>
  <Words>530</Words>
  <Application>Microsoft Office PowerPoint</Application>
  <PresentationFormat>Custom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RHEOL / RULE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HelsaBen</dc:creator>
  <cp:lastModifiedBy>HelsaBen</cp:lastModifiedBy>
  <cp:revision>21</cp:revision>
  <dcterms:created xsi:type="dcterms:W3CDTF">2016-09-18T12:21:35Z</dcterms:created>
  <dcterms:modified xsi:type="dcterms:W3CDTF">2017-06-14T09:08:49Z</dcterms:modified>
</cp:coreProperties>
</file>