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0" r:id="rId2"/>
    <p:sldId id="266" r:id="rId3"/>
    <p:sldId id="263" r:id="rId4"/>
    <p:sldId id="264" r:id="rId5"/>
    <p:sldId id="259" r:id="rId6"/>
    <p:sldId id="261" r:id="rId7"/>
    <p:sldId id="256" r:id="rId8"/>
    <p:sldId id="270" r:id="rId9"/>
    <p:sldId id="272" r:id="rId10"/>
    <p:sldId id="27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84" y="-9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14116-A607-4151-8D75-4D094FA47177}" type="datetimeFigureOut">
              <a:rPr lang="en-GB" smtClean="0"/>
              <a:t>22/05/2015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8AFC01-C268-450B-94C7-6B3112878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694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48DE8-A9B3-42EB-99EE-266DF1832920}" type="datetime1">
              <a:rPr lang="en-GB" smtClean="0"/>
              <a:t>22/05/2015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B265-3350-461F-914E-43902A2BC3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732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DE09E-0910-4CC3-AD17-2EE808BF115C}" type="datetime1">
              <a:rPr lang="en-GB" smtClean="0"/>
              <a:t>22/05/2015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B265-3350-461F-914E-43902A2BC3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51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8DA83-7118-4F89-AC0E-92DA7F96BFBE}" type="datetime1">
              <a:rPr lang="en-GB" smtClean="0"/>
              <a:t>22/05/2015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B265-3350-461F-914E-43902A2BC3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431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CBAF-5798-4EC3-95A9-8B98704A1EAA}" type="datetime1">
              <a:rPr lang="en-GB" smtClean="0"/>
              <a:t>22/05/2015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B265-3350-461F-914E-43902A2BC3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041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FCF4E-656D-4534-8A6C-9B626F7C2A24}" type="datetime1">
              <a:rPr lang="en-GB" smtClean="0"/>
              <a:t>22/05/2015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B265-3350-461F-914E-43902A2BC3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431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E5C6F-CC03-4E33-88E5-C9C9653C12B5}" type="datetime1">
              <a:rPr lang="en-GB" smtClean="0"/>
              <a:t>22/05/2015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B265-3350-461F-914E-43902A2BC3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777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8C923-881C-41E2-BAFE-FD449C6885E8}" type="datetime1">
              <a:rPr lang="en-GB" smtClean="0"/>
              <a:t>22/05/2015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B265-3350-461F-914E-43902A2BC3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290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85BD9-DF3D-4B16-86DC-9A367E83B669}" type="datetime1">
              <a:rPr lang="en-GB" smtClean="0"/>
              <a:t>22/05/2015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B265-3350-461F-914E-43902A2BC3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673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F72BD-BAB2-4143-86C6-E6C5A3BD6732}" type="datetime1">
              <a:rPr lang="en-GB" smtClean="0"/>
              <a:t>22/05/2015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B265-3350-461F-914E-43902A2BC3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985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9B0B-DC4D-41F2-8215-630803511B37}" type="datetime1">
              <a:rPr lang="en-GB" smtClean="0"/>
              <a:t>22/05/2015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B265-3350-461F-914E-43902A2BC3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975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B0BF-C610-4600-9614-3F47D02F1375}" type="datetime1">
              <a:rPr lang="en-GB" smtClean="0"/>
              <a:t>22/05/2015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B265-3350-461F-914E-43902A2BC3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763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DE02C-4A89-4FE7-9810-F3481D48E110}" type="datetime1">
              <a:rPr lang="en-GB" smtClean="0"/>
              <a:t>22/05/2015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UWCH/CYMUNEDOL/12.1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EB265-3350-461F-914E-43902A2BC3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709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21" y="1988840"/>
            <a:ext cx="8163851" cy="43204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347864" y="886973"/>
            <a:ext cx="48965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4800" dirty="0" smtClean="0"/>
              <a:t>Beth ydych chi'n meddwl ein bod ni'n siarad amdano heddiw?</a:t>
            </a:r>
            <a:endParaRPr lang="cy-GB" sz="4800" dirty="0"/>
          </a:p>
        </p:txBody>
      </p:sp>
      <p:sp>
        <p:nvSpPr>
          <p:cNvPr id="4" name="Oval Callout 3"/>
          <p:cNvSpPr/>
          <p:nvPr/>
        </p:nvSpPr>
        <p:spPr>
          <a:xfrm>
            <a:off x="2699792" y="329386"/>
            <a:ext cx="5760640" cy="3318908"/>
          </a:xfrm>
          <a:prstGeom prst="wedgeEllipseCallout">
            <a:avLst/>
          </a:prstGeom>
          <a:solidFill>
            <a:schemeClr val="accent1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23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rPr lang="cy-GB" dirty="0" smtClean="0"/>
              <a:t>3. Defnyddio llosgydd Bunsen i fesur berwbwynt dŵr</a:t>
            </a:r>
            <a:r>
              <a:t/>
            </a:r>
            <a:br/>
            <a:r>
              <a:t/>
            </a:r>
            <a:br/>
            <a:r>
              <a:rPr lang="cy-GB" dirty="0" smtClean="0"/>
              <a:t>4. Trefnu taith i Alton Towers</a:t>
            </a:r>
            <a:r>
              <a:t/>
            </a:r>
            <a:br/>
            <a:r>
              <a:t/>
            </a:r>
            <a:br/>
            <a:r>
              <a:rPr lang="cy-GB" dirty="0" smtClean="0"/>
              <a:t> </a:t>
            </a:r>
            <a:endParaRPr lang="cy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643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60325"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r>
              <a:rPr lang="cy-GB" dirty="0" smtClean="0"/>
              <a:t>Meini Prawf Llwyddiant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29000"/>
          </a:xfrm>
        </p:spPr>
        <p:txBody>
          <a:bodyPr>
            <a:normAutofit lnSpcReduction="10000"/>
          </a:bodyPr>
          <a:lstStyle/>
          <a:p>
            <a:r>
              <a:rPr lang="cy-GB" dirty="0" smtClean="0">
                <a:solidFill>
                  <a:schemeClr val="accent1">
                    <a:lumMod val="75000"/>
                  </a:schemeClr>
                </a:solidFill>
              </a:rPr>
              <a:t>Pawb: </a:t>
            </a:r>
            <a:r>
              <a:rPr lang="cy-GB" dirty="0" smtClean="0"/>
              <a:t>Gallu egluro’r gwahaniaeth rhwng perygl a risg</a:t>
            </a:r>
          </a:p>
          <a:p>
            <a:r>
              <a:rPr lang="cy-GB" dirty="0" smtClean="0">
                <a:solidFill>
                  <a:schemeClr val="accent1">
                    <a:lumMod val="75000"/>
                  </a:schemeClr>
                </a:solidFill>
              </a:rPr>
              <a:t>Y rhan fwyaf: </a:t>
            </a:r>
            <a:r>
              <a:rPr lang="cy-GB" dirty="0" smtClean="0"/>
              <a:t>Egluro 'Asesiad Risg' gan ddefnyddio enghraifft syml</a:t>
            </a:r>
          </a:p>
          <a:p>
            <a:r>
              <a:rPr lang="cy-GB" dirty="0" smtClean="0">
                <a:solidFill>
                  <a:schemeClr val="accent1">
                    <a:lumMod val="75000"/>
                  </a:schemeClr>
                </a:solidFill>
              </a:rPr>
              <a:t>Rhai: </a:t>
            </a:r>
            <a:r>
              <a:rPr lang="cy-GB" dirty="0" smtClean="0"/>
              <a:t>Defnyddio'r pethau rydych chi'n eu dysgu heddiw i gwblhau Asesiad Risg ar gyfer eich her.</a:t>
            </a:r>
            <a:endParaRPr lang="cy-GB" dirty="0"/>
          </a:p>
        </p:txBody>
      </p:sp>
      <p:sp>
        <p:nvSpPr>
          <p:cNvPr id="4" name="TextBox 3"/>
          <p:cNvSpPr txBox="1"/>
          <p:nvPr/>
        </p:nvSpPr>
        <p:spPr>
          <a:xfrm>
            <a:off x="1331640" y="5989930"/>
            <a:ext cx="6552728" cy="369332"/>
          </a:xfrm>
          <a:prstGeom prst="rect">
            <a:avLst/>
          </a:prstGeom>
          <a:noFill/>
          <a:ln w="6032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y-GB" dirty="0" smtClean="0"/>
              <a:t>Allweddeiriau:         Risg, perygl, rheolydd, asesu, lleihau, dileu</a:t>
            </a:r>
            <a:endParaRPr lang="cy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99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0944" y="3147358"/>
            <a:ext cx="828092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RISG </a:t>
            </a:r>
            <a:r>
              <a:rPr lang="cy-GB" sz="8800" dirty="0" smtClean="0">
                <a:effectLst/>
              </a:rPr>
              <a:t>ryzyka</a:t>
            </a:r>
            <a:r>
              <a:rPr lang="cy-GB" dirty="0" smtClean="0"/>
              <a:t> </a:t>
            </a:r>
            <a:r>
              <a:rPr lang="cy-GB" sz="4800" dirty="0" smtClean="0">
                <a:effectLst/>
              </a:rPr>
              <a:t>risco</a:t>
            </a:r>
            <a:r>
              <a:rPr lang="cy-GB" dirty="0" smtClean="0"/>
              <a:t> </a:t>
            </a:r>
            <a:endParaRPr lang="cy-GB" sz="8800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2439472"/>
            <a:ext cx="6120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4000" b="1" dirty="0" smtClean="0">
                <a:solidFill>
                  <a:srgbClr val="7030A0"/>
                </a:solidFill>
              </a:rPr>
              <a:t>PERYGL</a:t>
            </a:r>
            <a:r>
              <a:rPr lang="cy-GB" sz="4000" dirty="0" smtClean="0">
                <a:effectLst/>
              </a:rPr>
              <a:t>, zagrożenia,</a:t>
            </a:r>
            <a:r>
              <a:rPr lang="cy-GB" dirty="0" smtClean="0"/>
              <a:t> </a:t>
            </a:r>
            <a:r>
              <a:rPr lang="cy-GB" sz="4000" dirty="0" smtClean="0">
                <a:effectLst/>
              </a:rPr>
              <a:t>perigo</a:t>
            </a:r>
            <a:r>
              <a:rPr lang="cy-GB" dirty="0" smtClean="0"/>
              <a:t> </a:t>
            </a:r>
            <a:endParaRPr lang="cy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394048" y="4869160"/>
            <a:ext cx="77768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5400" dirty="0" smtClean="0">
                <a:solidFill>
                  <a:srgbClr val="00B050"/>
                </a:solidFill>
                <a:latin typeface="Arial Black" pitchFamily="34" charset="0"/>
              </a:rPr>
              <a:t>RHEOLYDD</a:t>
            </a:r>
            <a:r>
              <a:rPr lang="cy-GB" dirty="0" smtClean="0"/>
              <a:t> </a:t>
            </a:r>
            <a:r>
              <a:rPr lang="cy-GB" sz="5400" dirty="0" smtClean="0">
                <a:effectLst/>
              </a:rPr>
              <a:t>kontrola</a:t>
            </a:r>
            <a:r>
              <a:rPr lang="cy-GB" dirty="0" smtClean="0"/>
              <a:t> </a:t>
            </a:r>
            <a:r>
              <a:rPr lang="cy-GB" sz="5400" dirty="0" smtClean="0">
                <a:effectLst/>
              </a:rPr>
              <a:t>controle</a:t>
            </a:r>
            <a:r>
              <a:rPr lang="cy-GB" dirty="0" smtClean="0"/>
              <a:t>   </a:t>
            </a:r>
            <a:endParaRPr lang="cy-GB" sz="5400" dirty="0"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1844" y="476672"/>
            <a:ext cx="8287816" cy="1354217"/>
          </a:xfrm>
          <a:prstGeom prst="rect">
            <a:avLst/>
          </a:prstGeom>
          <a:solidFill>
            <a:srgbClr val="FFFF00"/>
          </a:solidFill>
          <a:ln w="857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y-GB" sz="3200" dirty="0" smtClean="0"/>
              <a:t>Mewn parau, ysgrifennwch ddiffiniadau o'r tri gair hyn</a:t>
            </a:r>
            <a:r>
              <a:rPr lang="cy-GB" dirty="0" smtClean="0"/>
              <a:t>:</a:t>
            </a:r>
          </a:p>
          <a:p>
            <a:endParaRPr lang="cy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6149" name="ShockwaveFlash1" r:id="rId2" imgW="2305372" imgH="1295238"/>
        </mc:Choice>
        <mc:Fallback>
          <p:control name="ShockwaveFlash1" r:id="rId2" imgW="2305372" imgH="1295238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88125" y="1989138"/>
                  <a:ext cx="2305050" cy="93503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783095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196752"/>
            <a:ext cx="85609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</a:rPr>
              <a:t>Beth </a:t>
            </a:r>
            <a:r>
              <a:rPr lang="en-GB" sz="2400" dirty="0" err="1" smtClean="0">
                <a:solidFill>
                  <a:srgbClr val="FF0000"/>
                </a:solidFill>
              </a:rPr>
              <a:t>yw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perygl</a:t>
            </a:r>
            <a:r>
              <a:rPr lang="en-GB" sz="2400" dirty="0" smtClean="0">
                <a:solidFill>
                  <a:srgbClr val="FF0000"/>
                </a:solidFill>
              </a:rPr>
              <a:t>?</a:t>
            </a:r>
          </a:p>
          <a:p>
            <a:r>
              <a:rPr lang="en-GB" sz="2400" dirty="0" err="1" smtClean="0"/>
              <a:t>Rhywbeth</a:t>
            </a:r>
            <a:r>
              <a:rPr lang="en-GB" sz="2400" dirty="0" smtClean="0"/>
              <a:t> </a:t>
            </a:r>
            <a:r>
              <a:rPr lang="en-GB" sz="2400" dirty="0" err="1" smtClean="0"/>
              <a:t>sydd</a:t>
            </a:r>
            <a:r>
              <a:rPr lang="en-GB" sz="2400" dirty="0" smtClean="0"/>
              <a:t> </a:t>
            </a:r>
            <a:r>
              <a:rPr lang="en-GB" sz="2400" dirty="0" err="1" smtClean="0"/>
              <a:t>efo’r</a:t>
            </a:r>
            <a:r>
              <a:rPr lang="en-GB" sz="2400" dirty="0" smtClean="0"/>
              <a:t> </a:t>
            </a:r>
            <a:r>
              <a:rPr lang="en-GB" sz="2400" dirty="0" err="1" smtClean="0"/>
              <a:t>potensial</a:t>
            </a:r>
            <a:r>
              <a:rPr lang="en-GB" sz="2400" dirty="0" smtClean="0"/>
              <a:t> </a:t>
            </a:r>
            <a:r>
              <a:rPr lang="en-GB" sz="2400" dirty="0" err="1" smtClean="0"/>
              <a:t>i</a:t>
            </a:r>
            <a:r>
              <a:rPr lang="en-GB" sz="2400" dirty="0" smtClean="0"/>
              <a:t> </a:t>
            </a:r>
            <a:r>
              <a:rPr lang="en-GB" sz="2400" dirty="0" err="1" smtClean="0"/>
              <a:t>achosi</a:t>
            </a:r>
            <a:r>
              <a:rPr lang="en-GB" sz="2400" dirty="0" smtClean="0"/>
              <a:t> </a:t>
            </a:r>
            <a:r>
              <a:rPr lang="en-GB" sz="2400" dirty="0" err="1" smtClean="0"/>
              <a:t>niwed</a:t>
            </a:r>
            <a:r>
              <a:rPr lang="en-GB" sz="2400" dirty="0" smtClean="0"/>
              <a:t> </a:t>
            </a:r>
            <a:r>
              <a:rPr lang="en-GB" sz="2400" dirty="0" err="1" smtClean="0"/>
              <a:t>i</a:t>
            </a:r>
            <a:r>
              <a:rPr lang="en-GB" sz="2400" dirty="0" smtClean="0"/>
              <a:t> </a:t>
            </a:r>
            <a:r>
              <a:rPr lang="en-GB" sz="2400" dirty="0" err="1" smtClean="0"/>
              <a:t>bobl</a:t>
            </a:r>
            <a:r>
              <a:rPr lang="en-GB" sz="2400" dirty="0" smtClean="0"/>
              <a:t>, </a:t>
            </a:r>
            <a:r>
              <a:rPr lang="en-GB" sz="2400" dirty="0" err="1" smtClean="0"/>
              <a:t>eiddo</a:t>
            </a:r>
            <a:r>
              <a:rPr lang="en-GB" sz="2400" dirty="0" smtClean="0"/>
              <a:t> </a:t>
            </a:r>
            <a:r>
              <a:rPr lang="en-GB" sz="2400" dirty="0" err="1" smtClean="0"/>
              <a:t>neu’r</a:t>
            </a:r>
            <a:r>
              <a:rPr lang="en-GB" sz="2400" dirty="0" smtClean="0"/>
              <a:t> </a:t>
            </a:r>
            <a:r>
              <a:rPr lang="en-GB" sz="2400" dirty="0" err="1" smtClean="0"/>
              <a:t>amgylchedd</a:t>
            </a:r>
            <a:r>
              <a:rPr lang="en-GB" sz="2400" dirty="0" smtClean="0"/>
              <a:t>.</a:t>
            </a:r>
          </a:p>
          <a:p>
            <a:endParaRPr lang="en-GB" sz="2400" dirty="0"/>
          </a:p>
          <a:p>
            <a:r>
              <a:rPr lang="en-GB" sz="2400" dirty="0" smtClean="0">
                <a:solidFill>
                  <a:srgbClr val="FF0000"/>
                </a:solidFill>
              </a:rPr>
              <a:t>Beth </a:t>
            </a:r>
            <a:r>
              <a:rPr lang="en-GB" sz="2400" dirty="0" err="1" smtClean="0">
                <a:solidFill>
                  <a:srgbClr val="FF0000"/>
                </a:solidFill>
              </a:rPr>
              <a:t>yw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risg</a:t>
            </a:r>
            <a:r>
              <a:rPr lang="en-GB" sz="2400" dirty="0" smtClean="0">
                <a:solidFill>
                  <a:srgbClr val="FF0000"/>
                </a:solidFill>
              </a:rPr>
              <a:t>?</a:t>
            </a:r>
          </a:p>
          <a:p>
            <a:r>
              <a:rPr lang="en-GB" sz="2400" dirty="0" err="1" smtClean="0"/>
              <a:t>Risg</a:t>
            </a:r>
            <a:r>
              <a:rPr lang="en-GB" sz="2400" dirty="0" smtClean="0"/>
              <a:t> </a:t>
            </a:r>
            <a:r>
              <a:rPr lang="en-GB" sz="2400" dirty="0" err="1" smtClean="0"/>
              <a:t>yw’r</a:t>
            </a:r>
            <a:r>
              <a:rPr lang="en-GB" sz="2400" dirty="0" smtClean="0"/>
              <a:t> </a:t>
            </a:r>
            <a:r>
              <a:rPr lang="en-GB" sz="2400" dirty="0" err="1" smtClean="0"/>
              <a:t>siawns</a:t>
            </a:r>
            <a:r>
              <a:rPr lang="en-GB" sz="2400" dirty="0" smtClean="0"/>
              <a:t> </a:t>
            </a:r>
            <a:r>
              <a:rPr lang="en-GB" sz="2400" dirty="0" err="1" smtClean="0"/>
              <a:t>neu’r</a:t>
            </a:r>
            <a:r>
              <a:rPr lang="en-GB" sz="2400" dirty="0" smtClean="0"/>
              <a:t> </a:t>
            </a:r>
            <a:r>
              <a:rPr lang="en-GB" sz="2400" dirty="0" err="1" smtClean="0"/>
              <a:t>tebygolrwydd</a:t>
            </a:r>
            <a:r>
              <a:rPr lang="en-GB" sz="2400" dirty="0" smtClean="0"/>
              <a:t> y </a:t>
            </a:r>
            <a:r>
              <a:rPr lang="en-GB" sz="2400" dirty="0" err="1" smtClean="0"/>
              <a:t>bydd</a:t>
            </a:r>
            <a:r>
              <a:rPr lang="en-GB" sz="2400" dirty="0" smtClean="0"/>
              <a:t> y </a:t>
            </a:r>
            <a:r>
              <a:rPr lang="en-GB" sz="2400" dirty="0" err="1" smtClean="0"/>
              <a:t>perygl</a:t>
            </a:r>
            <a:r>
              <a:rPr lang="en-GB" sz="2400" dirty="0" smtClean="0"/>
              <a:t> </a:t>
            </a:r>
            <a:r>
              <a:rPr lang="en-GB" sz="2400" dirty="0" err="1" smtClean="0"/>
              <a:t>yn</a:t>
            </a:r>
            <a:r>
              <a:rPr lang="en-GB" sz="2400" dirty="0" smtClean="0"/>
              <a:t> </a:t>
            </a:r>
            <a:r>
              <a:rPr lang="en-GB" sz="2400" dirty="0" err="1" smtClean="0"/>
              <a:t>achosi</a:t>
            </a:r>
            <a:r>
              <a:rPr lang="en-GB" sz="2400" dirty="0" smtClean="0"/>
              <a:t> </a:t>
            </a:r>
            <a:r>
              <a:rPr lang="en-GB" sz="2400" dirty="0" err="1" smtClean="0"/>
              <a:t>niwed</a:t>
            </a:r>
            <a:r>
              <a:rPr lang="en-GB" sz="2400" dirty="0" smtClean="0"/>
              <a:t> </a:t>
            </a:r>
            <a:r>
              <a:rPr lang="en-GB" sz="2400" dirty="0" err="1" smtClean="0"/>
              <a:t>neu</a:t>
            </a:r>
            <a:r>
              <a:rPr lang="en-GB" sz="2400" dirty="0" smtClean="0"/>
              <a:t> </a:t>
            </a:r>
            <a:r>
              <a:rPr lang="en-GB" sz="2400" dirty="0" err="1" smtClean="0"/>
              <a:t>ddifrod</a:t>
            </a:r>
            <a:r>
              <a:rPr lang="en-GB" sz="2400" dirty="0" smtClean="0"/>
              <a:t> </a:t>
            </a:r>
            <a:r>
              <a:rPr lang="en-GB" sz="2400" dirty="0" err="1" smtClean="0"/>
              <a:t>i</a:t>
            </a:r>
            <a:r>
              <a:rPr lang="en-GB" sz="2400" dirty="0" smtClean="0"/>
              <a:t> </a:t>
            </a:r>
            <a:r>
              <a:rPr lang="en-GB" sz="2400" dirty="0" err="1" smtClean="0"/>
              <a:t>bobl</a:t>
            </a:r>
            <a:r>
              <a:rPr lang="en-GB" sz="2400" dirty="0" smtClean="0"/>
              <a:t>, </a:t>
            </a:r>
            <a:r>
              <a:rPr lang="en-GB" sz="2400" dirty="0" err="1" smtClean="0"/>
              <a:t>eiddo</a:t>
            </a:r>
            <a:r>
              <a:rPr lang="en-GB" sz="2400" dirty="0" smtClean="0"/>
              <a:t> </a:t>
            </a:r>
            <a:r>
              <a:rPr lang="en-GB" sz="2400" dirty="0" err="1" smtClean="0"/>
              <a:t>neu’r</a:t>
            </a:r>
            <a:r>
              <a:rPr lang="en-GB" sz="2400" dirty="0" smtClean="0"/>
              <a:t> </a:t>
            </a:r>
            <a:r>
              <a:rPr lang="en-GB" sz="2400" dirty="0" err="1" smtClean="0"/>
              <a:t>amgylchedd</a:t>
            </a:r>
            <a:r>
              <a:rPr lang="en-GB" sz="2400" dirty="0" smtClean="0"/>
              <a:t>.</a:t>
            </a:r>
          </a:p>
          <a:p>
            <a:endParaRPr lang="en-GB" sz="2400" dirty="0"/>
          </a:p>
          <a:p>
            <a:r>
              <a:rPr lang="en-GB" sz="2400" dirty="0" smtClean="0">
                <a:solidFill>
                  <a:srgbClr val="FF0000"/>
                </a:solidFill>
              </a:rPr>
              <a:t>Beth </a:t>
            </a:r>
            <a:r>
              <a:rPr lang="en-GB" sz="2400" dirty="0" err="1" smtClean="0">
                <a:solidFill>
                  <a:srgbClr val="FF0000"/>
                </a:solidFill>
              </a:rPr>
              <a:t>yw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rheolydd</a:t>
            </a:r>
            <a:r>
              <a:rPr lang="en-GB" sz="2400" dirty="0" smtClean="0">
                <a:solidFill>
                  <a:srgbClr val="FF0000"/>
                </a:solidFill>
              </a:rPr>
              <a:t>?</a:t>
            </a:r>
          </a:p>
          <a:p>
            <a:r>
              <a:rPr lang="en-GB" sz="2400" dirty="0" err="1" smtClean="0"/>
              <a:t>Rheolydd</a:t>
            </a:r>
            <a:r>
              <a:rPr lang="en-GB" sz="2400" dirty="0" smtClean="0"/>
              <a:t> </a:t>
            </a:r>
            <a:r>
              <a:rPr lang="en-GB" sz="2400" dirty="0" err="1" smtClean="0"/>
              <a:t>yw’r</a:t>
            </a:r>
            <a:r>
              <a:rPr lang="en-GB" sz="2400" dirty="0" smtClean="0"/>
              <a:t> system </a:t>
            </a:r>
            <a:r>
              <a:rPr lang="en-GB" sz="2400" dirty="0" err="1" smtClean="0"/>
              <a:t>neu’r</a:t>
            </a:r>
            <a:r>
              <a:rPr lang="en-GB" sz="2400" dirty="0" smtClean="0"/>
              <a:t> broses o </a:t>
            </a:r>
            <a:r>
              <a:rPr lang="en-GB" sz="2400" dirty="0" err="1" smtClean="0"/>
              <a:t>leihau</a:t>
            </a:r>
            <a:r>
              <a:rPr lang="en-GB" sz="2400" dirty="0" smtClean="0"/>
              <a:t> y </a:t>
            </a:r>
            <a:r>
              <a:rPr lang="en-GB" sz="2400" dirty="0" err="1" smtClean="0"/>
              <a:t>risg</a:t>
            </a:r>
            <a:r>
              <a:rPr lang="en-GB" sz="2400" dirty="0" smtClean="0"/>
              <a:t> </a:t>
            </a:r>
            <a:r>
              <a:rPr lang="en-GB" sz="2400" dirty="0" err="1" smtClean="0"/>
              <a:t>o’r</a:t>
            </a:r>
            <a:r>
              <a:rPr lang="en-GB" sz="2400" dirty="0" smtClean="0"/>
              <a:t> </a:t>
            </a:r>
            <a:r>
              <a:rPr lang="en-GB" sz="2400" dirty="0" err="1" smtClean="0"/>
              <a:t>perygl</a:t>
            </a:r>
            <a:r>
              <a:rPr lang="en-GB" sz="2400" dirty="0" smtClean="0"/>
              <a:t> </a:t>
            </a:r>
            <a:r>
              <a:rPr lang="en-GB" sz="2400" dirty="0" err="1" smtClean="0"/>
              <a:t>yn</a:t>
            </a:r>
            <a:r>
              <a:rPr lang="en-GB" sz="2400" dirty="0" smtClean="0"/>
              <a:t> </a:t>
            </a:r>
            <a:r>
              <a:rPr lang="en-GB" sz="2400" dirty="0" err="1" smtClean="0"/>
              <a:t>digwydd</a:t>
            </a:r>
            <a:r>
              <a:rPr lang="en-GB" sz="2400" dirty="0" smtClean="0"/>
              <a:t> a </a:t>
            </a:r>
            <a:r>
              <a:rPr lang="en-GB" sz="2400" dirty="0" err="1" smtClean="0"/>
              <a:t>thrwy</a:t>
            </a:r>
            <a:r>
              <a:rPr lang="en-GB" sz="2400" dirty="0" smtClean="0"/>
              <a:t> </a:t>
            </a:r>
            <a:r>
              <a:rPr lang="en-GB" sz="2400" dirty="0" err="1" smtClean="0"/>
              <a:t>hynny</a:t>
            </a:r>
            <a:r>
              <a:rPr lang="en-GB" sz="2400" dirty="0" smtClean="0"/>
              <a:t> </a:t>
            </a:r>
            <a:r>
              <a:rPr lang="en-GB" sz="2400" dirty="0" err="1" smtClean="0"/>
              <a:t>yn</a:t>
            </a:r>
            <a:r>
              <a:rPr lang="en-GB" sz="2400" dirty="0" smtClean="0"/>
              <a:t> </a:t>
            </a:r>
            <a:r>
              <a:rPr lang="en-GB" sz="2400" dirty="0" err="1" smtClean="0"/>
              <a:t>amddiffyn</a:t>
            </a:r>
            <a:r>
              <a:rPr lang="en-GB" sz="2400" dirty="0" smtClean="0"/>
              <a:t> </a:t>
            </a:r>
            <a:r>
              <a:rPr lang="en-GB" sz="2400" dirty="0" err="1" smtClean="0"/>
              <a:t>pobl</a:t>
            </a:r>
            <a:r>
              <a:rPr lang="en-GB" sz="2400" dirty="0" smtClean="0"/>
              <a:t>, </a:t>
            </a:r>
            <a:r>
              <a:rPr lang="en-GB" sz="2400" dirty="0" err="1" smtClean="0"/>
              <a:t>eiddo</a:t>
            </a:r>
            <a:r>
              <a:rPr lang="en-GB" sz="2400" dirty="0" smtClean="0"/>
              <a:t> </a:t>
            </a:r>
            <a:r>
              <a:rPr lang="en-GB" sz="2400" dirty="0" err="1" smtClean="0"/>
              <a:t>neu’r</a:t>
            </a:r>
            <a:r>
              <a:rPr lang="en-GB" sz="2400" dirty="0" smtClean="0"/>
              <a:t> </a:t>
            </a:r>
            <a:r>
              <a:rPr lang="en-GB" sz="2400" dirty="0" err="1" smtClean="0"/>
              <a:t>amgylchedd</a:t>
            </a:r>
            <a:r>
              <a:rPr lang="en-GB" sz="2400" dirty="0" smtClean="0"/>
              <a:t> </a:t>
            </a:r>
            <a:r>
              <a:rPr lang="en-GB" sz="2400" dirty="0" err="1" smtClean="0"/>
              <a:t>rhag</a:t>
            </a:r>
            <a:r>
              <a:rPr lang="en-GB" sz="2400" dirty="0" smtClean="0"/>
              <a:t> y </a:t>
            </a:r>
            <a:r>
              <a:rPr lang="en-GB" sz="2400" dirty="0" err="1" smtClean="0"/>
              <a:t>perygl</a:t>
            </a:r>
            <a:r>
              <a:rPr lang="en-GB" sz="2400" dirty="0" smtClean="0"/>
              <a:t> </a:t>
            </a:r>
            <a:r>
              <a:rPr lang="en-GB" sz="2400" dirty="0" err="1" smtClean="0"/>
              <a:t>sydd</a:t>
            </a:r>
            <a:r>
              <a:rPr lang="en-GB" sz="2400" dirty="0" smtClean="0"/>
              <a:t> </a:t>
            </a:r>
            <a:r>
              <a:rPr lang="en-GB" sz="2400" dirty="0" err="1" smtClean="0"/>
              <a:t>wedi</a:t>
            </a:r>
            <a:r>
              <a:rPr lang="en-GB" sz="2400" dirty="0" smtClean="0"/>
              <a:t> </a:t>
            </a:r>
            <a:r>
              <a:rPr lang="en-GB" sz="2400" dirty="0" err="1" smtClean="0"/>
              <a:t>cael</a:t>
            </a:r>
            <a:r>
              <a:rPr lang="en-GB" sz="2400" dirty="0" smtClean="0"/>
              <a:t> </a:t>
            </a:r>
            <a:r>
              <a:rPr lang="en-GB" sz="2400" dirty="0" err="1" smtClean="0"/>
              <a:t>ei</a:t>
            </a:r>
            <a:r>
              <a:rPr lang="en-GB" sz="2400" dirty="0" smtClean="0"/>
              <a:t> </a:t>
            </a:r>
            <a:r>
              <a:rPr lang="en-GB" sz="2400" dirty="0" err="1" smtClean="0"/>
              <a:t>nodi</a:t>
            </a:r>
            <a:r>
              <a:rPr lang="en-GB" sz="2400" dirty="0" smtClean="0"/>
              <a:t>.</a:t>
            </a:r>
            <a:endParaRPr lang="en-GB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46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t0.gstatic.com/images?q=tbn:ANd9GcTO5HjR8B_zcuGGY2wg5yUKVHXSmdZ7jJ7tGOe-c2uK2-02nzf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268760"/>
            <a:ext cx="6048672" cy="5340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195736" y="332656"/>
            <a:ext cx="64807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4000" dirty="0" smtClean="0">
                <a:solidFill>
                  <a:schemeClr val="accent2">
                    <a:lumMod val="50000"/>
                  </a:schemeClr>
                </a:solidFill>
              </a:rPr>
              <a:t>Enwch y perygl, enwch y risg, enwch reolydd.....</a:t>
            </a:r>
            <a:endParaRPr lang="cy-GB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627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20688"/>
            <a:ext cx="5728692" cy="575426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588224" y="332656"/>
            <a:ext cx="201622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4000" dirty="0" smtClean="0">
                <a:solidFill>
                  <a:schemeClr val="accent2">
                    <a:lumMod val="50000"/>
                  </a:schemeClr>
                </a:solidFill>
              </a:rPr>
              <a:t>Enwch y </a:t>
            </a:r>
            <a:r>
              <a:rPr lang="cy-GB" sz="4000" dirty="0" smtClean="0">
                <a:solidFill>
                  <a:srgbClr val="FF0000"/>
                </a:solidFill>
              </a:rPr>
              <a:t>perygl</a:t>
            </a:r>
            <a:r>
              <a:rPr lang="cy-GB" sz="4000" dirty="0" smtClean="0">
                <a:solidFill>
                  <a:schemeClr val="accent2">
                    <a:lumMod val="50000"/>
                  </a:schemeClr>
                </a:solidFill>
              </a:rPr>
              <a:t>, enwch y </a:t>
            </a:r>
            <a:r>
              <a:rPr lang="cy-GB" sz="4000" dirty="0" smtClean="0">
                <a:solidFill>
                  <a:srgbClr val="FF0000"/>
                </a:solidFill>
              </a:rPr>
              <a:t>risg</a:t>
            </a:r>
            <a:r>
              <a:rPr lang="cy-GB" sz="4000" dirty="0" smtClean="0">
                <a:solidFill>
                  <a:schemeClr val="accent2">
                    <a:lumMod val="50000"/>
                  </a:schemeClr>
                </a:solidFill>
              </a:rPr>
              <a:t>, enwch </a:t>
            </a:r>
            <a:r>
              <a:rPr lang="cy-GB" sz="4000" dirty="0" smtClean="0">
                <a:solidFill>
                  <a:srgbClr val="FF0000"/>
                </a:solidFill>
              </a:rPr>
              <a:t>reolydd</a:t>
            </a:r>
            <a:r>
              <a:rPr lang="cy-GB" sz="4000" dirty="0" smtClean="0">
                <a:solidFill>
                  <a:schemeClr val="accent2">
                    <a:lumMod val="50000"/>
                  </a:schemeClr>
                </a:solidFill>
              </a:rPr>
              <a:t>…..</a:t>
            </a:r>
            <a:endParaRPr lang="cy-GB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577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869160"/>
            <a:ext cx="8568952" cy="1752600"/>
          </a:xfrm>
          <a:ln w="41275">
            <a:solidFill>
              <a:schemeClr val="tx1"/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cy-GB" dirty="0" smtClean="0">
                <a:solidFill>
                  <a:srgbClr val="FF0000"/>
                </a:solidFill>
              </a:rPr>
              <a:t>Cwblhewch asesiad risg ar gyfer y gweithgaredd hwn....</a:t>
            </a:r>
          </a:p>
          <a:p>
            <a:r>
              <a:rPr lang="cy-GB" dirty="0" smtClean="0">
                <a:solidFill>
                  <a:srgbClr val="FF0000"/>
                </a:solidFill>
              </a:rPr>
              <a:t>Y perygl/on yw ..... Y risg y bydd hyn yn digwydd yw......</a:t>
            </a:r>
          </a:p>
          <a:p>
            <a:r>
              <a:rPr lang="cy-GB" dirty="0" smtClean="0">
                <a:solidFill>
                  <a:srgbClr val="FF0000"/>
                </a:solidFill>
              </a:rPr>
              <a:t>I leihau'r risg hwn, rydw i am.....</a:t>
            </a:r>
            <a:endParaRPr lang="cy-GB" dirty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6912768" cy="4604794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3078" name="ShockwaveFlash1" r:id="rId2" imgW="1727466" imgH="2808038"/>
        </mc:Choice>
        <mc:Fallback>
          <p:control name="ShockwaveFlash1" r:id="rId2" imgW="1727466" imgH="2808038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164388" y="836613"/>
                  <a:ext cx="1727200" cy="28082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391631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49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9168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y-GB" dirty="0" smtClean="0"/>
              <a:t>Mewn grwpiau o 3 neu 4 Cwblhewch asesiad risg ar gyfer cynifer â phosibl o'r tasgau ar eich cardiau</a:t>
            </a:r>
            <a:r>
              <a:t/>
            </a:r>
            <a:br/>
            <a:r>
              <a:t/>
            </a:r>
            <a:br/>
            <a:r>
              <a:rPr lang="cy-GB" b="1" dirty="0" smtClean="0"/>
              <a:t>Awgrym: 1 yw'r hawddaf, 4 yw'r anoddaf  </a:t>
            </a:r>
            <a:endParaRPr lang="cy-GB" b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7173" name="ShockwaveFlash1" r:id="rId2" imgW="2592534" imgH="2015848"/>
        </mc:Choice>
        <mc:Fallback>
          <p:control name="ShockwaveFlash1" r:id="rId2" imgW="2592534" imgH="2015848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795963" y="4581525"/>
                  <a:ext cx="2592387" cy="20161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406387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420888"/>
            <a:ext cx="8229600" cy="1143000"/>
          </a:xfrm>
        </p:spPr>
        <p:txBody>
          <a:bodyPr>
            <a:normAutofit fontScale="90000"/>
          </a:bodyPr>
          <a:lstStyle/>
          <a:p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rPr lang="cy-GB" dirty="0" smtClean="0"/>
              <a:t>1. Coginio sglodion mewn sosban sglodion</a:t>
            </a:r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rPr lang="cy-GB" dirty="0" smtClean="0"/>
              <a:t>2. Trefnu gêm bêl-droed 5 bob ochr</a:t>
            </a:r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endParaRPr lang="cy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UWCH/CYMUNEDOL/12.1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99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248</Words>
  <Application>Microsoft Office PowerPoint</Application>
  <PresentationFormat>On-screen Show (4:3)</PresentationFormat>
  <Paragraphs>36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Meini Prawf Llwyddiant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Mewn grwpiau o 3 neu 4 Cwblhewch asesiad risg ar gyfer cynifer â phosibl o'r tasgau ar eich cardiau  Awgrym: 1 yw'r hawddaf, 4 yw'r anoddaf  </vt:lpstr>
      <vt:lpstr>    1. Coginio sglodion mewn sosban sglodion     2. Trefnu gêm bêl-droed 5 bob ochr    </vt:lpstr>
      <vt:lpstr>         3. Defnyddio llosgydd Bunsen i fesur berwbwynt dŵr  4. Trefnu taith i Alton Towers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Yellowwolf</dc:creator>
  <cp:lastModifiedBy>gj</cp:lastModifiedBy>
  <cp:revision>81</cp:revision>
  <cp:lastPrinted>2013-05-23T21:36:50Z</cp:lastPrinted>
  <dcterms:created xsi:type="dcterms:W3CDTF">2013-05-23T19:13:42Z</dcterms:created>
  <dcterms:modified xsi:type="dcterms:W3CDTF">2015-05-22T09:01:42Z</dcterms:modified>
</cp:coreProperties>
</file>