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sldIdLst>
    <p:sldId id="257" r:id="rId2"/>
    <p:sldId id="258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1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9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EECC6-746B-42D2-88A2-E6E80AEEE1AE}" type="datetimeFigureOut">
              <a:rPr lang="en-GB" smtClean="0"/>
              <a:t>22/05/2015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17F91B-80C1-4E41-8489-290FAC2F2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690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0A36-EA44-4C0D-AF98-726E5CF164A8}" type="datetime1">
              <a:rPr lang="en-GB" smtClean="0"/>
              <a:t>22/05/2015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2182-99B7-4815-A0A6-920DF2013685}" type="datetime1">
              <a:rPr lang="en-GB" smtClean="0"/>
              <a:t>22/05/2015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463A2-8F87-4C73-8BDE-9C40743ACAB6}" type="datetime1">
              <a:rPr lang="en-GB" smtClean="0"/>
              <a:t>22/05/2015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49A32-482A-4C13-9F94-519BA9DE57AE}" type="datetime1">
              <a:rPr lang="en-GB" smtClean="0"/>
              <a:t>22/05/2015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F33F-A62B-4A0C-A2B7-8F9468A69BEB}" type="datetime1">
              <a:rPr lang="en-GB" smtClean="0"/>
              <a:t>22/05/2015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5112F3C-797A-42B3-BAE4-1C92BE6FDE9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1339-42A6-48BC-B5E7-7B3430269B86}" type="datetime1">
              <a:rPr lang="en-GB" smtClean="0"/>
              <a:t>22/05/2015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7BD4-D7E9-47A6-9548-1812E197FB45}" type="datetime1">
              <a:rPr lang="en-GB" smtClean="0"/>
              <a:t>22/05/2015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BC70-A0CD-483A-9714-481C0072957C}" type="datetime1">
              <a:rPr lang="en-GB" smtClean="0"/>
              <a:t>22/05/2015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25E39-F83A-490C-A42E-97EC77C2F874}" type="datetime1">
              <a:rPr lang="en-GB" smtClean="0"/>
              <a:t>22/05/2015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52C1-261E-4154-B6B6-7A73032FA2E2}" type="datetime1">
              <a:rPr lang="en-GB" smtClean="0"/>
              <a:t>22/05/2015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BB74-D47D-4372-A45F-D149A3643080}" type="datetime1">
              <a:rPr lang="en-GB" smtClean="0"/>
              <a:t>22/05/2015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54E18C7-F12B-496C-B21F-FF024A1403CB}" type="datetime1">
              <a:rPr lang="en-GB" smtClean="0"/>
              <a:t>22/05/2015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5112F3C-797A-42B3-BAE4-1C92BE6FDE9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y-GB" dirty="0" smtClean="0"/>
              <a:t>Asesu Risg</a:t>
            </a:r>
            <a:endParaRPr lang="cy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010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y-GB" dirty="0" smtClean="0"/>
              <a:t>Rhowch rai enghreifftiau o beryglon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340768"/>
            <a:ext cx="7520940" cy="528172"/>
          </a:xfrm>
        </p:spPr>
        <p:txBody>
          <a:bodyPr>
            <a:normAutofit fontScale="70000" lnSpcReduction="20000"/>
          </a:bodyPr>
          <a:lstStyle/>
          <a:p>
            <a:r>
              <a:rPr lang="cy-GB" dirty="0" smtClean="0"/>
              <a:t>Ar gyfer pob un o'r TRI, rhestrwch o leiaf PUMP perygl. </a:t>
            </a:r>
            <a:endParaRPr lang="cy-GB" dirty="0"/>
          </a:p>
        </p:txBody>
      </p:sp>
      <p:grpSp>
        <p:nvGrpSpPr>
          <p:cNvPr id="8" name="Group 7"/>
          <p:cNvGrpSpPr/>
          <p:nvPr/>
        </p:nvGrpSpPr>
        <p:grpSpPr>
          <a:xfrm>
            <a:off x="675184" y="2211425"/>
            <a:ext cx="7834947" cy="2499219"/>
            <a:chOff x="827584" y="1937449"/>
            <a:chExt cx="7834947" cy="2499219"/>
          </a:xfrm>
        </p:grpSpPr>
        <p:pic>
          <p:nvPicPr>
            <p:cNvPr id="4" name="Picture 2" descr="C:\Users\Anne\AppData\Local\Microsoft\Windows\Temporary Internet Files\Content.IE5\T1MAZKBS\MC900239505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7584" y="2348880"/>
              <a:ext cx="1820570" cy="18095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3" descr="C:\Users\Anne\AppData\Local\Microsoft\Windows\Temporary Internet Files\Content.IE5\QTLAV8M6\MC900445472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1975104"/>
              <a:ext cx="1482242" cy="969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Anne\AppData\Local\Microsoft\Windows\Temporary Internet Files\Content.IE5\T1MAZKBS\MC900445772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429" y="3428999"/>
              <a:ext cx="1327709" cy="10076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C:\Users\Anne\AppData\Local\Microsoft\Windows\Temporary Internet Files\Content.IE5\HWW7VOMN\MC900078837[1].wm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60" y="1937449"/>
              <a:ext cx="2650371" cy="2499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619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Nawr gwnewch ef.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cy-GB" dirty="0" smtClean="0"/>
              <a:t>Meddyliwch am eich her. </a:t>
            </a:r>
          </a:p>
          <a:p>
            <a:pPr>
              <a:buFont typeface="Arial" pitchFamily="34" charset="0"/>
              <a:buChar char="•"/>
            </a:pPr>
            <a:r>
              <a:rPr lang="cy-GB" dirty="0" smtClean="0"/>
              <a:t>Crëwch fap meddwl o'r peryglon sy'n gysylltiedig â'r gweithgaredd. </a:t>
            </a:r>
          </a:p>
          <a:p>
            <a:pPr>
              <a:buFont typeface="Arial" pitchFamily="34" charset="0"/>
              <a:buChar char="•"/>
            </a:pPr>
            <a:r>
              <a:rPr lang="cy-GB" dirty="0" smtClean="0"/>
              <a:t>Wrth ymyl pob perygl, ysgrifennwch PWY allai gael niwed.</a:t>
            </a:r>
          </a:p>
          <a:p>
            <a:pPr>
              <a:buFont typeface="Arial" pitchFamily="34" charset="0"/>
              <a:buChar char="•"/>
            </a:pPr>
            <a:r>
              <a:rPr lang="cy-GB" dirty="0" smtClean="0"/>
              <a:t>Nawr rhowch sgôr risg i bob perygl (cofiwch, o 1-25) gan edrych yn ôl ar y matrics risg.</a:t>
            </a:r>
          </a:p>
          <a:p>
            <a:pPr>
              <a:buFont typeface="Arial" pitchFamily="34" charset="0"/>
              <a:buChar char="•"/>
            </a:pPr>
            <a:r>
              <a:rPr lang="cy-GB" dirty="0" smtClean="0"/>
              <a:t>Ar gyfer y peryglon sydd â sgôr risg yn y categorïau "Mater o farn" neu "risg annerbyniol", meddyliwch sut gallech chi DDILEU, LLEIHAU NEU DDIOGELU.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906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Deilliannau dysgu: 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cy-GB" sz="4000" dirty="0" smtClean="0"/>
              <a:t>Cynnal asesiadau risg gyda chymorth. </a:t>
            </a:r>
          </a:p>
          <a:p>
            <a:endParaRPr lang="cy-GB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20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Asesiadau Risg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y-GB" sz="2400" dirty="0" smtClean="0"/>
              <a:t>Pam mae angen i ni gynnal asesiadau risg cyn DECHRAU gweithgaredd corfforol?</a:t>
            </a:r>
          </a:p>
          <a:p>
            <a:endParaRPr lang="cy-GB" sz="2400" dirty="0"/>
          </a:p>
          <a:p>
            <a:r>
              <a:rPr lang="cy-GB" sz="2400" dirty="0" smtClean="0"/>
              <a:t>PRYD mae angen i ni adolygu'r asesiadau risg?</a:t>
            </a:r>
          </a:p>
          <a:p>
            <a:endParaRPr lang="cy-GB" sz="2400" dirty="0"/>
          </a:p>
          <a:p>
            <a:r>
              <a:rPr lang="cy-GB" sz="2400" dirty="0" smtClean="0"/>
              <a:t>Pam rydych chi'n meddwl dylid adolygu asesiadau risg?</a:t>
            </a:r>
            <a:endParaRPr lang="cy-GB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01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5 cam syml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cy-GB" sz="2800" dirty="0" smtClean="0"/>
              <a:t>Canfod y peryglon.</a:t>
            </a:r>
          </a:p>
          <a:p>
            <a:pPr>
              <a:buFont typeface="+mj-lt"/>
              <a:buAutoNum type="arabicPeriod"/>
            </a:pPr>
            <a:r>
              <a:rPr lang="cy-GB" sz="2800" dirty="0" smtClean="0"/>
              <a:t>Penderfynu pwy allai gael niwed a sut.</a:t>
            </a:r>
          </a:p>
          <a:p>
            <a:pPr>
              <a:buFont typeface="+mj-lt"/>
              <a:buAutoNum type="arabicPeriod"/>
            </a:pPr>
            <a:r>
              <a:rPr lang="cy-GB" sz="2800" dirty="0" smtClean="0"/>
              <a:t>Gwerthuso'r risgiau a phenderfynu ynglŷn â rhagofalon.</a:t>
            </a:r>
          </a:p>
          <a:p>
            <a:pPr>
              <a:buFont typeface="+mj-lt"/>
              <a:buAutoNum type="arabicPeriod"/>
            </a:pPr>
            <a:r>
              <a:rPr lang="cy-GB" sz="2800" dirty="0" smtClean="0"/>
              <a:t>Cofnodi eich canfyddiadau a'u rhoi ar waith.</a:t>
            </a:r>
          </a:p>
          <a:p>
            <a:pPr>
              <a:buFont typeface="+mj-lt"/>
              <a:buAutoNum type="arabicPeriod"/>
            </a:pPr>
            <a:r>
              <a:rPr lang="cy-GB" sz="2800" dirty="0" smtClean="0"/>
              <a:t>Adolygu eich asesiad a'i ddiweddaru os oes angen. </a:t>
            </a:r>
            <a:endParaRPr lang="cy-GB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00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18" t="21969" r="14956" b="18302"/>
          <a:stretch/>
        </p:blipFill>
        <p:spPr bwMode="auto">
          <a:xfrm>
            <a:off x="1" y="332656"/>
            <a:ext cx="9033164" cy="4369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9552" y="5373216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dirty="0" smtClean="0"/>
              <a:t>Mae'r ffurflen asesu risg yn syml ac yn hunaneglurhaol. </a:t>
            </a:r>
            <a:endParaRPr lang="cy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4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http://www.pmhut.com/wp-content/uploads/2008/03/risk-gri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7354003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0" name="TextBox 3079"/>
          <p:cNvSpPr txBox="1"/>
          <p:nvPr/>
        </p:nvSpPr>
        <p:spPr>
          <a:xfrm>
            <a:off x="395536" y="3140968"/>
            <a:ext cx="65527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dirty="0" smtClean="0"/>
              <a:t>Mae sgôr o 1-5 wedi'i roi i'r tebygolrwydd a'r effeithiau/difrifoldeb. Yna, byddwch chi'n lluosi'r ddau rif.</a:t>
            </a:r>
          </a:p>
          <a:p>
            <a:endParaRPr lang="cy-GB" dirty="0"/>
          </a:p>
          <a:p>
            <a:r>
              <a:rPr lang="cy-GB" dirty="0" smtClean="0"/>
              <a:t>Os cewch chi sgôr risg o 1, mae'n dderbyniol ac yn ISEL.</a:t>
            </a:r>
          </a:p>
          <a:p>
            <a:r>
              <a:rPr lang="cy-GB" dirty="0" smtClean="0"/>
              <a:t>Y sgôr risg uchaf yw ...... ?</a:t>
            </a:r>
            <a:endParaRPr lang="cy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7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y-GB" dirty="0" smtClean="0"/>
              <a:t>Hyd yn oed os yw sgôr y risg yn 25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9"/>
            <a:ext cx="7520940" cy="1968332"/>
          </a:xfrm>
        </p:spPr>
        <p:txBody>
          <a:bodyPr>
            <a:normAutofit fontScale="92500" lnSpcReduction="10000"/>
          </a:bodyPr>
          <a:lstStyle/>
          <a:p>
            <a:r>
              <a:rPr lang="cy-GB" sz="3600" dirty="0" smtClean="0"/>
              <a:t>Meddyliwch beth allwch chi ei wneud i leihau'r risg. Os na allwch chi ei leihau, PEIDIWCH Â'I WNEUD.</a:t>
            </a:r>
            <a:endParaRPr lang="cy-GB" sz="3600" dirty="0"/>
          </a:p>
        </p:txBody>
      </p:sp>
      <p:pic>
        <p:nvPicPr>
          <p:cNvPr id="4098" name="Picture 2" descr="C:\Users\Anne\AppData\Local\Microsoft\Windows\Temporary Internet Files\Content.IE5\HWW7VOMN\MC90009790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924944"/>
            <a:ext cx="2376264" cy="3514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nne\AppData\Local\Microsoft\Windows\Temporary Internet Files\Content.IE5\44EUZ8NX\MC90043438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029393"/>
            <a:ext cx="2160240" cy="3405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ross 3"/>
          <p:cNvSpPr/>
          <p:nvPr/>
        </p:nvSpPr>
        <p:spPr>
          <a:xfrm>
            <a:off x="4142242" y="4005064"/>
            <a:ext cx="1944216" cy="1800200"/>
          </a:xfrm>
          <a:prstGeom prst="pl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14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Mathau o risgiau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y-GB" sz="2800" dirty="0" smtClean="0"/>
              <a:t>Sut gallwn ni gategoreiddio neu drefnu risgiau?</a:t>
            </a:r>
          </a:p>
          <a:p>
            <a:endParaRPr lang="cy-GB" sz="2800" dirty="0"/>
          </a:p>
          <a:p>
            <a:endParaRPr lang="cy-GB" sz="2800" dirty="0"/>
          </a:p>
        </p:txBody>
      </p:sp>
      <p:pic>
        <p:nvPicPr>
          <p:cNvPr id="5122" name="Picture 2" descr="C:\Users\Anne\AppData\Local\Microsoft\Windows\Temporary Internet Files\Content.IE5\T1MAZKBS\MC90023950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348880"/>
            <a:ext cx="1820570" cy="1809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Anne\AppData\Local\Microsoft\Windows\Temporary Internet Files\Content.IE5\QTLAV8M6\MC90044547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975104"/>
            <a:ext cx="1482242" cy="969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Anne\AppData\Local\Microsoft\Windows\Temporary Internet Files\Content.IE5\T1MAZKBS\MC90044577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429" y="3428999"/>
            <a:ext cx="1327709" cy="1007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Anne\AppData\Local\Microsoft\Windows\Temporary Internet Files\Content.IE5\HWW7VOMN\MC900078837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937449"/>
            <a:ext cx="2650371" cy="249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11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MEDDYLIWCH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y-GB" sz="2000" dirty="0" smtClean="0"/>
              <a:t>Peryglon cyfarpar – beth ydyn nhw? Sut gallwch chi </a:t>
            </a:r>
            <a:r>
              <a:rPr lang="cy-GB" sz="2000" u="sng" dirty="0" smtClean="0"/>
              <a:t>ddiogelu</a:t>
            </a:r>
            <a:r>
              <a:rPr lang="cy-GB" sz="2000" dirty="0" smtClean="0"/>
              <a:t> cyfranogwyr?</a:t>
            </a:r>
          </a:p>
          <a:p>
            <a:endParaRPr lang="cy-GB" sz="2000" dirty="0"/>
          </a:p>
          <a:p>
            <a:r>
              <a:rPr lang="cy-GB" sz="2000" dirty="0" smtClean="0"/>
              <a:t>Peryglon amgylcheddol – fel y tywydd. Sut gallwch chi </a:t>
            </a:r>
            <a:r>
              <a:rPr lang="cy-GB" sz="2000" u="sng" dirty="0" smtClean="0"/>
              <a:t>leihau'r</a:t>
            </a:r>
            <a:r>
              <a:rPr lang="cy-GB" sz="2000" dirty="0" smtClean="0"/>
              <a:t> risg?</a:t>
            </a:r>
          </a:p>
          <a:p>
            <a:endParaRPr lang="cy-GB" sz="2000" dirty="0"/>
          </a:p>
          <a:p>
            <a:r>
              <a:rPr lang="cy-GB" sz="2000" dirty="0" smtClean="0"/>
              <a:t>Pobl – oes modd </a:t>
            </a:r>
            <a:r>
              <a:rPr lang="cy-GB" sz="2000" u="sng" dirty="0" smtClean="0"/>
              <a:t>dileu'r</a:t>
            </a:r>
            <a:r>
              <a:rPr lang="cy-GB" sz="2000" dirty="0" smtClean="0"/>
              <a:t> risg?</a:t>
            </a:r>
            <a:endParaRPr lang="cy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5085184"/>
            <a:ext cx="77048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4000" dirty="0" smtClean="0"/>
              <a:t>COFIWCH – </a:t>
            </a:r>
          </a:p>
          <a:p>
            <a:r>
              <a:rPr lang="cy-GB" sz="4000" dirty="0" smtClean="0"/>
              <a:t>Dileu, Lleihau a Diogelu</a:t>
            </a:r>
            <a:endParaRPr lang="cy-GB" sz="4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7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</TotalTime>
  <Words>329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Apex</vt:lpstr>
      <vt:lpstr>Asesu Risg</vt:lpstr>
      <vt:lpstr>Deilliannau dysgu: </vt:lpstr>
      <vt:lpstr>Asesiadau Risg</vt:lpstr>
      <vt:lpstr>5 cam syml</vt:lpstr>
      <vt:lpstr>PowerPoint Presentation</vt:lpstr>
      <vt:lpstr>PowerPoint Presentation</vt:lpstr>
      <vt:lpstr>Hyd yn oed os yw sgôr y risg yn 25</vt:lpstr>
      <vt:lpstr>Mathau o risgiau</vt:lpstr>
      <vt:lpstr>MEDDYLIWCH</vt:lpstr>
      <vt:lpstr>Rhowch rai enghreifftiau o beryglon</vt:lpstr>
      <vt:lpstr>Nawr gwnewch ef.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 level 3</dc:title>
  <dc:creator>Anne</dc:creator>
  <cp:lastModifiedBy>gj</cp:lastModifiedBy>
  <cp:revision>7</cp:revision>
  <dcterms:created xsi:type="dcterms:W3CDTF">2012-10-15T16:47:36Z</dcterms:created>
  <dcterms:modified xsi:type="dcterms:W3CDTF">2015-05-22T08:54:07Z</dcterms:modified>
</cp:coreProperties>
</file>