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0" r:id="rId4"/>
    <p:sldId id="257" r:id="rId5"/>
  </p:sldIdLst>
  <p:sldSz cx="9144000" cy="6858000" type="screen4x3"/>
  <p:notesSz cx="6669088" cy="9926638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8A9B7-0B53-44E1-BD1A-A4C00538AFCE}" type="datetimeFigureOut">
              <a:rPr lang="en-GB" smtClean="0"/>
              <a:t>11/05/2015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F19827-7A54-4AB0-AB1B-95BDF4B9B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555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267BD-4805-4511-B158-E466CF52F243}" type="datetimeFigureOut">
              <a:rPr lang="en-GB" smtClean="0"/>
              <a:t>11/05/2015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29706-741B-4208-ABE0-D10B2C034C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544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8501B-A2B0-4D36-B874-50346E274CD9}" type="datetime1">
              <a:rPr lang="cy-GB" smtClean="0"/>
              <a:t>11/05/2015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73195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0BCB-E6D8-485A-8896-C0A071128FF5}" type="datetime1">
              <a:rPr lang="cy-GB" smtClean="0"/>
              <a:t>11/05/2015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71755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00E5-79E9-495D-9F83-164D61582CD4}" type="datetime1">
              <a:rPr lang="cy-GB" smtClean="0"/>
              <a:t>11/05/2015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267727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6CB61-6B59-469F-8EF0-355C3CE9A2C0}" type="datetime1">
              <a:rPr lang="cy-GB" smtClean="0"/>
              <a:t>11/05/2015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1749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BA49-2FDA-4404-A304-AF6733C2ED0E}" type="datetime1">
              <a:rPr lang="cy-GB" smtClean="0"/>
              <a:t>11/05/2015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61502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2524-A6E0-42C6-B753-19288D5C2F63}" type="datetime1">
              <a:rPr lang="cy-GB" smtClean="0"/>
              <a:t>11/05/2015</a:t>
            </a:fld>
            <a:endParaRPr lang="cy-GB"/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66800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874A1-9A98-4F24-A3B3-8495B6A318FD}" type="datetime1">
              <a:rPr lang="cy-GB" smtClean="0"/>
              <a:t>11/05/2015</a:t>
            </a:fld>
            <a:endParaRPr lang="cy-GB"/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248973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8927-54D9-4478-BBEC-DC2E50FB3CE5}" type="datetime1">
              <a:rPr lang="cy-GB" smtClean="0"/>
              <a:t>11/05/2015</a:t>
            </a:fld>
            <a:endParaRPr lang="cy-GB"/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36625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B4C62-5D72-42C0-BA8D-9A1FDB355CAD}" type="datetime1">
              <a:rPr lang="cy-GB" smtClean="0"/>
              <a:t>11/05/2015</a:t>
            </a:fld>
            <a:endParaRPr lang="cy-GB"/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43889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A3F2E-B682-4D71-9244-B5EEA2E225DA}" type="datetime1">
              <a:rPr lang="cy-GB" smtClean="0"/>
              <a:t>11/05/2015</a:t>
            </a:fld>
            <a:endParaRPr lang="cy-GB"/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64785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77876-A680-4D84-B36B-37B9189F0413}" type="datetime1">
              <a:rPr lang="cy-GB" smtClean="0"/>
              <a:t>11/05/2015</a:t>
            </a:fld>
            <a:endParaRPr lang="cy-GB"/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640431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22CA3-025A-41DA-B25B-CFF7E112DD59}" type="datetime1">
              <a:rPr lang="cy-GB" smtClean="0"/>
              <a:t>11/05/2015</a:t>
            </a:fld>
            <a:endParaRPr lang="cy-GB"/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y-GB" smtClean="0"/>
              <a:t>UWCH/CYMUNEDOL/7.1</a:t>
            </a:r>
            <a:endParaRPr lang="cy-GB"/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/>
              <a:pPr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94948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tryal 3"/>
          <p:cNvSpPr/>
          <p:nvPr/>
        </p:nvSpPr>
        <p:spPr>
          <a:xfrm>
            <a:off x="2267746" y="548679"/>
            <a:ext cx="41585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Gosod Nodau</a:t>
            </a:r>
            <a:endParaRPr lang="cy-GB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12397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1259632" y="980727"/>
            <a:ext cx="64807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i="1" dirty="0">
                <a:solidFill>
                  <a:srgbClr val="FF0000"/>
                </a:solidFill>
              </a:rPr>
              <a:t>“A goal is what an individual is trying to accomplish. It is the object or aim of an action”  </a:t>
            </a:r>
            <a:r>
              <a:rPr lang="en-GB" sz="2800" dirty="0">
                <a:solidFill>
                  <a:srgbClr val="FF0000"/>
                </a:solidFill>
              </a:rPr>
              <a:t>( Lock, 1981)</a:t>
            </a:r>
          </a:p>
        </p:txBody>
      </p:sp>
      <p:sp>
        <p:nvSpPr>
          <p:cNvPr id="3" name="Petryal 2"/>
          <p:cNvSpPr/>
          <p:nvPr/>
        </p:nvSpPr>
        <p:spPr>
          <a:xfrm>
            <a:off x="467544" y="327632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● Mae </a:t>
            </a:r>
            <a:r>
              <a:rPr lang="en-GB" dirty="0" err="1"/>
              <a:t>gosod</a:t>
            </a:r>
            <a:r>
              <a:rPr lang="en-GB" dirty="0"/>
              <a:t> </a:t>
            </a:r>
            <a:r>
              <a:rPr lang="en-GB" dirty="0" err="1"/>
              <a:t>nodau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cael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gysidro</a:t>
            </a:r>
            <a:r>
              <a:rPr lang="en-GB" dirty="0"/>
              <a:t> </a:t>
            </a:r>
            <a:r>
              <a:rPr lang="en-GB" dirty="0" err="1"/>
              <a:t>fel</a:t>
            </a:r>
            <a:r>
              <a:rPr lang="en-GB" dirty="0"/>
              <a:t> </a:t>
            </a:r>
            <a:r>
              <a:rPr lang="en-GB" dirty="0" err="1"/>
              <a:t>arf</a:t>
            </a:r>
            <a:r>
              <a:rPr lang="en-GB" dirty="0"/>
              <a:t> </a:t>
            </a:r>
            <a:r>
              <a:rPr lang="en-GB" dirty="0" err="1"/>
              <a:t>effeithiol</a:t>
            </a:r>
            <a:r>
              <a:rPr lang="en-GB" dirty="0"/>
              <a:t> </a:t>
            </a:r>
            <a:r>
              <a:rPr lang="en-GB" dirty="0" err="1"/>
              <a:t>er</a:t>
            </a:r>
            <a:r>
              <a:rPr lang="en-GB" dirty="0"/>
              <a:t> </a:t>
            </a:r>
            <a:r>
              <a:rPr lang="en-GB" dirty="0" err="1"/>
              <a:t>mwyn</a:t>
            </a:r>
            <a:r>
              <a:rPr lang="en-GB" dirty="0"/>
              <a:t> </a:t>
            </a:r>
            <a:r>
              <a:rPr lang="en-GB" dirty="0" err="1"/>
              <a:t>gwella</a:t>
            </a:r>
            <a:r>
              <a:rPr lang="en-GB" dirty="0"/>
              <a:t> </a:t>
            </a:r>
            <a:r>
              <a:rPr lang="en-GB" dirty="0" err="1"/>
              <a:t>perfformiad</a:t>
            </a:r>
            <a:r>
              <a:rPr lang="en-GB" dirty="0"/>
              <a:t>.  Mae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ond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wir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yw’n</a:t>
            </a:r>
            <a:r>
              <a:rPr lang="en-GB" dirty="0"/>
              <a:t> </a:t>
            </a:r>
            <a:r>
              <a:rPr lang="en-GB" dirty="0" err="1"/>
              <a:t>cael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ddefnyddio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gywir</a:t>
            </a:r>
            <a:r>
              <a:rPr lang="en-GB" dirty="0"/>
              <a:t>.</a:t>
            </a:r>
            <a:endParaRPr lang="en-GB" dirty="0">
              <a:latin typeface="Constantia" pitchFamily="18" charset="0"/>
            </a:endParaRP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088211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wch Testun 1"/>
          <p:cNvSpPr txBox="1"/>
          <p:nvPr/>
        </p:nvSpPr>
        <p:spPr>
          <a:xfrm>
            <a:off x="1427371" y="1209527"/>
            <a:ext cx="6456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smtClean="0"/>
              <a:t>Beth yw manteision gosod nodau er mwyn cyflawni eich targedau?</a:t>
            </a:r>
          </a:p>
        </p:txBody>
      </p:sp>
      <p:pic>
        <p:nvPicPr>
          <p:cNvPr id="1026" name="Picture 2" descr="http://www.global-english.com/download.php?type=EVENTIMAGE&amp;id=4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86" y="1916832"/>
            <a:ext cx="2784309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etryal 2"/>
          <p:cNvSpPr/>
          <p:nvPr/>
        </p:nvSpPr>
        <p:spPr>
          <a:xfrm>
            <a:off x="2555776" y="116632"/>
            <a:ext cx="4201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Trafodwch...</a:t>
            </a:r>
            <a:endParaRPr lang="cy-GB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865251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3167856" y="3232151"/>
            <a:ext cx="2808288" cy="83099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y-GB" sz="2400">
                <a:solidFill>
                  <a:srgbClr val="4D4D4D"/>
                </a:solidFill>
              </a:rPr>
              <a:t>TRWY OSOD NODAU RYDYCH YN GALLU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1008858" y="1792289"/>
            <a:ext cx="18002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Cyflawni mwy</a:t>
            </a:r>
          </a:p>
          <a:p>
            <a:pPr algn="ctr"/>
            <a:r>
              <a:rPr lang="cy-GB" sz="1600">
                <a:solidFill>
                  <a:srgbClr val="4D4D4D"/>
                </a:solidFill>
              </a:rPr>
              <a:t>(gweithio’n galetach)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1008858" y="2655890"/>
            <a:ext cx="18002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Gwella perfformiad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935834" y="3448052"/>
            <a:ext cx="1800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Gwella ansawdd ymarfer</a:t>
            </a: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935834" y="4168777"/>
            <a:ext cx="1800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Gwerthuso eich perfformiad</a:t>
            </a: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1008858" y="4816477"/>
            <a:ext cx="1800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Canolbwyntio eich sylw</a:t>
            </a:r>
          </a:p>
        </p:txBody>
      </p:sp>
      <p:sp>
        <p:nvSpPr>
          <p:cNvPr id="10" name="Text Box 18"/>
          <p:cNvSpPr txBox="1">
            <a:spLocks noChangeArrowheads="1"/>
          </p:cNvSpPr>
          <p:nvPr/>
        </p:nvSpPr>
        <p:spPr bwMode="auto">
          <a:xfrm>
            <a:off x="3167856" y="1714502"/>
            <a:ext cx="28082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Pennu’r hyn yn union sydd i gael ei gyflawni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6336509" y="2008190"/>
            <a:ext cx="1800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Cael cyfeiriad</a:t>
            </a:r>
          </a:p>
          <a:p>
            <a:pPr algn="ctr"/>
            <a:r>
              <a:rPr lang="cy-GB" sz="1600">
                <a:solidFill>
                  <a:srgbClr val="4D4D4D"/>
                </a:solidFill>
              </a:rPr>
              <a:t>(arwyddbyst)</a:t>
            </a: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6466684" y="2686050"/>
            <a:ext cx="18002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Cael hyder</a:t>
            </a:r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6390484" y="3143252"/>
            <a:ext cx="1800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Teimlo eich bod â rheolaeth</a:t>
            </a:r>
          </a:p>
        </p:txBody>
      </p: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6314284" y="3752852"/>
            <a:ext cx="1800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Bod yn llai pryderus</a:t>
            </a:r>
          </a:p>
        </p:txBody>
      </p:sp>
      <p:sp>
        <p:nvSpPr>
          <p:cNvPr id="15" name="Text Box 23"/>
          <p:cNvSpPr txBox="1">
            <a:spLocks noChangeArrowheads="1"/>
          </p:cNvSpPr>
          <p:nvPr/>
        </p:nvSpPr>
        <p:spPr bwMode="auto">
          <a:xfrm>
            <a:off x="6336509" y="4456114"/>
            <a:ext cx="22320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Cynyddu balchder a boddhad yn eich perfformiad</a:t>
            </a:r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6120609" y="5392738"/>
            <a:ext cx="1800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Gwirio cynnydd yn erbyn targedau</a:t>
            </a:r>
          </a:p>
        </p:txBody>
      </p:sp>
      <p:sp>
        <p:nvSpPr>
          <p:cNvPr id="17" name="Text Box 25"/>
          <p:cNvSpPr txBox="1">
            <a:spLocks noChangeArrowheads="1"/>
          </p:cNvSpPr>
          <p:nvPr/>
        </p:nvSpPr>
        <p:spPr bwMode="auto">
          <a:xfrm>
            <a:off x="3744122" y="5143501"/>
            <a:ext cx="18002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y-GB" sz="1600">
                <a:solidFill>
                  <a:srgbClr val="4D4D4D"/>
                </a:solidFill>
              </a:rPr>
              <a:t>Cynyddu cymhelliant i gyflawni</a:t>
            </a:r>
          </a:p>
        </p:txBody>
      </p:sp>
      <p:sp>
        <p:nvSpPr>
          <p:cNvPr id="18" name="Line 26"/>
          <p:cNvSpPr>
            <a:spLocks noChangeShapeType="1"/>
          </p:cNvSpPr>
          <p:nvPr/>
        </p:nvSpPr>
        <p:spPr bwMode="auto">
          <a:xfrm>
            <a:off x="2736056" y="2439988"/>
            <a:ext cx="431800" cy="64770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19" name="Line 27"/>
          <p:cNvSpPr>
            <a:spLocks noChangeShapeType="1"/>
          </p:cNvSpPr>
          <p:nvPr/>
        </p:nvSpPr>
        <p:spPr bwMode="auto">
          <a:xfrm>
            <a:off x="2591597" y="3160715"/>
            <a:ext cx="504825" cy="142875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 flipV="1">
            <a:off x="2664619" y="3663950"/>
            <a:ext cx="431800" cy="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1" name="Line 29"/>
          <p:cNvSpPr>
            <a:spLocks noChangeShapeType="1"/>
          </p:cNvSpPr>
          <p:nvPr/>
        </p:nvSpPr>
        <p:spPr bwMode="auto">
          <a:xfrm flipV="1">
            <a:off x="2520158" y="3952875"/>
            <a:ext cx="504825" cy="287338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2" name="Line 30"/>
          <p:cNvSpPr>
            <a:spLocks noChangeShapeType="1"/>
          </p:cNvSpPr>
          <p:nvPr/>
        </p:nvSpPr>
        <p:spPr bwMode="auto">
          <a:xfrm flipV="1">
            <a:off x="2520159" y="4168775"/>
            <a:ext cx="576263" cy="719138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3" name="Line 31"/>
          <p:cNvSpPr>
            <a:spLocks noChangeShapeType="1"/>
          </p:cNvSpPr>
          <p:nvPr/>
        </p:nvSpPr>
        <p:spPr bwMode="auto">
          <a:xfrm flipV="1">
            <a:off x="3024981" y="4240213"/>
            <a:ext cx="360363" cy="129540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4" name="Line 32"/>
          <p:cNvSpPr>
            <a:spLocks noChangeShapeType="1"/>
          </p:cNvSpPr>
          <p:nvPr/>
        </p:nvSpPr>
        <p:spPr bwMode="auto">
          <a:xfrm flipH="1" flipV="1">
            <a:off x="4536281" y="4384677"/>
            <a:ext cx="0" cy="792163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5" name="Line 33"/>
          <p:cNvSpPr>
            <a:spLocks noChangeShapeType="1"/>
          </p:cNvSpPr>
          <p:nvPr/>
        </p:nvSpPr>
        <p:spPr bwMode="auto">
          <a:xfrm flipH="1" flipV="1">
            <a:off x="4536281" y="2368552"/>
            <a:ext cx="0" cy="720725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6" name="Line 34"/>
          <p:cNvSpPr>
            <a:spLocks noChangeShapeType="1"/>
          </p:cNvSpPr>
          <p:nvPr/>
        </p:nvSpPr>
        <p:spPr bwMode="auto">
          <a:xfrm flipV="1">
            <a:off x="5976146" y="2368552"/>
            <a:ext cx="504825" cy="792163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7" name="Line 35"/>
          <p:cNvSpPr>
            <a:spLocks noChangeShapeType="1"/>
          </p:cNvSpPr>
          <p:nvPr/>
        </p:nvSpPr>
        <p:spPr bwMode="auto">
          <a:xfrm flipV="1">
            <a:off x="6049169" y="3016251"/>
            <a:ext cx="431800" cy="287338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8" name="Line 36"/>
          <p:cNvSpPr>
            <a:spLocks noChangeShapeType="1"/>
          </p:cNvSpPr>
          <p:nvPr/>
        </p:nvSpPr>
        <p:spPr bwMode="auto">
          <a:xfrm flipV="1">
            <a:off x="6049171" y="3519488"/>
            <a:ext cx="503237" cy="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9" name="Line 37"/>
          <p:cNvSpPr>
            <a:spLocks noChangeShapeType="1"/>
          </p:cNvSpPr>
          <p:nvPr/>
        </p:nvSpPr>
        <p:spPr bwMode="auto">
          <a:xfrm>
            <a:off x="6049169" y="3808414"/>
            <a:ext cx="360363" cy="21590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30" name="Line 38"/>
          <p:cNvSpPr>
            <a:spLocks noChangeShapeType="1"/>
          </p:cNvSpPr>
          <p:nvPr/>
        </p:nvSpPr>
        <p:spPr bwMode="auto">
          <a:xfrm>
            <a:off x="5976145" y="4168776"/>
            <a:ext cx="360363" cy="43180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31" name="Line 39"/>
          <p:cNvSpPr>
            <a:spLocks noChangeShapeType="1"/>
          </p:cNvSpPr>
          <p:nvPr/>
        </p:nvSpPr>
        <p:spPr bwMode="auto">
          <a:xfrm flipH="1" flipV="1">
            <a:off x="5472908" y="4168775"/>
            <a:ext cx="792163" cy="1295400"/>
          </a:xfrm>
          <a:prstGeom prst="line">
            <a:avLst/>
          </a:prstGeom>
          <a:noFill/>
          <a:ln w="9525">
            <a:solidFill>
              <a:srgbClr val="4D4D4D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y-GB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/>
              <a:t>UWCH/CYMUNEDOL/7.1</a:t>
            </a:r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3973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139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Thema Office</vt:lpstr>
      <vt:lpstr>PowerPoint Presentation</vt:lpstr>
      <vt:lpstr>PowerPoint Presentation</vt:lpstr>
      <vt:lpstr>PowerPoint Presentation</vt:lpstr>
      <vt:lpstr>PowerPoint Presentation</vt:lpstr>
    </vt:vector>
  </TitlesOfParts>
  <Company>Ysgol Dyffryn Ogwen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Cyflwyniad PowerPoint</dc:title>
  <dc:creator>markj</dc:creator>
  <cp:lastModifiedBy> </cp:lastModifiedBy>
  <cp:revision>20</cp:revision>
  <cp:lastPrinted>2015-03-19T12:03:36Z</cp:lastPrinted>
  <dcterms:created xsi:type="dcterms:W3CDTF">2014-11-25T16:05:15Z</dcterms:created>
  <dcterms:modified xsi:type="dcterms:W3CDTF">2015-05-11T17:21:25Z</dcterms:modified>
</cp:coreProperties>
</file>