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7" r:id="rId2"/>
    <p:sldId id="259" r:id="rId3"/>
    <p:sldId id="260" r:id="rId4"/>
    <p:sldId id="261" r:id="rId5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27FEB-B785-4C8D-9C58-D1AA62D13288}" type="datetimeFigureOut">
              <a:rPr lang="en-GB" smtClean="0"/>
              <a:t>11/05/2015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A80F0-0FB7-4677-AB58-2DADF6172D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447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BCC06-573D-444A-96E9-001B255ADA0B}" type="datetimeFigureOut">
              <a:rPr lang="en-GB" smtClean="0"/>
              <a:t>11/05/2015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D96B7-C54C-47FD-BBA4-0924F9DE7D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40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3F9FB-0866-4125-930B-08A2239CC9C1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52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72BD-B960-4D4F-8C41-7DDDE7927269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25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83EBC-D8BD-4D04-9BD5-41238CA2F4C5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1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04EE-A884-4A98-A99D-AA6A8B4254EE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99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3E30-CA34-4B07-BAE3-91C40C40E8C1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076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308D-22CA-4B4C-AD73-42279DE476EB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71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48A-D82C-4470-A179-2E33DB6FE7B5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60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D09EB-C86E-4BFA-BB62-22D3B470A495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780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1AF0E-CE55-458B-AF1D-671BEF3CC64D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72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09E2-95A5-4772-A3CA-E0299648ECF6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01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2FE8-BC45-449E-9815-76431C43BF5C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852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01C22-4B65-4D69-8035-2DC81EF3D4F8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808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1556792"/>
            <a:ext cx="5589479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BBB59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(S)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–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Penodol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BBB59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(M)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–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Mesuradwy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BBB59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(A)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–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Cytunedig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 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BBB59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(R)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–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Realistig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BBB59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(T)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–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Cyfnodol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Blwch Testun 2"/>
          <p:cNvSpPr txBox="1"/>
          <p:nvPr/>
        </p:nvSpPr>
        <p:spPr>
          <a:xfrm>
            <a:off x="323528" y="332656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prstClr val="black"/>
                </a:solidFill>
              </a:rPr>
              <a:t>Er mwyn sicrhau bod y broses o osod nodau yn effeithiol mae’n bwysig dilyn egwyddor SMART (PMCRC):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85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24994" y="548680"/>
            <a:ext cx="8001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dirty="0">
                <a:solidFill>
                  <a:prstClr val="black"/>
                </a:solidFill>
              </a:rPr>
              <a:t>● </a:t>
            </a:r>
            <a:r>
              <a:rPr lang="en-GB" b="1" dirty="0">
                <a:solidFill>
                  <a:prstClr val="black"/>
                </a:solidFill>
              </a:rPr>
              <a:t>PENODOL</a:t>
            </a:r>
            <a:r>
              <a:rPr lang="en-GB" dirty="0">
                <a:solidFill>
                  <a:prstClr val="black"/>
                </a:solidFill>
              </a:rPr>
              <a:t> – </a:t>
            </a:r>
            <a:r>
              <a:rPr lang="en-GB" dirty="0" err="1">
                <a:solidFill>
                  <a:prstClr val="black"/>
                </a:solidFill>
              </a:rPr>
              <a:t>D</a:t>
            </a:r>
            <a:r>
              <a:rPr lang="en-GB" dirty="0" err="1" smtClean="0">
                <a:solidFill>
                  <a:prstClr val="black"/>
                </a:solidFill>
              </a:rPr>
              <a:t>ylai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nodau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fod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glir</a:t>
            </a:r>
            <a:r>
              <a:rPr lang="en-GB" dirty="0">
                <a:solidFill>
                  <a:prstClr val="black"/>
                </a:solidFill>
              </a:rPr>
              <a:t> ac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benodol</a:t>
            </a:r>
            <a:r>
              <a:rPr lang="en-GB" dirty="0" smtClean="0">
                <a:solidFill>
                  <a:prstClr val="black"/>
                </a:solidFill>
              </a:rPr>
              <a:t>.  </a:t>
            </a:r>
            <a:r>
              <a:rPr lang="en-GB" dirty="0" err="1" smtClean="0">
                <a:solidFill>
                  <a:prstClr val="black"/>
                </a:solidFill>
              </a:rPr>
              <a:t>Byddwch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wedyn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yn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gywbod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yn</a:t>
            </a:r>
            <a:r>
              <a:rPr lang="en-GB" dirty="0" smtClean="0">
                <a:solidFill>
                  <a:prstClr val="black"/>
                </a:solidFill>
              </a:rPr>
              <a:t> union </a:t>
            </a:r>
            <a:r>
              <a:rPr lang="en-GB" dirty="0" err="1" smtClean="0">
                <a:solidFill>
                  <a:prstClr val="black"/>
                </a:solidFill>
              </a:rPr>
              <a:t>pryd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rydych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wedi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cyflawni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eich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nôd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r>
              <a:rPr lang="en-GB" dirty="0" smtClean="0">
                <a:solidFill>
                  <a:prstClr val="black"/>
                </a:solidFill>
              </a:rPr>
              <a:t>● </a:t>
            </a:r>
            <a:r>
              <a:rPr lang="en-GB" b="1" dirty="0">
                <a:solidFill>
                  <a:prstClr val="black"/>
                </a:solidFill>
              </a:rPr>
              <a:t>MESURADWY</a:t>
            </a:r>
            <a:r>
              <a:rPr lang="en-GB" dirty="0">
                <a:solidFill>
                  <a:prstClr val="black"/>
                </a:solidFill>
              </a:rPr>
              <a:t> – M</a:t>
            </a:r>
            <a:r>
              <a:rPr lang="en-GB" dirty="0" smtClean="0">
                <a:solidFill>
                  <a:prstClr val="black"/>
                </a:solidFill>
              </a:rPr>
              <a:t>ae </a:t>
            </a:r>
            <a:r>
              <a:rPr lang="en-GB" dirty="0" err="1">
                <a:solidFill>
                  <a:prstClr val="black"/>
                </a:solidFill>
              </a:rPr>
              <a:t>angen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asesu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nodau</a:t>
            </a:r>
            <a:r>
              <a:rPr lang="en-GB" dirty="0">
                <a:solidFill>
                  <a:prstClr val="black"/>
                </a:solidFill>
              </a:rPr>
              <a:t> felly </a:t>
            </a:r>
            <a:r>
              <a:rPr lang="en-GB" dirty="0" err="1">
                <a:solidFill>
                  <a:prstClr val="black"/>
                </a:solidFill>
              </a:rPr>
              <a:t>mae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angen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iddynt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fod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fesuradwy</a:t>
            </a:r>
            <a:r>
              <a:rPr lang="en-GB" dirty="0">
                <a:solidFill>
                  <a:prstClr val="black"/>
                </a:solidFill>
              </a:rPr>
              <a:t>.  </a:t>
            </a:r>
            <a:r>
              <a:rPr lang="en-GB" dirty="0" err="1">
                <a:solidFill>
                  <a:prstClr val="black"/>
                </a:solidFill>
              </a:rPr>
              <a:t>Mae’n</a:t>
            </a:r>
            <a:r>
              <a:rPr lang="en-GB" dirty="0">
                <a:solidFill>
                  <a:prstClr val="black"/>
                </a:solidFill>
              </a:rPr>
              <a:t> haws </a:t>
            </a:r>
            <a:r>
              <a:rPr lang="en-GB" dirty="0" err="1">
                <a:solidFill>
                  <a:prstClr val="black"/>
                </a:solidFill>
              </a:rPr>
              <a:t>mesur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nodau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os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maent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rai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sbesiffig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338" y="2204864"/>
            <a:ext cx="2808312" cy="209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8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539552" y="548680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● </a:t>
            </a:r>
            <a:r>
              <a:rPr lang="en-GB" b="1" dirty="0">
                <a:solidFill>
                  <a:prstClr val="black"/>
                </a:solidFill>
              </a:rPr>
              <a:t>CYTUNEDIG</a:t>
            </a:r>
            <a:r>
              <a:rPr lang="en-GB" dirty="0">
                <a:solidFill>
                  <a:prstClr val="black"/>
                </a:solidFill>
              </a:rPr>
              <a:t> – Mae </a:t>
            </a:r>
            <a:r>
              <a:rPr lang="en-GB" dirty="0" err="1">
                <a:solidFill>
                  <a:prstClr val="black"/>
                </a:solidFill>
              </a:rPr>
              <a:t>nodau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mwy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tebygol</a:t>
            </a:r>
            <a:r>
              <a:rPr lang="en-GB" dirty="0">
                <a:solidFill>
                  <a:prstClr val="black"/>
                </a:solidFill>
              </a:rPr>
              <a:t> o </a:t>
            </a:r>
            <a:r>
              <a:rPr lang="en-GB" dirty="0" err="1">
                <a:solidFill>
                  <a:prstClr val="black"/>
                </a:solidFill>
              </a:rPr>
              <a:t>gael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cyflawni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os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yw’r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athro</a:t>
            </a:r>
            <a:r>
              <a:rPr lang="en-GB" dirty="0">
                <a:solidFill>
                  <a:prstClr val="black"/>
                </a:solidFill>
              </a:rPr>
              <a:t> / </a:t>
            </a:r>
            <a:r>
              <a:rPr lang="en-GB" dirty="0" err="1">
                <a:solidFill>
                  <a:prstClr val="black"/>
                </a:solidFill>
              </a:rPr>
              <a:t>hyfforddwr</a:t>
            </a:r>
            <a:r>
              <a:rPr lang="en-GB" dirty="0">
                <a:solidFill>
                  <a:prstClr val="black"/>
                </a:solidFill>
              </a:rPr>
              <a:t> a </a:t>
            </a:r>
            <a:r>
              <a:rPr lang="en-GB" dirty="0" err="1">
                <a:solidFill>
                  <a:prstClr val="black"/>
                </a:solidFill>
              </a:rPr>
              <a:t>pherfformiwr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wedi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trafod</a:t>
            </a:r>
            <a:r>
              <a:rPr lang="en-GB" dirty="0">
                <a:solidFill>
                  <a:prstClr val="black"/>
                </a:solidFill>
              </a:rPr>
              <a:t> a </a:t>
            </a:r>
            <a:r>
              <a:rPr lang="en-GB" dirty="0" err="1">
                <a:solidFill>
                  <a:prstClr val="black"/>
                </a:solidFill>
              </a:rPr>
              <a:t>rhannu’r</a:t>
            </a:r>
            <a:r>
              <a:rPr lang="en-GB" dirty="0">
                <a:solidFill>
                  <a:prstClr val="black"/>
                </a:solidFill>
              </a:rPr>
              <a:t> nod </a:t>
            </a:r>
            <a:r>
              <a:rPr lang="en-GB" dirty="0" err="1">
                <a:solidFill>
                  <a:prstClr val="black"/>
                </a:solidFill>
              </a:rPr>
              <a:t>gan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fod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ganddynt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ddiddordeb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cyffredin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prstClr val="black"/>
                </a:solidFill>
              </a:rPr>
              <a:t>● </a:t>
            </a:r>
            <a:r>
              <a:rPr lang="en-GB" b="1" dirty="0">
                <a:solidFill>
                  <a:prstClr val="black"/>
                </a:solidFill>
              </a:rPr>
              <a:t>REALISTIG</a:t>
            </a:r>
            <a:r>
              <a:rPr lang="en-GB" dirty="0">
                <a:solidFill>
                  <a:prstClr val="black"/>
                </a:solidFill>
              </a:rPr>
              <a:t> – Mae </a:t>
            </a:r>
            <a:r>
              <a:rPr lang="en-GB" dirty="0" err="1">
                <a:solidFill>
                  <a:prstClr val="black"/>
                </a:solidFill>
              </a:rPr>
              <a:t>angen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nodau</a:t>
            </a:r>
            <a:r>
              <a:rPr lang="en-GB" dirty="0">
                <a:solidFill>
                  <a:prstClr val="black"/>
                </a:solidFill>
              </a:rPr>
              <a:t> bod o </a:t>
            </a:r>
            <a:r>
              <a:rPr lang="en-GB" dirty="0" err="1">
                <a:solidFill>
                  <a:prstClr val="black"/>
                </a:solidFill>
              </a:rPr>
              <a:t>fewn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gafael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i’r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perfformiwr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fel</a:t>
            </a:r>
            <a:r>
              <a:rPr lang="en-GB" dirty="0">
                <a:solidFill>
                  <a:prstClr val="black"/>
                </a:solidFill>
              </a:rPr>
              <a:t> bod </a:t>
            </a:r>
            <a:r>
              <a:rPr lang="en-GB" dirty="0" err="1">
                <a:solidFill>
                  <a:prstClr val="black"/>
                </a:solidFill>
              </a:rPr>
              <a:t>cymhelliant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aros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uchel</a:t>
            </a:r>
            <a:r>
              <a:rPr lang="en-GB" dirty="0">
                <a:solidFill>
                  <a:prstClr val="black"/>
                </a:solidFill>
              </a:rPr>
              <a:t>.  </a:t>
            </a:r>
            <a:r>
              <a:rPr lang="en-GB" dirty="0" err="1">
                <a:solidFill>
                  <a:prstClr val="black"/>
                </a:solidFill>
              </a:rPr>
              <a:t>Ond</a:t>
            </a:r>
            <a:r>
              <a:rPr lang="en-GB" dirty="0">
                <a:solidFill>
                  <a:prstClr val="black"/>
                </a:solidFill>
              </a:rPr>
              <a:t>, </a:t>
            </a:r>
            <a:r>
              <a:rPr lang="en-GB" dirty="0" err="1">
                <a:solidFill>
                  <a:prstClr val="black"/>
                </a:solidFill>
              </a:rPr>
              <a:t>os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maent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rhy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hawdd</a:t>
            </a:r>
            <a:r>
              <a:rPr lang="en-GB" dirty="0">
                <a:solidFill>
                  <a:prstClr val="black"/>
                </a:solidFill>
              </a:rPr>
              <a:t> gall </a:t>
            </a:r>
            <a:r>
              <a:rPr lang="en-GB" dirty="0" err="1">
                <a:solidFill>
                  <a:prstClr val="black"/>
                </a:solidFill>
              </a:rPr>
              <a:t>cael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effaith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negatif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gymhelliant</a:t>
            </a:r>
            <a:r>
              <a:rPr lang="en-GB" dirty="0">
                <a:solidFill>
                  <a:prstClr val="black"/>
                </a:solidFill>
              </a:rPr>
              <a:t>. Mae </a:t>
            </a:r>
            <a:r>
              <a:rPr lang="en-GB" dirty="0" err="1">
                <a:solidFill>
                  <a:prstClr val="black"/>
                </a:solidFill>
              </a:rPr>
              <a:t>angen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iddynt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fod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heriol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ond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realistig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prstClr val="black"/>
                </a:solidFill>
              </a:rPr>
              <a:t> </a:t>
            </a:r>
            <a:endParaRPr lang="en-GB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79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73104" y="548680"/>
            <a:ext cx="78581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dirty="0" smtClean="0">
                <a:solidFill>
                  <a:prstClr val="black"/>
                </a:solidFill>
              </a:rPr>
              <a:t>● </a:t>
            </a:r>
            <a:r>
              <a:rPr lang="en-GB" b="1" dirty="0">
                <a:solidFill>
                  <a:prstClr val="black"/>
                </a:solidFill>
              </a:rPr>
              <a:t>CYFNODOL</a:t>
            </a:r>
            <a:r>
              <a:rPr lang="en-GB" dirty="0">
                <a:solidFill>
                  <a:prstClr val="black"/>
                </a:solidFill>
              </a:rPr>
              <a:t> – </a:t>
            </a:r>
            <a:r>
              <a:rPr lang="en-GB" dirty="0" err="1">
                <a:solidFill>
                  <a:prstClr val="black"/>
                </a:solidFill>
              </a:rPr>
              <a:t>D</a:t>
            </a:r>
            <a:r>
              <a:rPr lang="en-GB" dirty="0" err="1" smtClean="0">
                <a:solidFill>
                  <a:prstClr val="black"/>
                </a:solidFill>
              </a:rPr>
              <a:t>ylai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nodau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cael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torri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lawr</a:t>
            </a:r>
            <a:r>
              <a:rPr lang="en-GB" dirty="0">
                <a:solidFill>
                  <a:prstClr val="black"/>
                </a:solidFill>
              </a:rPr>
              <a:t> i </a:t>
            </a:r>
            <a:r>
              <a:rPr lang="en-GB" dirty="0" err="1">
                <a:solidFill>
                  <a:prstClr val="black"/>
                </a:solidFill>
              </a:rPr>
              <a:t>nodau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tymor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byr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arwain</a:t>
            </a:r>
            <a:r>
              <a:rPr lang="en-GB" dirty="0">
                <a:solidFill>
                  <a:prstClr val="black"/>
                </a:solidFill>
              </a:rPr>
              <a:t> i </a:t>
            </a:r>
            <a:r>
              <a:rPr lang="en-GB" dirty="0" err="1">
                <a:solidFill>
                  <a:prstClr val="black"/>
                </a:solidFill>
              </a:rPr>
              <a:t>nodau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tymor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hir</a:t>
            </a:r>
            <a:r>
              <a:rPr lang="en-GB" dirty="0">
                <a:solidFill>
                  <a:prstClr val="black"/>
                </a:solidFill>
              </a:rPr>
              <a:t>.  </a:t>
            </a:r>
            <a:r>
              <a:rPr lang="en-GB" dirty="0" err="1" smtClean="0">
                <a:solidFill>
                  <a:prstClr val="black"/>
                </a:solidFill>
              </a:rPr>
              <a:t>Rydych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ange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nodi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dyddiad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ble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hoffwch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gyflawni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eich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targed</a:t>
            </a:r>
            <a:r>
              <a:rPr lang="en-GB" dirty="0" smtClean="0">
                <a:solidFill>
                  <a:prstClr val="black"/>
                </a:solidFill>
              </a:rPr>
              <a:t>, </a:t>
            </a:r>
            <a:r>
              <a:rPr lang="en-GB" dirty="0" err="1" smtClean="0">
                <a:solidFill>
                  <a:prstClr val="black"/>
                </a:solidFill>
              </a:rPr>
              <a:t>fel</a:t>
            </a:r>
            <a:r>
              <a:rPr lang="en-GB" dirty="0" smtClean="0">
                <a:solidFill>
                  <a:prstClr val="black"/>
                </a:solidFill>
              </a:rPr>
              <a:t> bod </a:t>
            </a:r>
            <a:r>
              <a:rPr lang="en-GB" dirty="0" err="1" smtClean="0">
                <a:solidFill>
                  <a:prstClr val="black"/>
                </a:solidFill>
              </a:rPr>
              <a:t>gennych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rhwybeth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i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weithio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tuag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ato</a:t>
            </a:r>
            <a:r>
              <a:rPr lang="en-GB" dirty="0" smtClean="0">
                <a:solidFill>
                  <a:prstClr val="black"/>
                </a:solidFill>
              </a:rPr>
              <a:t>.  Mae </a:t>
            </a:r>
            <a:r>
              <a:rPr lang="en-GB" dirty="0" err="1">
                <a:solidFill>
                  <a:prstClr val="black"/>
                </a:solidFill>
              </a:rPr>
              <a:t>hyn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sicrhau</a:t>
            </a:r>
            <a:r>
              <a:rPr lang="en-GB" dirty="0">
                <a:solidFill>
                  <a:prstClr val="black"/>
                </a:solidFill>
              </a:rPr>
              <a:t> bod </a:t>
            </a:r>
            <a:r>
              <a:rPr lang="en-GB" dirty="0" err="1">
                <a:solidFill>
                  <a:prstClr val="black"/>
                </a:solidFill>
              </a:rPr>
              <a:t>nodau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aros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realistig</a:t>
            </a:r>
            <a:r>
              <a:rPr lang="en-GB" dirty="0">
                <a:solidFill>
                  <a:prstClr val="black"/>
                </a:solidFill>
              </a:rPr>
              <a:t> ac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bosib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i’w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gyflawni</a:t>
            </a:r>
            <a:r>
              <a:rPr lang="en-GB" dirty="0" smtClean="0">
                <a:solidFill>
                  <a:prstClr val="black"/>
                </a:solidFill>
              </a:rPr>
              <a:t>.</a:t>
            </a:r>
          </a:p>
          <a:p>
            <a:pPr eaLnBrk="1" hangingPunct="1"/>
            <a:endParaRPr lang="en-GB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17799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233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Thema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Gwenno Jarvis</dc:creator>
  <cp:lastModifiedBy> </cp:lastModifiedBy>
  <cp:revision>7</cp:revision>
  <cp:lastPrinted>2015-03-19T12:04:36Z</cp:lastPrinted>
  <dcterms:created xsi:type="dcterms:W3CDTF">2015-03-07T13:16:51Z</dcterms:created>
  <dcterms:modified xsi:type="dcterms:W3CDTF">2015-05-11T17:22:05Z</dcterms:modified>
</cp:coreProperties>
</file>