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DD3D6-05A2-4E2D-A0AF-CAEEEB2430F7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D5548-1B9A-494B-87E2-150F54067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184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D5548-1B9A-494B-87E2-150F5406759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1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Cliciwch i olygu arddull is-deitl y Meistr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44590-0D8F-4010-87B8-109DF453DA2E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1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58AB-2111-49F8-8EB5-CA0D00C09266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3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D6F-57A6-46B3-853E-74411B7FB33C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E964-7906-459F-953C-E01EBE398F63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2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D64F-3E59-4E5D-BDF0-1AD4EFAF5EA2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6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056-285B-4665-A5C7-2C60B90F52C8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A41-CB0F-4274-AAA5-26389CE970E3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D73F-7D1A-4009-A80D-FD86A9DF5B31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85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650D-188C-45B0-A382-7BF75E4A51CD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8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D344-704B-472E-A85E-335E2C12A1B6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30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3D86-363F-4659-8FF7-3FB85603AFFB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6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lumMod val="40000"/>
                <a:lumOff val="60000"/>
              </a:schemeClr>
            </a:gs>
            <a:gs pos="46000">
              <a:schemeClr val="tx2">
                <a:lumMod val="40000"/>
                <a:lumOff val="60000"/>
              </a:schemeClr>
            </a:gs>
            <a:gs pos="77000">
              <a:srgbClr val="CDDBED"/>
            </a:gs>
            <a:gs pos="96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C636-49B9-4B6D-888E-B98E97E7E094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6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05273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●</a:t>
            </a:r>
            <a:r>
              <a:rPr lang="en-GB" dirty="0" err="1">
                <a:solidFill>
                  <a:prstClr val="black"/>
                </a:solidFill>
              </a:rPr>
              <a:t>Fy</a:t>
            </a:r>
            <a:r>
              <a:rPr lang="en-GB" dirty="0">
                <a:solidFill>
                  <a:prstClr val="black"/>
                </a:solidFill>
              </a:rPr>
              <a:t>  nod i </a:t>
            </a:r>
            <a:r>
              <a:rPr lang="en-GB" dirty="0" err="1">
                <a:solidFill>
                  <a:prstClr val="black"/>
                </a:solidFill>
              </a:rPr>
              <a:t>yw</a:t>
            </a:r>
            <a:r>
              <a:rPr lang="en-GB" dirty="0">
                <a:solidFill>
                  <a:prstClr val="black"/>
                </a:solidFill>
              </a:rPr>
              <a:t> i </a:t>
            </a:r>
            <a:r>
              <a:rPr lang="en-GB" dirty="0" err="1">
                <a:solidFill>
                  <a:prstClr val="black"/>
                </a:solidFill>
              </a:rPr>
              <a:t>wella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safon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darllen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disgybl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blwyddyn</a:t>
            </a:r>
            <a:r>
              <a:rPr lang="en-GB" dirty="0">
                <a:solidFill>
                  <a:prstClr val="black"/>
                </a:solidFill>
              </a:rPr>
              <a:t> 7 </a:t>
            </a:r>
            <a:r>
              <a:rPr lang="en-GB" dirty="0" err="1">
                <a:solidFill>
                  <a:prstClr val="black"/>
                </a:solidFill>
              </a:rPr>
              <a:t>trwy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gynnal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sesiynau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darllen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boreuol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gyda’r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disgybl</a:t>
            </a:r>
            <a:r>
              <a:rPr lang="en-GB" dirty="0">
                <a:solidFill>
                  <a:prstClr val="black"/>
                </a:solidFill>
              </a:rPr>
              <a:t> am </a:t>
            </a:r>
            <a:r>
              <a:rPr lang="en-GB" dirty="0" err="1">
                <a:solidFill>
                  <a:prstClr val="black"/>
                </a:solidFill>
              </a:rPr>
              <a:t>dymor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cyfan</a:t>
            </a:r>
            <a:r>
              <a:rPr lang="en-GB" dirty="0">
                <a:solidFill>
                  <a:prstClr val="black"/>
                </a:solidFill>
              </a:rPr>
              <a:t>.  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 err="1">
                <a:solidFill>
                  <a:prstClr val="black"/>
                </a:solidFill>
              </a:rPr>
              <a:t>Byddaf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cyflawni’r</a:t>
            </a:r>
            <a:r>
              <a:rPr lang="en-GB" dirty="0">
                <a:solidFill>
                  <a:prstClr val="black"/>
                </a:solidFill>
              </a:rPr>
              <a:t> nod </a:t>
            </a:r>
            <a:r>
              <a:rPr lang="en-GB" dirty="0" err="1">
                <a:solidFill>
                  <a:prstClr val="black"/>
                </a:solidFill>
              </a:rPr>
              <a:t>yma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trwy</a:t>
            </a:r>
            <a:r>
              <a:rPr lang="en-GB" dirty="0">
                <a:solidFill>
                  <a:prstClr val="black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GB" dirty="0" err="1">
                <a:solidFill>
                  <a:prstClr val="black"/>
                </a:solidFill>
              </a:rPr>
              <a:t>Sicrhau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fy</a:t>
            </a:r>
            <a:r>
              <a:rPr lang="en-GB" dirty="0">
                <a:solidFill>
                  <a:prstClr val="black"/>
                </a:solidFill>
              </a:rPr>
              <a:t> mod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bresennol</a:t>
            </a:r>
            <a:r>
              <a:rPr lang="en-GB" dirty="0">
                <a:solidFill>
                  <a:prstClr val="black"/>
                </a:solidFill>
              </a:rPr>
              <a:t> ac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brydlon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gyfer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pob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sesiwn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darllen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GB" dirty="0" err="1">
                <a:solidFill>
                  <a:prstClr val="black"/>
                </a:solidFill>
              </a:rPr>
              <a:t>Darganfod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gwallau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cyffredin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gan</a:t>
            </a:r>
            <a:r>
              <a:rPr lang="en-GB" dirty="0">
                <a:solidFill>
                  <a:prstClr val="black"/>
                </a:solidFill>
              </a:rPr>
              <a:t> y </a:t>
            </a:r>
            <a:r>
              <a:rPr lang="en-GB" dirty="0" err="1">
                <a:solidFill>
                  <a:prstClr val="black"/>
                </a:solidFill>
              </a:rPr>
              <a:t>disgybl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GB" dirty="0" err="1">
                <a:solidFill>
                  <a:prstClr val="black"/>
                </a:solidFill>
              </a:rPr>
              <a:t>Dewis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llyfrau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addas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gyfer</a:t>
            </a:r>
            <a:r>
              <a:rPr lang="en-GB" dirty="0">
                <a:solidFill>
                  <a:prstClr val="black"/>
                </a:solidFill>
              </a:rPr>
              <a:t> y </a:t>
            </a:r>
            <a:r>
              <a:rPr lang="en-GB" dirty="0" err="1">
                <a:solidFill>
                  <a:prstClr val="black"/>
                </a:solidFill>
              </a:rPr>
              <a:t>disgybl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mwyn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targedu’r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gwallau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yma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400506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● </a:t>
            </a:r>
            <a:r>
              <a:rPr lang="en-GB" dirty="0" err="1">
                <a:solidFill>
                  <a:prstClr val="black"/>
                </a:solidFill>
              </a:rPr>
              <a:t>Ein</a:t>
            </a:r>
            <a:r>
              <a:rPr lang="en-GB" dirty="0">
                <a:solidFill>
                  <a:prstClr val="black"/>
                </a:solidFill>
              </a:rPr>
              <a:t> nod i </a:t>
            </a:r>
            <a:r>
              <a:rPr lang="en-GB" dirty="0" err="1">
                <a:solidFill>
                  <a:prstClr val="black"/>
                </a:solidFill>
              </a:rPr>
              <a:t>yw</a:t>
            </a:r>
            <a:r>
              <a:rPr lang="en-GB" dirty="0">
                <a:solidFill>
                  <a:prstClr val="black"/>
                </a:solidFill>
              </a:rPr>
              <a:t> i </a:t>
            </a:r>
            <a:r>
              <a:rPr lang="en-GB" dirty="0" err="1">
                <a:solidFill>
                  <a:prstClr val="black"/>
                </a:solidFill>
              </a:rPr>
              <a:t>yrru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bocsys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gyda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anrhegion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Nadolig</a:t>
            </a:r>
            <a:r>
              <a:rPr lang="en-GB" dirty="0">
                <a:solidFill>
                  <a:prstClr val="black"/>
                </a:solidFill>
              </a:rPr>
              <a:t> i </a:t>
            </a:r>
            <a:r>
              <a:rPr lang="en-GB" dirty="0" err="1">
                <a:solidFill>
                  <a:prstClr val="black"/>
                </a:solidFill>
              </a:rPr>
              <a:t>blant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Romania </a:t>
            </a:r>
            <a:r>
              <a:rPr lang="en-GB" dirty="0" err="1">
                <a:solidFill>
                  <a:prstClr val="black"/>
                </a:solidFill>
              </a:rPr>
              <a:t>trwy</a:t>
            </a:r>
            <a:r>
              <a:rPr lang="en-GB" dirty="0">
                <a:solidFill>
                  <a:prstClr val="black"/>
                </a:solidFill>
              </a:rPr>
              <a:t> ‘T4U’.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 err="1">
                <a:solidFill>
                  <a:prstClr val="black"/>
                </a:solidFill>
              </a:rPr>
              <a:t>Byddwn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cyflawni’r</a:t>
            </a:r>
            <a:r>
              <a:rPr lang="en-GB" dirty="0">
                <a:solidFill>
                  <a:prstClr val="black"/>
                </a:solidFill>
              </a:rPr>
              <a:t> nod </a:t>
            </a:r>
            <a:r>
              <a:rPr lang="en-GB" dirty="0" err="1">
                <a:solidFill>
                  <a:prstClr val="black"/>
                </a:solidFill>
              </a:rPr>
              <a:t>yma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trwy</a:t>
            </a:r>
            <a:r>
              <a:rPr lang="en-GB" dirty="0">
                <a:solidFill>
                  <a:prstClr val="black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GB" dirty="0" err="1">
                <a:solidFill>
                  <a:prstClr val="black"/>
                </a:solidFill>
              </a:rPr>
              <a:t>Sicrhau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ein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bod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cydweithio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effeithiol</a:t>
            </a:r>
            <a:r>
              <a:rPr lang="en-GB" dirty="0">
                <a:solidFill>
                  <a:prstClr val="black"/>
                </a:solidFill>
              </a:rPr>
              <a:t> a </a:t>
            </a:r>
            <a:r>
              <a:rPr lang="en-GB" dirty="0" err="1">
                <a:solidFill>
                  <a:prstClr val="black"/>
                </a:solidFill>
              </a:rPr>
              <a:t>chwblhau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ein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tasgau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unigol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GB" dirty="0" err="1">
                <a:solidFill>
                  <a:prstClr val="black"/>
                </a:solidFill>
              </a:rPr>
              <a:t>Codi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ymwybyddiaeth</a:t>
            </a:r>
            <a:r>
              <a:rPr lang="en-GB" dirty="0">
                <a:solidFill>
                  <a:prstClr val="black"/>
                </a:solidFill>
              </a:rPr>
              <a:t> o </a:t>
            </a:r>
            <a:r>
              <a:rPr lang="en-GB" dirty="0" err="1">
                <a:solidFill>
                  <a:prstClr val="black"/>
                </a:solidFill>
              </a:rPr>
              <a:t>fewn</a:t>
            </a:r>
            <a:r>
              <a:rPr lang="en-GB" dirty="0">
                <a:solidFill>
                  <a:prstClr val="black"/>
                </a:solidFill>
              </a:rPr>
              <a:t> yr </a:t>
            </a:r>
            <a:r>
              <a:rPr lang="en-GB" dirty="0" err="1">
                <a:solidFill>
                  <a:prstClr val="black"/>
                </a:solidFill>
              </a:rPr>
              <a:t>ysgol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mwyn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sicrhau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bod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pawb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gwybod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pam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ein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bod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casglu’r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bocsys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Nadolig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GB" dirty="0" err="1">
                <a:solidFill>
                  <a:prstClr val="black"/>
                </a:solidFill>
              </a:rPr>
              <a:t>Hysbysebu</a:t>
            </a:r>
            <a:r>
              <a:rPr lang="en-GB" dirty="0">
                <a:solidFill>
                  <a:prstClr val="black"/>
                </a:solidFill>
              </a:rPr>
              <a:t> ac </a:t>
            </a:r>
            <a:r>
              <a:rPr lang="en-GB" dirty="0" err="1">
                <a:solidFill>
                  <a:prstClr val="black"/>
                </a:solidFill>
              </a:rPr>
              <a:t>annog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disgyblion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i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gasglu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gyson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yr </a:t>
            </a:r>
            <a:r>
              <a:rPr lang="en-GB" dirty="0" err="1">
                <a:solidFill>
                  <a:prstClr val="black"/>
                </a:solidFill>
              </a:rPr>
              <a:t>wythnosau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sy’n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arwian</a:t>
            </a:r>
            <a:r>
              <a:rPr lang="en-GB" dirty="0">
                <a:solidFill>
                  <a:prstClr val="black"/>
                </a:solidFill>
              </a:rPr>
              <a:t> at y </a:t>
            </a:r>
            <a:r>
              <a:rPr lang="en-GB" dirty="0" err="1">
                <a:solidFill>
                  <a:prstClr val="black"/>
                </a:solidFill>
              </a:rPr>
              <a:t>dyddiad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ble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byddwn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gyrru’r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bocsys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Nadolig</a:t>
            </a:r>
            <a:r>
              <a:rPr lang="en-GB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332656"/>
            <a:ext cx="6749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Dyma</a:t>
            </a:r>
            <a:r>
              <a:rPr lang="en-US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enghraifft</a:t>
            </a:r>
            <a:r>
              <a:rPr lang="en-US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 nod ac </a:t>
            </a:r>
            <a:r>
              <a:rPr lang="en-US" sz="2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amcanion</a:t>
            </a:r>
            <a:r>
              <a:rPr lang="en-US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unigol</a:t>
            </a:r>
            <a:r>
              <a:rPr lang="en-US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3356992"/>
            <a:ext cx="65903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Dyma</a:t>
            </a:r>
            <a:r>
              <a:rPr lang="en-US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enghraifft</a:t>
            </a:r>
            <a:r>
              <a:rPr lang="en-US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 nod ac </a:t>
            </a:r>
            <a:r>
              <a:rPr lang="en-US" sz="2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amcanion</a:t>
            </a:r>
            <a:r>
              <a:rPr lang="en-US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grŵp</a:t>
            </a:r>
            <a:r>
              <a:rPr lang="en-US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9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tryal 1"/>
          <p:cNvSpPr/>
          <p:nvPr/>
        </p:nvSpPr>
        <p:spPr>
          <a:xfrm>
            <a:off x="1691680" y="188640"/>
            <a:ext cx="6193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Fy nod ac amcanion i</a:t>
            </a:r>
          </a:p>
        </p:txBody>
      </p:sp>
      <p:sp>
        <p:nvSpPr>
          <p:cNvPr id="3" name="Blwch Testun 2"/>
          <p:cNvSpPr txBox="1"/>
          <p:nvPr/>
        </p:nvSpPr>
        <p:spPr>
          <a:xfrm>
            <a:off x="395536" y="155679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</a:rPr>
              <a:t>• Fy nod i yw .........................</a:t>
            </a:r>
          </a:p>
          <a:p>
            <a:endParaRPr lang="cy-GB" dirty="0">
              <a:solidFill>
                <a:prstClr val="black"/>
              </a:solidFill>
            </a:endParaRPr>
          </a:p>
          <a:p>
            <a:endParaRPr lang="cy-GB" dirty="0">
              <a:solidFill>
                <a:prstClr val="black"/>
              </a:solidFill>
            </a:endParaRPr>
          </a:p>
          <a:p>
            <a:endParaRPr lang="cy-GB" dirty="0">
              <a:solidFill>
                <a:prstClr val="black"/>
              </a:solidFill>
            </a:endParaRPr>
          </a:p>
          <a:p>
            <a:r>
              <a:rPr lang="cy-GB" dirty="0">
                <a:solidFill>
                  <a:prstClr val="black"/>
                </a:solidFill>
              </a:rPr>
              <a:t>• </a:t>
            </a:r>
            <a:r>
              <a:rPr lang="en-GB" dirty="0" err="1">
                <a:solidFill>
                  <a:prstClr val="black"/>
                </a:solidFill>
              </a:rPr>
              <a:t>Byddaf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cyflawni’r</a:t>
            </a:r>
            <a:r>
              <a:rPr lang="en-GB" dirty="0">
                <a:solidFill>
                  <a:prstClr val="black"/>
                </a:solidFill>
              </a:rPr>
              <a:t> nod </a:t>
            </a:r>
            <a:r>
              <a:rPr lang="en-GB" dirty="0" err="1">
                <a:solidFill>
                  <a:prstClr val="black"/>
                </a:solidFill>
              </a:rPr>
              <a:t>yma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trwy</a:t>
            </a:r>
            <a:r>
              <a:rPr lang="en-GB" dirty="0">
                <a:solidFill>
                  <a:prstClr val="black"/>
                </a:solidFill>
              </a:rPr>
              <a:t>:</a:t>
            </a:r>
          </a:p>
          <a:p>
            <a:r>
              <a:rPr lang="en-GB" dirty="0">
                <a:solidFill>
                  <a:prstClr val="black"/>
                </a:solidFill>
              </a:rPr>
              <a:t>-</a:t>
            </a:r>
          </a:p>
          <a:p>
            <a:r>
              <a:rPr lang="en-GB" dirty="0">
                <a:solidFill>
                  <a:prstClr val="black"/>
                </a:solidFill>
              </a:rPr>
              <a:t>-</a:t>
            </a:r>
          </a:p>
          <a:p>
            <a:r>
              <a:rPr lang="en-GB" dirty="0">
                <a:solidFill>
                  <a:prstClr val="black"/>
                </a:solidFill>
              </a:rPr>
              <a:t>-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cy-GB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807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Thema Office</vt:lpstr>
      <vt:lpstr>PowerPoint Presentation</vt:lpstr>
      <vt:lpstr>PowerPoint Presentation</vt:lpstr>
    </vt:vector>
  </TitlesOfParts>
  <Company>Ysgol Dyffryn Conwy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gj</dc:creator>
  <cp:lastModifiedBy> </cp:lastModifiedBy>
  <cp:revision>2</cp:revision>
  <dcterms:created xsi:type="dcterms:W3CDTF">2015-03-24T18:09:30Z</dcterms:created>
  <dcterms:modified xsi:type="dcterms:W3CDTF">2015-05-11T17:05:46Z</dcterms:modified>
</cp:coreProperties>
</file>