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63" r:id="rId3"/>
    <p:sldId id="258" r:id="rId4"/>
    <p:sldId id="265" r:id="rId5"/>
    <p:sldId id="259" r:id="rId6"/>
    <p:sldId id="271" r:id="rId7"/>
    <p:sldId id="260" r:id="rId8"/>
    <p:sldId id="270" r:id="rId9"/>
    <p:sldId id="261" r:id="rId10"/>
    <p:sldId id="268" r:id="rId11"/>
    <p:sldId id="274" r:id="rId12"/>
    <p:sldId id="272" r:id="rId13"/>
    <p:sldId id="262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FF18-51BE-4137-A3BF-1883C768617C}" type="datetimeFigureOut">
              <a:rPr lang="en-GB" smtClean="0"/>
              <a:t>19/07/2017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F0E6-9B86-46EB-B557-5886432DC717}" type="slidenum">
              <a:rPr lang="en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5855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9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9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6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4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3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5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8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0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19/07/2017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819054"/>
            <a:ext cx="8828528" cy="57667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Uned 2 </a:t>
            </a:r>
            <a:r>
              <a:t/>
            </a:r>
            <a:br/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PowerPoint/Taflen Gymorth ar gyfer Cwestiynau Arholiad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2144" y="2695156"/>
            <a:ext cx="6327648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y-GB" dirty="0">
                <a:latin typeface="Arial" panose="020B0604020202020204" pitchFamily="34" charset="0"/>
              </a:rPr>
              <a:t> </a:t>
            </a:r>
            <a:endParaRPr lang="cy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cy-GB" sz="1600" dirty="0">
                <a:latin typeface="Arial" panose="020B0604020202020204" pitchFamily="34" charset="0"/>
              </a:rPr>
              <a:t>          [Ysgrifennodd Cecil Roberts am Gwymp Wall Street    </a:t>
            </a:r>
            <a:r>
              <a:rPr lang="en-US" sz="1600" dirty="0">
                <a:latin typeface="Arial" panose="020B0604020202020204" pitchFamily="34" charset="0"/>
              </a:rPr>
              <a:t>		</a:t>
            </a:r>
            <a:r>
              <a:rPr lang="cy-GB" sz="1600" dirty="0">
                <a:latin typeface="Arial" panose="020B0604020202020204" pitchFamily="34" charset="0"/>
              </a:rPr>
              <a:t>yn </a:t>
            </a:r>
            <a:r>
              <a:rPr lang="cy-GB" sz="1600" i="1" dirty="0">
                <a:latin typeface="Arial" panose="020B0604020202020204" pitchFamily="34" charset="0"/>
              </a:rPr>
              <a:t>The Bright Twenties</a:t>
            </a:r>
            <a:r>
              <a:rPr lang="cy-GB" sz="1600" dirty="0">
                <a:latin typeface="Arial" panose="020B0604020202020204" pitchFamily="34" charset="0"/>
              </a:rPr>
              <a:t>, 1938] </a:t>
            </a:r>
            <a:endParaRPr lang="cy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37265" y="648000"/>
            <a:ext cx="6547103" cy="2299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y-GB" sz="1700" dirty="0">
                <a:effectLst/>
                <a:latin typeface="Comic Sans MS" panose="030F0702030302020204" pitchFamily="66" charset="0"/>
              </a:rPr>
              <a:t>Roedd hysteria’r farchnad stoc ar ei anterth yn 1929. Roedd pawb yn chwarae’r farchnad...Ar fy niwrnod olaf yn Efrog Newydd, es i at y barbwr. Wrth iddo dynnu'r gorchudd oddi arnaf, dywedodd yn dawel, ‘Pryna Standard Gas, rydw i wedi dyblu ... mae’n ddigon ar gyfer dwbl arall’. Wrth i mi gerdded i fyny’r grisiau, ystyriais os oedd yr hysteria wedi cyrraedd lefel y barbwr, roedd rhaid i rywbeth ddigwydd yn fuan.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5717" y="5429404"/>
            <a:ext cx="2977543" cy="12356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Beth yw'r cynnwys? Beth mae’r ffynhonnell yn ei ddweud wrthych chi am y mater? </a:t>
            </a:r>
            <a:endParaRPr lang="cy-GB" dirty="0"/>
          </a:p>
        </p:txBody>
      </p:sp>
      <p:sp>
        <p:nvSpPr>
          <p:cNvPr id="9" name="Rounded Rectangle 8"/>
          <p:cNvSpPr/>
          <p:nvPr/>
        </p:nvSpPr>
        <p:spPr>
          <a:xfrm>
            <a:off x="57580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Pwy ddywedodd hynny a pham?</a:t>
            </a:r>
            <a:endParaRPr lang="cy-GB" dirty="0"/>
          </a:p>
        </p:txBody>
      </p:sp>
      <p:sp>
        <p:nvSpPr>
          <p:cNvPr id="10" name="Rounded Rectangle 9"/>
          <p:cNvSpPr/>
          <p:nvPr/>
        </p:nvSpPr>
        <p:spPr>
          <a:xfrm>
            <a:off x="355448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Lle cafodd y ffynhonnell ei chreu? Beth oedd ei phwrpas? </a:t>
            </a:r>
            <a:endParaRPr lang="cy-GB" dirty="0"/>
          </a:p>
        </p:txBody>
      </p:sp>
      <p:sp>
        <p:nvSpPr>
          <p:cNvPr id="11" name="Rounded Rectangle 10"/>
          <p:cNvSpPr/>
          <p:nvPr/>
        </p:nvSpPr>
        <p:spPr>
          <a:xfrm>
            <a:off x="6255656" y="4177822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Cysylltwch y ffynhonnell â'r darlun ehangach </a:t>
            </a:r>
            <a:endParaRPr lang="cy-GB" dirty="0"/>
          </a:p>
        </p:txBody>
      </p:sp>
      <p:pic>
        <p:nvPicPr>
          <p:cNvPr id="12" name="Picture 11" descr="C:\Users\SHA\AppData\Local\Microsoft\Windows\Temporary Internet Files\Content.IE5\BPMZ02JT\MC900433940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593" y="5399824"/>
            <a:ext cx="1472851" cy="1350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501547"/>
            <a:ext cx="42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mtClean="0"/>
              <a:t>C</a:t>
            </a:r>
          </a:p>
          <a:p>
            <a:r>
              <a:rPr lang="cy-GB" smtClean="0"/>
              <a:t>O</a:t>
            </a:r>
          </a:p>
          <a:p>
            <a:r>
              <a:rPr lang="cy-GB" smtClean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124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65717" y="5429404"/>
            <a:ext cx="2977543" cy="12356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Beth yw'r cynnwys? Beth mae’r ffynhonnell yn ei ddweud wrthych chi am y mater? </a:t>
            </a:r>
            <a:endParaRPr lang="cy-GB" dirty="0"/>
          </a:p>
        </p:txBody>
      </p:sp>
      <p:sp>
        <p:nvSpPr>
          <p:cNvPr id="9" name="Rounded Rectangle 8"/>
          <p:cNvSpPr/>
          <p:nvPr/>
        </p:nvSpPr>
        <p:spPr>
          <a:xfrm>
            <a:off x="57580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Pwy ddywedodd hynny a pham?</a:t>
            </a:r>
            <a:endParaRPr lang="cy-GB" dirty="0"/>
          </a:p>
        </p:txBody>
      </p:sp>
      <p:sp>
        <p:nvSpPr>
          <p:cNvPr id="10" name="Rounded Rectangle 9"/>
          <p:cNvSpPr/>
          <p:nvPr/>
        </p:nvSpPr>
        <p:spPr>
          <a:xfrm>
            <a:off x="355448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Lle cafodd y ffynhonnell ei chreu? Beth oedd ei phwrpas? </a:t>
            </a:r>
            <a:endParaRPr lang="cy-GB" dirty="0"/>
          </a:p>
        </p:txBody>
      </p:sp>
      <p:sp>
        <p:nvSpPr>
          <p:cNvPr id="11" name="Rounded Rectangle 10"/>
          <p:cNvSpPr/>
          <p:nvPr/>
        </p:nvSpPr>
        <p:spPr>
          <a:xfrm>
            <a:off x="6255656" y="4177822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Cysylltwch y ffynhonnell â'r darlun ehangach </a:t>
            </a:r>
            <a:endParaRPr lang="cy-GB" dirty="0"/>
          </a:p>
        </p:txBody>
      </p:sp>
      <p:pic>
        <p:nvPicPr>
          <p:cNvPr id="12" name="Picture 11" descr="C:\Users\SHA\AppData\Local\Microsoft\Windows\Temporary Internet Files\Content.IE5\BPMZ02JT\MC900433940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593" y="5399824"/>
            <a:ext cx="1472851" cy="1350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501547"/>
            <a:ext cx="42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mtClean="0"/>
              <a:t>C</a:t>
            </a:r>
          </a:p>
          <a:p>
            <a:r>
              <a:rPr lang="cy-GB" smtClean="0"/>
              <a:t>O</a:t>
            </a:r>
          </a:p>
          <a:p>
            <a:r>
              <a:rPr lang="cy-GB" smtClean="0"/>
              <a:t>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5911" r="22134" b="7807"/>
          <a:stretch/>
        </p:blipFill>
        <p:spPr>
          <a:xfrm rot="5400000">
            <a:off x="3111380" y="-283452"/>
            <a:ext cx="2803270" cy="37240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2090" y="3223857"/>
            <a:ext cx="6858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y-GB" dirty="0">
                <a:latin typeface="Arial" panose="020B0604020202020204" pitchFamily="34" charset="0"/>
              </a:rPr>
              <a:t>[Adneuwyr y tu allan i fanc yn New Jersey, yn ceisio mynd i mewn i gasglu eu hadneuon </a:t>
            </a:r>
            <a:r>
              <a:rPr lang="cy-GB" i="1" dirty="0">
                <a:latin typeface="Arial" panose="020B0604020202020204" pitchFamily="34" charset="0"/>
              </a:rPr>
              <a:t>ar Ddydd Iau Du</a:t>
            </a:r>
            <a:r>
              <a:rPr lang="cy-GB" dirty="0">
                <a:latin typeface="Arial" panose="020B0604020202020204" pitchFamily="34" charset="0"/>
              </a:rPr>
              <a:t>, 29 Hydref 1929]</a:t>
            </a:r>
            <a:endParaRPr lang="cy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82321"/>
            <a:ext cx="3325287" cy="1496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dirty="0" smtClean="0"/>
              <a:t>Camau yn dangos sut i ateb y cwestiwn:</a:t>
            </a:r>
          </a:p>
          <a:p>
            <a:pPr algn="ctr"/>
            <a:endParaRPr lang="cy-GB" sz="1600" dirty="0" smtClean="0"/>
          </a:p>
          <a:p>
            <a:pPr algn="ctr"/>
            <a:r>
              <a:rPr lang="cy-GB" sz="1600" dirty="0" smtClean="0"/>
              <a:t>Cam 1 – rhowch eich barn gychwynnol a gwybodaeth gyd-destunol </a:t>
            </a:r>
            <a:endParaRPr lang="cy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728670"/>
            <a:ext cx="3325286" cy="756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dirty="0" smtClean="0"/>
              <a:t>Cam 2 – Gwerthuswch Ffynhonnell C </a:t>
            </a:r>
            <a:endParaRPr lang="cy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2635717"/>
            <a:ext cx="3325288" cy="930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dirty="0" smtClean="0"/>
              <a:t>Cam 3 – Rhowch farn ynghylch pa mor ddefnyddiol yw’r ffynonellau  – pwrpas a chywirdeb y cynnwys </a:t>
            </a:r>
            <a:endParaRPr lang="cy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3729029"/>
            <a:ext cx="3325286" cy="756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dirty="0" smtClean="0"/>
              <a:t>Cam 4 – Gwerthuswch Ffynhonnell D </a:t>
            </a:r>
            <a:endParaRPr lang="cy-GB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-2" y="4623197"/>
            <a:ext cx="3325288" cy="930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dirty="0" smtClean="0"/>
              <a:t>Cam 5 – Rhowch farn ynghylch pa mor ddefnyddiol yw’r ffynonellau  – pwrpas a chywirdeb y cynnwys </a:t>
            </a:r>
            <a:endParaRPr lang="cy-GB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753034"/>
            <a:ext cx="3325288" cy="930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dirty="0" smtClean="0"/>
              <a:t>Cam 6 – Barn gyffredinol </a:t>
            </a:r>
          </a:p>
          <a:p>
            <a:pPr algn="ctr"/>
            <a:r>
              <a:rPr lang="cy-GB" sz="1600" b="1" dirty="0" smtClean="0"/>
              <a:t>Mae’n rhaid i chi benderfynu pa un sydd fwyaf defnyddiol! </a:t>
            </a:r>
            <a:endParaRPr lang="cy-GB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666738" y="82320"/>
            <a:ext cx="5206806" cy="1244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Mae’r ddwy ffynhonnell yn ddefnyddiol i hanesydd sy’n astudio’r mater ... Mae un ffynhonnell yn amlinellu...... Mae’r ffynhonnell arall....</a:t>
            </a:r>
            <a:endParaRPr lang="cy-GB" dirty="0"/>
          </a:p>
        </p:txBody>
      </p:sp>
      <p:sp>
        <p:nvSpPr>
          <p:cNvPr id="14" name="Rounded Rectangle 13"/>
          <p:cNvSpPr/>
          <p:nvPr/>
        </p:nvSpPr>
        <p:spPr>
          <a:xfrm>
            <a:off x="3666738" y="1545452"/>
            <a:ext cx="5206806" cy="78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Mae Ffynhonnell C yn ddefnyddiol oherwydd .... </a:t>
            </a:r>
            <a:endParaRPr lang="cy-GB" dirty="0"/>
          </a:p>
        </p:txBody>
      </p:sp>
      <p:sp>
        <p:nvSpPr>
          <p:cNvPr id="15" name="Rounded Rectangle 14"/>
          <p:cNvSpPr/>
          <p:nvPr/>
        </p:nvSpPr>
        <p:spPr>
          <a:xfrm>
            <a:off x="3666738" y="2586193"/>
            <a:ext cx="5206806" cy="824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Awdur Ffynhonnell C oedd .....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Cafodd </a:t>
            </a:r>
            <a:r>
              <a:rPr lang="cy-GB" dirty="0" smtClean="0"/>
              <a:t>ei chyhoeddi ..... </a:t>
            </a:r>
            <a:endParaRPr lang="cy-GB" dirty="0"/>
          </a:p>
        </p:txBody>
      </p:sp>
      <p:sp>
        <p:nvSpPr>
          <p:cNvPr id="16" name="Rounded Rectangle 15"/>
          <p:cNvSpPr/>
          <p:nvPr/>
        </p:nvSpPr>
        <p:spPr>
          <a:xfrm>
            <a:off x="3666738" y="3604495"/>
            <a:ext cx="5206806" cy="749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Mae Ffynhonnell D yn ddefnyddiol oherwydd .... </a:t>
            </a:r>
            <a:endParaRPr lang="cy-GB" dirty="0"/>
          </a:p>
        </p:txBody>
      </p:sp>
      <p:sp>
        <p:nvSpPr>
          <p:cNvPr id="17" name="Rounded Rectangle 16"/>
          <p:cNvSpPr/>
          <p:nvPr/>
        </p:nvSpPr>
        <p:spPr>
          <a:xfrm>
            <a:off x="3666738" y="4504853"/>
            <a:ext cx="5206806" cy="7439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Awdur Ffynhonnell D oedd .....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Cafodd </a:t>
            </a:r>
            <a:r>
              <a:rPr lang="cy-GB" dirty="0" smtClean="0"/>
              <a:t>ei chyhoeddi ..... </a:t>
            </a:r>
            <a:endParaRPr lang="cy-GB" dirty="0"/>
          </a:p>
        </p:txBody>
      </p:sp>
      <p:sp>
        <p:nvSpPr>
          <p:cNvPr id="18" name="Rounded Rectangle 17"/>
          <p:cNvSpPr/>
          <p:nvPr/>
        </p:nvSpPr>
        <p:spPr>
          <a:xfrm>
            <a:off x="3604841" y="5399575"/>
            <a:ext cx="2036105" cy="12837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Ar y cyfan, mae’r ddwy ffynhonnell yn ddefnyddiol oherwydd....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0453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344"/>
            <a:ext cx="9144000" cy="1578576"/>
          </a:xfrm>
        </p:spPr>
        <p:txBody>
          <a:bodyPr>
            <a:normAutofit fontScale="90000"/>
          </a:bodyPr>
          <a:lstStyle/>
          <a:p>
            <a:pPr algn="l"/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PowerPoint/Taflen Gymorth ar gyfer Cwestiynau Arholiad</a:t>
            </a:r>
            <a:r>
              <a:t/>
            </a:r>
            <a:br/>
            <a:r>
              <a:t/>
            </a:r>
            <a:br/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Cwestiwn 5</a:t>
            </a:r>
            <a:r>
              <a:t/>
            </a:r>
            <a:br/>
            <a:r>
              <a:t/>
            </a:r>
            <a:br/>
            <a:r>
              <a:rPr lang="cy-GB" sz="2700" b="1" dirty="0" smtClean="0">
                <a:latin typeface="Comic Sans MS" panose="030F0702030302020204" pitchFamily="66" charset="0"/>
              </a:rPr>
              <a:t>A oedd …. ? [16] </a:t>
            </a:r>
            <a:r>
              <a:t/>
            </a:r>
            <a:br/>
            <a:r>
              <a:rPr lang="cy-GB" sz="2200" i="1" dirty="0">
                <a:latin typeface="Comic Sans MS" panose="030F0702030302020204" pitchFamily="66" charset="0"/>
              </a:rPr>
              <a:t>Defnyddiwch eich gwybodaeth a’ch dealltwriaeth o’r mater i gefnogi eich ateb. Rhoddir marciau am sillafu, atalnodi a defnyddio gramadeg ac iaith arbenigol yn gywir yn y cwestiwn hwn.                                                                                                                      [3] </a:t>
            </a:r>
            <a:r>
              <a:t/>
            </a:r>
            <a:br/>
            <a:endParaRPr lang="cy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6032" y="3895344"/>
            <a:ext cx="5029200" cy="279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400" dirty="0" smtClean="0">
                <a:latin typeface="Comic Sans MS" panose="030F0702030302020204" pitchFamily="66" charset="0"/>
              </a:rPr>
              <a:t>Mae angen eich gwybodaeth eich hun arnoch chi er mwyn trafod mater. Fe ddylech chi edrych ar ddwy ochr y dadleuon. Fe ddylech chi roi barn resymegol ar y diwedd. </a:t>
            </a:r>
            <a:endParaRPr lang="cy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sp>
        <p:nvSpPr>
          <p:cNvPr id="8" name="Rounded Rectangle 7"/>
          <p:cNvSpPr/>
          <p:nvPr/>
        </p:nvSpPr>
        <p:spPr>
          <a:xfrm>
            <a:off x="182880" y="1760306"/>
            <a:ext cx="3145536" cy="1225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 smtClean="0"/>
              <a:t>Amlygwch/tanlinellwch y geiriau allweddol yn y cwestiwn. </a:t>
            </a:r>
            <a:endParaRPr lang="cy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76" y="-45554"/>
            <a:ext cx="9107424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b="1" dirty="0" smtClean="0"/>
              <a:t>Ai </a:t>
            </a:r>
            <a:r>
              <a:rPr lang="cy-GB" b="1" dirty="0" smtClean="0">
                <a:solidFill>
                  <a:srgbClr val="FF0000"/>
                </a:solidFill>
              </a:rPr>
              <a:t>troseddau cyfundrefnol </a:t>
            </a:r>
            <a:r>
              <a:rPr lang="cy-GB" b="1" dirty="0" smtClean="0"/>
              <a:t>oedd y </a:t>
            </a:r>
            <a:r>
              <a:rPr lang="cy-GB" b="1" dirty="0" smtClean="0">
                <a:solidFill>
                  <a:srgbClr val="FF0000"/>
                </a:solidFill>
              </a:rPr>
              <a:t>broblem fwyaf a oedd yn wynebu cymdeithas</a:t>
            </a:r>
            <a:r>
              <a:rPr lang="cy-GB" b="1" dirty="0" smtClean="0"/>
              <a:t> yn America yn ystod y </a:t>
            </a:r>
            <a:r>
              <a:rPr lang="cy-GB" b="1" dirty="0" smtClean="0">
                <a:solidFill>
                  <a:srgbClr val="FFFF00"/>
                </a:solidFill>
              </a:rPr>
              <a:t>1920au</a:t>
            </a:r>
            <a:r>
              <a:rPr lang="cy-GB" b="1" dirty="0" smtClean="0"/>
              <a:t>?   [16] </a:t>
            </a:r>
            <a:endParaRPr lang="cy-GB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75888" y="1760306"/>
            <a:ext cx="3840480" cy="1307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 smtClean="0"/>
              <a:t>Mae angen i chi roi ateb dwyochrog sy’n gytbwys ac sydd â thystiolaeth i'w gefnogi.</a:t>
            </a:r>
            <a:endParaRPr lang="cy-GB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182880" y="3246291"/>
            <a:ext cx="2029641" cy="15094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 smtClean="0"/>
              <a:t>Cam 1 – Cyflwyniad</a:t>
            </a:r>
          </a:p>
          <a:p>
            <a:pPr algn="ctr"/>
            <a:r>
              <a:rPr lang="cy-GB" sz="2000" dirty="0" smtClean="0"/>
              <a:t>Gwnewch gysylltiadau â'r cwestiwn </a:t>
            </a:r>
            <a:endParaRPr lang="cy-GB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320443" y="3246291"/>
            <a:ext cx="3672143" cy="15053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 smtClean="0"/>
              <a:t>Cam 2 – Y mater sydd yn y cwestiwn</a:t>
            </a:r>
          </a:p>
          <a:p>
            <a:pPr algn="ctr"/>
            <a:r>
              <a:rPr lang="cy-GB" sz="2000" dirty="0" smtClean="0"/>
              <a:t>Trafod y prif ffactor </a:t>
            </a:r>
          </a:p>
          <a:p>
            <a:pPr algn="ctr"/>
            <a:r>
              <a:rPr lang="cy-GB" sz="2000" dirty="0" smtClean="0"/>
              <a:t>Manylion ffeithiol a pherthnasol</a:t>
            </a:r>
          </a:p>
          <a:p>
            <a:pPr algn="ctr"/>
            <a:endParaRPr lang="cy-GB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109661" y="3246291"/>
            <a:ext cx="2813414" cy="17502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 smtClean="0"/>
              <a:t>Cam 3 – Gwrth-ddadl </a:t>
            </a:r>
          </a:p>
          <a:p>
            <a:pPr algn="ctr"/>
            <a:r>
              <a:rPr lang="cy-GB" sz="2000" dirty="0" smtClean="0"/>
              <a:t>Trafod ffactorau eraill </a:t>
            </a:r>
            <a:endParaRPr lang="cy-GB" sz="2000" dirty="0"/>
          </a:p>
          <a:p>
            <a:pPr algn="ctr"/>
            <a:r>
              <a:rPr lang="cy-GB" sz="2000" dirty="0" smtClean="0"/>
              <a:t>Defnyddio termau – ‘fodd bynnag’, ‘ar y llaw arall’</a:t>
            </a:r>
          </a:p>
          <a:p>
            <a:pPr algn="ctr"/>
            <a:endParaRPr lang="cy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82880" y="4939393"/>
            <a:ext cx="2348049" cy="15012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y-GB" sz="2000" dirty="0" smtClean="0"/>
          </a:p>
          <a:p>
            <a:pPr algn="ctr"/>
            <a:r>
              <a:rPr lang="cy-GB" sz="2000" dirty="0" smtClean="0"/>
              <a:t>Cam </a:t>
            </a:r>
            <a:r>
              <a:rPr lang="cy-GB" sz="2000" dirty="0" smtClean="0"/>
              <a:t>4 – Ffactorau eraill</a:t>
            </a:r>
          </a:p>
          <a:p>
            <a:pPr algn="ctr"/>
            <a:r>
              <a:rPr lang="cy-GB" sz="2000" dirty="0"/>
              <a:t>Manylion ffeithiol a pherthnasol</a:t>
            </a:r>
          </a:p>
          <a:p>
            <a:pPr algn="ctr"/>
            <a:r>
              <a:rPr lang="cy-GB" dirty="0" smtClean="0"/>
              <a:t> </a:t>
            </a:r>
            <a:endParaRPr lang="cy-GB" sz="2000" dirty="0" smtClean="0"/>
          </a:p>
          <a:p>
            <a:pPr algn="ctr"/>
            <a:endParaRPr lang="cy-GB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2625961" y="4939393"/>
            <a:ext cx="3564528" cy="15012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y-GB" sz="2000" dirty="0" smtClean="0"/>
          </a:p>
          <a:p>
            <a:pPr algn="ctr"/>
            <a:endParaRPr lang="cy-GB" sz="2000" dirty="0"/>
          </a:p>
          <a:p>
            <a:pPr algn="ctr"/>
            <a:endParaRPr lang="cy-GB" sz="2000" dirty="0" smtClean="0"/>
          </a:p>
          <a:p>
            <a:pPr algn="ctr"/>
            <a:r>
              <a:rPr lang="cy-GB" sz="2000" dirty="0" smtClean="0"/>
              <a:t>Cam </a:t>
            </a:r>
            <a:r>
              <a:rPr lang="cy-GB" sz="2000" dirty="0" smtClean="0"/>
              <a:t>5 – Casgliad </a:t>
            </a:r>
          </a:p>
          <a:p>
            <a:pPr algn="ctr"/>
            <a:r>
              <a:rPr lang="cy-GB" sz="2000" dirty="0" smtClean="0"/>
              <a:t>Rhowch </a:t>
            </a:r>
            <a:r>
              <a:rPr lang="cy-GB" sz="2000" dirty="0" err="1" smtClean="0"/>
              <a:t>farn</a:t>
            </a:r>
            <a:r>
              <a:rPr lang="cy-GB" sz="2000" dirty="0" smtClean="0"/>
              <a:t> </a:t>
            </a:r>
            <a:r>
              <a:rPr lang="cy-GB" sz="2000" dirty="0" smtClean="0"/>
              <a:t>resymegol </a:t>
            </a:r>
            <a:endParaRPr lang="cy-GB" sz="2000" dirty="0" smtClean="0"/>
          </a:p>
          <a:p>
            <a:pPr algn="ctr"/>
            <a:r>
              <a:rPr lang="cy-GB" sz="2000" dirty="0" smtClean="0"/>
              <a:t>Ai dyma'r prif ffactor? NEU a oedd ffactorau eraill yn bwysicach? </a:t>
            </a:r>
            <a:endParaRPr lang="cy-GB" sz="2000" dirty="0"/>
          </a:p>
          <a:p>
            <a:pPr algn="ctr"/>
            <a:endParaRPr lang="cy-GB" sz="2000" dirty="0"/>
          </a:p>
          <a:p>
            <a:pPr algn="ctr"/>
            <a:r>
              <a:rPr lang="cy-GB" dirty="0" smtClean="0"/>
              <a:t> </a:t>
            </a:r>
            <a:endParaRPr lang="cy-GB" sz="2000" dirty="0" smtClean="0"/>
          </a:p>
          <a:p>
            <a:pPr algn="ctr"/>
            <a:endParaRPr lang="cy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6" y="-45554"/>
            <a:ext cx="9107424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b="1" dirty="0" smtClean="0"/>
              <a:t>Ai </a:t>
            </a:r>
            <a:r>
              <a:rPr lang="cy-GB" b="1" dirty="0" smtClean="0">
                <a:solidFill>
                  <a:srgbClr val="FF0000"/>
                </a:solidFill>
              </a:rPr>
              <a:t>troseddau cyfundrefnol </a:t>
            </a:r>
            <a:r>
              <a:rPr lang="cy-GB" b="1" dirty="0" smtClean="0"/>
              <a:t>oedd y </a:t>
            </a:r>
            <a:r>
              <a:rPr lang="cy-GB" b="1" dirty="0" smtClean="0">
                <a:solidFill>
                  <a:srgbClr val="FF0000"/>
                </a:solidFill>
              </a:rPr>
              <a:t>broblem fwyaf a oedd yn wynebu cymdeithas</a:t>
            </a:r>
            <a:r>
              <a:rPr lang="cy-GB" b="1" dirty="0" smtClean="0"/>
              <a:t> yn America yn ystod y </a:t>
            </a:r>
            <a:r>
              <a:rPr lang="cy-GB" b="1" dirty="0" smtClean="0">
                <a:solidFill>
                  <a:srgbClr val="FFFF00"/>
                </a:solidFill>
              </a:rPr>
              <a:t>1920au</a:t>
            </a:r>
            <a:r>
              <a:rPr lang="cy-GB" b="1" dirty="0" smtClean="0"/>
              <a:t>?   [16] </a:t>
            </a:r>
            <a:endParaRPr lang="cy-GB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28566"/>
              </p:ext>
            </p:extLst>
          </p:nvPr>
        </p:nvGraphicFramePr>
        <p:xfrm>
          <a:off x="1066800" y="2059706"/>
          <a:ext cx="6096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Troseddau cyfundrefnol </a:t>
                      </a:r>
                      <a:endParaRPr lang="cy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Ffactorau eraill</a:t>
                      </a:r>
                      <a:r>
                        <a:t> </a:t>
                      </a:r>
                      <a:endParaRPr lang="cy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 smtClean="0"/>
                    </a:p>
                    <a:p>
                      <a:endParaRPr lang="en-GB" sz="2800" b="1" dirty="0" smtClean="0"/>
                    </a:p>
                    <a:p>
                      <a:endParaRPr lang="en-GB" sz="2800" b="1" dirty="0" smtClean="0"/>
                    </a:p>
                    <a:p>
                      <a:endParaRPr lang="en-GB" sz="2800" b="1" dirty="0" smtClean="0"/>
                    </a:p>
                    <a:p>
                      <a:endParaRPr lang="en-GB" sz="2800" b="1" dirty="0" smtClean="0"/>
                    </a:p>
                    <a:p>
                      <a:endParaRPr lang="en-GB" sz="2800" b="1" dirty="0" smtClean="0"/>
                    </a:p>
                    <a:p>
                      <a:endParaRPr lang="en-GB" sz="28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4406"/>
            <a:ext cx="1088967" cy="939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985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>
                <a:latin typeface="Comic Sans MS" panose="030F0702030302020204" pitchFamily="66" charset="0"/>
              </a:rPr>
              <a:t>Byddwch yn sefyll yr arholiad hwn ar ddiwedd Blwyddyn 10. </a:t>
            </a:r>
          </a:p>
          <a:p>
            <a:endParaRPr lang="cy-GB" sz="2400" dirty="0">
              <a:latin typeface="Comic Sans MS" panose="030F0702030302020204" pitchFamily="66" charset="0"/>
            </a:endParaRPr>
          </a:p>
          <a:p>
            <a:r>
              <a:rPr lang="cy-GB" sz="2400" dirty="0" smtClean="0">
                <a:latin typeface="Comic Sans MS" panose="030F0702030302020204" pitchFamily="66" charset="0"/>
              </a:rPr>
              <a:t>Mae’r arholiad hwn yn profi eich sgiliau trin ffynonellau, yn ogystal â’ch gwybodaeth am y pwnc a'ch dealltwriaeth ohono</a:t>
            </a:r>
          </a:p>
          <a:p>
            <a:endParaRPr lang="cy-GB" sz="2400" dirty="0">
              <a:latin typeface="Comic Sans MS" panose="030F0702030302020204" pitchFamily="66" charset="0"/>
            </a:endParaRPr>
          </a:p>
          <a:p>
            <a:r>
              <a:rPr lang="cy-GB" sz="2400" dirty="0" smtClean="0">
                <a:latin typeface="Comic Sans MS" panose="030F0702030302020204" pitchFamily="66" charset="0"/>
              </a:rPr>
              <a:t>Mae 5 cwestiwn. </a:t>
            </a:r>
          </a:p>
          <a:p>
            <a:r>
              <a:rPr lang="cy-GB" sz="2400" dirty="0" smtClean="0">
                <a:latin typeface="Comic Sans MS" panose="030F0702030302020204" pitchFamily="66" charset="0"/>
              </a:rPr>
              <a:t>Mae pob cwestiwn yn seiliedig ar gwestiwn allweddol.</a:t>
            </a:r>
          </a:p>
          <a:p>
            <a:endParaRPr lang="cy-GB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cy-GB" sz="2000" dirty="0" smtClean="0">
                <a:latin typeface="Comic Sans MS" panose="030F0702030302020204" pitchFamily="66" charset="0"/>
              </a:rPr>
              <a:t>Cwestiwn 1 – Ffynhonnell A a gwybodaeth</a:t>
            </a:r>
          </a:p>
          <a:p>
            <a:pPr>
              <a:lnSpc>
                <a:spcPct val="150000"/>
              </a:lnSpc>
            </a:pPr>
            <a:r>
              <a:rPr lang="cy-GB" sz="2000" dirty="0" smtClean="0">
                <a:latin typeface="Comic Sans MS" panose="030F0702030302020204" pitchFamily="66" charset="0"/>
              </a:rPr>
              <a:t>Cwestiwn 2 – Disgrifio – seiliedig ar wybodaeth</a:t>
            </a:r>
          </a:p>
          <a:p>
            <a:pPr>
              <a:lnSpc>
                <a:spcPct val="150000"/>
              </a:lnSpc>
            </a:pPr>
            <a:r>
              <a:rPr lang="cy-GB" sz="2000" dirty="0" smtClean="0">
                <a:latin typeface="Comic Sans MS" panose="030F0702030302020204" pitchFamily="66" charset="0"/>
              </a:rPr>
              <a:t>Cwestiwn 3 – Beth yw’r pwrpas...? Seiliedig ar ffynonellau </a:t>
            </a:r>
          </a:p>
          <a:p>
            <a:pPr>
              <a:lnSpc>
                <a:spcPct val="150000"/>
              </a:lnSpc>
            </a:pPr>
            <a:r>
              <a:rPr lang="cy-GB" sz="2000" dirty="0" smtClean="0">
                <a:latin typeface="Comic Sans MS" panose="030F0702030302020204" pitchFamily="66" charset="0"/>
              </a:rPr>
              <a:t>Cwestiwn 4 – Pa ffynhonnell sydd fwyaf defnyddiol? Seiliedig ar ffynonellau</a:t>
            </a:r>
          </a:p>
          <a:p>
            <a:pPr>
              <a:lnSpc>
                <a:spcPct val="150000"/>
              </a:lnSpc>
            </a:pPr>
            <a:r>
              <a:rPr lang="cy-GB" sz="2000" dirty="0" smtClean="0">
                <a:latin typeface="Comic Sans MS" panose="030F0702030302020204" pitchFamily="66" charset="0"/>
              </a:rPr>
              <a:t>Cwestiwn 5 – Ysgrifennu estynedig mewn arddull traethawd – seiliedig ar wybodaeth  </a:t>
            </a:r>
            <a:endParaRPr lang="cy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816430"/>
            <a:ext cx="8626711" cy="762146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PowerPoint/Taflen Gymorth ar gyfer </a:t>
            </a: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Cwestiynau Arholiad</a:t>
            </a:r>
            <a:b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dirty="0"/>
              <a:t/>
            </a:r>
            <a:br>
              <a:rPr dirty="0"/>
            </a:b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Cwestiwn </a:t>
            </a: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 </a:t>
            </a:r>
            <a:r>
              <a:rPr dirty="0"/>
              <a:t/>
            </a:r>
            <a:br>
              <a:rPr dirty="0"/>
            </a:br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032" y="1578576"/>
            <a:ext cx="871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/>
              <a:t>Astudiwch y ffynhonnell isod wedyn atebwch y cwestiwn sy’n dilyn.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y-GB" sz="2200" b="1" dirty="0"/>
              <a:t>Defnyddiwch Ffynhonnell A a’ch gwybodaeth eich hun i ddisgrifio </a:t>
            </a:r>
            <a:r>
              <a:rPr lang="cy-GB" sz="2200" b="1" dirty="0" smtClean="0"/>
              <a:t>…      [6]</a:t>
            </a:r>
            <a:r>
              <a:rPr dirty="0"/>
              <a:t/>
            </a:r>
            <a:br>
              <a:rPr dirty="0"/>
            </a:br>
            <a:endParaRPr lang="cy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6032" y="3694176"/>
            <a:ext cx="5321808" cy="2999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600" dirty="0" smtClean="0">
                <a:latin typeface="Comic Sans MS" panose="030F0702030302020204" pitchFamily="66" charset="0"/>
              </a:rPr>
              <a:t>Mae’n rhaid i chi ddadansoddi’r ffynhonnell a dangos eich gwybodaeth am y cyfnod a’ch dealltwriaeth ohono. </a:t>
            </a:r>
          </a:p>
          <a:p>
            <a:pPr algn="ctr"/>
            <a:r>
              <a:rPr lang="cy-GB" sz="2600" dirty="0" smtClean="0">
                <a:latin typeface="Comic Sans MS" panose="030F0702030302020204" pitchFamily="66" charset="0"/>
              </a:rPr>
              <a:t>Mae angen i chi ddisgrifio'r prif nodweddion yn y cyd-destun. </a:t>
            </a:r>
            <a:endParaRPr lang="cy-GB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t/>
            </a:r>
            <a:br/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6385" r="23734" b="4489"/>
          <a:stretch/>
        </p:blipFill>
        <p:spPr>
          <a:xfrm rot="5400000">
            <a:off x="2779777" y="237743"/>
            <a:ext cx="2670046" cy="34381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4832" y="35107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dirty="0">
                <a:latin typeface="Arial" panose="020B0604020202020204" pitchFamily="34" charset="0"/>
              </a:rPr>
              <a:t>Defnyddiwch Ffynhonnell A a’ch gwybodaeth eich hun i ddisgrifio'r mewnfudo i'r UDA rhwng 1870 a 1910. </a:t>
            </a:r>
            <a:r>
              <a:rPr lang="en-US" dirty="0">
                <a:latin typeface="Arial" panose="020B0604020202020204" pitchFamily="34" charset="0"/>
              </a:rPr>
              <a:t>	</a:t>
            </a:r>
            <a:endParaRPr lang="cy-GB" dirty="0"/>
          </a:p>
        </p:txBody>
      </p:sp>
      <p:sp>
        <p:nvSpPr>
          <p:cNvPr id="11" name="Rounded Rectangle 10"/>
          <p:cNvSpPr/>
          <p:nvPr/>
        </p:nvSpPr>
        <p:spPr>
          <a:xfrm>
            <a:off x="155448" y="652530"/>
            <a:ext cx="2084832" cy="1852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Disgrifiwch beth rydych chi’n gallu ei weld yn y ffynhonnell. </a:t>
            </a:r>
            <a:endParaRPr lang="cy-GB" dirty="0"/>
          </a:p>
        </p:txBody>
      </p:sp>
      <p:sp>
        <p:nvSpPr>
          <p:cNvPr id="12" name="Rounded Rectangle 11"/>
          <p:cNvSpPr/>
          <p:nvPr/>
        </p:nvSpPr>
        <p:spPr>
          <a:xfrm>
            <a:off x="310896" y="4653024"/>
            <a:ext cx="2084832" cy="1852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Defnyddiwch y wybodaeth o'r disgrifiad </a:t>
            </a:r>
            <a:endParaRPr lang="cy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97864" y="4276984"/>
            <a:ext cx="886968" cy="69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00216" y="334398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Cam 1 – Defnyddiwch y ffynhonnell a disgrifio beth rydych chi’n gallu ei weld. </a:t>
            </a:r>
            <a:endParaRPr lang="cy-GB" dirty="0"/>
          </a:p>
        </p:txBody>
      </p:sp>
      <p:sp>
        <p:nvSpPr>
          <p:cNvPr id="17" name="Rounded Rectangle 16"/>
          <p:cNvSpPr/>
          <p:nvPr/>
        </p:nvSpPr>
        <p:spPr>
          <a:xfrm>
            <a:off x="6300216" y="354287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Cam 2 – Defnyddiwch y disgrifiad o dan y ffynhonnell i ddisgrifio beth sy’n digwydd. </a:t>
            </a:r>
            <a:endParaRPr lang="cy-GB" dirty="0"/>
          </a:p>
        </p:txBody>
      </p:sp>
      <p:sp>
        <p:nvSpPr>
          <p:cNvPr id="18" name="Rounded Rectangle 17"/>
          <p:cNvSpPr/>
          <p:nvPr/>
        </p:nvSpPr>
        <p:spPr>
          <a:xfrm>
            <a:off x="6300216" y="362704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Defnyddiwch eich gwybodaeth am y pwnc i ehangu ar yr hyn rydych chi wedi'i ddweud.</a:t>
            </a:r>
            <a:endParaRPr lang="cy-GB" dirty="0"/>
          </a:p>
        </p:txBody>
      </p:sp>
      <p:sp>
        <p:nvSpPr>
          <p:cNvPr id="19" name="Rounded Rectangle 18"/>
          <p:cNvSpPr/>
          <p:nvPr/>
        </p:nvSpPr>
        <p:spPr>
          <a:xfrm>
            <a:off x="6300216" y="342815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Cam 4 – Defnyddiwch fanylion hanesyddol i roi cyd-destun.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3202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61407"/>
            <a:ext cx="8645979" cy="79382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PowerPoint/Taflen Gymorth ar gyfer Cwestiynau Arholiad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Cwestiwn 2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y-GB" sz="2700" dirty="0" smtClean="0">
                <a:latin typeface="Comic Sans MS" panose="030F0702030302020204" pitchFamily="66" charset="0"/>
              </a:rPr>
              <a:t>Disgrifiwch …     [8]</a:t>
            </a:r>
            <a:r>
              <a:rPr dirty="0"/>
              <a:t/>
            </a:r>
            <a:br>
              <a:rPr dirty="0"/>
            </a:br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6032" y="3517568"/>
            <a:ext cx="5065776" cy="3176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800" dirty="0" smtClean="0">
                <a:latin typeface="Comic Sans MS" panose="030F0702030302020204" pitchFamily="66" charset="0"/>
              </a:rPr>
              <a:t>Mae’n rhaid i chi ddangos eich gwybodaeth am nodwedd allweddol a’ch dealltwriaeth ohoni. Fe ddylech chi gynnwys manylion a ffeithiau penodol. </a:t>
            </a:r>
            <a:endParaRPr lang="cy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66927"/>
            <a:ext cx="8515350" cy="1126485"/>
          </a:xfrm>
        </p:spPr>
        <p:txBody>
          <a:bodyPr>
            <a:normAutofit fontScale="90000"/>
          </a:bodyPr>
          <a:lstStyle/>
          <a:p>
            <a:r>
              <a:rPr lang="cy-GB" smtClean="0"/>
              <a:t>Disgrifiwch y KKK yn ystod y 1920au [8]</a:t>
            </a:r>
            <a:endParaRPr lang="cy-GB" dirty="0"/>
          </a:p>
        </p:txBody>
      </p:sp>
      <p:sp>
        <p:nvSpPr>
          <p:cNvPr id="4" name="Rounded Rectangle 3"/>
          <p:cNvSpPr/>
          <p:nvPr/>
        </p:nvSpPr>
        <p:spPr>
          <a:xfrm>
            <a:off x="219076" y="1962150"/>
            <a:ext cx="31623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1 – Cyflwynwch y pwnc – gan wneud yn siŵr eich bod yn glir.</a:t>
            </a:r>
            <a:endParaRPr lang="cy-GB" dirty="0"/>
          </a:p>
        </p:txBody>
      </p:sp>
      <p:sp>
        <p:nvSpPr>
          <p:cNvPr id="5" name="Rounded Rectangle 4"/>
          <p:cNvSpPr/>
          <p:nvPr/>
        </p:nvSpPr>
        <p:spPr>
          <a:xfrm>
            <a:off x="219076" y="3298555"/>
            <a:ext cx="31623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2 – Rhowch fanylion penodol sy’n ymdrin ag amrywiaeth o bwyntiau allweddol. </a:t>
            </a:r>
            <a:endParaRPr lang="cy-GB" dirty="0"/>
          </a:p>
        </p:txBody>
      </p:sp>
      <p:sp>
        <p:nvSpPr>
          <p:cNvPr id="6" name="Rounded Rectangle 5"/>
          <p:cNvSpPr/>
          <p:nvPr/>
        </p:nvSpPr>
        <p:spPr>
          <a:xfrm>
            <a:off x="219076" y="4800600"/>
            <a:ext cx="31623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3 – Ceisiwch roi cyd-destun hanesyddol da i'r digwyddiad rydych chi’n ei ddisgrifio. </a:t>
            </a:r>
            <a:endParaRPr lang="cy-GB" dirty="0"/>
          </a:p>
        </p:txBody>
      </p:sp>
      <p:sp>
        <p:nvSpPr>
          <p:cNvPr id="7" name="Rounded Rectangle 6"/>
          <p:cNvSpPr/>
          <p:nvPr/>
        </p:nvSpPr>
        <p:spPr>
          <a:xfrm>
            <a:off x="3876675" y="1962150"/>
            <a:ext cx="4648200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Mudiad a gafodd ei sefydlu yn .................. oedd y KKK.</a:t>
            </a:r>
          </a:p>
          <a:p>
            <a:pPr algn="ctr"/>
            <a:r>
              <a:rPr lang="cy-GB" smtClean="0"/>
              <a:t>Dyma oedd eu credoau ..........</a:t>
            </a:r>
            <a:endParaRPr lang="cy-GB" dirty="0"/>
          </a:p>
        </p:txBody>
      </p:sp>
      <p:sp>
        <p:nvSpPr>
          <p:cNvPr id="8" name="Rounded Rectangle 7"/>
          <p:cNvSpPr/>
          <p:nvPr/>
        </p:nvSpPr>
        <p:spPr>
          <a:xfrm>
            <a:off x="3876675" y="3298555"/>
            <a:ext cx="4648200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Dyma oedd yr amcanion....</a:t>
            </a:r>
          </a:p>
          <a:p>
            <a:pPr algn="ctr"/>
            <a:r>
              <a:rPr lang="cy-GB" smtClean="0"/>
              <a:t>Bu cynnydd yn nifer yr aelodau yn ystod y 1920au oherwydd.......</a:t>
            </a:r>
          </a:p>
          <a:p>
            <a:pPr algn="ctr"/>
            <a:endParaRPr lang="cy-GB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876675" y="4800600"/>
            <a:ext cx="4648200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Sefydlwyd y KKK ar ôl ............</a:t>
            </a:r>
          </a:p>
          <a:p>
            <a:pPr algn="ctr"/>
            <a:r>
              <a:rPr lang="cy-GB" smtClean="0"/>
              <a:t>Bu gostyngiad ar ôl 1925 oherwydd...</a:t>
            </a:r>
            <a:endParaRPr lang="cy-GB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63" y="5917290"/>
            <a:ext cx="1090464" cy="9407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15" y="6136218"/>
            <a:ext cx="2148448" cy="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4592"/>
            <a:ext cx="8915400" cy="753983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PowerPoint/Taflen Gymorth ar gyfer Cwestiynau Arholiad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Cwestiwn 3 </a:t>
            </a:r>
            <a:r>
              <a:rPr dirty="0"/>
              <a:t/>
            </a:r>
            <a:br>
              <a:rPr dirty="0"/>
            </a:br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10973"/>
            <a:ext cx="8974832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y-GB" dirty="0">
                <a:latin typeface="Comic Sans MS" panose="030F0702030302020204" pitchFamily="66" charset="0"/>
              </a:rPr>
              <a:t>Astudiwch y ffynhonnell isod ac yna atebwch y cwestiwn sy’n dilyn.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y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y-GB" dirty="0" smtClean="0">
                <a:latin typeface="Comic Sans MS" panose="030F0702030302020204" pitchFamily="66" charset="0"/>
              </a:rPr>
              <a:t>Beth oedd pwrpas Ffynhonnell B?                                                                    [8] </a:t>
            </a:r>
            <a:r>
              <a:rPr lang="cy-GB" dirty="0" smtClean="0"/>
              <a:t> </a:t>
            </a:r>
            <a:endParaRPr lang="cy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032" y="3511296"/>
            <a:ext cx="5303520" cy="31824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600" dirty="0" smtClean="0">
                <a:latin typeface="Comic Sans MS" panose="030F0702030302020204" pitchFamily="66" charset="0"/>
              </a:rPr>
              <a:t>Mae’n rhaid i chi ddangos eich gwybodaeth a’ch dealltwriaeth drwy ddadansoddi a gwerthuso’r ffynhonnell hanesyddol. </a:t>
            </a:r>
          </a:p>
          <a:p>
            <a:pPr algn="ctr"/>
            <a:r>
              <a:rPr lang="cy-GB" sz="2600" dirty="0" smtClean="0">
                <a:latin typeface="Comic Sans MS" panose="030F0702030302020204" pitchFamily="66" charset="0"/>
              </a:rPr>
              <a:t>Mae’n rhaid i chi egluro ei phwrpas – pam y cafodd ei chreu. </a:t>
            </a:r>
            <a:endParaRPr lang="cy-GB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52934"/>
          </a:xfrm>
        </p:spPr>
        <p:txBody>
          <a:bodyPr>
            <a:normAutofit fontScale="90000"/>
          </a:bodyPr>
          <a:lstStyle/>
          <a:p>
            <a:r>
              <a:rPr lang="cy-GB" smtClean="0"/>
              <a:t>Beth yw pwrpas Ffynhonnell B? 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931" y="3942427"/>
            <a:ext cx="6746184" cy="1514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2800" dirty="0" smtClean="0"/>
              <a:t>Hysbyseb o 1927 ar gyfer y ffilm, </a:t>
            </a:r>
            <a:r>
              <a:rPr lang="cy-GB" sz="2800" dirty="0" smtClean="0"/>
              <a:t/>
            </a:r>
            <a:br>
              <a:rPr lang="cy-GB" sz="2800" dirty="0" smtClean="0"/>
            </a:br>
            <a:r>
              <a:rPr lang="cy-GB" sz="2800" i="1" dirty="0" smtClean="0"/>
              <a:t>The </a:t>
            </a:r>
            <a:r>
              <a:rPr lang="cy-GB" sz="2800" i="1" dirty="0" smtClean="0"/>
              <a:t>Jazz Singer. </a:t>
            </a:r>
            <a:endParaRPr lang="cy-GB" sz="28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2008" y="938417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Mae angen i chi ddefnyddio’r ffynhonnell.</a:t>
            </a:r>
            <a:endParaRPr lang="cy-GB" dirty="0"/>
          </a:p>
        </p:txBody>
      </p:sp>
      <p:sp>
        <p:nvSpPr>
          <p:cNvPr id="8" name="Rounded Rectangle 7"/>
          <p:cNvSpPr/>
          <p:nvPr/>
        </p:nvSpPr>
        <p:spPr>
          <a:xfrm>
            <a:off x="6619267" y="1028333"/>
            <a:ext cx="2376264" cy="9070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Mae angen i chi gyfeirio at y cyfnod </a:t>
            </a:r>
            <a:endParaRPr lang="cy-GB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026371"/>
            <a:ext cx="2592288" cy="26567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Mae angen i chi ddefnyddio eich gwybodaeth am y cyd-destun hanesyddol a’ch dealltwriaeth ohono – meddyliwch am beth sy’n digwydd ar yr adeg. </a:t>
            </a:r>
            <a:endParaRPr lang="cy-GB" dirty="0"/>
          </a:p>
        </p:txBody>
      </p:sp>
      <p:sp>
        <p:nvSpPr>
          <p:cNvPr id="11" name="Rounded Rectangle 10"/>
          <p:cNvSpPr/>
          <p:nvPr/>
        </p:nvSpPr>
        <p:spPr>
          <a:xfrm>
            <a:off x="6601754" y="2195659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Defnyddiwch y geiriau yn y ffynhonnell i’ch helpu chi. </a:t>
            </a:r>
            <a:endParaRPr lang="cy-GB" dirty="0"/>
          </a:p>
        </p:txBody>
      </p:sp>
      <p:sp>
        <p:nvSpPr>
          <p:cNvPr id="12" name="Rounded Rectangle 11"/>
          <p:cNvSpPr/>
          <p:nvPr/>
        </p:nvSpPr>
        <p:spPr>
          <a:xfrm>
            <a:off x="152067" y="4776107"/>
            <a:ext cx="2521864" cy="19759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1 – Dewiswch fanylion o’r disgrifiad</a:t>
            </a:r>
          </a:p>
          <a:p>
            <a:pPr algn="ctr"/>
            <a:r>
              <a:rPr lang="cy-GB" dirty="0" smtClean="0"/>
              <a:t>Beth </a:t>
            </a:r>
            <a:r>
              <a:rPr lang="cy-GB" dirty="0" err="1" smtClean="0"/>
              <a:t>allwch</a:t>
            </a:r>
            <a:r>
              <a:rPr lang="cy-GB" dirty="0" smtClean="0"/>
              <a:t> chi ei weld? Beth mae’n ei ddweud? </a:t>
            </a:r>
          </a:p>
          <a:p>
            <a:pPr algn="ctr"/>
            <a:r>
              <a:rPr lang="cy-GB" dirty="0" smtClean="0"/>
              <a:t>Rhowch </a:t>
            </a:r>
            <a:r>
              <a:rPr lang="cy-GB" dirty="0" err="1" smtClean="0"/>
              <a:t>farn</a:t>
            </a:r>
            <a:r>
              <a:rPr lang="cy-GB" dirty="0" smtClean="0"/>
              <a:t> ynghylch ei bwrpas. </a:t>
            </a:r>
            <a:endParaRPr lang="cy-GB" dirty="0"/>
          </a:p>
        </p:txBody>
      </p:sp>
      <p:sp>
        <p:nvSpPr>
          <p:cNvPr id="13" name="Rounded Rectangle 12"/>
          <p:cNvSpPr/>
          <p:nvPr/>
        </p:nvSpPr>
        <p:spPr>
          <a:xfrm>
            <a:off x="2884888" y="4938974"/>
            <a:ext cx="2700300" cy="17538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2 – Defnyddiwch eich gwybodaeth am y pwnc – datblygwch y brif neges </a:t>
            </a:r>
          </a:p>
          <a:p>
            <a:pPr algn="ctr"/>
            <a:r>
              <a:rPr lang="cy-GB" dirty="0" smtClean="0"/>
              <a:t>Nodwch fanylion a’u hegluro.</a:t>
            </a:r>
            <a:endParaRPr lang="cy-GB" dirty="0"/>
          </a:p>
        </p:txBody>
      </p:sp>
      <p:sp>
        <p:nvSpPr>
          <p:cNvPr id="14" name="Rounded Rectangle 13"/>
          <p:cNvSpPr/>
          <p:nvPr/>
        </p:nvSpPr>
        <p:spPr>
          <a:xfrm>
            <a:off x="5748558" y="4457137"/>
            <a:ext cx="2655725" cy="13587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mtClean="0"/>
              <a:t>3 – Awgrymwch resymau pam y cafodd y ffynhonnell ei chreu ar yr adeg. </a:t>
            </a:r>
            <a:endParaRPr lang="cy-GB" dirty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62" y="5875108"/>
            <a:ext cx="1090464" cy="940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14" y="6094036"/>
            <a:ext cx="2148448" cy="72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20667" r="17800" b="17111"/>
          <a:stretch/>
        </p:blipFill>
        <p:spPr>
          <a:xfrm>
            <a:off x="2799457" y="1427944"/>
            <a:ext cx="3577751" cy="25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0" y="1804307"/>
            <a:ext cx="8774832" cy="525264"/>
          </a:xfrm>
        </p:spPr>
        <p:txBody>
          <a:bodyPr>
            <a:normAutofit fontScale="90000"/>
          </a:bodyPr>
          <a:lstStyle/>
          <a:p>
            <a:pPr algn="l"/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PowerPoint/Taflen Gymorth ar gyfer Cwestiynau Arholiad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Cwestiwn 4 </a:t>
            </a:r>
            <a: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cy-GB" sz="2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dirty="0"/>
              <a:t/>
            </a:r>
            <a:br>
              <a:rPr dirty="0"/>
            </a:br>
            <a:r>
              <a:rPr lang="cy-GB" sz="2200" dirty="0" smtClean="0">
                <a:latin typeface="Comic Sans MS" panose="030F0702030302020204" pitchFamily="66" charset="0"/>
              </a:rPr>
              <a:t>Astudiwch </a:t>
            </a:r>
            <a:r>
              <a:rPr lang="cy-GB" sz="2200" dirty="0" smtClean="0">
                <a:latin typeface="Comic Sans MS" panose="030F0702030302020204" pitchFamily="66" charset="0"/>
              </a:rPr>
              <a:t>y ffynonellau isod ac yna atebwch y cwestiwn sy’n dilyn</a:t>
            </a:r>
            <a:r>
              <a:rPr lang="cy-GB" sz="2200" dirty="0" smtClean="0">
                <a:latin typeface="Comic Sans MS" panose="030F0702030302020204" pitchFamily="66" charset="0"/>
              </a:rPr>
              <a:t>.</a:t>
            </a:r>
            <a:br>
              <a:rPr lang="cy-GB" sz="2200" dirty="0" smtClean="0">
                <a:latin typeface="Comic Sans MS" panose="030F0702030302020204" pitchFamily="66" charset="0"/>
              </a:rPr>
            </a:br>
            <a:r>
              <a:rPr dirty="0"/>
              <a:t/>
            </a:r>
            <a:br>
              <a:rPr dirty="0"/>
            </a:br>
            <a:r>
              <a:rPr lang="cy-GB" sz="2400" dirty="0" smtClean="0">
                <a:latin typeface="Comic Sans MS" panose="030F0702030302020204" pitchFamily="66" charset="0"/>
              </a:rPr>
              <a:t>Pa </a:t>
            </a:r>
            <a:r>
              <a:rPr lang="cy-GB" sz="2400" dirty="0">
                <a:latin typeface="Comic Sans MS" panose="030F0702030302020204" pitchFamily="66" charset="0"/>
              </a:rPr>
              <a:t>un o'r ffynonellau hyn sydd fwyaf defnyddiol i hanesydd sy’n astudio’r mater...? </a:t>
            </a:r>
            <a:r>
              <a:rPr lang="cy-GB" sz="2400" dirty="0" smtClean="0">
                <a:latin typeface="Comic Sans MS" panose="030F0702030302020204" pitchFamily="66" charset="0"/>
              </a:rPr>
              <a:t>                 		</a:t>
            </a:r>
            <a:r>
              <a:rPr lang="cy-GB" sz="2400" b="1" dirty="0" smtClean="0">
                <a:latin typeface="Comic Sans MS" panose="030F0702030302020204" pitchFamily="66" charset="0"/>
              </a:rPr>
              <a:t>[12]</a:t>
            </a:r>
            <a:endParaRPr lang="cy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000" y="3877056"/>
            <a:ext cx="5359552" cy="28166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400" dirty="0" smtClean="0">
                <a:latin typeface="Comic Sans MS" panose="030F0702030302020204" pitchFamily="66" charset="0"/>
              </a:rPr>
              <a:t>Mae’n rhaid i chi ddangos eich gwybodaeth a’ch dealltwriaeth er mwyn rhoi barn ynghylch pa mor ddefnyddiol fyddai hyn i hanesydd. Mae’n rhaid i chi ddadansoddi a gwerthuso cynnwys y ffynhonnell cyn llunio eich barn. </a:t>
            </a:r>
            <a:endParaRPr lang="cy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1111</Words>
  <Application>Microsoft Office PowerPoint</Application>
  <PresentationFormat>Sioe Ar-sgrin (4:3)</PresentationFormat>
  <Paragraphs>141</Paragraphs>
  <Slides>15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15</vt:i4>
      </vt:variant>
    </vt:vector>
  </HeadingPairs>
  <TitlesOfParts>
    <vt:vector size="16" baseType="lpstr">
      <vt:lpstr>1_Office Theme</vt:lpstr>
      <vt:lpstr> Uned 2  PowerPoint/Taflen Gymorth ar gyfer Cwestiynau Arholiad   </vt:lpstr>
      <vt:lpstr> </vt:lpstr>
      <vt:lpstr>PowerPoint/Taflen Gymorth ar gyfer Cwestiynau Arholiad  Cwestiwn 1  </vt:lpstr>
      <vt:lpstr> </vt:lpstr>
      <vt:lpstr>PowerPoint/Taflen Gymorth ar gyfer Cwestiynau Arholiad  Cwestiwn 2  Disgrifiwch …     [8] </vt:lpstr>
      <vt:lpstr>Disgrifiwch y KKK yn ystod y 1920au [8]</vt:lpstr>
      <vt:lpstr>PowerPoint/Taflen Gymorth ar gyfer Cwestiynau Arholiad  Cwestiwn 3  </vt:lpstr>
      <vt:lpstr>Beth yw pwrpas Ffynhonnell B? </vt:lpstr>
      <vt:lpstr>PowerPoint/Taflen Gymorth ar gyfer Cwestiynau Arholiad  Cwestiwn 4   Astudiwch y ffynonellau isod ac yna atebwch y cwestiwn sy’n dilyn.  Pa un o'r ffynonellau hyn sydd fwyaf defnyddiol i hanesydd sy’n astudio’r mater...?                    [12]</vt:lpstr>
      <vt:lpstr> </vt:lpstr>
      <vt:lpstr> </vt:lpstr>
      <vt:lpstr> </vt:lpstr>
      <vt:lpstr>PowerPoint/Taflen Gymorth ar gyfer Cwestiynau Arholiad  Cwestiwn 5  A oedd …. ? [16]  Defnyddiwch eich gwybodaeth a’ch dealltwriaeth o’r mater i gefnogi eich ateb. Rhoddir marciau am sillafu, atalnodi a defnyddio gramadeg ac iaith arbenigol yn gywir yn y cwestiwn hwn.                                                                                                                      [3]  </vt:lpstr>
      <vt:lpstr>Cyflwyniad PowerPoint</vt:lpstr>
      <vt:lpstr> 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Exam Question Help-Sheet/Powerpoint</dc:title>
  <dc:creator>Haslehurst S</dc:creator>
  <cp:lastModifiedBy>Elin Gruffydd</cp:lastModifiedBy>
  <cp:revision>38</cp:revision>
  <dcterms:created xsi:type="dcterms:W3CDTF">2017-06-16T09:02:48Z</dcterms:created>
  <dcterms:modified xsi:type="dcterms:W3CDTF">2017-07-19T09:19:21Z</dcterms:modified>
</cp:coreProperties>
</file>