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7" r:id="rId2"/>
    <p:sldId id="263" r:id="rId3"/>
    <p:sldId id="258" r:id="rId4"/>
    <p:sldId id="265" r:id="rId5"/>
    <p:sldId id="259" r:id="rId6"/>
    <p:sldId id="271" r:id="rId7"/>
    <p:sldId id="260" r:id="rId8"/>
    <p:sldId id="270" r:id="rId9"/>
    <p:sldId id="261" r:id="rId10"/>
    <p:sldId id="268" r:id="rId11"/>
    <p:sldId id="274" r:id="rId12"/>
    <p:sldId id="272" r:id="rId13"/>
    <p:sldId id="262" r:id="rId14"/>
    <p:sldId id="269"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9" autoAdjust="0"/>
    <p:restoredTop sz="94660"/>
  </p:normalViewPr>
  <p:slideViewPr>
    <p:cSldViewPr snapToGrid="0">
      <p:cViewPr varScale="1">
        <p:scale>
          <a:sx n="74" d="100"/>
          <a:sy n="74" d="100"/>
        </p:scale>
        <p:origin x="10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6FF18-51BE-4137-A3BF-1883C768617C}" type="datetimeFigureOut">
              <a:rPr lang="en-GB" smtClean="0"/>
              <a:t>16/06/2017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EF0E6-9B86-46EB-B557-5886432DC717}" type="slidenum">
              <a:rPr lang="en-GB" smtClean="0"/>
              <a:t>‹#›</a:t>
            </a:fld>
            <a:endParaRPr lang="en-GB"/>
          </a:p>
        </p:txBody>
      </p:sp>
    </p:spTree>
    <p:extLst>
      <p:ext uri="{BB962C8B-B14F-4D97-AF65-F5344CB8AC3E}">
        <p14:creationId xmlns:p14="http://schemas.microsoft.com/office/powerpoint/2010/main" val="215855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682741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632198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12802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11609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15906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61134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31749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34943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55024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13635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12883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336553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1C0267-001D-4EC4-9A3D-9E383194F703}"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13583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174A95-426C-4D9F-8B53-44801E80D308}" type="datetimeFigureOut">
              <a:rPr lang="en-GB" smtClean="0">
                <a:solidFill>
                  <a:prstClr val="black">
                    <a:tint val="75000"/>
                  </a:prstClr>
                </a:solidFill>
              </a:rPr>
              <a:pPr/>
              <a:t>16/06/2017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348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174A95-426C-4D9F-8B53-44801E80D308}" type="datetimeFigureOut">
              <a:rPr lang="en-GB" smtClean="0">
                <a:solidFill>
                  <a:prstClr val="black">
                    <a:tint val="75000"/>
                  </a:prstClr>
                </a:solidFill>
              </a:rPr>
              <a:pPr/>
              <a:t>16/06/2017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036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174A95-426C-4D9F-8B53-44801E80D308}" type="datetimeFigureOut">
              <a:rPr lang="en-GB" smtClean="0">
                <a:solidFill>
                  <a:prstClr val="black">
                    <a:tint val="75000"/>
                  </a:prstClr>
                </a:solidFill>
              </a:rPr>
              <a:pPr/>
              <a:t>16/06/2017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949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174A95-426C-4D9F-8B53-44801E80D308}" type="datetimeFigureOut">
              <a:rPr lang="en-GB" smtClean="0">
                <a:solidFill>
                  <a:prstClr val="black">
                    <a:tint val="75000"/>
                  </a:prstClr>
                </a:solidFill>
              </a:rPr>
              <a:pPr/>
              <a:t>16/06/2017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823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174A95-426C-4D9F-8B53-44801E80D308}" type="datetimeFigureOut">
              <a:rPr lang="en-GB" smtClean="0">
                <a:solidFill>
                  <a:prstClr val="black">
                    <a:tint val="75000"/>
                  </a:prstClr>
                </a:solidFill>
              </a:rPr>
              <a:pPr/>
              <a:t>16/06/2017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972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174A95-426C-4D9F-8B53-44801E80D308}" type="datetimeFigureOut">
              <a:rPr lang="en-GB" smtClean="0">
                <a:solidFill>
                  <a:prstClr val="black">
                    <a:tint val="75000"/>
                  </a:prstClr>
                </a:solidFill>
              </a:rPr>
              <a:pPr/>
              <a:t>16/06/2017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486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174A95-426C-4D9F-8B53-44801E80D308}" type="datetimeFigureOut">
              <a:rPr lang="en-GB" smtClean="0">
                <a:solidFill>
                  <a:prstClr val="black">
                    <a:tint val="75000"/>
                  </a:prstClr>
                </a:solidFill>
              </a:rPr>
              <a:pPr/>
              <a:t>16/06/2017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424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174A95-426C-4D9F-8B53-44801E80D308}" type="datetimeFigureOut">
              <a:rPr lang="en-GB" smtClean="0">
                <a:solidFill>
                  <a:prstClr val="black">
                    <a:tint val="75000"/>
                  </a:prstClr>
                </a:solidFill>
              </a:rPr>
              <a:pPr/>
              <a:t>16/06/2017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190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74A95-426C-4D9F-8B53-44801E80D308}" type="datetimeFigureOut">
              <a:rPr lang="en-GB" smtClean="0">
                <a:solidFill>
                  <a:prstClr val="black">
                    <a:tint val="75000"/>
                  </a:prstClr>
                </a:solidFill>
              </a:rPr>
              <a:pPr/>
              <a:t>16/06/2017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536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174A95-426C-4D9F-8B53-44801E80D308}" type="datetimeFigureOut">
              <a:rPr lang="en-GB" smtClean="0">
                <a:solidFill>
                  <a:prstClr val="black">
                    <a:tint val="75000"/>
                  </a:prstClr>
                </a:solidFill>
              </a:rPr>
              <a:pPr/>
              <a:t>16/06/2017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086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174A95-426C-4D9F-8B53-44801E80D308}" type="datetimeFigureOut">
              <a:rPr lang="en-GB" smtClean="0">
                <a:solidFill>
                  <a:prstClr val="black">
                    <a:tint val="75000"/>
                  </a:prstClr>
                </a:solidFill>
              </a:rPr>
              <a:pPr/>
              <a:t>16/06/2017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70F3FF-2324-4885-9C32-7BEA9F0DB91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74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F174A95-426C-4D9F-8B53-44801E80D308}" type="datetimeFigureOut">
              <a:rPr lang="en-GB" smtClean="0">
                <a:solidFill>
                  <a:prstClr val="black">
                    <a:tint val="75000"/>
                  </a:prstClr>
                </a:solidFill>
              </a:rPr>
              <a:pPr defTabSz="457200"/>
              <a:t>16/06/2017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C70F3FF-2324-4885-9C32-7BEA9F0DB917}"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315184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1819054"/>
            <a:ext cx="8828528" cy="576674"/>
          </a:xfrm>
        </p:spPr>
        <p:txBody>
          <a:bodyPr>
            <a:normAutofit fontScale="90000"/>
          </a:bodyPr>
          <a:lstStyle/>
          <a:p>
            <a:pPr algn="l">
              <a:lnSpc>
                <a:spcPct val="107000"/>
              </a:lnSpc>
              <a:spcAft>
                <a:spcPts val="800"/>
              </a:spcAft>
            </a:pPr>
            <a:r>
              <a:rPr lang="en-GB" sz="2700" dirty="0" smtClean="0">
                <a:solidFill>
                  <a:srgbClr val="C00000"/>
                </a:solidFill>
                <a:latin typeface="Comic Sans MS" panose="030F0702030302020204" pitchFamily="66" charset="0"/>
              </a:rPr>
              <a:t/>
            </a:r>
            <a:br>
              <a:rPr lang="en-GB" sz="2700" dirty="0" smtClean="0">
                <a:solidFill>
                  <a:srgbClr val="C00000"/>
                </a:solidFill>
                <a:latin typeface="Comic Sans MS" panose="030F0702030302020204" pitchFamily="66" charset="0"/>
              </a:rPr>
            </a:br>
            <a:r>
              <a:rPr lang="en-GB" sz="2700" dirty="0" smtClean="0">
                <a:solidFill>
                  <a:srgbClr val="C00000"/>
                </a:solidFill>
                <a:latin typeface="Comic Sans MS" panose="030F0702030302020204" pitchFamily="66" charset="0"/>
              </a:rPr>
              <a:t>Unit 2 </a:t>
            </a:r>
            <a:r>
              <a:rPr lang="en-GB" sz="2700" dirty="0">
                <a:solidFill>
                  <a:srgbClr val="C00000"/>
                </a:solidFill>
                <a:latin typeface="Comic Sans MS" panose="030F0702030302020204" pitchFamily="66" charset="0"/>
              </a:rPr>
              <a:t/>
            </a:r>
            <a:br>
              <a:rPr lang="en-GB" sz="2700" dirty="0">
                <a:solidFill>
                  <a:srgbClr val="C00000"/>
                </a:solidFill>
                <a:latin typeface="Comic Sans MS" panose="030F0702030302020204" pitchFamily="66" charset="0"/>
              </a:rPr>
            </a:br>
            <a:r>
              <a:rPr lang="en-GB" sz="2700" dirty="0" smtClean="0">
                <a:solidFill>
                  <a:srgbClr val="C00000"/>
                </a:solidFill>
                <a:latin typeface="Comic Sans MS" panose="030F0702030302020204" pitchFamily="66" charset="0"/>
              </a:rPr>
              <a:t>Exam Question </a:t>
            </a:r>
            <a:r>
              <a:rPr lang="en-GB" sz="2700" dirty="0" smtClean="0">
                <a:solidFill>
                  <a:srgbClr val="C00000"/>
                </a:solidFill>
                <a:latin typeface="Comic Sans MS" panose="030F0702030302020204" pitchFamily="66" charset="0"/>
              </a:rPr>
              <a:t>Help-Sheet/PowerPoint</a:t>
            </a:r>
            <a:r>
              <a:rPr lang="en-GB" sz="2700" dirty="0" smtClean="0">
                <a:solidFill>
                  <a:srgbClr val="C00000"/>
                </a:solidFill>
                <a:latin typeface="Comic Sans MS" panose="030F0702030302020204" pitchFamily="66" charset="0"/>
              </a:rPr>
              <a:t/>
            </a:r>
            <a:br>
              <a:rPr lang="en-GB" sz="2700" dirty="0" smtClean="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
            </a:r>
            <a:br>
              <a:rPr lang="en-GB" sz="2700" dirty="0">
                <a:solidFill>
                  <a:srgbClr val="C00000"/>
                </a:solidFill>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Tree>
    <p:extLst>
      <p:ext uri="{BB962C8B-B14F-4D97-AF65-F5344CB8AC3E}">
        <p14:creationId xmlns:p14="http://schemas.microsoft.com/office/powerpoint/2010/main" val="4268292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3" name="Rectangle 2"/>
          <p:cNvSpPr/>
          <p:nvPr/>
        </p:nvSpPr>
        <p:spPr>
          <a:xfrm>
            <a:off x="1152144" y="2695156"/>
            <a:ext cx="6327648" cy="1176219"/>
          </a:xfrm>
          <a:prstGeom prst="rect">
            <a:avLst/>
          </a:prstGeom>
        </p:spPr>
        <p:txBody>
          <a:bodyPr wrap="square">
            <a:spAutoFit/>
          </a:bodyPr>
          <a:lstStyle/>
          <a:p>
            <a:pPr>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          [Cecil Roberts wrote about the Wall Street Crash </a:t>
            </a:r>
            <a:r>
              <a:rPr lang="en-GB" dirty="0" smtClean="0">
                <a:latin typeface="Arial" panose="020B0604020202020204" pitchFamily="34" charset="0"/>
                <a:ea typeface="Calibri" panose="020F0502020204030204" pitchFamily="34" charset="0"/>
                <a:cs typeface="Times New Roman" panose="02020603050405020304" pitchFamily="18" charset="0"/>
              </a:rPr>
              <a:t>   		in </a:t>
            </a:r>
            <a:r>
              <a:rPr lang="en-GB" i="1" dirty="0">
                <a:latin typeface="Arial" panose="020B0604020202020204" pitchFamily="34" charset="0"/>
                <a:ea typeface="Calibri" panose="020F0502020204030204" pitchFamily="34" charset="0"/>
                <a:cs typeface="Times New Roman" panose="02020603050405020304" pitchFamily="18" charset="0"/>
              </a:rPr>
              <a:t>The Bright Twenties</a:t>
            </a:r>
            <a:r>
              <a:rPr lang="en-GB" dirty="0">
                <a:latin typeface="Arial" panose="020B0604020202020204" pitchFamily="34" charset="0"/>
                <a:ea typeface="Calibri" panose="020F0502020204030204" pitchFamily="34" charset="0"/>
                <a:cs typeface="Times New Roman" panose="02020603050405020304" pitchFamily="18" charset="0"/>
              </a:rPr>
              <a:t>, 1938]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4"/>
          <p:cNvSpPr txBox="1">
            <a:spLocks noChangeArrowheads="1"/>
          </p:cNvSpPr>
          <p:nvPr/>
        </p:nvSpPr>
        <p:spPr bwMode="auto">
          <a:xfrm>
            <a:off x="1337265" y="648000"/>
            <a:ext cx="6547103" cy="229900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The stock market hysteria reached its peak in 1929. Everyone was playing the market…On my last day in New York, I went down to the barber. As he removed the sheet he said softly, ‘Buy Standard Gas’, I’ve doubled …its good for another double.’ As I walked upstairs, I reflected that if the hysteria had reached the barber level, something must soon happen.   </a:t>
            </a:r>
          </a:p>
        </p:txBody>
      </p:sp>
      <p:sp>
        <p:nvSpPr>
          <p:cNvPr id="8" name="Rounded Rectangle 7"/>
          <p:cNvSpPr/>
          <p:nvPr/>
        </p:nvSpPr>
        <p:spPr>
          <a:xfrm>
            <a:off x="2065717" y="5429404"/>
            <a:ext cx="2977543" cy="12356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What is the content? Wha</a:t>
            </a:r>
            <a:r>
              <a:rPr lang="en-GB" dirty="0" smtClean="0"/>
              <a:t>t </a:t>
            </a:r>
            <a:r>
              <a:rPr lang="en-GB" dirty="0" smtClean="0"/>
              <a:t>does the source tell you about the issue? </a:t>
            </a:r>
            <a:endParaRPr lang="en-GB" dirty="0"/>
          </a:p>
        </p:txBody>
      </p:sp>
      <p:sp>
        <p:nvSpPr>
          <p:cNvPr id="9" name="Rounded Rectangle 8"/>
          <p:cNvSpPr/>
          <p:nvPr/>
        </p:nvSpPr>
        <p:spPr>
          <a:xfrm>
            <a:off x="575809" y="4196934"/>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W</a:t>
            </a:r>
            <a:r>
              <a:rPr lang="en-GB" dirty="0" smtClean="0"/>
              <a:t>ho said it and why?</a:t>
            </a:r>
            <a:endParaRPr lang="en-GB" dirty="0"/>
          </a:p>
        </p:txBody>
      </p:sp>
      <p:sp>
        <p:nvSpPr>
          <p:cNvPr id="10" name="Rounded Rectangle 9"/>
          <p:cNvSpPr/>
          <p:nvPr/>
        </p:nvSpPr>
        <p:spPr>
          <a:xfrm>
            <a:off x="3554489" y="4196934"/>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Why was the source produced? What is its purpose? </a:t>
            </a:r>
            <a:endParaRPr lang="en-GB" dirty="0"/>
          </a:p>
        </p:txBody>
      </p:sp>
      <p:sp>
        <p:nvSpPr>
          <p:cNvPr id="11" name="Rounded Rectangle 10"/>
          <p:cNvSpPr/>
          <p:nvPr/>
        </p:nvSpPr>
        <p:spPr>
          <a:xfrm>
            <a:off x="6255656" y="4177822"/>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Link the source to the bigger picture </a:t>
            </a:r>
            <a:endParaRPr lang="en-GB" dirty="0"/>
          </a:p>
        </p:txBody>
      </p:sp>
      <p:pic>
        <p:nvPicPr>
          <p:cNvPr id="12" name="Picture 11" descr="C:\Users\SHA\AppData\Local\Microsoft\Windows\Temporary Internet Files\Content.IE5\BPMZ02JT\MC900433940[1].png"/>
          <p:cNvPicPr/>
          <p:nvPr/>
        </p:nvPicPr>
        <p:blipFill>
          <a:blip r:embed="rId5">
            <a:extLst>
              <a:ext uri="{28A0092B-C50C-407E-A947-70E740481C1C}">
                <a14:useLocalDpi xmlns:a14="http://schemas.microsoft.com/office/drawing/2010/main" val="0"/>
              </a:ext>
            </a:extLst>
          </a:blip>
          <a:srcRect/>
          <a:stretch>
            <a:fillRect/>
          </a:stretch>
        </p:blipFill>
        <p:spPr bwMode="auto">
          <a:xfrm flipH="1">
            <a:off x="135593" y="5399824"/>
            <a:ext cx="1472851" cy="1350010"/>
          </a:xfrm>
          <a:prstGeom prst="rect">
            <a:avLst/>
          </a:prstGeom>
          <a:noFill/>
          <a:ln>
            <a:noFill/>
          </a:ln>
        </p:spPr>
      </p:pic>
      <p:sp>
        <p:nvSpPr>
          <p:cNvPr id="4" name="TextBox 3"/>
          <p:cNvSpPr txBox="1"/>
          <p:nvPr/>
        </p:nvSpPr>
        <p:spPr>
          <a:xfrm>
            <a:off x="0" y="5501547"/>
            <a:ext cx="425003" cy="923330"/>
          </a:xfrm>
          <a:prstGeom prst="rect">
            <a:avLst/>
          </a:prstGeom>
          <a:noFill/>
        </p:spPr>
        <p:txBody>
          <a:bodyPr wrap="square" rtlCol="0">
            <a:spAutoFit/>
          </a:bodyPr>
          <a:lstStyle/>
          <a:p>
            <a:r>
              <a:rPr lang="en-GB" dirty="0" smtClean="0"/>
              <a:t>C</a:t>
            </a:r>
          </a:p>
          <a:p>
            <a:r>
              <a:rPr lang="en-GB" dirty="0" smtClean="0"/>
              <a:t>O</a:t>
            </a:r>
          </a:p>
          <a:p>
            <a:r>
              <a:rPr lang="en-GB" dirty="0"/>
              <a:t>P</a:t>
            </a:r>
          </a:p>
        </p:txBody>
      </p:sp>
    </p:spTree>
    <p:extLst>
      <p:ext uri="{BB962C8B-B14F-4D97-AF65-F5344CB8AC3E}">
        <p14:creationId xmlns:p14="http://schemas.microsoft.com/office/powerpoint/2010/main" val="16124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8" name="Rounded Rectangle 7"/>
          <p:cNvSpPr/>
          <p:nvPr/>
        </p:nvSpPr>
        <p:spPr>
          <a:xfrm>
            <a:off x="2065717" y="5429404"/>
            <a:ext cx="2977543" cy="12356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What is the content? Wha</a:t>
            </a:r>
            <a:r>
              <a:rPr lang="en-GB" dirty="0" smtClean="0"/>
              <a:t>t </a:t>
            </a:r>
            <a:r>
              <a:rPr lang="en-GB" dirty="0" smtClean="0"/>
              <a:t>does the source tell you about the issue? </a:t>
            </a:r>
            <a:endParaRPr lang="en-GB" dirty="0"/>
          </a:p>
        </p:txBody>
      </p:sp>
      <p:sp>
        <p:nvSpPr>
          <p:cNvPr id="9" name="Rounded Rectangle 8"/>
          <p:cNvSpPr/>
          <p:nvPr/>
        </p:nvSpPr>
        <p:spPr>
          <a:xfrm>
            <a:off x="575809" y="4196934"/>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W</a:t>
            </a:r>
            <a:r>
              <a:rPr lang="en-GB" dirty="0" smtClean="0"/>
              <a:t>ho said it and why?</a:t>
            </a:r>
            <a:endParaRPr lang="en-GB" dirty="0"/>
          </a:p>
        </p:txBody>
      </p:sp>
      <p:sp>
        <p:nvSpPr>
          <p:cNvPr id="10" name="Rounded Rectangle 9"/>
          <p:cNvSpPr/>
          <p:nvPr/>
        </p:nvSpPr>
        <p:spPr>
          <a:xfrm>
            <a:off x="3554489" y="4196934"/>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Why was the source produced? What is its purpose? </a:t>
            </a:r>
            <a:endParaRPr lang="en-GB" dirty="0"/>
          </a:p>
        </p:txBody>
      </p:sp>
      <p:sp>
        <p:nvSpPr>
          <p:cNvPr id="11" name="Rounded Rectangle 10"/>
          <p:cNvSpPr/>
          <p:nvPr/>
        </p:nvSpPr>
        <p:spPr>
          <a:xfrm>
            <a:off x="6255656" y="4177822"/>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Link the source to the bigger picture </a:t>
            </a:r>
            <a:endParaRPr lang="en-GB" dirty="0"/>
          </a:p>
        </p:txBody>
      </p:sp>
      <p:pic>
        <p:nvPicPr>
          <p:cNvPr id="12" name="Picture 11" descr="C:\Users\SHA\AppData\Local\Microsoft\Windows\Temporary Internet Files\Content.IE5\BPMZ02JT\MC900433940[1].png"/>
          <p:cNvPicPr/>
          <p:nvPr/>
        </p:nvPicPr>
        <p:blipFill>
          <a:blip r:embed="rId5">
            <a:extLst>
              <a:ext uri="{28A0092B-C50C-407E-A947-70E740481C1C}">
                <a14:useLocalDpi xmlns:a14="http://schemas.microsoft.com/office/drawing/2010/main" val="0"/>
              </a:ext>
            </a:extLst>
          </a:blip>
          <a:srcRect/>
          <a:stretch>
            <a:fillRect/>
          </a:stretch>
        </p:blipFill>
        <p:spPr bwMode="auto">
          <a:xfrm flipH="1">
            <a:off x="135593" y="5399824"/>
            <a:ext cx="1472851" cy="1350010"/>
          </a:xfrm>
          <a:prstGeom prst="rect">
            <a:avLst/>
          </a:prstGeom>
          <a:noFill/>
          <a:ln>
            <a:noFill/>
          </a:ln>
        </p:spPr>
      </p:pic>
      <p:sp>
        <p:nvSpPr>
          <p:cNvPr id="4" name="TextBox 3"/>
          <p:cNvSpPr txBox="1"/>
          <p:nvPr/>
        </p:nvSpPr>
        <p:spPr>
          <a:xfrm>
            <a:off x="0" y="5501547"/>
            <a:ext cx="425003" cy="923330"/>
          </a:xfrm>
          <a:prstGeom prst="rect">
            <a:avLst/>
          </a:prstGeom>
          <a:noFill/>
        </p:spPr>
        <p:txBody>
          <a:bodyPr wrap="square" rtlCol="0">
            <a:spAutoFit/>
          </a:bodyPr>
          <a:lstStyle/>
          <a:p>
            <a:r>
              <a:rPr lang="en-GB" dirty="0" smtClean="0"/>
              <a:t>C</a:t>
            </a:r>
          </a:p>
          <a:p>
            <a:r>
              <a:rPr lang="en-GB" dirty="0" smtClean="0"/>
              <a:t>O</a:t>
            </a:r>
          </a:p>
          <a:p>
            <a:r>
              <a:rPr lang="en-GB" dirty="0"/>
              <a:t>P</a:t>
            </a: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41333" t="5911" r="22134" b="7807"/>
          <a:stretch/>
        </p:blipFill>
        <p:spPr>
          <a:xfrm rot="5400000">
            <a:off x="3111380" y="-283452"/>
            <a:ext cx="2803270" cy="3724055"/>
          </a:xfrm>
          <a:prstGeom prst="rect">
            <a:avLst/>
          </a:prstGeom>
        </p:spPr>
      </p:pic>
      <p:sp>
        <p:nvSpPr>
          <p:cNvPr id="14" name="Rectangle 13"/>
          <p:cNvSpPr/>
          <p:nvPr/>
        </p:nvSpPr>
        <p:spPr>
          <a:xfrm>
            <a:off x="962090" y="3223857"/>
            <a:ext cx="6858000" cy="729430"/>
          </a:xfrm>
          <a:prstGeom prst="rect">
            <a:avLst/>
          </a:prstGeom>
        </p:spPr>
        <p:txBody>
          <a:bodyPr wrap="square">
            <a:spAutoFit/>
          </a:bodyPr>
          <a:lstStyle/>
          <a:p>
            <a:pPr algn="r">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[Depositors outside a bank in New Jersey, trying to get in to withdraw their deposits </a:t>
            </a:r>
            <a:r>
              <a:rPr lang="en-GB" i="1" dirty="0">
                <a:latin typeface="Arial" panose="020B0604020202020204" pitchFamily="34" charset="0"/>
                <a:ea typeface="Calibri" panose="020F0502020204030204" pitchFamily="34" charset="0"/>
                <a:cs typeface="Times New Roman" panose="02020603050405020304" pitchFamily="18" charset="0"/>
              </a:rPr>
              <a:t>on Black Tuesday</a:t>
            </a:r>
            <a:r>
              <a:rPr lang="en-GB" dirty="0">
                <a:latin typeface="Arial" panose="020B0604020202020204" pitchFamily="34" charset="0"/>
                <a:ea typeface="Calibri" panose="020F0502020204030204" pitchFamily="34" charset="0"/>
                <a:cs typeface="Times New Roman" panose="02020603050405020304" pitchFamily="18" charset="0"/>
              </a:rPr>
              <a:t>, 29 October 1929]</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124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7" name="Rounded Rectangle 6"/>
          <p:cNvSpPr/>
          <p:nvPr/>
        </p:nvSpPr>
        <p:spPr>
          <a:xfrm>
            <a:off x="0" y="82321"/>
            <a:ext cx="3325287" cy="14962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t>Steps how to answer the question:</a:t>
            </a:r>
          </a:p>
          <a:p>
            <a:pPr algn="ctr"/>
            <a:endParaRPr lang="en-GB" sz="1600" dirty="0" smtClean="0"/>
          </a:p>
          <a:p>
            <a:pPr algn="ctr"/>
            <a:r>
              <a:rPr lang="en-GB" sz="1600" dirty="0" smtClean="0"/>
              <a:t>Step 1 – provide initial judgement and contextual knowledge </a:t>
            </a:r>
            <a:endParaRPr lang="en-GB" sz="1600" dirty="0"/>
          </a:p>
        </p:txBody>
      </p:sp>
      <p:sp>
        <p:nvSpPr>
          <p:cNvPr id="8" name="Rounded Rectangle 7"/>
          <p:cNvSpPr/>
          <p:nvPr/>
        </p:nvSpPr>
        <p:spPr>
          <a:xfrm>
            <a:off x="0" y="1728670"/>
            <a:ext cx="3325286" cy="7569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t>Step 2 – Evaluate Source C </a:t>
            </a:r>
            <a:endParaRPr lang="en-GB" sz="1600" dirty="0"/>
          </a:p>
        </p:txBody>
      </p:sp>
      <p:sp>
        <p:nvSpPr>
          <p:cNvPr id="9" name="Rounded Rectangle 8"/>
          <p:cNvSpPr/>
          <p:nvPr/>
        </p:nvSpPr>
        <p:spPr>
          <a:xfrm>
            <a:off x="0" y="2635717"/>
            <a:ext cx="3325288" cy="9303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t>Step 3 – Provide judgement on usefulness – accuracy of content and purpose </a:t>
            </a:r>
            <a:endParaRPr lang="en-GB" sz="1600" dirty="0"/>
          </a:p>
        </p:txBody>
      </p:sp>
      <p:sp>
        <p:nvSpPr>
          <p:cNvPr id="10" name="Rounded Rectangle 9"/>
          <p:cNvSpPr/>
          <p:nvPr/>
        </p:nvSpPr>
        <p:spPr>
          <a:xfrm>
            <a:off x="0" y="3729029"/>
            <a:ext cx="3325286" cy="7569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t>Step 4 – Evaluate Source D </a:t>
            </a:r>
            <a:endParaRPr lang="en-GB" sz="1600" dirty="0"/>
          </a:p>
        </p:txBody>
      </p:sp>
      <p:sp>
        <p:nvSpPr>
          <p:cNvPr id="11" name="Rounded Rectangle 10"/>
          <p:cNvSpPr/>
          <p:nvPr/>
        </p:nvSpPr>
        <p:spPr>
          <a:xfrm>
            <a:off x="-2" y="4623197"/>
            <a:ext cx="3325288" cy="9303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t>Step 5 – Provide judgement on usefulness – accuracy of content and purpose </a:t>
            </a:r>
            <a:endParaRPr lang="en-GB" sz="1600" dirty="0"/>
          </a:p>
        </p:txBody>
      </p:sp>
      <p:sp>
        <p:nvSpPr>
          <p:cNvPr id="12" name="Rounded Rectangle 11"/>
          <p:cNvSpPr/>
          <p:nvPr/>
        </p:nvSpPr>
        <p:spPr>
          <a:xfrm>
            <a:off x="0" y="5753034"/>
            <a:ext cx="3325288" cy="9303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smtClean="0"/>
              <a:t>Step 6 – Overall judgement </a:t>
            </a:r>
          </a:p>
          <a:p>
            <a:pPr algn="ctr"/>
            <a:r>
              <a:rPr lang="en-GB" sz="1600" b="1" dirty="0" smtClean="0"/>
              <a:t>You must decide which is the most useful! </a:t>
            </a:r>
            <a:endParaRPr lang="en-GB" sz="1600" b="1" dirty="0"/>
          </a:p>
        </p:txBody>
      </p:sp>
      <p:sp>
        <p:nvSpPr>
          <p:cNvPr id="13" name="Rounded Rectangle 12"/>
          <p:cNvSpPr/>
          <p:nvPr/>
        </p:nvSpPr>
        <p:spPr>
          <a:xfrm>
            <a:off x="3666738" y="82320"/>
            <a:ext cx="5206806" cy="12442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Both sources are useful to an historian studying the issue …. One source outlines…..The other source….</a:t>
            </a:r>
            <a:endParaRPr lang="en-GB" dirty="0"/>
          </a:p>
        </p:txBody>
      </p:sp>
      <p:sp>
        <p:nvSpPr>
          <p:cNvPr id="14" name="Rounded Rectangle 13"/>
          <p:cNvSpPr/>
          <p:nvPr/>
        </p:nvSpPr>
        <p:spPr>
          <a:xfrm>
            <a:off x="3666738" y="1545452"/>
            <a:ext cx="5206806" cy="7886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Source C is useful because …. </a:t>
            </a:r>
            <a:endParaRPr lang="en-GB" dirty="0"/>
          </a:p>
        </p:txBody>
      </p:sp>
      <p:sp>
        <p:nvSpPr>
          <p:cNvPr id="15" name="Rounded Rectangle 14"/>
          <p:cNvSpPr/>
          <p:nvPr/>
        </p:nvSpPr>
        <p:spPr>
          <a:xfrm>
            <a:off x="3666738" y="2586193"/>
            <a:ext cx="5206806" cy="82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The author of Source C was ….. It was published ….. </a:t>
            </a:r>
            <a:endParaRPr lang="en-GB" dirty="0"/>
          </a:p>
        </p:txBody>
      </p:sp>
      <p:sp>
        <p:nvSpPr>
          <p:cNvPr id="16" name="Rounded Rectangle 15"/>
          <p:cNvSpPr/>
          <p:nvPr/>
        </p:nvSpPr>
        <p:spPr>
          <a:xfrm>
            <a:off x="3666738" y="3604495"/>
            <a:ext cx="5206806" cy="7496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Source D is useful because …. </a:t>
            </a:r>
            <a:endParaRPr lang="en-GB" dirty="0"/>
          </a:p>
        </p:txBody>
      </p:sp>
      <p:sp>
        <p:nvSpPr>
          <p:cNvPr id="17" name="Rounded Rectangle 16"/>
          <p:cNvSpPr/>
          <p:nvPr/>
        </p:nvSpPr>
        <p:spPr>
          <a:xfrm>
            <a:off x="3666738" y="4504853"/>
            <a:ext cx="5206806" cy="7439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The author of Source D was ….. It was published ….. </a:t>
            </a:r>
            <a:endParaRPr lang="en-GB" dirty="0"/>
          </a:p>
        </p:txBody>
      </p:sp>
      <p:sp>
        <p:nvSpPr>
          <p:cNvPr id="18" name="Rounded Rectangle 17"/>
          <p:cNvSpPr/>
          <p:nvPr/>
        </p:nvSpPr>
        <p:spPr>
          <a:xfrm>
            <a:off x="3604841" y="5399575"/>
            <a:ext cx="2036105" cy="12837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Overall, both sources are useful because….</a:t>
            </a:r>
            <a:endParaRPr lang="en-GB" dirty="0"/>
          </a:p>
        </p:txBody>
      </p:sp>
    </p:spTree>
    <p:extLst>
      <p:ext uri="{BB962C8B-B14F-4D97-AF65-F5344CB8AC3E}">
        <p14:creationId xmlns:p14="http://schemas.microsoft.com/office/powerpoint/2010/main" val="20453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9344"/>
            <a:ext cx="9144000" cy="1578576"/>
          </a:xfrm>
        </p:spPr>
        <p:txBody>
          <a:bodyPr>
            <a:normAutofit fontScale="90000"/>
          </a:bodyPr>
          <a:lstStyle/>
          <a:p>
            <a:pPr algn="l"/>
            <a:r>
              <a:rPr lang="en-GB" sz="2700" dirty="0" smtClean="0">
                <a:solidFill>
                  <a:srgbClr val="C00000"/>
                </a:solidFill>
                <a:latin typeface="Comic Sans MS" panose="030F0702030302020204" pitchFamily="66" charset="0"/>
              </a:rPr>
              <a:t>Exam Question </a:t>
            </a:r>
            <a:r>
              <a:rPr lang="en-GB" sz="2700" dirty="0" smtClean="0">
                <a:solidFill>
                  <a:srgbClr val="C00000"/>
                </a:solidFill>
                <a:latin typeface="Comic Sans MS" panose="030F0702030302020204" pitchFamily="66" charset="0"/>
              </a:rPr>
              <a:t>Help-Sheet/PowerPoint</a:t>
            </a:r>
            <a:r>
              <a:rPr lang="en-GB" sz="2700" dirty="0" smtClean="0">
                <a:solidFill>
                  <a:srgbClr val="C00000"/>
                </a:solidFill>
                <a:latin typeface="Comic Sans MS" panose="030F0702030302020204" pitchFamily="66" charset="0"/>
              </a:rPr>
              <a:t/>
            </a:r>
            <a:br>
              <a:rPr lang="en-GB" sz="2700" dirty="0" smtClean="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
            </a:r>
            <a:br>
              <a:rPr lang="en-GB" sz="2700" dirty="0">
                <a:solidFill>
                  <a:srgbClr val="C00000"/>
                </a:solidFill>
                <a:latin typeface="Comic Sans MS" panose="030F0702030302020204" pitchFamily="66" charset="0"/>
              </a:rPr>
            </a:br>
            <a:r>
              <a:rPr lang="en-GB" sz="2700" dirty="0" smtClean="0">
                <a:solidFill>
                  <a:srgbClr val="C00000"/>
                </a:solidFill>
                <a:latin typeface="Comic Sans MS" panose="030F0702030302020204" pitchFamily="66" charset="0"/>
              </a:rPr>
              <a:t>Question 5 </a:t>
            </a: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sz="2700" b="1" dirty="0" smtClean="0">
                <a:latin typeface="Comic Sans MS" panose="030F0702030302020204" pitchFamily="66" charset="0"/>
              </a:rPr>
              <a:t>Was …. ? [16] </a:t>
            </a:r>
            <a:r>
              <a:rPr lang="en-GB" sz="2700" dirty="0">
                <a:latin typeface="Comic Sans MS" panose="030F0702030302020204" pitchFamily="66" charset="0"/>
              </a:rPr>
              <a:t/>
            </a:r>
            <a:br>
              <a:rPr lang="en-GB" sz="2700" dirty="0">
                <a:latin typeface="Comic Sans MS" panose="030F0702030302020204" pitchFamily="66" charset="0"/>
              </a:rPr>
            </a:br>
            <a:r>
              <a:rPr lang="en-GB" sz="2200" i="1" dirty="0">
                <a:latin typeface="Comic Sans MS" panose="030F0702030302020204" pitchFamily="66" charset="0"/>
              </a:rPr>
              <a:t>Use your own knowledge and understanding of the issue to support your answer. Marks for spelling, punctuation and the accurate use of grammar and specialist language are allocated to this question.                                                                                                                      [3] </a:t>
            </a:r>
            <a:r>
              <a:rPr lang="en-GB" sz="2700" dirty="0">
                <a:latin typeface="Comic Sans MS" panose="030F0702030302020204" pitchFamily="66" charset="0"/>
              </a:rPr>
              <a:t/>
            </a:r>
            <a:br>
              <a:rPr lang="en-GB" sz="2700" dirty="0">
                <a:latin typeface="Comic Sans MS" panose="030F0702030302020204" pitchFamily="66" charset="0"/>
              </a:rPr>
            </a:br>
            <a:endParaRPr lang="en-GB" sz="2700"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7" name="Rounded Rectangle 6"/>
          <p:cNvSpPr/>
          <p:nvPr/>
        </p:nvSpPr>
        <p:spPr>
          <a:xfrm>
            <a:off x="256032" y="3895344"/>
            <a:ext cx="5029200" cy="2798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latin typeface="Comic Sans MS" panose="030F0702030302020204" pitchFamily="66" charset="0"/>
              </a:rPr>
              <a:t>You need your own knowledge to debate an issue. You should look at both sides of the arguments. You should provide a reasoned judgement at the end. </a:t>
            </a:r>
            <a:endParaRPr lang="en-GB" sz="2400" dirty="0">
              <a:latin typeface="Comic Sans MS" panose="030F0702030302020204" pitchFamily="66" charset="0"/>
            </a:endParaRPr>
          </a:p>
        </p:txBody>
      </p:sp>
    </p:spTree>
    <p:extLst>
      <p:ext uri="{BB962C8B-B14F-4D97-AF65-F5344CB8AC3E}">
        <p14:creationId xmlns:p14="http://schemas.microsoft.com/office/powerpoint/2010/main" val="2986279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7424" cy="1737360"/>
          </a:xfrm>
        </p:spPr>
        <p:txBody>
          <a:bodyPr>
            <a:normAutofit fontScale="90000"/>
          </a:bodyPr>
          <a:lstStyle/>
          <a:p>
            <a:pPr algn="l">
              <a:lnSpc>
                <a:spcPct val="107000"/>
              </a:lnSpc>
              <a:spcAft>
                <a:spcPts val="800"/>
              </a:spcAft>
            </a:pPr>
            <a:r>
              <a:rPr lang="en-GB" b="1" dirty="0"/>
              <a:t>Was organised crime the biggest problem facing American society during the </a:t>
            </a:r>
            <a:r>
              <a:rPr lang="en-GB" b="1" dirty="0" smtClean="0"/>
              <a:t>1920s?   [16] </a:t>
            </a: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8" name="Rounded Rectangle 7"/>
          <p:cNvSpPr/>
          <p:nvPr/>
        </p:nvSpPr>
        <p:spPr>
          <a:xfrm>
            <a:off x="182880" y="2258328"/>
            <a:ext cx="3145536" cy="12252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smtClean="0"/>
              <a:t>Highlight/underline the key words in the question. </a:t>
            </a:r>
            <a:endParaRPr lang="en-GB" sz="2000" dirty="0"/>
          </a:p>
        </p:txBody>
      </p:sp>
      <p:sp>
        <p:nvSpPr>
          <p:cNvPr id="10" name="Title 1"/>
          <p:cNvSpPr txBox="1">
            <a:spLocks/>
          </p:cNvSpPr>
          <p:nvPr/>
        </p:nvSpPr>
        <p:spPr>
          <a:xfrm>
            <a:off x="36576" y="-45554"/>
            <a:ext cx="9107424" cy="173736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Aft>
                <a:spcPts val="800"/>
              </a:spcAft>
            </a:pPr>
            <a:r>
              <a:rPr lang="en-GB" b="1" dirty="0" smtClean="0"/>
              <a:t>Was </a:t>
            </a:r>
            <a:r>
              <a:rPr lang="en-GB" b="1" dirty="0" smtClean="0">
                <a:solidFill>
                  <a:srgbClr val="FF0000"/>
                </a:solidFill>
              </a:rPr>
              <a:t>organised crime </a:t>
            </a:r>
            <a:r>
              <a:rPr lang="en-GB" b="1" dirty="0" smtClean="0"/>
              <a:t>the </a:t>
            </a:r>
            <a:r>
              <a:rPr lang="en-GB" b="1" dirty="0" smtClean="0">
                <a:solidFill>
                  <a:srgbClr val="FF0000"/>
                </a:solidFill>
              </a:rPr>
              <a:t>biggest problem facing</a:t>
            </a:r>
            <a:r>
              <a:rPr lang="en-GB" b="1" dirty="0" smtClean="0"/>
              <a:t> American </a:t>
            </a:r>
            <a:r>
              <a:rPr lang="en-GB" b="1" dirty="0" smtClean="0">
                <a:solidFill>
                  <a:srgbClr val="FF0000"/>
                </a:solidFill>
              </a:rPr>
              <a:t>society </a:t>
            </a:r>
            <a:r>
              <a:rPr lang="en-GB" b="1" dirty="0" smtClean="0"/>
              <a:t>during the </a:t>
            </a:r>
            <a:r>
              <a:rPr lang="en-GB" b="1" dirty="0" smtClean="0">
                <a:solidFill>
                  <a:srgbClr val="FFFF00"/>
                </a:solidFill>
              </a:rPr>
              <a:t>1920s</a:t>
            </a:r>
            <a:r>
              <a:rPr lang="en-GB" b="1" dirty="0" smtClean="0"/>
              <a:t>?   [16] </a:t>
            </a:r>
            <a:endParaRPr lang="en-GB" dirty="0">
              <a:latin typeface="Comic Sans MS" panose="030F0702030302020204" pitchFamily="66" charset="0"/>
            </a:endParaRPr>
          </a:p>
        </p:txBody>
      </p:sp>
      <p:sp>
        <p:nvSpPr>
          <p:cNvPr id="11" name="Rounded Rectangle 10"/>
          <p:cNvSpPr/>
          <p:nvPr/>
        </p:nvSpPr>
        <p:spPr>
          <a:xfrm>
            <a:off x="3675888" y="2176198"/>
            <a:ext cx="3840480" cy="1307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smtClean="0"/>
              <a:t>You need a two sided answer which is balanced and supported with evidence.</a:t>
            </a:r>
            <a:endParaRPr lang="en-GB" sz="2000" dirty="0"/>
          </a:p>
        </p:txBody>
      </p:sp>
      <p:sp>
        <p:nvSpPr>
          <p:cNvPr id="13" name="Rounded Rectangle 12"/>
          <p:cNvSpPr/>
          <p:nvPr/>
        </p:nvSpPr>
        <p:spPr>
          <a:xfrm>
            <a:off x="36576" y="3611574"/>
            <a:ext cx="500775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smtClean="0"/>
              <a:t>Step 1 – Introduction</a:t>
            </a:r>
          </a:p>
          <a:p>
            <a:pPr algn="ctr"/>
            <a:r>
              <a:rPr lang="en-GB" sz="2000" dirty="0" smtClean="0"/>
              <a:t>Make links to the question </a:t>
            </a:r>
            <a:endParaRPr lang="en-GB" sz="2000" dirty="0"/>
          </a:p>
        </p:txBody>
      </p:sp>
      <p:sp>
        <p:nvSpPr>
          <p:cNvPr id="14" name="Rounded Rectangle 13"/>
          <p:cNvSpPr/>
          <p:nvPr/>
        </p:nvSpPr>
        <p:spPr>
          <a:xfrm>
            <a:off x="0" y="3611574"/>
            <a:ext cx="500775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smtClean="0"/>
              <a:t>Step 2 – Issue in the question</a:t>
            </a:r>
          </a:p>
          <a:p>
            <a:pPr algn="ctr"/>
            <a:r>
              <a:rPr lang="en-GB" sz="2000" dirty="0" smtClean="0"/>
              <a:t>Discussion of key factor </a:t>
            </a:r>
          </a:p>
          <a:p>
            <a:pPr algn="ctr"/>
            <a:r>
              <a:rPr lang="en-GB" sz="2000" dirty="0" smtClean="0"/>
              <a:t>Relevant and factual details</a:t>
            </a:r>
          </a:p>
          <a:p>
            <a:pPr algn="ctr"/>
            <a:endParaRPr lang="en-GB" sz="2000" dirty="0"/>
          </a:p>
        </p:txBody>
      </p:sp>
      <p:sp>
        <p:nvSpPr>
          <p:cNvPr id="15" name="Rounded Rectangle 14"/>
          <p:cNvSpPr/>
          <p:nvPr/>
        </p:nvSpPr>
        <p:spPr>
          <a:xfrm>
            <a:off x="11428" y="3624822"/>
            <a:ext cx="500775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smtClean="0"/>
              <a:t>Step 3 – Counter-Argument </a:t>
            </a:r>
          </a:p>
          <a:p>
            <a:pPr algn="ctr"/>
            <a:r>
              <a:rPr lang="en-GB" sz="2000" dirty="0" smtClean="0"/>
              <a:t>Discussion of other factors </a:t>
            </a:r>
          </a:p>
          <a:p>
            <a:pPr algn="ctr"/>
            <a:endParaRPr lang="en-GB" sz="2000" dirty="0"/>
          </a:p>
          <a:p>
            <a:pPr algn="ctr"/>
            <a:r>
              <a:rPr lang="en-GB" sz="2000" dirty="0" smtClean="0"/>
              <a:t>Use terms – ‘however’, ‘on the other hand’</a:t>
            </a:r>
          </a:p>
          <a:p>
            <a:pPr algn="ctr"/>
            <a:endParaRPr lang="en-GB" sz="2000" dirty="0"/>
          </a:p>
        </p:txBody>
      </p:sp>
      <p:sp>
        <p:nvSpPr>
          <p:cNvPr id="16" name="Rounded Rectangle 15"/>
          <p:cNvSpPr/>
          <p:nvPr/>
        </p:nvSpPr>
        <p:spPr>
          <a:xfrm>
            <a:off x="36576" y="3611571"/>
            <a:ext cx="500775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smtClean="0"/>
              <a:t>Step 4 – Other factors</a:t>
            </a:r>
          </a:p>
          <a:p>
            <a:pPr algn="ctr"/>
            <a:r>
              <a:rPr lang="en-GB" sz="2000" dirty="0"/>
              <a:t>Relevant and factual details</a:t>
            </a:r>
          </a:p>
          <a:p>
            <a:pPr algn="ctr"/>
            <a:r>
              <a:rPr lang="en-GB" sz="2000" dirty="0" smtClean="0"/>
              <a:t> </a:t>
            </a:r>
            <a:endParaRPr lang="en-GB" sz="2000" dirty="0" smtClean="0"/>
          </a:p>
          <a:p>
            <a:pPr algn="ctr"/>
            <a:endParaRPr lang="en-GB" sz="2000" dirty="0"/>
          </a:p>
        </p:txBody>
      </p:sp>
      <p:sp>
        <p:nvSpPr>
          <p:cNvPr id="17" name="Rounded Rectangle 16"/>
          <p:cNvSpPr/>
          <p:nvPr/>
        </p:nvSpPr>
        <p:spPr>
          <a:xfrm>
            <a:off x="16015" y="3624822"/>
            <a:ext cx="500775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smtClean="0"/>
              <a:t>Step 5 – Conclusion </a:t>
            </a:r>
          </a:p>
          <a:p>
            <a:pPr algn="ctr"/>
            <a:endParaRPr lang="en-GB" sz="2000" dirty="0" smtClean="0"/>
          </a:p>
          <a:p>
            <a:pPr algn="ctr"/>
            <a:r>
              <a:rPr lang="en-GB" sz="2000" dirty="0" smtClean="0"/>
              <a:t>Provide a reasoned judgement </a:t>
            </a:r>
          </a:p>
          <a:p>
            <a:pPr algn="ctr"/>
            <a:r>
              <a:rPr lang="en-GB" sz="2000" dirty="0" smtClean="0"/>
              <a:t>Was it the key factor? OR were other factors more important? </a:t>
            </a:r>
            <a:endParaRPr lang="en-GB" sz="2000" dirty="0"/>
          </a:p>
          <a:p>
            <a:pPr algn="ctr"/>
            <a:endParaRPr lang="en-GB" sz="2000" dirty="0"/>
          </a:p>
          <a:p>
            <a:pPr algn="ctr"/>
            <a:r>
              <a:rPr lang="en-GB" sz="2000" dirty="0" smtClean="0"/>
              <a:t> </a:t>
            </a:r>
            <a:endParaRPr lang="en-GB" sz="2000" dirty="0" smtClean="0"/>
          </a:p>
          <a:p>
            <a:pPr algn="ctr"/>
            <a:endParaRPr lang="en-GB" sz="2000" dirty="0"/>
          </a:p>
        </p:txBody>
      </p:sp>
    </p:spTree>
    <p:extLst>
      <p:ext uri="{BB962C8B-B14F-4D97-AF65-F5344CB8AC3E}">
        <p14:creationId xmlns:p14="http://schemas.microsoft.com/office/powerpoint/2010/main" val="277385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2"/>
                                        </p:tgtEl>
                                        <p:attrNameLst>
                                          <p:attrName>ppt_w</p:attrName>
                                        </p:attrNameLst>
                                      </p:cBhvr>
                                      <p:tavLst>
                                        <p:tav tm="0">
                                          <p:val>
                                            <p:strVal val="ppt_w"/>
                                          </p:val>
                                        </p:tav>
                                        <p:tav tm="100000">
                                          <p:val>
                                            <p:fltVal val="0"/>
                                          </p:val>
                                        </p:tav>
                                      </p:tavLst>
                                    </p:anim>
                                    <p:anim calcmode="lin" valueType="num">
                                      <p:cBhvr>
                                        <p:cTn id="13" dur="500"/>
                                        <p:tgtEl>
                                          <p:spTgt spid="2"/>
                                        </p:tgtEl>
                                        <p:attrNameLst>
                                          <p:attrName>ppt_h</p:attrName>
                                        </p:attrNameLst>
                                      </p:cBhvr>
                                      <p:tavLst>
                                        <p:tav tm="0">
                                          <p:val>
                                            <p:strVal val="ppt_h"/>
                                          </p:val>
                                        </p:tav>
                                        <p:tav tm="100000">
                                          <p:val>
                                            <p:fltVal val="0"/>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1"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p:bldP spid="11" grpId="0" animBg="1"/>
      <p:bldP spid="13" grpId="1"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7" name="Title 1"/>
          <p:cNvSpPr txBox="1">
            <a:spLocks/>
          </p:cNvSpPr>
          <p:nvPr/>
        </p:nvSpPr>
        <p:spPr>
          <a:xfrm>
            <a:off x="36576" y="-45554"/>
            <a:ext cx="9107424" cy="173736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7000"/>
              </a:lnSpc>
              <a:spcAft>
                <a:spcPts val="800"/>
              </a:spcAft>
            </a:pPr>
            <a:r>
              <a:rPr lang="en-GB" b="1" dirty="0" smtClean="0"/>
              <a:t>Was </a:t>
            </a:r>
            <a:r>
              <a:rPr lang="en-GB" b="1" dirty="0" smtClean="0">
                <a:solidFill>
                  <a:srgbClr val="FF0000"/>
                </a:solidFill>
              </a:rPr>
              <a:t>organised crime </a:t>
            </a:r>
            <a:r>
              <a:rPr lang="en-GB" b="1" dirty="0" smtClean="0"/>
              <a:t>the </a:t>
            </a:r>
            <a:r>
              <a:rPr lang="en-GB" b="1" dirty="0" smtClean="0">
                <a:solidFill>
                  <a:srgbClr val="FF0000"/>
                </a:solidFill>
              </a:rPr>
              <a:t>biggest problem facing</a:t>
            </a:r>
            <a:r>
              <a:rPr lang="en-GB" b="1" dirty="0" smtClean="0"/>
              <a:t> American </a:t>
            </a:r>
            <a:r>
              <a:rPr lang="en-GB" b="1" dirty="0" smtClean="0">
                <a:solidFill>
                  <a:srgbClr val="FF0000"/>
                </a:solidFill>
              </a:rPr>
              <a:t>society </a:t>
            </a:r>
            <a:r>
              <a:rPr lang="en-GB" b="1" dirty="0" smtClean="0"/>
              <a:t>during the </a:t>
            </a:r>
            <a:r>
              <a:rPr lang="en-GB" b="1" dirty="0" smtClean="0">
                <a:solidFill>
                  <a:srgbClr val="FFFF00"/>
                </a:solidFill>
              </a:rPr>
              <a:t>1920s</a:t>
            </a:r>
            <a:r>
              <a:rPr lang="en-GB" b="1" dirty="0" smtClean="0"/>
              <a:t>?   [16] </a:t>
            </a:r>
            <a:endParaRPr lang="en-GB" dirty="0">
              <a:latin typeface="Comic Sans MS" panose="030F0702030302020204"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81228566"/>
              </p:ext>
            </p:extLst>
          </p:nvPr>
        </p:nvGraphicFramePr>
        <p:xfrm>
          <a:off x="1066800" y="2059706"/>
          <a:ext cx="6096000" cy="3596640"/>
        </p:xfrm>
        <a:graphic>
          <a:graphicData uri="http://schemas.openxmlformats.org/drawingml/2006/table">
            <a:tbl>
              <a:tblPr firstRow="1" bandRow="1">
                <a:tableStyleId>{5940675A-B579-460E-94D1-54222C63F5DA}</a:tableStyleId>
              </a:tblPr>
              <a:tblGrid>
                <a:gridCol w="3048000"/>
                <a:gridCol w="3048000"/>
              </a:tblGrid>
              <a:tr h="370840">
                <a:tc>
                  <a:txBody>
                    <a:bodyPr/>
                    <a:lstStyle/>
                    <a:p>
                      <a:r>
                        <a:rPr lang="en-GB" sz="2800" b="1" dirty="0" smtClean="0"/>
                        <a:t>Organised crime </a:t>
                      </a:r>
                      <a:endParaRPr lang="en-GB" sz="2800" b="1" dirty="0"/>
                    </a:p>
                  </a:txBody>
                  <a:tcPr/>
                </a:tc>
                <a:tc>
                  <a:txBody>
                    <a:bodyPr/>
                    <a:lstStyle/>
                    <a:p>
                      <a:r>
                        <a:rPr lang="en-GB" sz="2800" b="1" dirty="0" smtClean="0"/>
                        <a:t>Other factors</a:t>
                      </a:r>
                      <a:r>
                        <a:rPr lang="en-GB" sz="2800" b="1" baseline="0" dirty="0" smtClean="0"/>
                        <a:t> </a:t>
                      </a:r>
                      <a:endParaRPr lang="en-GB" sz="2800" b="1" dirty="0"/>
                    </a:p>
                  </a:txBody>
                  <a:tcPr/>
                </a:tc>
              </a:tr>
              <a:tr h="370840">
                <a:tc>
                  <a:txBody>
                    <a:bodyPr/>
                    <a:lstStyle/>
                    <a:p>
                      <a:endParaRPr lang="en-GB" sz="2800" b="1"/>
                    </a:p>
                  </a:txBody>
                  <a:tcPr/>
                </a:tc>
                <a:tc>
                  <a:txBody>
                    <a:bodyPr/>
                    <a:lstStyle/>
                    <a:p>
                      <a:endParaRPr lang="en-GB" sz="2800" b="1" dirty="0" smtClean="0"/>
                    </a:p>
                    <a:p>
                      <a:endParaRPr lang="en-GB" sz="2800" b="1" dirty="0" smtClean="0"/>
                    </a:p>
                    <a:p>
                      <a:endParaRPr lang="en-GB" sz="2800" b="1" dirty="0" smtClean="0"/>
                    </a:p>
                    <a:p>
                      <a:endParaRPr lang="en-GB" sz="2800" b="1" dirty="0" smtClean="0"/>
                    </a:p>
                    <a:p>
                      <a:endParaRPr lang="en-GB" sz="2800" b="1" dirty="0" smtClean="0"/>
                    </a:p>
                    <a:p>
                      <a:endParaRPr lang="en-GB" sz="2800" b="1" dirty="0" smtClean="0"/>
                    </a:p>
                    <a:p>
                      <a:endParaRPr lang="en-GB" sz="2800" b="1" dirty="0" smtClean="0"/>
                    </a:p>
                  </a:txBody>
                  <a:tcPr/>
                </a:tc>
              </a:tr>
            </a:tbl>
          </a:graphicData>
        </a:graphic>
      </p:graphicFrame>
    </p:spTree>
    <p:extLst>
      <p:ext uri="{BB962C8B-B14F-4D97-AF65-F5344CB8AC3E}">
        <p14:creationId xmlns:p14="http://schemas.microsoft.com/office/powerpoint/2010/main" val="143608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lnSpc>
                <a:spcPct val="107000"/>
              </a:lnSpc>
              <a:spcAft>
                <a:spcPts val="800"/>
              </a:spcAft>
            </a:pP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4406"/>
            <a:ext cx="1088967" cy="939338"/>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3" name="TextBox 2"/>
          <p:cNvSpPr txBox="1"/>
          <p:nvPr/>
        </p:nvSpPr>
        <p:spPr>
          <a:xfrm>
            <a:off x="0" y="154985"/>
            <a:ext cx="9144000" cy="5816977"/>
          </a:xfrm>
          <a:prstGeom prst="rect">
            <a:avLst/>
          </a:prstGeom>
          <a:noFill/>
        </p:spPr>
        <p:txBody>
          <a:bodyPr wrap="square" rtlCol="0">
            <a:spAutoFit/>
          </a:bodyPr>
          <a:lstStyle/>
          <a:p>
            <a:r>
              <a:rPr lang="en-GB" sz="2400" dirty="0" smtClean="0">
                <a:latin typeface="Comic Sans MS" panose="030F0702030302020204" pitchFamily="66" charset="0"/>
              </a:rPr>
              <a:t>You will sit this exam at the end of Year 10. </a:t>
            </a:r>
          </a:p>
          <a:p>
            <a:endParaRPr lang="en-GB" sz="2400" dirty="0">
              <a:latin typeface="Comic Sans MS" panose="030F0702030302020204" pitchFamily="66" charset="0"/>
            </a:endParaRPr>
          </a:p>
          <a:p>
            <a:r>
              <a:rPr lang="en-GB" sz="2400" dirty="0" smtClean="0">
                <a:latin typeface="Comic Sans MS" panose="030F0702030302020204" pitchFamily="66" charset="0"/>
              </a:rPr>
              <a:t>This exam tests your source skills and knowledge and understanding in the topic.</a:t>
            </a:r>
          </a:p>
          <a:p>
            <a:endParaRPr lang="en-GB" sz="2400" dirty="0">
              <a:latin typeface="Comic Sans MS" panose="030F0702030302020204" pitchFamily="66" charset="0"/>
            </a:endParaRPr>
          </a:p>
          <a:p>
            <a:r>
              <a:rPr lang="en-GB" sz="2400" dirty="0" smtClean="0">
                <a:latin typeface="Comic Sans MS" panose="030F0702030302020204" pitchFamily="66" charset="0"/>
              </a:rPr>
              <a:t>There are 5 questions. </a:t>
            </a:r>
          </a:p>
          <a:p>
            <a:r>
              <a:rPr lang="en-GB" sz="2400" dirty="0" smtClean="0">
                <a:latin typeface="Comic Sans MS" panose="030F0702030302020204" pitchFamily="66" charset="0"/>
              </a:rPr>
              <a:t>Each question is based from a key question.</a:t>
            </a:r>
          </a:p>
          <a:p>
            <a:endParaRPr lang="en-GB" sz="2400" dirty="0">
              <a:latin typeface="Comic Sans MS" panose="030F0702030302020204" pitchFamily="66" charset="0"/>
            </a:endParaRPr>
          </a:p>
          <a:p>
            <a:pPr>
              <a:lnSpc>
                <a:spcPct val="150000"/>
              </a:lnSpc>
            </a:pPr>
            <a:r>
              <a:rPr lang="en-GB" sz="2400" dirty="0" smtClean="0">
                <a:latin typeface="Comic Sans MS" panose="030F0702030302020204" pitchFamily="66" charset="0"/>
              </a:rPr>
              <a:t>Question 1- Source A and knowledge</a:t>
            </a:r>
          </a:p>
          <a:p>
            <a:pPr>
              <a:lnSpc>
                <a:spcPct val="150000"/>
              </a:lnSpc>
            </a:pPr>
            <a:r>
              <a:rPr lang="en-GB" sz="2400" dirty="0" smtClean="0">
                <a:latin typeface="Comic Sans MS" panose="030F0702030302020204" pitchFamily="66" charset="0"/>
              </a:rPr>
              <a:t>Question 2 – Describe – knowledge based</a:t>
            </a:r>
          </a:p>
          <a:p>
            <a:pPr>
              <a:lnSpc>
                <a:spcPct val="150000"/>
              </a:lnSpc>
            </a:pPr>
            <a:r>
              <a:rPr lang="en-GB" sz="2400" dirty="0" smtClean="0">
                <a:latin typeface="Comic Sans MS" panose="030F0702030302020204" pitchFamily="66" charset="0"/>
              </a:rPr>
              <a:t>Question 3 – What is the purpose…? Source based </a:t>
            </a:r>
          </a:p>
          <a:p>
            <a:pPr>
              <a:lnSpc>
                <a:spcPct val="150000"/>
              </a:lnSpc>
            </a:pPr>
            <a:r>
              <a:rPr lang="en-GB" sz="2400" dirty="0" smtClean="0">
                <a:latin typeface="Comic Sans MS" panose="030F0702030302020204" pitchFamily="66" charset="0"/>
              </a:rPr>
              <a:t>Question 4 – Which source is more useful? Source based</a:t>
            </a:r>
          </a:p>
          <a:p>
            <a:pPr>
              <a:lnSpc>
                <a:spcPct val="150000"/>
              </a:lnSpc>
            </a:pPr>
            <a:r>
              <a:rPr lang="en-GB" sz="2400" dirty="0" smtClean="0">
                <a:latin typeface="Comic Sans MS" panose="030F0702030302020204" pitchFamily="66" charset="0"/>
              </a:rPr>
              <a:t>Question 5 – Extended writing essay style – knowledge based  </a:t>
            </a:r>
            <a:endParaRPr lang="en-GB" sz="2400" dirty="0">
              <a:latin typeface="Comic Sans MS" panose="030F0702030302020204" pitchFamily="66" charset="0"/>
            </a:endParaRPr>
          </a:p>
        </p:txBody>
      </p:sp>
    </p:spTree>
    <p:extLst>
      <p:ext uri="{BB962C8B-B14F-4D97-AF65-F5344CB8AC3E}">
        <p14:creationId xmlns:p14="http://schemas.microsoft.com/office/powerpoint/2010/main" val="2709543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r>
              <a:rPr lang="en-GB" sz="2700" dirty="0" smtClean="0">
                <a:solidFill>
                  <a:srgbClr val="C00000"/>
                </a:solidFill>
                <a:latin typeface="Comic Sans MS" panose="030F0702030302020204" pitchFamily="66" charset="0"/>
              </a:rPr>
              <a:t>Exam Question </a:t>
            </a:r>
            <a:r>
              <a:rPr lang="en-GB" sz="2700" dirty="0" smtClean="0">
                <a:solidFill>
                  <a:srgbClr val="C00000"/>
                </a:solidFill>
                <a:latin typeface="Comic Sans MS" panose="030F0702030302020204" pitchFamily="66" charset="0"/>
              </a:rPr>
              <a:t>Help-Sheet/PowerPoint</a:t>
            </a:r>
            <a:r>
              <a:rPr lang="en-GB" sz="2700" dirty="0" smtClean="0">
                <a:solidFill>
                  <a:srgbClr val="C00000"/>
                </a:solidFill>
                <a:latin typeface="Comic Sans MS" panose="030F0702030302020204" pitchFamily="66" charset="0"/>
              </a:rPr>
              <a:t/>
            </a:r>
            <a:br>
              <a:rPr lang="en-GB" sz="2700" dirty="0" smtClean="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
            </a:r>
            <a:br>
              <a:rPr lang="en-GB" sz="2700" dirty="0">
                <a:solidFill>
                  <a:srgbClr val="C00000"/>
                </a:solidFill>
                <a:latin typeface="Comic Sans MS" panose="030F0702030302020204" pitchFamily="66" charset="0"/>
              </a:rPr>
            </a:br>
            <a:r>
              <a:rPr lang="en-GB" sz="2700" dirty="0" smtClean="0">
                <a:solidFill>
                  <a:srgbClr val="C00000"/>
                </a:solidFill>
                <a:latin typeface="Comic Sans MS" panose="030F0702030302020204" pitchFamily="66" charset="0"/>
              </a:rPr>
              <a:t>Question 1 </a:t>
            </a: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3" name="Rectangle 2"/>
          <p:cNvSpPr/>
          <p:nvPr/>
        </p:nvSpPr>
        <p:spPr>
          <a:xfrm>
            <a:off x="256032" y="1578576"/>
            <a:ext cx="8718800" cy="1938992"/>
          </a:xfrm>
          <a:prstGeom prst="rect">
            <a:avLst/>
          </a:prstGeom>
        </p:spPr>
        <p:txBody>
          <a:bodyPr wrap="square">
            <a:spAutoFit/>
          </a:bodyPr>
          <a:lstStyle/>
          <a:p>
            <a:r>
              <a:rPr lang="en-GB" sz="2400" dirty="0"/>
              <a:t>Study the source below and then answer the question which follows. </a:t>
            </a:r>
            <a:br>
              <a:rPr lang="en-GB" sz="2400" dirty="0"/>
            </a:br>
            <a:r>
              <a:rPr lang="en-GB" sz="2400" dirty="0"/>
              <a:t/>
            </a:r>
            <a:br>
              <a:rPr lang="en-GB" sz="2400" dirty="0"/>
            </a:br>
            <a:r>
              <a:rPr lang="en-GB" sz="2400" b="1" dirty="0"/>
              <a:t>Use Source A and your own knowledge to describe    </a:t>
            </a:r>
            <a:r>
              <a:rPr lang="en-GB" sz="2400" b="1" dirty="0" smtClean="0"/>
              <a:t>…                               </a:t>
            </a:r>
            <a:r>
              <a:rPr lang="en-GB" sz="2400" b="1" dirty="0"/>
              <a:t>[6] </a:t>
            </a:r>
            <a:r>
              <a:rPr lang="en-GB" sz="2400" dirty="0"/>
              <a:t/>
            </a:r>
            <a:br>
              <a:rPr lang="en-GB" sz="2400" dirty="0"/>
            </a:br>
            <a:endParaRPr lang="en-GB" sz="2400" dirty="0"/>
          </a:p>
        </p:txBody>
      </p:sp>
      <p:sp>
        <p:nvSpPr>
          <p:cNvPr id="4" name="Rounded Rectangle 3"/>
          <p:cNvSpPr/>
          <p:nvPr/>
        </p:nvSpPr>
        <p:spPr>
          <a:xfrm>
            <a:off x="256032" y="3694176"/>
            <a:ext cx="5321808" cy="29995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latin typeface="Comic Sans MS" panose="030F0702030302020204" pitchFamily="66" charset="0"/>
              </a:rPr>
              <a:t>You have to analyse the source and show your knowledge and understanding of the period. </a:t>
            </a:r>
          </a:p>
          <a:p>
            <a:pPr algn="ctr"/>
            <a:r>
              <a:rPr lang="en-GB" sz="2800" dirty="0" smtClean="0">
                <a:latin typeface="Comic Sans MS" panose="030F0702030302020204" pitchFamily="66" charset="0"/>
              </a:rPr>
              <a:t>You need to describe the key features  in the context. </a:t>
            </a:r>
            <a:endParaRPr lang="en-GB" sz="2800" dirty="0">
              <a:latin typeface="Comic Sans MS" panose="030F0702030302020204" pitchFamily="66" charset="0"/>
            </a:endParaRPr>
          </a:p>
        </p:txBody>
      </p:sp>
    </p:spTree>
    <p:extLst>
      <p:ext uri="{BB962C8B-B14F-4D97-AF65-F5344CB8AC3E}">
        <p14:creationId xmlns:p14="http://schemas.microsoft.com/office/powerpoint/2010/main" val="146068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333" t="6385" r="23734" b="4489"/>
          <a:stretch/>
        </p:blipFill>
        <p:spPr>
          <a:xfrm rot="5400000">
            <a:off x="2779777" y="237743"/>
            <a:ext cx="2670046" cy="3438144"/>
          </a:xfrm>
          <a:prstGeom prst="rect">
            <a:avLst/>
          </a:prstGeom>
        </p:spPr>
      </p:pic>
      <p:sp>
        <p:nvSpPr>
          <p:cNvPr id="10" name="Rectangle 9"/>
          <p:cNvSpPr/>
          <p:nvPr/>
        </p:nvSpPr>
        <p:spPr>
          <a:xfrm>
            <a:off x="2084832" y="3510766"/>
            <a:ext cx="4572000" cy="923330"/>
          </a:xfrm>
          <a:prstGeom prst="rect">
            <a:avLst/>
          </a:prstGeom>
        </p:spPr>
        <p:txBody>
          <a:bodyPr>
            <a:spAutoFit/>
          </a:bodyPr>
          <a:lstStyle/>
          <a:p>
            <a:r>
              <a:rPr lang="en-GB" dirty="0">
                <a:latin typeface="Arial" panose="020B0604020202020204" pitchFamily="34" charset="0"/>
                <a:ea typeface="Calibri" panose="020F0502020204030204" pitchFamily="34" charset="0"/>
              </a:rPr>
              <a:t>Use Source A and your own knowledge to describe immigration into the USA between 1870 and 1910. 	</a:t>
            </a:r>
            <a:endParaRPr lang="en-GB" dirty="0"/>
          </a:p>
        </p:txBody>
      </p:sp>
      <p:sp>
        <p:nvSpPr>
          <p:cNvPr id="11" name="Rounded Rectangle 10"/>
          <p:cNvSpPr/>
          <p:nvPr/>
        </p:nvSpPr>
        <p:spPr>
          <a:xfrm>
            <a:off x="155448" y="652530"/>
            <a:ext cx="2084832" cy="18520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Describe what you can see in the source. </a:t>
            </a:r>
            <a:endParaRPr lang="en-GB" dirty="0"/>
          </a:p>
        </p:txBody>
      </p:sp>
      <p:sp>
        <p:nvSpPr>
          <p:cNvPr id="12" name="Rounded Rectangle 11"/>
          <p:cNvSpPr/>
          <p:nvPr/>
        </p:nvSpPr>
        <p:spPr>
          <a:xfrm>
            <a:off x="310896" y="4653024"/>
            <a:ext cx="2084832" cy="18520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Use the information from the caption </a:t>
            </a:r>
            <a:endParaRPr lang="en-GB" dirty="0"/>
          </a:p>
        </p:txBody>
      </p:sp>
      <p:cxnSp>
        <p:nvCxnSpPr>
          <p:cNvPr id="14" name="Straight Arrow Connector 13"/>
          <p:cNvCxnSpPr/>
          <p:nvPr/>
        </p:nvCxnSpPr>
        <p:spPr>
          <a:xfrm flipV="1">
            <a:off x="1197864" y="4276984"/>
            <a:ext cx="886968" cy="6973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ounded Rectangle 15"/>
          <p:cNvSpPr/>
          <p:nvPr/>
        </p:nvSpPr>
        <p:spPr>
          <a:xfrm>
            <a:off x="6300216" y="334398"/>
            <a:ext cx="2674616" cy="27928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Step 1 – Use the source and describe what you can see. </a:t>
            </a:r>
            <a:endParaRPr lang="en-GB" dirty="0"/>
          </a:p>
        </p:txBody>
      </p:sp>
      <p:sp>
        <p:nvSpPr>
          <p:cNvPr id="17" name="Rounded Rectangle 16"/>
          <p:cNvSpPr/>
          <p:nvPr/>
        </p:nvSpPr>
        <p:spPr>
          <a:xfrm>
            <a:off x="6300216" y="354287"/>
            <a:ext cx="2674616" cy="27928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Step 2 – Use the caption to describe what is happening. </a:t>
            </a:r>
            <a:endParaRPr lang="en-GB" dirty="0"/>
          </a:p>
        </p:txBody>
      </p:sp>
      <p:sp>
        <p:nvSpPr>
          <p:cNvPr id="18" name="Rounded Rectangle 17"/>
          <p:cNvSpPr/>
          <p:nvPr/>
        </p:nvSpPr>
        <p:spPr>
          <a:xfrm>
            <a:off x="6300216" y="362704"/>
            <a:ext cx="2674616" cy="27928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Step 3  – Use your knowledge about the topic and expand what you have said.</a:t>
            </a:r>
            <a:endParaRPr lang="en-GB" dirty="0"/>
          </a:p>
        </p:txBody>
      </p:sp>
      <p:sp>
        <p:nvSpPr>
          <p:cNvPr id="19" name="Rounded Rectangle 18"/>
          <p:cNvSpPr/>
          <p:nvPr/>
        </p:nvSpPr>
        <p:spPr>
          <a:xfrm>
            <a:off x="6300216" y="342815"/>
            <a:ext cx="2674616" cy="27928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Step 4  – Use specific historical detail to provide context.</a:t>
            </a:r>
            <a:endParaRPr lang="en-GB" dirty="0"/>
          </a:p>
        </p:txBody>
      </p:sp>
    </p:spTree>
    <p:extLst>
      <p:ext uri="{BB962C8B-B14F-4D97-AF65-F5344CB8AC3E}">
        <p14:creationId xmlns:p14="http://schemas.microsoft.com/office/powerpoint/2010/main" val="232025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2232"/>
            <a:ext cx="8229600" cy="1143000"/>
          </a:xfrm>
        </p:spPr>
        <p:txBody>
          <a:bodyPr>
            <a:normAutofit fontScale="90000"/>
          </a:bodyPr>
          <a:lstStyle/>
          <a:p>
            <a:pPr algn="l">
              <a:lnSpc>
                <a:spcPct val="107000"/>
              </a:lnSpc>
              <a:spcAft>
                <a:spcPts val="800"/>
              </a:spcAft>
            </a:pPr>
            <a:r>
              <a:rPr lang="en-GB" sz="2700" dirty="0" smtClean="0">
                <a:solidFill>
                  <a:srgbClr val="C00000"/>
                </a:solidFill>
                <a:latin typeface="Comic Sans MS" panose="030F0702030302020204" pitchFamily="66" charset="0"/>
              </a:rPr>
              <a:t>Exam Question </a:t>
            </a:r>
            <a:r>
              <a:rPr lang="en-GB" sz="2700" dirty="0" smtClean="0">
                <a:solidFill>
                  <a:srgbClr val="C00000"/>
                </a:solidFill>
                <a:latin typeface="Comic Sans MS" panose="030F0702030302020204" pitchFamily="66" charset="0"/>
              </a:rPr>
              <a:t>Help-Sheet/PowerPoint</a:t>
            </a:r>
            <a:r>
              <a:rPr lang="en-GB" sz="2700" dirty="0" smtClean="0">
                <a:solidFill>
                  <a:srgbClr val="C00000"/>
                </a:solidFill>
                <a:latin typeface="Comic Sans MS" panose="030F0702030302020204" pitchFamily="66" charset="0"/>
              </a:rPr>
              <a:t/>
            </a:r>
            <a:br>
              <a:rPr lang="en-GB" sz="2700" dirty="0" smtClean="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
            </a:r>
            <a:br>
              <a:rPr lang="en-GB" sz="2700" dirty="0">
                <a:solidFill>
                  <a:srgbClr val="C00000"/>
                </a:solidFill>
                <a:latin typeface="Comic Sans MS" panose="030F0702030302020204" pitchFamily="66" charset="0"/>
              </a:rPr>
            </a:br>
            <a:r>
              <a:rPr lang="en-GB" sz="2700" dirty="0" smtClean="0">
                <a:solidFill>
                  <a:srgbClr val="C00000"/>
                </a:solidFill>
                <a:latin typeface="Comic Sans MS" panose="030F0702030302020204" pitchFamily="66" charset="0"/>
              </a:rPr>
              <a:t>Question 2 </a:t>
            </a:r>
            <a:r>
              <a:rPr lang="en-GB" sz="2700" dirty="0" smtClean="0">
                <a:solidFill>
                  <a:srgbClr val="C00000"/>
                </a:solidFill>
                <a:latin typeface="Comic Sans MS" panose="030F0702030302020204" pitchFamily="66" charset="0"/>
              </a:rPr>
              <a:t/>
            </a:r>
            <a:br>
              <a:rPr lang="en-GB" sz="2700" dirty="0" smtClean="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
            </a:r>
            <a:br>
              <a:rPr lang="en-GB" sz="2700" dirty="0">
                <a:solidFill>
                  <a:srgbClr val="C00000"/>
                </a:solidFill>
                <a:latin typeface="Comic Sans MS" panose="030F0702030302020204" pitchFamily="66" charset="0"/>
              </a:rPr>
            </a:br>
            <a:r>
              <a:rPr lang="en-GB" sz="2700" dirty="0" smtClean="0">
                <a:latin typeface="Comic Sans MS" panose="030F0702030302020204" pitchFamily="66" charset="0"/>
              </a:rPr>
              <a:t>Describe …     [8]</a:t>
            </a: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7" name="Rounded Rectangle 6"/>
          <p:cNvSpPr/>
          <p:nvPr/>
        </p:nvSpPr>
        <p:spPr>
          <a:xfrm>
            <a:off x="256032" y="3517568"/>
            <a:ext cx="5065776" cy="3176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latin typeface="Comic Sans MS" panose="030F0702030302020204" pitchFamily="66" charset="0"/>
              </a:rPr>
              <a:t>You have to demonstrate your own knowledge and understanding of a key feature. You should include specific  details and facts. </a:t>
            </a:r>
            <a:endParaRPr lang="en-GB" sz="2800" dirty="0">
              <a:latin typeface="Comic Sans MS" panose="030F0702030302020204" pitchFamily="66" charset="0"/>
            </a:endParaRPr>
          </a:p>
        </p:txBody>
      </p:sp>
    </p:spTree>
    <p:extLst>
      <p:ext uri="{BB962C8B-B14F-4D97-AF65-F5344CB8AC3E}">
        <p14:creationId xmlns:p14="http://schemas.microsoft.com/office/powerpoint/2010/main" val="339754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466927"/>
            <a:ext cx="8515350" cy="1126485"/>
          </a:xfrm>
        </p:spPr>
        <p:txBody>
          <a:bodyPr>
            <a:normAutofit fontScale="90000"/>
          </a:bodyPr>
          <a:lstStyle/>
          <a:p>
            <a:r>
              <a:rPr lang="en-GB" dirty="0" smtClean="0"/>
              <a:t>Describe the </a:t>
            </a:r>
            <a:r>
              <a:rPr lang="en-GB" dirty="0" smtClean="0"/>
              <a:t>KKK during the 1920s [8]</a:t>
            </a:r>
            <a:endParaRPr lang="en-GB" dirty="0"/>
          </a:p>
        </p:txBody>
      </p:sp>
      <p:sp>
        <p:nvSpPr>
          <p:cNvPr id="4" name="Rounded Rectangle 3"/>
          <p:cNvSpPr/>
          <p:nvPr/>
        </p:nvSpPr>
        <p:spPr>
          <a:xfrm>
            <a:off x="219076" y="1962150"/>
            <a:ext cx="3162300" cy="11811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1 – </a:t>
            </a:r>
            <a:r>
              <a:rPr lang="en-GB" dirty="0" smtClean="0"/>
              <a:t>Introduce </a:t>
            </a:r>
            <a:r>
              <a:rPr lang="en-GB" dirty="0" smtClean="0"/>
              <a:t>the topic – making sure you are </a:t>
            </a:r>
            <a:r>
              <a:rPr lang="en-GB" dirty="0" smtClean="0"/>
              <a:t>clear.</a:t>
            </a:r>
            <a:endParaRPr lang="en-GB" dirty="0"/>
          </a:p>
        </p:txBody>
      </p:sp>
      <p:sp>
        <p:nvSpPr>
          <p:cNvPr id="5" name="Rounded Rectangle 4"/>
          <p:cNvSpPr/>
          <p:nvPr/>
        </p:nvSpPr>
        <p:spPr>
          <a:xfrm>
            <a:off x="219076" y="3298555"/>
            <a:ext cx="3162300" cy="11811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2 – </a:t>
            </a:r>
            <a:r>
              <a:rPr lang="en-GB" dirty="0" smtClean="0"/>
              <a:t>Provide </a:t>
            </a:r>
            <a:r>
              <a:rPr lang="en-GB" dirty="0" smtClean="0"/>
              <a:t>specific factual detail covering a range of key </a:t>
            </a:r>
            <a:r>
              <a:rPr lang="en-GB" dirty="0" smtClean="0"/>
              <a:t>points. </a:t>
            </a:r>
            <a:endParaRPr lang="en-GB" dirty="0"/>
          </a:p>
        </p:txBody>
      </p:sp>
      <p:sp>
        <p:nvSpPr>
          <p:cNvPr id="6" name="Rounded Rectangle 5"/>
          <p:cNvSpPr/>
          <p:nvPr/>
        </p:nvSpPr>
        <p:spPr>
          <a:xfrm>
            <a:off x="219076" y="4800600"/>
            <a:ext cx="3162300" cy="11811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3 – </a:t>
            </a:r>
            <a:r>
              <a:rPr lang="en-GB" dirty="0" smtClean="0"/>
              <a:t>Aim </a:t>
            </a:r>
            <a:r>
              <a:rPr lang="en-GB" dirty="0" smtClean="0"/>
              <a:t>to provide good historical context to the event you are </a:t>
            </a:r>
            <a:r>
              <a:rPr lang="en-GB" dirty="0" smtClean="0"/>
              <a:t>describing. </a:t>
            </a:r>
            <a:endParaRPr lang="en-GB" dirty="0"/>
          </a:p>
        </p:txBody>
      </p:sp>
      <p:sp>
        <p:nvSpPr>
          <p:cNvPr id="7" name="Rounded Rectangle 6"/>
          <p:cNvSpPr/>
          <p:nvPr/>
        </p:nvSpPr>
        <p:spPr>
          <a:xfrm>
            <a:off x="3876675" y="1962150"/>
            <a:ext cx="4648200" cy="11811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The KKK were an organisation which was founded in ………………..</a:t>
            </a:r>
          </a:p>
          <a:p>
            <a:pPr algn="ctr"/>
            <a:r>
              <a:rPr lang="en-GB" dirty="0" smtClean="0"/>
              <a:t>The beliefs they believed in were …….</a:t>
            </a:r>
            <a:endParaRPr lang="en-GB" dirty="0"/>
          </a:p>
        </p:txBody>
      </p:sp>
      <p:sp>
        <p:nvSpPr>
          <p:cNvPr id="8" name="Rounded Rectangle 7"/>
          <p:cNvSpPr/>
          <p:nvPr/>
        </p:nvSpPr>
        <p:spPr>
          <a:xfrm>
            <a:off x="3876675" y="3298555"/>
            <a:ext cx="4648200" cy="11811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The aims were….</a:t>
            </a:r>
          </a:p>
          <a:p>
            <a:pPr algn="ctr"/>
            <a:r>
              <a:rPr lang="en-GB" dirty="0" smtClean="0"/>
              <a:t>Membership had increased during the 1920s because…….</a:t>
            </a:r>
          </a:p>
          <a:p>
            <a:pPr algn="ctr"/>
            <a:endParaRPr lang="en-GB" dirty="0" smtClean="0"/>
          </a:p>
        </p:txBody>
      </p:sp>
      <p:sp>
        <p:nvSpPr>
          <p:cNvPr id="9" name="Rounded Rectangle 8"/>
          <p:cNvSpPr/>
          <p:nvPr/>
        </p:nvSpPr>
        <p:spPr>
          <a:xfrm>
            <a:off x="3876675" y="4800600"/>
            <a:ext cx="4648200" cy="11811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The KKK was established after the ………..</a:t>
            </a:r>
          </a:p>
          <a:p>
            <a:pPr algn="ctr"/>
            <a:r>
              <a:rPr lang="en-GB" dirty="0" smtClean="0"/>
              <a:t>There was a decline after 1925 because…</a:t>
            </a:r>
            <a:endParaRPr lang="en-GB" dirty="0"/>
          </a:p>
        </p:txBody>
      </p:sp>
      <p:pic>
        <p:nvPicPr>
          <p:cNvPr id="10"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64763" y="5917290"/>
            <a:ext cx="1090464" cy="940710"/>
          </a:xfr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6315" y="6136218"/>
            <a:ext cx="2148448" cy="721782"/>
          </a:xfrm>
          <a:prstGeom prst="rect">
            <a:avLst/>
          </a:prstGeom>
        </p:spPr>
      </p:pic>
    </p:spTree>
    <p:extLst>
      <p:ext uri="{BB962C8B-B14F-4D97-AF65-F5344CB8AC3E}">
        <p14:creationId xmlns:p14="http://schemas.microsoft.com/office/powerpoint/2010/main" val="148248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576"/>
            <a:ext cx="8229600" cy="1143000"/>
          </a:xfrm>
        </p:spPr>
        <p:txBody>
          <a:bodyPr>
            <a:normAutofit fontScale="90000"/>
          </a:bodyPr>
          <a:lstStyle/>
          <a:p>
            <a:pPr algn="l">
              <a:lnSpc>
                <a:spcPct val="107000"/>
              </a:lnSpc>
              <a:spcAft>
                <a:spcPts val="800"/>
              </a:spcAft>
            </a:pPr>
            <a:r>
              <a:rPr lang="en-GB" sz="2700" dirty="0" smtClean="0">
                <a:solidFill>
                  <a:srgbClr val="C00000"/>
                </a:solidFill>
                <a:latin typeface="Comic Sans MS" panose="030F0702030302020204" pitchFamily="66" charset="0"/>
              </a:rPr>
              <a:t>Exam Question </a:t>
            </a:r>
            <a:r>
              <a:rPr lang="en-GB" sz="2700" dirty="0" smtClean="0">
                <a:solidFill>
                  <a:srgbClr val="C00000"/>
                </a:solidFill>
                <a:latin typeface="Comic Sans MS" panose="030F0702030302020204" pitchFamily="66" charset="0"/>
              </a:rPr>
              <a:t>Help-Sheet/PowerPoint</a:t>
            </a:r>
            <a:r>
              <a:rPr lang="en-GB" sz="2700" dirty="0" smtClean="0">
                <a:solidFill>
                  <a:srgbClr val="C00000"/>
                </a:solidFill>
                <a:latin typeface="Comic Sans MS" panose="030F0702030302020204" pitchFamily="66" charset="0"/>
              </a:rPr>
              <a:t/>
            </a:r>
            <a:br>
              <a:rPr lang="en-GB" sz="2700" dirty="0" smtClean="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
            </a:r>
            <a:br>
              <a:rPr lang="en-GB" sz="2700" dirty="0">
                <a:solidFill>
                  <a:srgbClr val="C00000"/>
                </a:solidFill>
                <a:latin typeface="Comic Sans MS" panose="030F0702030302020204" pitchFamily="66" charset="0"/>
              </a:rPr>
            </a:br>
            <a:r>
              <a:rPr lang="en-GB" sz="2700" dirty="0" smtClean="0">
                <a:solidFill>
                  <a:srgbClr val="C00000"/>
                </a:solidFill>
                <a:latin typeface="Comic Sans MS" panose="030F0702030302020204" pitchFamily="66" charset="0"/>
              </a:rPr>
              <a:t>Question 3 </a:t>
            </a:r>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3" name="Rectangle 2"/>
          <p:cNvSpPr/>
          <p:nvPr/>
        </p:nvSpPr>
        <p:spPr>
          <a:xfrm>
            <a:off x="0" y="1710973"/>
            <a:ext cx="8974832" cy="1304460"/>
          </a:xfrm>
          <a:prstGeom prst="rect">
            <a:avLst/>
          </a:prstGeom>
        </p:spPr>
        <p:txBody>
          <a:bodyPr wrap="square">
            <a:spAutoFit/>
          </a:bodyPr>
          <a:lstStyle/>
          <a:p>
            <a:pPr>
              <a:lnSpc>
                <a:spcPct val="115000"/>
              </a:lnSpc>
              <a:spcAft>
                <a:spcPts val="1000"/>
              </a:spcAft>
            </a:pPr>
            <a:r>
              <a:rPr lang="en-GB" dirty="0">
                <a:latin typeface="Comic Sans MS" panose="030F0702030302020204" pitchFamily="66" charset="0"/>
                <a:ea typeface="Calibri" panose="020F0502020204030204" pitchFamily="34" charset="0"/>
                <a:cs typeface="Times New Roman" panose="02020603050405020304" pitchFamily="18" charset="0"/>
              </a:rPr>
              <a:t>Study the source below and then answer the question which follows</a:t>
            </a:r>
            <a:r>
              <a:rPr lang="en-GB" dirty="0" smtClean="0">
                <a:latin typeface="Comic Sans MS" panose="030F0702030302020204" pitchFamily="66" charset="0"/>
                <a:ea typeface="Calibri" panose="020F0502020204030204" pitchFamily="34" charset="0"/>
                <a:cs typeface="Times New Roman" panose="02020603050405020304" pitchFamily="18" charset="0"/>
              </a:rPr>
              <a:t>.</a:t>
            </a:r>
          </a:p>
          <a:p>
            <a:pPr>
              <a:lnSpc>
                <a:spcPct val="115000"/>
              </a:lnSpc>
              <a:spcAft>
                <a:spcPts val="1000"/>
              </a:spcAft>
            </a:pP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dirty="0" smtClean="0">
                <a:latin typeface="Comic Sans MS" panose="030F0702030302020204" pitchFamily="66" charset="0"/>
              </a:rPr>
              <a:t>What </a:t>
            </a:r>
            <a:r>
              <a:rPr lang="en-GB" dirty="0">
                <a:latin typeface="Comic Sans MS" panose="030F0702030302020204" pitchFamily="66" charset="0"/>
              </a:rPr>
              <a:t>was the purpose of Source B?                </a:t>
            </a:r>
            <a:r>
              <a:rPr lang="en-GB" dirty="0" smtClean="0">
                <a:latin typeface="Comic Sans MS" panose="030F0702030302020204" pitchFamily="66" charset="0"/>
              </a:rPr>
              <a:t>                                                    [</a:t>
            </a:r>
            <a:r>
              <a:rPr lang="en-GB" dirty="0">
                <a:latin typeface="Comic Sans MS" panose="030F0702030302020204" pitchFamily="66" charset="0"/>
              </a:rPr>
              <a:t>8] </a:t>
            </a:r>
            <a:r>
              <a:rPr lang="en-GB" dirty="0" smtClean="0">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Rounded Rectangle 6"/>
          <p:cNvSpPr/>
          <p:nvPr/>
        </p:nvSpPr>
        <p:spPr>
          <a:xfrm>
            <a:off x="256032" y="3511296"/>
            <a:ext cx="5303520" cy="31824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latin typeface="Comic Sans MS" panose="030F0702030302020204" pitchFamily="66" charset="0"/>
              </a:rPr>
              <a:t>You must show knowledge and understanding through analysing and evaluating the historical source. </a:t>
            </a:r>
          </a:p>
          <a:p>
            <a:pPr algn="ctr"/>
            <a:r>
              <a:rPr lang="en-GB" sz="2800" dirty="0" smtClean="0">
                <a:latin typeface="Comic Sans MS" panose="030F0702030302020204" pitchFamily="66" charset="0"/>
              </a:rPr>
              <a:t>You must explain its purpose – why it was produced. </a:t>
            </a:r>
            <a:endParaRPr lang="en-GB" sz="2800" dirty="0">
              <a:latin typeface="Comic Sans MS" panose="030F0702030302020204" pitchFamily="66" charset="0"/>
            </a:endParaRPr>
          </a:p>
        </p:txBody>
      </p:sp>
    </p:spTree>
    <p:extLst>
      <p:ext uri="{BB962C8B-B14F-4D97-AF65-F5344CB8AC3E}">
        <p14:creationId xmlns:p14="http://schemas.microsoft.com/office/powerpoint/2010/main" val="54947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686800" cy="652934"/>
          </a:xfrm>
        </p:spPr>
        <p:txBody>
          <a:bodyPr>
            <a:normAutofit fontScale="90000"/>
          </a:bodyPr>
          <a:lstStyle/>
          <a:p>
            <a:r>
              <a:rPr lang="en-GB" dirty="0" smtClean="0"/>
              <a:t>What is the purpose of </a:t>
            </a:r>
            <a:r>
              <a:rPr lang="en-GB" dirty="0" smtClean="0"/>
              <a:t>Source B? </a:t>
            </a:r>
            <a:endParaRPr lang="en-GB" dirty="0"/>
          </a:p>
        </p:txBody>
      </p:sp>
      <p:sp>
        <p:nvSpPr>
          <p:cNvPr id="3" name="Content Placeholder 2"/>
          <p:cNvSpPr>
            <a:spLocks noGrp="1"/>
          </p:cNvSpPr>
          <p:nvPr>
            <p:ph idx="1"/>
          </p:nvPr>
        </p:nvSpPr>
        <p:spPr>
          <a:xfrm>
            <a:off x="2821426" y="4308263"/>
            <a:ext cx="3295795" cy="1190515"/>
          </a:xfrm>
        </p:spPr>
        <p:txBody>
          <a:bodyPr>
            <a:normAutofit fontScale="85000" lnSpcReduction="20000"/>
          </a:bodyPr>
          <a:lstStyle/>
          <a:p>
            <a:pPr marL="0" indent="0">
              <a:buNone/>
            </a:pPr>
            <a:r>
              <a:rPr lang="en-GB" dirty="0" smtClean="0"/>
              <a:t>An advertisement from 1927 for the film </a:t>
            </a:r>
            <a:r>
              <a:rPr lang="en-GB" i="1" dirty="0" smtClean="0"/>
              <a:t>The Jazz Singer. </a:t>
            </a:r>
            <a:endParaRPr lang="en-GB" i="1" dirty="0"/>
          </a:p>
        </p:txBody>
      </p:sp>
      <p:sp>
        <p:nvSpPr>
          <p:cNvPr id="7" name="Rounded Rectangle 6"/>
          <p:cNvSpPr/>
          <p:nvPr/>
        </p:nvSpPr>
        <p:spPr>
          <a:xfrm>
            <a:off x="31444" y="1032020"/>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You need to use the source.</a:t>
            </a:r>
            <a:endParaRPr lang="en-GB" dirty="0"/>
          </a:p>
        </p:txBody>
      </p:sp>
      <p:sp>
        <p:nvSpPr>
          <p:cNvPr id="8" name="Rounded Rectangle 7"/>
          <p:cNvSpPr/>
          <p:nvPr/>
        </p:nvSpPr>
        <p:spPr>
          <a:xfrm>
            <a:off x="6619267" y="1028333"/>
            <a:ext cx="2376264" cy="907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You need to refer to the time period </a:t>
            </a:r>
            <a:endParaRPr lang="en-GB" dirty="0"/>
          </a:p>
        </p:txBody>
      </p:sp>
      <p:sp>
        <p:nvSpPr>
          <p:cNvPr id="10" name="Rounded Rectangle 9"/>
          <p:cNvSpPr/>
          <p:nvPr/>
        </p:nvSpPr>
        <p:spPr>
          <a:xfrm>
            <a:off x="0" y="2246807"/>
            <a:ext cx="2592288" cy="26567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You need to use your knowledge and understanding of the historical context – think what is happening at the time? </a:t>
            </a:r>
            <a:endParaRPr lang="en-GB" dirty="0"/>
          </a:p>
        </p:txBody>
      </p:sp>
      <p:sp>
        <p:nvSpPr>
          <p:cNvPr id="11" name="Rounded Rectangle 10"/>
          <p:cNvSpPr/>
          <p:nvPr/>
        </p:nvSpPr>
        <p:spPr>
          <a:xfrm>
            <a:off x="6601754" y="2195659"/>
            <a:ext cx="2448272" cy="979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Use the words in the source to help you. </a:t>
            </a:r>
            <a:endParaRPr lang="en-GB" dirty="0"/>
          </a:p>
        </p:txBody>
      </p:sp>
      <p:sp>
        <p:nvSpPr>
          <p:cNvPr id="12" name="Rounded Rectangle 11"/>
          <p:cNvSpPr/>
          <p:nvPr/>
        </p:nvSpPr>
        <p:spPr>
          <a:xfrm>
            <a:off x="6336196" y="3515182"/>
            <a:ext cx="270030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1 – Pick out details from the caption</a:t>
            </a:r>
          </a:p>
          <a:p>
            <a:pPr algn="ctr"/>
            <a:r>
              <a:rPr lang="en-GB" dirty="0" smtClean="0"/>
              <a:t>What can you see? What does it say? </a:t>
            </a:r>
          </a:p>
          <a:p>
            <a:pPr algn="ctr"/>
            <a:r>
              <a:rPr lang="en-GB" dirty="0" smtClean="0"/>
              <a:t>Make a judgement on its purpose. </a:t>
            </a:r>
            <a:endParaRPr lang="en-GB" dirty="0"/>
          </a:p>
        </p:txBody>
      </p:sp>
      <p:sp>
        <p:nvSpPr>
          <p:cNvPr id="13" name="Rounded Rectangle 12"/>
          <p:cNvSpPr/>
          <p:nvPr/>
        </p:nvSpPr>
        <p:spPr>
          <a:xfrm>
            <a:off x="6349726" y="3575164"/>
            <a:ext cx="270030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2 – Use your topic knowledge – develop the main message </a:t>
            </a:r>
          </a:p>
          <a:p>
            <a:pPr algn="ctr"/>
            <a:r>
              <a:rPr lang="en-GB" dirty="0" smtClean="0"/>
              <a:t>Pick out details and explain .</a:t>
            </a:r>
            <a:endParaRPr lang="en-GB" dirty="0"/>
          </a:p>
        </p:txBody>
      </p:sp>
      <p:sp>
        <p:nvSpPr>
          <p:cNvPr id="14" name="Rounded Rectangle 13"/>
          <p:cNvSpPr/>
          <p:nvPr/>
        </p:nvSpPr>
        <p:spPr>
          <a:xfrm>
            <a:off x="6295231" y="3515182"/>
            <a:ext cx="2700300" cy="30821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3 – </a:t>
            </a:r>
            <a:r>
              <a:rPr lang="en-GB" dirty="0" smtClean="0"/>
              <a:t>Suggest </a:t>
            </a:r>
            <a:r>
              <a:rPr lang="en-GB" dirty="0" smtClean="0"/>
              <a:t>reasons why the source was produced at the </a:t>
            </a:r>
            <a:r>
              <a:rPr lang="en-GB" dirty="0" smtClean="0"/>
              <a:t>time. </a:t>
            </a:r>
            <a:endParaRPr lang="en-GB" dirty="0"/>
          </a:p>
        </p:txBody>
      </p:sp>
      <p:pic>
        <p:nvPicPr>
          <p:cNvPr id="1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9562" y="5875108"/>
            <a:ext cx="1090464" cy="94071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114" y="6094036"/>
            <a:ext cx="2148448" cy="72178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2400" t="20667" r="17800" b="17111"/>
          <a:stretch/>
        </p:blipFill>
        <p:spPr>
          <a:xfrm>
            <a:off x="2799457" y="1427944"/>
            <a:ext cx="3577751" cy="2514483"/>
          </a:xfrm>
          <a:prstGeom prst="rect">
            <a:avLst/>
          </a:prstGeom>
        </p:spPr>
      </p:pic>
    </p:spTree>
    <p:extLst>
      <p:ext uri="{BB962C8B-B14F-4D97-AF65-F5344CB8AC3E}">
        <p14:creationId xmlns:p14="http://schemas.microsoft.com/office/powerpoint/2010/main" val="203869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00" y="1551144"/>
            <a:ext cx="8774832" cy="1143000"/>
          </a:xfrm>
        </p:spPr>
        <p:txBody>
          <a:bodyPr>
            <a:normAutofit fontScale="90000"/>
          </a:bodyPr>
          <a:lstStyle/>
          <a:p>
            <a:pPr algn="l"/>
            <a:r>
              <a:rPr lang="en-GB" sz="2700" dirty="0" smtClean="0">
                <a:solidFill>
                  <a:srgbClr val="C00000"/>
                </a:solidFill>
                <a:latin typeface="Comic Sans MS" panose="030F0702030302020204" pitchFamily="66" charset="0"/>
              </a:rPr>
              <a:t>Exam Question </a:t>
            </a:r>
            <a:r>
              <a:rPr lang="en-GB" sz="2700" dirty="0" smtClean="0">
                <a:solidFill>
                  <a:srgbClr val="C00000"/>
                </a:solidFill>
                <a:latin typeface="Comic Sans MS" panose="030F0702030302020204" pitchFamily="66" charset="0"/>
              </a:rPr>
              <a:t>Help-Sheet/PowerPoint</a:t>
            </a:r>
            <a:r>
              <a:rPr lang="en-GB" sz="2700" dirty="0" smtClean="0">
                <a:solidFill>
                  <a:srgbClr val="C00000"/>
                </a:solidFill>
                <a:latin typeface="Comic Sans MS" panose="030F0702030302020204" pitchFamily="66" charset="0"/>
              </a:rPr>
              <a:t/>
            </a:r>
            <a:br>
              <a:rPr lang="en-GB" sz="2700" dirty="0" smtClean="0">
                <a:solidFill>
                  <a:srgbClr val="C00000"/>
                </a:solidFill>
                <a:latin typeface="Comic Sans MS" panose="030F0702030302020204" pitchFamily="66" charset="0"/>
              </a:rPr>
            </a:br>
            <a:r>
              <a:rPr lang="en-GB" sz="2700" dirty="0">
                <a:solidFill>
                  <a:srgbClr val="C00000"/>
                </a:solidFill>
                <a:latin typeface="Comic Sans MS" panose="030F0702030302020204" pitchFamily="66" charset="0"/>
              </a:rPr>
              <a:t/>
            </a:r>
            <a:br>
              <a:rPr lang="en-GB" sz="2700" dirty="0">
                <a:solidFill>
                  <a:srgbClr val="C00000"/>
                </a:solidFill>
                <a:latin typeface="Comic Sans MS" panose="030F0702030302020204" pitchFamily="66" charset="0"/>
              </a:rPr>
            </a:br>
            <a:r>
              <a:rPr lang="en-GB" sz="2700" dirty="0" smtClean="0">
                <a:solidFill>
                  <a:srgbClr val="C00000"/>
                </a:solidFill>
                <a:latin typeface="Comic Sans MS" panose="030F0702030302020204" pitchFamily="66" charset="0"/>
              </a:rPr>
              <a:t>Question 4 </a:t>
            </a:r>
            <a:r>
              <a:rPr lang="en-GB" dirty="0">
                <a:latin typeface="Comic Sans MS" panose="030F0702030302020204" pitchFamily="66" charset="0"/>
              </a:rPr>
              <a:t/>
            </a:r>
            <a:br>
              <a:rPr lang="en-GB" dirty="0">
                <a:latin typeface="Comic Sans MS" panose="030F0702030302020204" pitchFamily="66" charset="0"/>
              </a:rPr>
            </a:br>
            <a:r>
              <a:rPr lang="en-GB" sz="2700" dirty="0" smtClean="0">
                <a:latin typeface="Comic Sans MS" panose="030F0702030302020204" pitchFamily="66" charset="0"/>
              </a:rPr>
              <a:t/>
            </a:r>
            <a:br>
              <a:rPr lang="en-GB" sz="2700" dirty="0" smtClean="0">
                <a:latin typeface="Comic Sans MS" panose="030F0702030302020204" pitchFamily="66" charset="0"/>
              </a:rPr>
            </a:br>
            <a:r>
              <a:rPr lang="en-GB" sz="2400" dirty="0" smtClean="0">
                <a:latin typeface="Comic Sans MS" panose="030F0702030302020204" pitchFamily="66" charset="0"/>
              </a:rPr>
              <a:t>S</a:t>
            </a:r>
            <a:r>
              <a:rPr lang="en-GB" sz="2400" dirty="0" smtClean="0">
                <a:latin typeface="Comic Sans MS" panose="030F0702030302020204" pitchFamily="66" charset="0"/>
              </a:rPr>
              <a:t>tudy </a:t>
            </a:r>
            <a:r>
              <a:rPr lang="en-GB" sz="2400" dirty="0">
                <a:latin typeface="Comic Sans MS" panose="030F0702030302020204" pitchFamily="66" charset="0"/>
              </a:rPr>
              <a:t>the sources below and then answer the question that follows</a:t>
            </a:r>
            <a:r>
              <a:rPr lang="en-GB" sz="2400" dirty="0" smtClean="0">
                <a:latin typeface="Comic Sans MS" panose="030F0702030302020204" pitchFamily="66" charset="0"/>
              </a:rPr>
              <a:t>.</a:t>
            </a:r>
            <a:br>
              <a:rPr lang="en-GB" sz="2400" dirty="0" smtClean="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a:latin typeface="Comic Sans MS" panose="030F0702030302020204" pitchFamily="66" charset="0"/>
              </a:rPr>
              <a:t>Which of the sources is more useful to an historian studying the </a:t>
            </a:r>
            <a:r>
              <a:rPr lang="en-GB" sz="2400" dirty="0" smtClean="0">
                <a:latin typeface="Comic Sans MS" panose="030F0702030302020204" pitchFamily="66" charset="0"/>
              </a:rPr>
              <a:t>issue…?                                                                                                                        [</a:t>
            </a:r>
            <a:r>
              <a:rPr lang="en-GB" sz="2400" dirty="0"/>
              <a:t>12]</a:t>
            </a:r>
            <a:br>
              <a:rPr lang="en-GB" sz="2400" dirty="0"/>
            </a:br>
            <a:endParaRPr lang="en-GB" sz="2700" dirty="0">
              <a:latin typeface="Comic Sans MS" panose="030F0702030302020204" pitchFamily="66"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753034"/>
            <a:ext cx="1090464" cy="9407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920" y="5971962"/>
            <a:ext cx="2148448" cy="721782"/>
          </a:xfrm>
          <a:prstGeom prst="rect">
            <a:avLst/>
          </a:prstGeom>
        </p:spPr>
      </p:pic>
      <p:sp>
        <p:nvSpPr>
          <p:cNvPr id="7" name="Rounded Rectangle 6"/>
          <p:cNvSpPr/>
          <p:nvPr/>
        </p:nvSpPr>
        <p:spPr>
          <a:xfrm>
            <a:off x="200000" y="3877056"/>
            <a:ext cx="5359552" cy="28166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latin typeface="Comic Sans MS" panose="030F0702030302020204" pitchFamily="66" charset="0"/>
              </a:rPr>
              <a:t>You must show your knowledge and understanding to provide a judgement about the usefulness to an historian. You must analyse and evaluate the content of the source before you reach a judgement. </a:t>
            </a:r>
            <a:endParaRPr lang="en-GB" sz="2400" dirty="0">
              <a:latin typeface="Comic Sans MS" panose="030F0702030302020204" pitchFamily="66" charset="0"/>
            </a:endParaRPr>
          </a:p>
        </p:txBody>
      </p:sp>
    </p:spTree>
    <p:extLst>
      <p:ext uri="{BB962C8B-B14F-4D97-AF65-F5344CB8AC3E}">
        <p14:creationId xmlns:p14="http://schemas.microsoft.com/office/powerpoint/2010/main" val="1850990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TotalTime>
  <Words>1045</Words>
  <Application>Microsoft Office PowerPoint</Application>
  <PresentationFormat>On-screen Show (4:3)</PresentationFormat>
  <Paragraphs>140</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Times New Roman</vt:lpstr>
      <vt:lpstr>1_Office Theme</vt:lpstr>
      <vt:lpstr> Unit 2  Exam Question Help-Sheet/PowerPoint   </vt:lpstr>
      <vt:lpstr> </vt:lpstr>
      <vt:lpstr>Exam Question Help-Sheet/PowerPoint  Question 1  </vt:lpstr>
      <vt:lpstr> </vt:lpstr>
      <vt:lpstr>Exam Question Help-Sheet/PowerPoint  Question 2   Describe …     [8] </vt:lpstr>
      <vt:lpstr>Describe the KKK during the 1920s [8]</vt:lpstr>
      <vt:lpstr>Exam Question Help-Sheet/PowerPoint  Question 3  </vt:lpstr>
      <vt:lpstr>What is the purpose of Source B? </vt:lpstr>
      <vt:lpstr>Exam Question Help-Sheet/PowerPoint  Question 4   Study the sources below and then answer the question that follows.  Which of the sources is more useful to an historian studying the issue…?                                                                                                                        [12] </vt:lpstr>
      <vt:lpstr> </vt:lpstr>
      <vt:lpstr> </vt:lpstr>
      <vt:lpstr> </vt:lpstr>
      <vt:lpstr>Exam Question Help-Sheet/PowerPoint  Question 5   Was …. ? [16]  Use your own knowledge and understanding of the issue to support your answer. Marks for spelling, punctuation and the accurate use of grammar and specialist language are allocated to this question.                                                                                                                      [3]  </vt:lpstr>
      <vt:lpstr>Was organised crime the biggest problem facing American society during the 1920s?   [16] </vt:lpstr>
      <vt:lpstr> </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Exam Question Help-Sheet/Powerpoint</dc:title>
  <dc:creator>Haslehurst S</dc:creator>
  <cp:lastModifiedBy>Haslehurst S</cp:lastModifiedBy>
  <cp:revision>35</cp:revision>
  <dcterms:created xsi:type="dcterms:W3CDTF">2017-06-16T09:02:48Z</dcterms:created>
  <dcterms:modified xsi:type="dcterms:W3CDTF">2017-06-16T13:56:07Z</dcterms:modified>
</cp:coreProperties>
</file>