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77"/>
  </p:notesMasterIdLst>
  <p:sldIdLst>
    <p:sldId id="256" r:id="rId5"/>
    <p:sldId id="364" r:id="rId6"/>
    <p:sldId id="365" r:id="rId7"/>
    <p:sldId id="366" r:id="rId8"/>
    <p:sldId id="367" r:id="rId9"/>
    <p:sldId id="368" r:id="rId10"/>
    <p:sldId id="369" r:id="rId11"/>
    <p:sldId id="370" r:id="rId12"/>
    <p:sldId id="424" r:id="rId13"/>
    <p:sldId id="371" r:id="rId14"/>
    <p:sldId id="372" r:id="rId15"/>
    <p:sldId id="373" r:id="rId16"/>
    <p:sldId id="272" r:id="rId17"/>
    <p:sldId id="349" r:id="rId18"/>
    <p:sldId id="374" r:id="rId19"/>
    <p:sldId id="375" r:id="rId20"/>
    <p:sldId id="376" r:id="rId21"/>
    <p:sldId id="377" r:id="rId22"/>
    <p:sldId id="378" r:id="rId23"/>
    <p:sldId id="379" r:id="rId24"/>
    <p:sldId id="380" r:id="rId25"/>
    <p:sldId id="381" r:id="rId26"/>
    <p:sldId id="382" r:id="rId27"/>
    <p:sldId id="383" r:id="rId28"/>
    <p:sldId id="384" r:id="rId29"/>
    <p:sldId id="385" r:id="rId30"/>
    <p:sldId id="386" r:id="rId31"/>
    <p:sldId id="387" r:id="rId32"/>
    <p:sldId id="389" r:id="rId33"/>
    <p:sldId id="390" r:id="rId34"/>
    <p:sldId id="391" r:id="rId35"/>
    <p:sldId id="392" r:id="rId36"/>
    <p:sldId id="393" r:id="rId37"/>
    <p:sldId id="394" r:id="rId38"/>
    <p:sldId id="395" r:id="rId39"/>
    <p:sldId id="396" r:id="rId40"/>
    <p:sldId id="397" r:id="rId41"/>
    <p:sldId id="398" r:id="rId42"/>
    <p:sldId id="399" r:id="rId43"/>
    <p:sldId id="400" r:id="rId44"/>
    <p:sldId id="401" r:id="rId45"/>
    <p:sldId id="402" r:id="rId46"/>
    <p:sldId id="403" r:id="rId47"/>
    <p:sldId id="404" r:id="rId48"/>
    <p:sldId id="405" r:id="rId49"/>
    <p:sldId id="406" r:id="rId50"/>
    <p:sldId id="407" r:id="rId51"/>
    <p:sldId id="408" r:id="rId52"/>
    <p:sldId id="409" r:id="rId53"/>
    <p:sldId id="410" r:id="rId54"/>
    <p:sldId id="411" r:id="rId55"/>
    <p:sldId id="412" r:id="rId56"/>
    <p:sldId id="413" r:id="rId57"/>
    <p:sldId id="414" r:id="rId58"/>
    <p:sldId id="415" r:id="rId59"/>
    <p:sldId id="416" r:id="rId60"/>
    <p:sldId id="417" r:id="rId61"/>
    <p:sldId id="418" r:id="rId62"/>
    <p:sldId id="419" r:id="rId63"/>
    <p:sldId id="420" r:id="rId64"/>
    <p:sldId id="421" r:id="rId65"/>
    <p:sldId id="422" r:id="rId66"/>
    <p:sldId id="354" r:id="rId67"/>
    <p:sldId id="355" r:id="rId68"/>
    <p:sldId id="356" r:id="rId69"/>
    <p:sldId id="357" r:id="rId70"/>
    <p:sldId id="358" r:id="rId71"/>
    <p:sldId id="351" r:id="rId72"/>
    <p:sldId id="352" r:id="rId73"/>
    <p:sldId id="313" r:id="rId74"/>
    <p:sldId id="423" r:id="rId75"/>
    <p:sldId id="310" r:id="rId76"/>
  </p:sldIdLst>
  <p:sldSz cx="9144000" cy="6858000" type="screen4x3"/>
  <p:notesSz cx="6797675" cy="99282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6B0E4"/>
    <a:srgbClr val="487DC4"/>
    <a:srgbClr val="E75306"/>
    <a:srgbClr val="DF3C06"/>
    <a:srgbClr val="5A5A59"/>
    <a:srgbClr val="F7B385"/>
    <a:srgbClr val="A5A6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182" autoAdjust="0"/>
    <p:restoredTop sz="94674"/>
  </p:normalViewPr>
  <p:slideViewPr>
    <p:cSldViewPr snapToGrid="0" snapToObjects="1">
      <p:cViewPr>
        <p:scale>
          <a:sx n="103" d="100"/>
          <a:sy n="103" d="100"/>
        </p:scale>
        <p:origin x="-10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76" Type="http://schemas.openxmlformats.org/officeDocument/2006/relationships/slide" Target="slides/slide72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slide" Target="slides/slide62.xml"/><Relationship Id="rId74" Type="http://schemas.openxmlformats.org/officeDocument/2006/relationships/slide" Target="slides/slide70.xml"/><Relationship Id="rId79" Type="http://schemas.openxmlformats.org/officeDocument/2006/relationships/viewProps" Target="viewProps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slide" Target="slides/slide69.xml"/><Relationship Id="rId78" Type="http://schemas.openxmlformats.org/officeDocument/2006/relationships/presProps" Target="presProps.xml"/><Relationship Id="rId8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77" Type="http://schemas.openxmlformats.org/officeDocument/2006/relationships/notesMaster" Target="notesMasters/notesMaster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80" Type="http://schemas.openxmlformats.org/officeDocument/2006/relationships/theme" Target="theme/theme1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slide" Target="slides/slide7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68B456-D1C7-9C45-AE9F-9CC7CB977809}" type="datetimeFigureOut">
              <a:rPr lang="en-US" smtClean="0"/>
              <a:t>1/25/2017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8375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AC7685-BEFD-A541-BA29-7EF6540E744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32728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AC7685-BEFD-A541-BA29-7EF6540E744C}" type="slidenum">
              <a:rPr lang="en-US" smtClean="0"/>
              <a:t>68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45475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AC7685-BEFD-A541-BA29-7EF6540E744C}" type="slidenum">
              <a:rPr lang="en-US" smtClean="0"/>
              <a:t>69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52597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6B98A-A3DE-914F-A6C2-F2963756AB9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Eduqas_Powerpoint_Templates_for PPT-1.psd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771408"/>
          </a:xfrm>
          <a:prstGeom prst="rect">
            <a:avLst/>
          </a:prstGeom>
        </p:spPr>
      </p:pic>
      <p:pic>
        <p:nvPicPr>
          <p:cNvPr id="9" name="Picture 8" descr="Z:\Pictures\logos\WJEC_Logo_RGB.jp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362" y="5923499"/>
            <a:ext cx="701740" cy="700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10" descr="Z:\Pictures\logos\WJEC_Logo_RGB.jp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362" y="6005851"/>
            <a:ext cx="701740" cy="700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94997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6C20C-B4BE-564F-9344-0F648460F265}" type="datetimeFigureOut">
              <a:rPr lang="en-US" smtClean="0"/>
              <a:pPr/>
              <a:t>1/25/2017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6B98A-A3DE-914F-A6C2-F2963756AB9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58348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6C20C-B4BE-564F-9344-0F648460F265}" type="datetimeFigureOut">
              <a:rPr lang="en-US" smtClean="0"/>
              <a:pPr/>
              <a:t>1/25/2017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6B98A-A3DE-914F-A6C2-F2963756AB9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46737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6C20C-B4BE-564F-9344-0F648460F265}" type="datetimeFigureOut">
              <a:rPr lang="en-US" smtClean="0"/>
              <a:pPr/>
              <a:t>1/25/2017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6B98A-A3DE-914F-A6C2-F2963756AB9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48313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56B0E4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6C20C-B4BE-564F-9344-0F648460F265}" type="datetimeFigureOut">
              <a:rPr lang="en-US" smtClean="0"/>
              <a:pPr/>
              <a:t>1/25/2017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59740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6C20C-B4BE-564F-9344-0F648460F265}" type="datetimeFigureOut">
              <a:rPr lang="en-US" smtClean="0"/>
              <a:pPr/>
              <a:t>1/25/2017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6B98A-A3DE-914F-A6C2-F2963756AB9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79399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6C20C-B4BE-564F-9344-0F648460F265}" type="datetimeFigureOut">
              <a:rPr lang="en-US" smtClean="0"/>
              <a:pPr/>
              <a:t>1/25/2017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6B98A-A3DE-914F-A6C2-F2963756AB9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10123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6C20C-B4BE-564F-9344-0F648460F265}" type="datetimeFigureOut">
              <a:rPr lang="en-US" smtClean="0"/>
              <a:pPr/>
              <a:t>1/25/2017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6B98A-A3DE-914F-A6C2-F2963756AB9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6077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6C20C-B4BE-564F-9344-0F648460F265}" type="datetimeFigureOut">
              <a:rPr lang="en-US" smtClean="0"/>
              <a:pPr/>
              <a:t>1/25/2017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6B98A-A3DE-914F-A6C2-F2963756AB9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66218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6B98A-A3DE-914F-A6C2-F2963756AB9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rgbClr val="56B0E4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83175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6C20C-B4BE-564F-9344-0F648460F265}" type="datetimeFigureOut">
              <a:rPr lang="en-US" smtClean="0"/>
              <a:pPr/>
              <a:t>1/25/2017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6B98A-A3DE-914F-A6C2-F2963756AB9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8880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6C20C-B4BE-564F-9344-0F648460F265}" type="datetimeFigureOut">
              <a:rPr lang="en-US" smtClean="0"/>
              <a:pPr/>
              <a:t>1/25/2017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6B98A-A3DE-914F-A6C2-F2963756AB9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4027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36C20C-B4BE-564F-9344-0F648460F265}" type="datetimeFigureOut">
              <a:rPr lang="en-US" smtClean="0"/>
              <a:pPr/>
              <a:t>1/25/2017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66B98A-A3DE-914F-A6C2-F2963756AB9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 descr="Z:\Pictures\logos\WJEC_Logo_RGB.jpg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362" y="6005851"/>
            <a:ext cx="701740" cy="700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98231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oer.wjec.co.uk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kwai.wong@wjec.co.uk" TargetMode="External"/><Relationship Id="rId2" Type="http://schemas.openxmlformats.org/officeDocument/2006/relationships/hyperlink" Target="mailto:andy.parker@eduqas.co.uk" TargetMode="Externa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wjecservices.co.uk/" TargetMode="Externa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wjecservices.co.uk/" TargetMode="Externa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hyperlink" Target="Sample_Assessment_Materials.pdf" TargetMode="External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hyperlink" Target="mailto:Kwai.wong@wjec.co.uk" TargetMode="External"/><Relationship Id="rId2" Type="http://schemas.openxmlformats.org/officeDocument/2006/relationships/hyperlink" Target="mailto:andy.parker@wjec.co.uk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resources.wjec.co.uk/" TargetMode="External"/><Relationship Id="rId2" Type="http://schemas.openxmlformats.org/officeDocument/2006/relationships/hyperlink" Target="WJEC_GCSE_Computer_Science_2017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eduqas.co.uk/qualifications/computer-science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Getting%20started%20with%20Programming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78740" y="366733"/>
            <a:ext cx="6160160" cy="19882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4400" kern="1100" spc="-30" dirty="0" smtClean="0">
                <a:solidFill>
                  <a:schemeClr val="bg1"/>
                </a:solidFill>
                <a:latin typeface="Gotham Rounded Book"/>
                <a:cs typeface="Gotham Rounded Book"/>
              </a:rPr>
              <a:t>WJEC</a:t>
            </a:r>
            <a:endParaRPr lang="en-US" sz="4400" kern="1100" spc="-30" dirty="0">
              <a:solidFill>
                <a:schemeClr val="bg1"/>
              </a:solidFill>
              <a:latin typeface="Gotham Rounded Book"/>
              <a:cs typeface="Gotham Rounded Book"/>
            </a:endParaRPr>
          </a:p>
          <a:p>
            <a:r>
              <a:rPr lang="en-US" sz="4400" kern="1100" spc="-30" dirty="0">
                <a:solidFill>
                  <a:schemeClr val="bg1"/>
                </a:solidFill>
                <a:latin typeface="Gotham Rounded Book"/>
                <a:cs typeface="Gotham Rounded Book"/>
              </a:rPr>
              <a:t>GCSE</a:t>
            </a:r>
          </a:p>
          <a:p>
            <a:r>
              <a:rPr lang="en-US" sz="4400" kern="1100" spc="-30" dirty="0">
                <a:solidFill>
                  <a:schemeClr val="bg1"/>
                </a:solidFill>
                <a:latin typeface="Gotham Rounded Book"/>
                <a:cs typeface="Gotham Rounded Book"/>
              </a:rPr>
              <a:t>Computer Science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90006" y="4168239"/>
            <a:ext cx="69351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kern="1100" spc="-50" dirty="0" smtClean="0">
                <a:solidFill>
                  <a:schemeClr val="bg1"/>
                </a:solidFill>
                <a:latin typeface="Gotham Rounded Book"/>
                <a:cs typeface="Gotham Rounded Book"/>
              </a:rPr>
              <a:t>Geraint Jones</a:t>
            </a:r>
            <a:endParaRPr lang="en-US" sz="3600" kern="1100" spc="-50" dirty="0">
              <a:solidFill>
                <a:schemeClr val="bg1"/>
              </a:solidFill>
              <a:latin typeface="Gotham Rounded Book"/>
              <a:cs typeface="Gotham Rounded Book"/>
            </a:endParaRPr>
          </a:p>
          <a:p>
            <a:r>
              <a:rPr lang="en-US" kern="1100" spc="-50" dirty="0">
                <a:solidFill>
                  <a:schemeClr val="bg1"/>
                </a:solidFill>
                <a:latin typeface="Gotham Rounded Book"/>
                <a:cs typeface="Gotham Rounded Book"/>
              </a:rPr>
              <a:t>Principal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601981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Online Exam Review (OER)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GB" sz="3400" dirty="0">
                <a:solidFill>
                  <a:srgbClr val="56B0E4"/>
                </a:solidFill>
                <a:latin typeface="Gotham Rounded Book"/>
                <a:cs typeface="Gotham Rounded Book"/>
              </a:rPr>
              <a:t>This innovative online resource will allow teachers to continue to receive a high standard of Continuing Professional Development (CPD) in a new and interactive way. This is free, additional resource to face to face CPD and examiners’ reports. </a:t>
            </a:r>
          </a:p>
          <a:p>
            <a:endParaRPr lang="en-GB" sz="2800" baseline="30000" dirty="0">
              <a:solidFill>
                <a:schemeClr val="tx1">
                  <a:lumMod val="50000"/>
                  <a:lumOff val="50000"/>
                </a:schemeClr>
              </a:solidFill>
              <a:latin typeface="Bliss-Light"/>
              <a:cs typeface="Bliss-Ligh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>
                <a:latin typeface="Bliss-Light"/>
              </a:rPr>
              <a:t>Gives clear breakdown of candidate performance, including facility factors of questions, percentage attempt and mean mark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800" dirty="0">
                <a:latin typeface="Bliss-Light"/>
              </a:rPr>
              <a:t>Examiner comments provided on a per-question basis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800" dirty="0">
                <a:latin typeface="Bliss-Light"/>
              </a:rPr>
              <a:t>Provides examples of questions and marks awarded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800" dirty="0">
                <a:latin typeface="Bliss-Light"/>
              </a:rPr>
              <a:t>Links to mark scheme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>
                <a:latin typeface="Bliss-Light"/>
              </a:rPr>
              <a:t>Can be used as CPD material within a department or as a teaching tool</a:t>
            </a:r>
          </a:p>
          <a:p>
            <a:pPr>
              <a:lnSpc>
                <a:spcPct val="150000"/>
              </a:lnSpc>
            </a:pPr>
            <a:r>
              <a:rPr lang="en-GB" sz="2800" dirty="0">
                <a:solidFill>
                  <a:srgbClr val="5A5A59"/>
                </a:solidFill>
                <a:latin typeface="Bliss-Light"/>
                <a:cs typeface="Gotham Rounded Book"/>
                <a:hlinkClick r:id="rId2"/>
              </a:rPr>
              <a:t>http://oer.wjec.co.uk/</a:t>
            </a:r>
            <a:endParaRPr lang="en-GB" sz="2800" dirty="0">
              <a:solidFill>
                <a:srgbClr val="5A5A59"/>
              </a:solidFill>
              <a:latin typeface="Bliss-Light"/>
              <a:cs typeface="Gotham Rounded Book"/>
            </a:endParaRPr>
          </a:p>
        </p:txBody>
      </p:sp>
    </p:spTree>
    <p:extLst>
      <p:ext uri="{BB962C8B-B14F-4D97-AF65-F5344CB8AC3E}">
        <p14:creationId xmlns:p14="http://schemas.microsoft.com/office/powerpoint/2010/main" val="16858724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Online Exam Review (OER)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100081" y="2101797"/>
            <a:ext cx="5572889" cy="4093403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23271" y="3144028"/>
            <a:ext cx="281889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000" b="1" dirty="0">
                <a:latin typeface="Bliss-Light"/>
                <a:cs typeface="Gotham Rounded Book"/>
              </a:rPr>
              <a:t>Statistics provided at a granular level for all examinations</a:t>
            </a:r>
          </a:p>
        </p:txBody>
      </p:sp>
    </p:spTree>
    <p:extLst>
      <p:ext uri="{BB962C8B-B14F-4D97-AF65-F5344CB8AC3E}">
        <p14:creationId xmlns:p14="http://schemas.microsoft.com/office/powerpoint/2010/main" val="2952095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Online Exam Review (OER)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61272" y="2112962"/>
            <a:ext cx="5513039" cy="3939806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81192" y="2963277"/>
            <a:ext cx="255725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000" b="1" dirty="0">
                <a:latin typeface="Bliss-Light"/>
                <a:cs typeface="Gotham Rounded Book"/>
              </a:rPr>
              <a:t>Examples of candidate answers, with marks, discussion and links to mark scheme</a:t>
            </a:r>
          </a:p>
        </p:txBody>
      </p:sp>
    </p:spTree>
    <p:extLst>
      <p:ext uri="{BB962C8B-B14F-4D97-AF65-F5344CB8AC3E}">
        <p14:creationId xmlns:p14="http://schemas.microsoft.com/office/powerpoint/2010/main" val="26694181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78740" y="569174"/>
            <a:ext cx="4769510" cy="17173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4400" kern="1100" spc="-30" dirty="0">
                <a:solidFill>
                  <a:schemeClr val="bg1"/>
                </a:solidFill>
                <a:latin typeface="Gotham Rounded Book"/>
                <a:cs typeface="Gotham Rounded Book"/>
              </a:rPr>
              <a:t>Any Questions?</a:t>
            </a:r>
          </a:p>
          <a:p>
            <a:pPr>
              <a:lnSpc>
                <a:spcPct val="80000"/>
              </a:lnSpc>
            </a:pPr>
            <a:endParaRPr lang="en-US" sz="4400" kern="1100" spc="-30" dirty="0">
              <a:solidFill>
                <a:schemeClr val="bg1"/>
              </a:solidFill>
              <a:latin typeface="Gotham Rounded Book"/>
              <a:cs typeface="Gotham Rounded Book"/>
            </a:endParaRPr>
          </a:p>
          <a:p>
            <a:pPr>
              <a:lnSpc>
                <a:spcPct val="80000"/>
              </a:lnSpc>
            </a:pPr>
            <a:r>
              <a:rPr lang="en-US" sz="4400" kern="1100" spc="-30" dirty="0">
                <a:solidFill>
                  <a:schemeClr val="bg1"/>
                </a:solidFill>
                <a:latin typeface="Gotham Rounded Book"/>
                <a:cs typeface="Gotham Rounded Book"/>
              </a:rPr>
              <a:t>Contact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4195" y="1781867"/>
            <a:ext cx="83987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bg1"/>
                </a:solidFill>
                <a:latin typeface="Gotham Rounded Book" pitchFamily="50" charset="0"/>
              </a:rPr>
              <a:t> </a:t>
            </a:r>
          </a:p>
          <a:p>
            <a:endParaRPr lang="en-GB" sz="2400" dirty="0">
              <a:latin typeface="Bliss-Light"/>
            </a:endParaRPr>
          </a:p>
          <a:p>
            <a:r>
              <a:rPr lang="en-US" sz="3200" kern="1100" spc="-50" dirty="0">
                <a:solidFill>
                  <a:schemeClr val="bg1"/>
                </a:solidFill>
                <a:latin typeface="Gotham Rounded Book"/>
                <a:cs typeface="Gotham Rounded Book"/>
              </a:rPr>
              <a:t>Subject Officer: </a:t>
            </a:r>
            <a:r>
              <a:rPr lang="en-US" sz="3200" kern="1100" spc="-50" dirty="0" smtClean="0">
                <a:solidFill>
                  <a:schemeClr val="bg1"/>
                </a:solidFill>
                <a:latin typeface="Gotham Rounded Book"/>
                <a:cs typeface="Gotham Rounded Book"/>
              </a:rPr>
              <a:t>Andy Parker</a:t>
            </a:r>
            <a:endParaRPr lang="en-US" sz="3200" kern="1100" spc="-50" dirty="0">
              <a:solidFill>
                <a:schemeClr val="bg1"/>
              </a:solidFill>
              <a:latin typeface="Gotham Rounded Book"/>
              <a:cs typeface="Gotham Rounded Book"/>
            </a:endParaRPr>
          </a:p>
          <a:p>
            <a:r>
              <a:rPr lang="en-US" sz="3200" kern="1100" spc="-50" dirty="0">
                <a:solidFill>
                  <a:schemeClr val="bg1"/>
                </a:solidFill>
                <a:latin typeface="Gotham Rounded Book"/>
                <a:cs typeface="Gotham Rounded Book"/>
                <a:hlinkClick r:id="rId2"/>
              </a:rPr>
              <a:t>andy.parker@wjec.co.uk</a:t>
            </a:r>
            <a:endParaRPr lang="en-US" sz="3200" kern="1100" spc="-50" dirty="0">
              <a:solidFill>
                <a:schemeClr val="bg1"/>
              </a:solidFill>
              <a:latin typeface="Gotham Rounded Book"/>
              <a:cs typeface="Gotham Rounded Book"/>
            </a:endParaRPr>
          </a:p>
          <a:p>
            <a:endParaRPr lang="en-US" sz="3200" kern="1100" spc="-50" dirty="0">
              <a:solidFill>
                <a:schemeClr val="bg1"/>
              </a:solidFill>
              <a:latin typeface="Gotham Rounded Book"/>
              <a:cs typeface="Gotham Rounded Book"/>
            </a:endParaRPr>
          </a:p>
          <a:p>
            <a:r>
              <a:rPr lang="en-US" sz="3200" kern="1100" spc="-50" dirty="0">
                <a:solidFill>
                  <a:schemeClr val="bg1"/>
                </a:solidFill>
                <a:latin typeface="Gotham Rounded Book"/>
                <a:cs typeface="Gotham Rounded Book"/>
              </a:rPr>
              <a:t>Subject Support Officer: Kwai Wong</a:t>
            </a:r>
          </a:p>
          <a:p>
            <a:r>
              <a:rPr lang="en-US" sz="3200" kern="1100" spc="-50" dirty="0">
                <a:solidFill>
                  <a:schemeClr val="bg1"/>
                </a:solidFill>
                <a:latin typeface="Gotham Rounded Book"/>
                <a:cs typeface="Gotham Rounded Book"/>
                <a:hlinkClick r:id="rId3"/>
              </a:rPr>
              <a:t>kwai.wong@wjec.co.uk</a:t>
            </a:r>
            <a:endParaRPr lang="en-US" sz="3200" kern="1100" spc="-50" dirty="0">
              <a:solidFill>
                <a:schemeClr val="bg1"/>
              </a:solidFill>
              <a:latin typeface="Gotham Rounded Book"/>
              <a:cs typeface="Gotham Rounded Book"/>
            </a:endParaRPr>
          </a:p>
          <a:p>
            <a:endParaRPr lang="en-US" sz="3200" kern="1100" spc="-50" dirty="0">
              <a:solidFill>
                <a:schemeClr val="bg1"/>
              </a:solidFill>
              <a:latin typeface="Gotham Rounded Book"/>
              <a:cs typeface="Gotham Rounded Book"/>
            </a:endParaRPr>
          </a:p>
          <a:p>
            <a:endParaRPr lang="en-US" sz="2000" kern="1100" spc="-50" dirty="0">
              <a:latin typeface="Gotham Rounded Book"/>
              <a:cs typeface="Gotham Rounded Book"/>
            </a:endParaRPr>
          </a:p>
          <a:p>
            <a:endParaRPr lang="en-US" sz="2000" kern="1100" spc="-50" dirty="0">
              <a:solidFill>
                <a:srgbClr val="F7B385"/>
              </a:solidFill>
              <a:latin typeface="Gotham Rounded Book"/>
              <a:cs typeface="Gotham Rounded Book"/>
            </a:endParaRPr>
          </a:p>
          <a:p>
            <a:endParaRPr lang="en-GB" sz="4400" dirty="0"/>
          </a:p>
        </p:txBody>
      </p:sp>
    </p:spTree>
    <p:extLst>
      <p:ext uri="{BB962C8B-B14F-4D97-AF65-F5344CB8AC3E}">
        <p14:creationId xmlns:p14="http://schemas.microsoft.com/office/powerpoint/2010/main" val="42223025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78740" y="366733"/>
            <a:ext cx="6160160" cy="19882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4400" kern="1100" spc="-30" dirty="0" smtClean="0">
                <a:solidFill>
                  <a:schemeClr val="bg1"/>
                </a:solidFill>
                <a:latin typeface="Gotham Rounded Book"/>
                <a:cs typeface="Gotham Rounded Book"/>
              </a:rPr>
              <a:t>WJEC</a:t>
            </a:r>
            <a:endParaRPr lang="en-US" sz="4400" kern="1100" spc="-30" dirty="0">
              <a:solidFill>
                <a:schemeClr val="bg1"/>
              </a:solidFill>
              <a:latin typeface="Gotham Rounded Book"/>
              <a:cs typeface="Gotham Rounded Book"/>
            </a:endParaRPr>
          </a:p>
          <a:p>
            <a:r>
              <a:rPr lang="en-US" sz="4400" kern="1100" spc="-30" dirty="0">
                <a:solidFill>
                  <a:schemeClr val="bg1"/>
                </a:solidFill>
                <a:latin typeface="Gotham Rounded Book"/>
                <a:cs typeface="Gotham Rounded Book"/>
              </a:rPr>
              <a:t>GCSE</a:t>
            </a:r>
          </a:p>
          <a:p>
            <a:r>
              <a:rPr lang="en-US" sz="4400" kern="1100" spc="-30" dirty="0">
                <a:solidFill>
                  <a:schemeClr val="bg1"/>
                </a:solidFill>
                <a:latin typeface="Gotham Rounded Book"/>
                <a:cs typeface="Gotham Rounded Book"/>
              </a:rPr>
              <a:t>Computer Science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90006" y="4168239"/>
            <a:ext cx="69351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kern="1100" spc="-50" dirty="0">
                <a:solidFill>
                  <a:schemeClr val="bg1"/>
                </a:solidFill>
                <a:latin typeface="Gotham Rounded Book"/>
                <a:cs typeface="Gotham Rounded Book"/>
              </a:rPr>
              <a:t>Geraint Jones</a:t>
            </a:r>
          </a:p>
          <a:p>
            <a:r>
              <a:rPr lang="en-US" kern="1100" spc="-50" dirty="0" smtClean="0">
                <a:solidFill>
                  <a:schemeClr val="bg1"/>
                </a:solidFill>
                <a:latin typeface="Gotham Rounded Book"/>
              </a:rPr>
              <a:t>Principal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791253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Structure of qualification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GB" sz="3600" b="1" dirty="0" smtClean="0"/>
              <a:t>Unit </a:t>
            </a:r>
            <a:r>
              <a:rPr lang="en-GB" sz="3600" b="1" dirty="0"/>
              <a:t>1: Understanding Computer Science</a:t>
            </a:r>
          </a:p>
          <a:p>
            <a:endParaRPr lang="en-GB" b="1" dirty="0"/>
          </a:p>
          <a:p>
            <a:pPr marL="0" indent="0">
              <a:buNone/>
            </a:pPr>
            <a:r>
              <a:rPr lang="en-GB" sz="3600" b="1" dirty="0"/>
              <a:t>Written Examination: 1 hour 45 minutes</a:t>
            </a:r>
          </a:p>
          <a:p>
            <a:r>
              <a:rPr lang="en-GB" sz="3600" b="1" dirty="0"/>
              <a:t>50% of qualification	</a:t>
            </a:r>
          </a:p>
          <a:p>
            <a:r>
              <a:rPr lang="en-GB" sz="3600" b="1" dirty="0"/>
              <a:t>100 marks</a:t>
            </a:r>
          </a:p>
          <a:p>
            <a:r>
              <a:rPr lang="en-GB" dirty="0"/>
              <a:t>Comprises hardware, logical operations,</a:t>
            </a:r>
          </a:p>
          <a:p>
            <a:r>
              <a:rPr lang="en-GB" dirty="0"/>
              <a:t>communication, data representation and data types, operating systems, principles of programming, software engineering, program construction, security and data management and the impacts of digital technology on wider society</a:t>
            </a:r>
          </a:p>
        </p:txBody>
      </p:sp>
    </p:spTree>
    <p:extLst>
      <p:ext uri="{BB962C8B-B14F-4D97-AF65-F5344CB8AC3E}">
        <p14:creationId xmlns:p14="http://schemas.microsoft.com/office/powerpoint/2010/main" val="33789517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Structure of qualification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/>
              <a:t>AO balance and implications for content examination.</a:t>
            </a:r>
            <a:r>
              <a:rPr lang="en-US" sz="2400" dirty="0"/>
              <a:t> </a:t>
            </a:r>
            <a:r>
              <a:rPr lang="en-GB" sz="1400" dirty="0"/>
              <a:t>	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9057" y="2320890"/>
            <a:ext cx="5704974" cy="3743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1536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Structure of qualification</a:t>
            </a:r>
          </a:p>
        </p:txBody>
      </p:sp>
      <p:sp>
        <p:nvSpPr>
          <p:cNvPr id="6" name="Rectangle 5"/>
          <p:cNvSpPr/>
          <p:nvPr/>
        </p:nvSpPr>
        <p:spPr>
          <a:xfrm>
            <a:off x="123271" y="1615975"/>
            <a:ext cx="883072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/>
              <a:t>Topics that could make essay style answers or:</a:t>
            </a:r>
            <a:endParaRPr lang="en-GB" sz="16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2759" y="2213623"/>
            <a:ext cx="6320589" cy="3921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1385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Structure of qualification</a:t>
            </a:r>
          </a:p>
        </p:txBody>
      </p:sp>
      <p:sp>
        <p:nvSpPr>
          <p:cNvPr id="6" name="Rectangle 5"/>
          <p:cNvSpPr/>
          <p:nvPr/>
        </p:nvSpPr>
        <p:spPr>
          <a:xfrm>
            <a:off x="123271" y="1615975"/>
            <a:ext cx="883072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/>
              <a:t>Conventions in specification:</a:t>
            </a:r>
            <a:endParaRPr lang="en-GB" sz="1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7811" y="2337532"/>
            <a:ext cx="6721642" cy="3338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955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Structure of qualification</a:t>
            </a:r>
          </a:p>
        </p:txBody>
      </p:sp>
      <p:sp>
        <p:nvSpPr>
          <p:cNvPr id="6" name="Rectangle 5"/>
          <p:cNvSpPr/>
          <p:nvPr/>
        </p:nvSpPr>
        <p:spPr>
          <a:xfrm>
            <a:off x="123271" y="1615975"/>
            <a:ext cx="883072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/>
              <a:t>Appendix of specification:</a:t>
            </a:r>
            <a:endParaRPr lang="en-GB" sz="16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202" y="2272304"/>
            <a:ext cx="8214679" cy="3075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8952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Structure of qualification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Bliss-Light"/>
              </a:rPr>
              <a:t>Course is linear with 3 units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GB" dirty="0">
                <a:latin typeface="Bliss-Light"/>
              </a:rPr>
              <a:t>Theory examination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GB" dirty="0">
                <a:latin typeface="Bliss-Light"/>
              </a:rPr>
              <a:t>Practical examination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GB" dirty="0">
                <a:latin typeface="Bliss-Light"/>
              </a:rPr>
              <a:t>NEA (non-exam assessment)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Bliss-Light"/>
              </a:rPr>
              <a:t>Summer examinations only (No winter resit opportunities)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Bliss-Light"/>
              </a:rPr>
              <a:t>Programming languages have been limited to: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>
                <a:latin typeface="Bliss-Light"/>
              </a:rPr>
              <a:t>Component 2 – Java in Greenfoot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>
                <a:latin typeface="Bliss-Light"/>
              </a:rPr>
              <a:t>Component 3</a:t>
            </a:r>
          </a:p>
          <a:p>
            <a:pPr marL="1200150" lvl="2" indent="-285750">
              <a:buFont typeface="Courier New" panose="02070309020205020404" pitchFamily="49" charset="0"/>
              <a:buChar char="o"/>
            </a:pPr>
            <a:r>
              <a:rPr lang="en-GB" dirty="0">
                <a:latin typeface="Bliss-Light"/>
              </a:rPr>
              <a:t>Basic derived (e.g. VB, Small Basic, </a:t>
            </a:r>
            <a:r>
              <a:rPr lang="en-GB" dirty="0" err="1">
                <a:latin typeface="Bliss-Light"/>
              </a:rPr>
              <a:t>Qbasic</a:t>
            </a:r>
            <a:r>
              <a:rPr lang="en-GB" dirty="0">
                <a:latin typeface="Bliss-Light"/>
              </a:rPr>
              <a:t>)</a:t>
            </a:r>
          </a:p>
          <a:p>
            <a:pPr marL="1200150" lvl="2" indent="-285750">
              <a:buFont typeface="Courier New" panose="02070309020205020404" pitchFamily="49" charset="0"/>
              <a:buChar char="o"/>
            </a:pPr>
            <a:r>
              <a:rPr lang="en-GB" dirty="0">
                <a:latin typeface="Bliss-Light"/>
              </a:rPr>
              <a:t>C derived (C, C++, C#)</a:t>
            </a:r>
          </a:p>
          <a:p>
            <a:pPr marL="1200150" lvl="2" indent="-285750">
              <a:buFont typeface="Courier New" panose="02070309020205020404" pitchFamily="49" charset="0"/>
              <a:buChar char="o"/>
            </a:pPr>
            <a:r>
              <a:rPr lang="en-GB" dirty="0">
                <a:latin typeface="Bliss-Light"/>
              </a:rPr>
              <a:t>PHP</a:t>
            </a:r>
          </a:p>
          <a:p>
            <a:pPr marL="1200150" lvl="2" indent="-285750">
              <a:buFont typeface="Courier New" panose="02070309020205020404" pitchFamily="49" charset="0"/>
              <a:buChar char="o"/>
            </a:pPr>
            <a:r>
              <a:rPr lang="en-GB" dirty="0">
                <a:latin typeface="Bliss-Light"/>
              </a:rPr>
              <a:t>Python</a:t>
            </a:r>
          </a:p>
          <a:p>
            <a:pPr marL="1200150" lvl="2" indent="-285750">
              <a:buFont typeface="Courier New" panose="02070309020205020404" pitchFamily="49" charset="0"/>
              <a:buChar char="o"/>
            </a:pPr>
            <a:r>
              <a:rPr lang="en-GB" dirty="0">
                <a:latin typeface="Bliss-Light"/>
              </a:rPr>
              <a:t>Pascal/Delphi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721050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Structure of qualification</a:t>
            </a:r>
          </a:p>
        </p:txBody>
      </p:sp>
      <p:sp>
        <p:nvSpPr>
          <p:cNvPr id="6" name="Rectangle 5"/>
          <p:cNvSpPr/>
          <p:nvPr/>
        </p:nvSpPr>
        <p:spPr>
          <a:xfrm>
            <a:off x="123271" y="1615975"/>
            <a:ext cx="883072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/>
              <a:t>Short essay and long form answers:</a:t>
            </a:r>
            <a:endParaRPr lang="en-GB" sz="1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2449848"/>
            <a:ext cx="9110631" cy="2927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4430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Structure of qualification</a:t>
            </a:r>
          </a:p>
        </p:txBody>
      </p:sp>
      <p:sp>
        <p:nvSpPr>
          <p:cNvPr id="6" name="Rectangle 5"/>
          <p:cNvSpPr/>
          <p:nvPr/>
        </p:nvSpPr>
        <p:spPr>
          <a:xfrm>
            <a:off x="123271" y="1615975"/>
            <a:ext cx="883072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/>
              <a:t>Example of mark scheme response:</a:t>
            </a:r>
            <a:endParaRPr lang="en-GB" sz="16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60967" y="2033349"/>
            <a:ext cx="5486400" cy="4336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3186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Structure of qualification</a:t>
            </a:r>
          </a:p>
        </p:txBody>
      </p:sp>
      <p:sp>
        <p:nvSpPr>
          <p:cNvPr id="6" name="Rectangle 5"/>
          <p:cNvSpPr/>
          <p:nvPr/>
        </p:nvSpPr>
        <p:spPr>
          <a:xfrm>
            <a:off x="123271" y="1615975"/>
            <a:ext cx="883072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/>
              <a:t>Example of mark scheme response:</a:t>
            </a:r>
            <a:endParaRPr lang="en-GB" sz="1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1900" y="2204485"/>
            <a:ext cx="66802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49257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Structure of qualification</a:t>
            </a:r>
          </a:p>
        </p:txBody>
      </p:sp>
      <p:sp>
        <p:nvSpPr>
          <p:cNvPr id="6" name="Rectangle 5"/>
          <p:cNvSpPr/>
          <p:nvPr/>
        </p:nvSpPr>
        <p:spPr>
          <a:xfrm>
            <a:off x="123271" y="1615975"/>
            <a:ext cx="883072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/>
              <a:t>Example of mark scheme response:</a:t>
            </a:r>
            <a:endParaRPr lang="en-GB" sz="16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19618" y="2172988"/>
            <a:ext cx="5827594" cy="4322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401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Structure of qualification</a:t>
            </a:r>
          </a:p>
        </p:txBody>
      </p:sp>
      <p:sp>
        <p:nvSpPr>
          <p:cNvPr id="6" name="Rectangle 5"/>
          <p:cNvSpPr/>
          <p:nvPr/>
        </p:nvSpPr>
        <p:spPr>
          <a:xfrm>
            <a:off x="123271" y="1615975"/>
            <a:ext cx="883072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/>
              <a:t>Data types can be assessed in many ways:</a:t>
            </a:r>
            <a:endParaRPr lang="en-GB" sz="1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92573" y="2179275"/>
            <a:ext cx="4122102" cy="4005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93879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Structure of qualification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771492"/>
            <a:ext cx="9144000" cy="4034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2274" y="2174904"/>
            <a:ext cx="3632200" cy="36195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8194" y="2174904"/>
            <a:ext cx="3670300" cy="322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19824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Structure of qualification</a:t>
            </a:r>
          </a:p>
        </p:txBody>
      </p:sp>
      <p:sp>
        <p:nvSpPr>
          <p:cNvPr id="6" name="Rectangle 5"/>
          <p:cNvSpPr/>
          <p:nvPr/>
        </p:nvSpPr>
        <p:spPr>
          <a:xfrm>
            <a:off x="123271" y="1441415"/>
            <a:ext cx="883072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/>
              <a:t>All will be available in teacher guide – page 26 &amp; 27 &amp; 28</a:t>
            </a:r>
            <a:endParaRPr lang="en-GB" sz="16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21170" y="2162213"/>
            <a:ext cx="3467100" cy="293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084872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Structure of qualification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123270" y="1688160"/>
            <a:ext cx="883072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/>
              <a:t>Considered a difficult topic by candidates:</a:t>
            </a:r>
            <a:endParaRPr lang="en-GB" sz="16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211380"/>
            <a:ext cx="9144000" cy="129609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392" y="3919867"/>
            <a:ext cx="6692900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89089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Structure of qualification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123270" y="1688160"/>
            <a:ext cx="883072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/>
              <a:t>Compression:</a:t>
            </a:r>
            <a:endParaRPr lang="en-GB" sz="1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9743" y="2424473"/>
            <a:ext cx="5574750" cy="3651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48941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Structure of qualification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123270" y="1688160"/>
            <a:ext cx="883072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/>
              <a:t>Example question on compression:</a:t>
            </a:r>
            <a:endParaRPr lang="en-GB" sz="1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340" y="2481901"/>
            <a:ext cx="7167386" cy="4112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7738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Structure of qualification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GB" sz="3600" b="1" dirty="0" smtClean="0"/>
              <a:t>Unit</a:t>
            </a:r>
            <a:r>
              <a:rPr lang="en-GB" sz="3600" b="1" dirty="0" smtClean="0"/>
              <a:t> </a:t>
            </a:r>
            <a:r>
              <a:rPr lang="en-GB" sz="3600" b="1" dirty="0"/>
              <a:t>1: Understanding Computer Science</a:t>
            </a:r>
          </a:p>
          <a:p>
            <a:endParaRPr lang="en-GB" b="1" dirty="0"/>
          </a:p>
          <a:p>
            <a:pPr marL="0" indent="0">
              <a:buNone/>
            </a:pPr>
            <a:r>
              <a:rPr lang="en-GB" sz="3600" b="1" dirty="0"/>
              <a:t>Written Examination: 1 hour 45 minutes</a:t>
            </a:r>
          </a:p>
          <a:p>
            <a:r>
              <a:rPr lang="en-GB" sz="3600" b="1" dirty="0"/>
              <a:t>50% of qualification	</a:t>
            </a:r>
          </a:p>
          <a:p>
            <a:r>
              <a:rPr lang="en-GB" sz="3600" b="1" dirty="0"/>
              <a:t>100 marks</a:t>
            </a:r>
          </a:p>
          <a:p>
            <a:r>
              <a:rPr lang="en-GB" dirty="0"/>
              <a:t>Comprises hardware, logical operations,</a:t>
            </a:r>
          </a:p>
          <a:p>
            <a:r>
              <a:rPr lang="en-GB" dirty="0"/>
              <a:t>communication, data representation and data types, operating systems, principles of programming, software engineering, program construction, security and data management and the impacts of digital technology on wider society</a:t>
            </a:r>
          </a:p>
        </p:txBody>
      </p:sp>
    </p:spTree>
    <p:extLst>
      <p:ext uri="{BB962C8B-B14F-4D97-AF65-F5344CB8AC3E}">
        <p14:creationId xmlns:p14="http://schemas.microsoft.com/office/powerpoint/2010/main" val="90313024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Structure of qualification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123270" y="1688160"/>
            <a:ext cx="883072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/>
              <a:t>Example question on compression:</a:t>
            </a:r>
            <a:endParaRPr lang="en-GB" sz="1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9680" y="2391158"/>
            <a:ext cx="5806127" cy="177914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7306" y="4170301"/>
            <a:ext cx="5279355" cy="2652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86160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Structure of qualification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123270" y="1688160"/>
            <a:ext cx="883072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/>
              <a:t>TCP IP – consulted with HE/FE, teachers and industry</a:t>
            </a:r>
          </a:p>
          <a:p>
            <a:endParaRPr lang="en-GB" sz="2800" dirty="0"/>
          </a:p>
          <a:p>
            <a:r>
              <a:rPr lang="en-GB" sz="2800" dirty="0"/>
              <a:t>5 layer model agreed</a:t>
            </a:r>
            <a:endParaRPr lang="en-GB" sz="16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431" y="3343677"/>
            <a:ext cx="7518400" cy="2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1636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Structure of qualification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123270" y="1688160"/>
            <a:ext cx="883072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/>
              <a:t>Teacher guide:</a:t>
            </a:r>
            <a:endParaRPr lang="en-GB" sz="16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605" y="2413157"/>
            <a:ext cx="6790473" cy="3807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3949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Structure of qualification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123270" y="1688160"/>
            <a:ext cx="883072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/>
              <a:t>Boolean algebra and identities:</a:t>
            </a:r>
            <a:endParaRPr lang="en-GB" sz="1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2008" y="2322272"/>
            <a:ext cx="4517850" cy="3724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47424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Structure of qualification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123270" y="1688160"/>
            <a:ext cx="883072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/>
              <a:t>Simplify using rules or truth tables, but must use the method stated in the question.  If no method is stated then  either approach is accepted.</a:t>
            </a:r>
            <a:endParaRPr lang="en-GB" sz="16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531" y="3163184"/>
            <a:ext cx="5384800" cy="12319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0328" y="3870477"/>
            <a:ext cx="5473700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14779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Structure of qualification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123270" y="1688160"/>
            <a:ext cx="883072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/>
              <a:t>DNS System: Conceptual and operational:</a:t>
            </a:r>
            <a:endParaRPr lang="en-GB" sz="1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328" y="2188574"/>
            <a:ext cx="7307254" cy="3522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948692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Structure of qualification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683" y="1618250"/>
            <a:ext cx="6414447" cy="5009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960268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Structure of qualification</a:t>
            </a:r>
          </a:p>
        </p:txBody>
      </p:sp>
      <p:sp>
        <p:nvSpPr>
          <p:cNvPr id="4" name="Rectangle 3"/>
          <p:cNvSpPr/>
          <p:nvPr/>
        </p:nvSpPr>
        <p:spPr>
          <a:xfrm>
            <a:off x="1840560" y="2292107"/>
            <a:ext cx="52627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/>
              <a:t>Questions on </a:t>
            </a:r>
            <a:r>
              <a:rPr lang="en-GB" sz="2800" dirty="0" smtClean="0"/>
              <a:t>Unit</a:t>
            </a:r>
            <a:r>
              <a:rPr lang="en-GB" sz="2800" dirty="0" smtClean="0"/>
              <a:t> </a:t>
            </a:r>
            <a:r>
              <a:rPr lang="en-GB" sz="2800" dirty="0"/>
              <a:t>1?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16067914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Structure of qualification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GB" sz="3600" b="1" dirty="0" smtClean="0"/>
              <a:t>Unit </a:t>
            </a:r>
            <a:r>
              <a:rPr lang="en-GB" sz="3600" b="1" dirty="0"/>
              <a:t>2: Computational Thinking and Programming</a:t>
            </a:r>
          </a:p>
          <a:p>
            <a:endParaRPr lang="en-GB" sz="3600" b="1" dirty="0"/>
          </a:p>
          <a:p>
            <a:pPr marL="0" indent="0">
              <a:buNone/>
            </a:pPr>
            <a:r>
              <a:rPr lang="en-GB" sz="3600" b="1" dirty="0"/>
              <a:t>On-screen examination: 2 hours</a:t>
            </a:r>
          </a:p>
          <a:p>
            <a:pPr marL="0" indent="0">
              <a:buNone/>
            </a:pPr>
            <a:r>
              <a:rPr lang="en-GB" sz="3600" b="1" dirty="0"/>
              <a:t>30% of qualification	</a:t>
            </a:r>
          </a:p>
          <a:p>
            <a:pPr marL="0" indent="0">
              <a:buNone/>
            </a:pPr>
            <a:r>
              <a:rPr lang="en-GB" sz="3600" b="1" dirty="0"/>
              <a:t>60 marks</a:t>
            </a:r>
          </a:p>
          <a:p>
            <a:pPr marL="0" indent="0">
              <a:buNone/>
            </a:pPr>
            <a:endParaRPr lang="en-GB" sz="3600" b="1" dirty="0"/>
          </a:p>
          <a:p>
            <a:pPr marL="0" indent="0">
              <a:buNone/>
            </a:pPr>
            <a:r>
              <a:rPr lang="en-GB" sz="3600" dirty="0"/>
              <a:t>Comprises</a:t>
            </a:r>
            <a:r>
              <a:rPr lang="en-GB" dirty="0"/>
              <a:t> </a:t>
            </a:r>
            <a:r>
              <a:rPr lang="en-GB" sz="3600" dirty="0"/>
              <a:t>problem solving, algorithms and programming constructs, programming languages, data structures and data types and security and authentication.</a:t>
            </a:r>
            <a:endParaRPr lang="en-GB" sz="3600" b="1" dirty="0"/>
          </a:p>
        </p:txBody>
      </p:sp>
    </p:spTree>
    <p:extLst>
      <p:ext uri="{BB962C8B-B14F-4D97-AF65-F5344CB8AC3E}">
        <p14:creationId xmlns:p14="http://schemas.microsoft.com/office/powerpoint/2010/main" val="39969458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Structure of qualification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2400" b="1" dirty="0" smtClean="0"/>
              <a:t>Unit </a:t>
            </a:r>
            <a:r>
              <a:rPr lang="en-GB" sz="2400" b="1" dirty="0"/>
              <a:t>2: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On-screen examination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Secure accounts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Questions on paper, answers required electronically (an on-screen booklet)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GB" sz="2000" dirty="0"/>
              <a:t>HTML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GB" sz="2000" dirty="0"/>
              <a:t>Assembly (mnemonics in spec)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GB" sz="2000" dirty="0"/>
              <a:t>Algorithms (writing, debugging, dry running) Functionality of algorithm could be drawn from across spec.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GB" sz="2000" dirty="0"/>
              <a:t>Programming in Java within the Greenfoot environment  - will need to install the IDE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Submission by electronic media (Optical preferred)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Files required in examination supplied in advance to centre to install/test (exemplar copies included with CPD file) </a:t>
            </a:r>
          </a:p>
        </p:txBody>
      </p:sp>
    </p:spTree>
    <p:extLst>
      <p:ext uri="{BB962C8B-B14F-4D97-AF65-F5344CB8AC3E}">
        <p14:creationId xmlns:p14="http://schemas.microsoft.com/office/powerpoint/2010/main" val="16219863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Structure of qualification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GB" sz="3600" b="1" dirty="0" smtClean="0"/>
              <a:t>Unit </a:t>
            </a:r>
            <a:r>
              <a:rPr lang="en-GB" sz="3600" b="1" dirty="0"/>
              <a:t>2: Computational Thinking and Programming</a:t>
            </a:r>
          </a:p>
          <a:p>
            <a:endParaRPr lang="en-GB" sz="3600" b="1" dirty="0"/>
          </a:p>
          <a:p>
            <a:pPr marL="0" indent="0">
              <a:buNone/>
            </a:pPr>
            <a:r>
              <a:rPr lang="en-GB" sz="3600" b="1" dirty="0"/>
              <a:t>On-screen examination: 2 hours</a:t>
            </a:r>
          </a:p>
          <a:p>
            <a:r>
              <a:rPr lang="en-GB" sz="3600" b="1" dirty="0"/>
              <a:t>30% of qualification	</a:t>
            </a:r>
          </a:p>
          <a:p>
            <a:r>
              <a:rPr lang="en-GB" sz="3600" b="1" dirty="0"/>
              <a:t>60 marks</a:t>
            </a:r>
          </a:p>
          <a:p>
            <a:r>
              <a:rPr lang="en-GB" sz="3600" dirty="0"/>
              <a:t>Comprises</a:t>
            </a:r>
            <a:r>
              <a:rPr lang="en-GB" dirty="0"/>
              <a:t> </a:t>
            </a:r>
            <a:r>
              <a:rPr lang="en-GB" sz="3600" dirty="0"/>
              <a:t>problem solving, algorithms and</a:t>
            </a:r>
          </a:p>
          <a:p>
            <a:r>
              <a:rPr lang="en-GB" sz="3600" dirty="0"/>
              <a:t>programming constructs, programming languages, data</a:t>
            </a:r>
          </a:p>
          <a:p>
            <a:r>
              <a:rPr lang="en-GB" sz="3600" dirty="0"/>
              <a:t>structures and data types and security and authentication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3460274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Structure of qualification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9304" y="1650259"/>
            <a:ext cx="4348024" cy="484623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81192" y="1603298"/>
            <a:ext cx="264276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/>
              <a:t>HTML – from </a:t>
            </a:r>
          </a:p>
          <a:p>
            <a:r>
              <a:rPr lang="en-GB" sz="2800" dirty="0"/>
              <a:t>specification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91668353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Structure of qualification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/>
              <a:t>HTML:</a:t>
            </a:r>
          </a:p>
          <a:p>
            <a:endParaRPr lang="en-GB" sz="2400" dirty="0"/>
          </a:p>
          <a:p>
            <a:r>
              <a:rPr lang="en-GB" sz="2400" dirty="0"/>
              <a:t>Staggered approach to question. Identify tags, explain tags, use tags etc.</a:t>
            </a:r>
          </a:p>
          <a:p>
            <a:r>
              <a:rPr lang="en-GB" sz="2400" dirty="0"/>
              <a:t>Markup language being examined not artistic presentation/design flair.</a:t>
            </a:r>
            <a:endParaRPr lang="en-GB" sz="1400" dirty="0"/>
          </a:p>
          <a:p>
            <a:pPr marL="0" indent="0">
              <a:buNone/>
            </a:pPr>
            <a:endParaRPr lang="en-GB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6103" y="4288352"/>
            <a:ext cx="5258344" cy="1999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03159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Structure of qualification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281192" y="1603298"/>
            <a:ext cx="264276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/>
              <a:t>HTML – from </a:t>
            </a:r>
          </a:p>
          <a:p>
            <a:r>
              <a:rPr lang="en-GB" sz="2800" dirty="0"/>
              <a:t>SAM</a:t>
            </a:r>
            <a:endParaRPr lang="en-GB" sz="1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5279" y="1603298"/>
            <a:ext cx="4101150" cy="3587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494001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Structure of qualification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281192" y="1603298"/>
            <a:ext cx="264276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/>
              <a:t>Assembly languages</a:t>
            </a:r>
            <a:endParaRPr lang="en-GB" sz="1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5700" y="1981200"/>
            <a:ext cx="5134049" cy="3458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230058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Structure of qualification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281192" y="1603298"/>
            <a:ext cx="264276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/>
              <a:t>Assembly questions</a:t>
            </a:r>
            <a:endParaRPr lang="en-GB" sz="16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5654" y="2171699"/>
            <a:ext cx="3972446" cy="2740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70680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Structure of qualification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2800" dirty="0"/>
              <a:t>Algorithm questions</a:t>
            </a:r>
            <a:r>
              <a:rPr lang="en-GB" sz="2000" dirty="0"/>
              <a:t>:</a:t>
            </a:r>
          </a:p>
          <a:p>
            <a:endParaRPr lang="en-GB" sz="2000" dirty="0"/>
          </a:p>
          <a:p>
            <a:pPr marL="0" indent="0">
              <a:buNone/>
            </a:pPr>
            <a:r>
              <a:rPr lang="en-GB" sz="2400" dirty="0"/>
              <a:t>A series of questions with a staggered approach:</a:t>
            </a:r>
          </a:p>
          <a:p>
            <a:endParaRPr lang="en-GB" sz="2000" dirty="0"/>
          </a:p>
          <a:p>
            <a:r>
              <a:rPr lang="en-GB" sz="2400" dirty="0"/>
              <a:t>Identifying,</a:t>
            </a:r>
          </a:p>
          <a:p>
            <a:r>
              <a:rPr lang="en-GB" sz="2400" dirty="0"/>
              <a:t>Dry running,</a:t>
            </a:r>
          </a:p>
          <a:p>
            <a:r>
              <a:rPr lang="en-GB" sz="2400" dirty="0"/>
              <a:t>Fixing,</a:t>
            </a:r>
          </a:p>
          <a:p>
            <a:r>
              <a:rPr lang="en-GB" sz="2400" dirty="0"/>
              <a:t>Writing,</a:t>
            </a:r>
          </a:p>
          <a:p>
            <a:r>
              <a:rPr lang="en-GB" sz="2400" dirty="0"/>
              <a:t>Explaining.</a:t>
            </a:r>
            <a:endParaRPr lang="en-GB" sz="1400" dirty="0"/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94056763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Structure of qualification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281191" y="1603297"/>
            <a:ext cx="2730365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Specification gives constructs and usage examples for any algorithms used by the WJEC. </a:t>
            </a:r>
          </a:p>
          <a:p>
            <a:endParaRPr lang="en-US" sz="2400" dirty="0"/>
          </a:p>
          <a:p>
            <a:r>
              <a:rPr lang="en-US" sz="2400" dirty="0"/>
              <a:t>Candidates not required to use this convention and any pseudocode will be accepted.</a:t>
            </a:r>
          </a:p>
          <a:p>
            <a:endParaRPr lang="en-GB" sz="16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3676" y="1847847"/>
            <a:ext cx="4935766" cy="4382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62697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Structure of qualification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281192" y="1603298"/>
            <a:ext cx="26427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/>
              <a:t>Flowcharts</a:t>
            </a:r>
            <a:endParaRPr lang="en-GB" sz="16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8350" y="1968238"/>
            <a:ext cx="5823807" cy="4707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84309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Structure of qualification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281192" y="1603298"/>
            <a:ext cx="26427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/>
              <a:t>Question</a:t>
            </a:r>
            <a:endParaRPr lang="en-GB" sz="1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8062" y="1513379"/>
            <a:ext cx="6439467" cy="5369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81115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Structure of qualification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GB" sz="3600" dirty="0"/>
              <a:t>Java within the Greenfoot environment.</a:t>
            </a:r>
          </a:p>
          <a:p>
            <a:pPr marL="0" indent="0">
              <a:buNone/>
            </a:pPr>
            <a:endParaRPr lang="en-GB" sz="3600" dirty="0"/>
          </a:p>
          <a:p>
            <a:r>
              <a:rPr lang="en-GB" sz="3600" dirty="0"/>
              <a:t>Specification is now explicit in stating JAVA object oriented programs.</a:t>
            </a:r>
          </a:p>
          <a:p>
            <a:endParaRPr lang="en-GB" sz="3600" dirty="0"/>
          </a:p>
          <a:p>
            <a:r>
              <a:rPr lang="en-GB" sz="3600" dirty="0"/>
              <a:t>Programs may be provided by the WJEC for use within this on screen examination.</a:t>
            </a:r>
          </a:p>
          <a:p>
            <a:endParaRPr lang="en-GB" sz="3600" dirty="0"/>
          </a:p>
          <a:p>
            <a:r>
              <a:rPr lang="en-GB" sz="3600" dirty="0"/>
              <a:t>Programs from the WJEC should be tested by the technical staff at the Centre before the examination, however, none of the contents should be disseminated/accessed by candidates before the examination.</a:t>
            </a:r>
            <a:endParaRPr lang="en-GB" sz="2000" dirty="0"/>
          </a:p>
          <a:p>
            <a:pPr marL="0" indent="0">
              <a:buNone/>
            </a:pPr>
            <a:endParaRPr lang="en-GB" sz="3600" dirty="0"/>
          </a:p>
          <a:p>
            <a:endParaRPr lang="en-GB" sz="3600" b="1" dirty="0"/>
          </a:p>
        </p:txBody>
      </p:sp>
    </p:spTree>
    <p:extLst>
      <p:ext uri="{BB962C8B-B14F-4D97-AF65-F5344CB8AC3E}">
        <p14:creationId xmlns:p14="http://schemas.microsoft.com/office/powerpoint/2010/main" val="37656559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Structure of qualification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GB" sz="4000" b="1" dirty="0" smtClean="0"/>
              <a:t>Unit</a:t>
            </a:r>
            <a:r>
              <a:rPr lang="en-GB" sz="4000" b="1" dirty="0" smtClean="0"/>
              <a:t> </a:t>
            </a:r>
            <a:r>
              <a:rPr lang="en-GB" sz="4000" b="1" dirty="0"/>
              <a:t>3: Software Development</a:t>
            </a:r>
          </a:p>
          <a:p>
            <a:pPr marL="0" indent="0">
              <a:buNone/>
            </a:pPr>
            <a:endParaRPr lang="en-GB" sz="700" b="1" dirty="0"/>
          </a:p>
          <a:p>
            <a:pPr marL="0" indent="0">
              <a:buNone/>
            </a:pPr>
            <a:r>
              <a:rPr lang="en-GB" sz="4000" b="1" dirty="0"/>
              <a:t>Non – exam assessment</a:t>
            </a:r>
            <a:endParaRPr lang="en-GB" sz="4000" dirty="0"/>
          </a:p>
          <a:p>
            <a:pPr marL="0" indent="0">
              <a:buNone/>
            </a:pPr>
            <a:r>
              <a:rPr lang="en-GB" sz="4000" b="1" dirty="0"/>
              <a:t>20% of qualification	</a:t>
            </a:r>
          </a:p>
          <a:p>
            <a:pPr marL="0" indent="0">
              <a:buNone/>
            </a:pPr>
            <a:r>
              <a:rPr lang="en-GB" sz="4000" b="1" dirty="0"/>
              <a:t>80 marks</a:t>
            </a:r>
          </a:p>
          <a:p>
            <a:pPr marL="0" indent="0">
              <a:buNone/>
            </a:pPr>
            <a:r>
              <a:rPr lang="en-GB" sz="3600" dirty="0"/>
              <a:t>This component requires learners to produce a programmed solution, analyse the problem, design a solution to the problem, develop a final programmed solution, test the solution and give suggestions for further development of the solution. </a:t>
            </a:r>
          </a:p>
          <a:p>
            <a:pPr marL="0" indent="0">
              <a:buNone/>
            </a:pPr>
            <a:r>
              <a:rPr lang="en-GB" sz="3600" dirty="0"/>
              <a:t>Throughout the production of the solution learners are required to produce a refinement log that evidences the development of the solution. 	</a:t>
            </a:r>
          </a:p>
        </p:txBody>
      </p:sp>
    </p:spTree>
    <p:extLst>
      <p:ext uri="{BB962C8B-B14F-4D97-AF65-F5344CB8AC3E}">
        <p14:creationId xmlns:p14="http://schemas.microsoft.com/office/powerpoint/2010/main" val="30494233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Structure of qualification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GB" sz="4000" dirty="0"/>
              <a:t>For example, candidates could be required to: </a:t>
            </a:r>
          </a:p>
          <a:p>
            <a:endParaRPr lang="en-GB" sz="2800" dirty="0"/>
          </a:p>
          <a:p>
            <a:pPr>
              <a:buFont typeface="Arial" panose="020B0604020202020204" pitchFamily="34" charset="0"/>
              <a:buChar char="•"/>
            </a:pPr>
            <a:r>
              <a:rPr lang="en-GB" sz="3600" dirty="0"/>
              <a:t>Create a new Greenfoot world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3600" dirty="0"/>
              <a:t>Populate a given world with one or more objects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3600" dirty="0"/>
              <a:t>Edit the objects so that they turn and move randomly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3600" dirty="0"/>
              <a:t>Edit the program code to make the objects move in the direction of the arrow keys when pressed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3600" dirty="0"/>
              <a:t>Edit the objects to detect object collision and remove these objects from the world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3600" dirty="0"/>
              <a:t>Add a sound which will play when objects requires it to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3600" dirty="0"/>
              <a:t>Add objects which can receive messages from other objects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3600" dirty="0"/>
              <a:t>Edit objects so that they can change the image/value displayed on the Greenfoot world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3600" dirty="0"/>
              <a:t>Save completed worlds as file names stated</a:t>
            </a:r>
          </a:p>
          <a:p>
            <a:endParaRPr lang="en-GB" sz="3600" b="1" dirty="0"/>
          </a:p>
        </p:txBody>
      </p:sp>
    </p:spTree>
    <p:extLst>
      <p:ext uri="{BB962C8B-B14F-4D97-AF65-F5344CB8AC3E}">
        <p14:creationId xmlns:p14="http://schemas.microsoft.com/office/powerpoint/2010/main" val="275170370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Structure of qualification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281192" y="1603298"/>
            <a:ext cx="26427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/>
              <a:t>Specification</a:t>
            </a:r>
            <a:endParaRPr lang="en-GB" sz="1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2958" y="1505007"/>
            <a:ext cx="4770782" cy="5130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769293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Structure of qualification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5557" y="160020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4000" dirty="0" smtClean="0"/>
              <a:t>Unit</a:t>
            </a:r>
            <a:r>
              <a:rPr lang="en-GB" sz="4000" dirty="0" smtClean="0"/>
              <a:t> </a:t>
            </a:r>
            <a:r>
              <a:rPr lang="en-GB" sz="4000" dirty="0"/>
              <a:t>2 – SAM</a:t>
            </a:r>
          </a:p>
          <a:p>
            <a:pPr marL="0" indent="0">
              <a:buNone/>
            </a:pPr>
            <a:endParaRPr lang="en-GB" sz="4000" dirty="0"/>
          </a:p>
          <a:p>
            <a:pPr marL="0" indent="0">
              <a:buNone/>
            </a:pPr>
            <a:r>
              <a:rPr lang="en-GB" dirty="0"/>
              <a:t>Materials provided by WJEC include: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SAM example Greenfoot files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Worked Greenfoot SAM example</a:t>
            </a:r>
          </a:p>
          <a:p>
            <a:endParaRPr lang="en-GB" sz="3600" b="1" dirty="0"/>
          </a:p>
        </p:txBody>
      </p:sp>
    </p:spTree>
    <p:extLst>
      <p:ext uri="{BB962C8B-B14F-4D97-AF65-F5344CB8AC3E}">
        <p14:creationId xmlns:p14="http://schemas.microsoft.com/office/powerpoint/2010/main" val="365751362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Structure of qualification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5557" y="1600200"/>
            <a:ext cx="8229600" cy="4525963"/>
          </a:xfrm>
        </p:spPr>
        <p:txBody>
          <a:bodyPr>
            <a:normAutofit fontScale="85000" lnSpcReduction="20000"/>
          </a:bodyPr>
          <a:lstStyle/>
          <a:p>
            <a:r>
              <a:rPr lang="en-GB" sz="4000" dirty="0"/>
              <a:t>Candidates should be prepared to:</a:t>
            </a:r>
          </a:p>
          <a:p>
            <a:endParaRPr lang="en-GB" sz="40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4000" dirty="0"/>
              <a:t>Understand and be able to explain the concepts used within JAVA just like identifying sections of algorithm/HTML (Q1)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4000" dirty="0"/>
              <a:t>Create new Worlds within Greenfoot and populate these worlds using Java code or the environment generated JAVA code.</a:t>
            </a:r>
            <a:endParaRPr lang="en-GB" sz="2400" dirty="0"/>
          </a:p>
          <a:p>
            <a:endParaRPr lang="en-GB" sz="3600" b="1" dirty="0"/>
          </a:p>
        </p:txBody>
      </p:sp>
    </p:spTree>
    <p:extLst>
      <p:ext uri="{BB962C8B-B14F-4D97-AF65-F5344CB8AC3E}">
        <p14:creationId xmlns:p14="http://schemas.microsoft.com/office/powerpoint/2010/main" val="96709409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Structure of qualification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GB" sz="4000" b="1" dirty="0" smtClean="0"/>
              <a:t>Unit </a:t>
            </a:r>
            <a:r>
              <a:rPr lang="en-GB" sz="4000" b="1" dirty="0"/>
              <a:t>3: Software Development</a:t>
            </a:r>
          </a:p>
          <a:p>
            <a:pPr marL="0" indent="0">
              <a:buNone/>
            </a:pPr>
            <a:endParaRPr lang="en-GB" sz="700" b="1" dirty="0"/>
          </a:p>
          <a:p>
            <a:pPr marL="0" indent="0">
              <a:buNone/>
            </a:pPr>
            <a:r>
              <a:rPr lang="en-GB" sz="4000" b="1" dirty="0"/>
              <a:t>Non – exam assessment</a:t>
            </a:r>
            <a:endParaRPr lang="en-GB" sz="4000" dirty="0"/>
          </a:p>
          <a:p>
            <a:pPr marL="0" indent="0">
              <a:buNone/>
            </a:pPr>
            <a:r>
              <a:rPr lang="en-GB" sz="4000" b="1" dirty="0"/>
              <a:t>20% of qualification	</a:t>
            </a:r>
          </a:p>
          <a:p>
            <a:pPr marL="0" indent="0">
              <a:buNone/>
            </a:pPr>
            <a:r>
              <a:rPr lang="en-GB" sz="4000" b="1" dirty="0"/>
              <a:t>80 marks</a:t>
            </a:r>
          </a:p>
          <a:p>
            <a:pPr marL="0" indent="0">
              <a:buNone/>
            </a:pPr>
            <a:r>
              <a:rPr lang="en-GB" sz="3600" dirty="0"/>
              <a:t>This component requires learners to produce a programmed solution. analyse the problem, design a solution to the problem, develop a final programmed solution, test the solution and give suggestions for further development of the solution. </a:t>
            </a:r>
          </a:p>
          <a:p>
            <a:pPr marL="0" indent="0">
              <a:buNone/>
            </a:pPr>
            <a:r>
              <a:rPr lang="en-GB" sz="3600" dirty="0"/>
              <a:t>Throughout the production of the solution learners are required to produce a refinement log that evidences the development of the solution. 	</a:t>
            </a:r>
          </a:p>
        </p:txBody>
      </p:sp>
    </p:spTree>
    <p:extLst>
      <p:ext uri="{BB962C8B-B14F-4D97-AF65-F5344CB8AC3E}">
        <p14:creationId xmlns:p14="http://schemas.microsoft.com/office/powerpoint/2010/main" val="92139052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Structure of qualification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GB" sz="4000" b="1" dirty="0" smtClean="0"/>
              <a:t>Unit </a:t>
            </a:r>
            <a:r>
              <a:rPr lang="en-GB" sz="4000" b="1" dirty="0"/>
              <a:t>3:</a:t>
            </a:r>
          </a:p>
          <a:p>
            <a:pPr marL="0" indent="0">
              <a:buNone/>
            </a:pPr>
            <a:endParaRPr lang="en-GB" sz="40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4000" dirty="0"/>
              <a:t>Non-exam assessment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4000" dirty="0"/>
              <a:t>Marks submitted via </a:t>
            </a:r>
            <a:r>
              <a:rPr lang="en-GB" sz="4000" dirty="0">
                <a:hlinkClick r:id="rId2"/>
              </a:rPr>
              <a:t>IAMIS</a:t>
            </a:r>
            <a:endParaRPr lang="en-GB" sz="4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4000" dirty="0"/>
              <a:t>Sample identified automatically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4000" dirty="0"/>
              <a:t>Submission via electronic </a:t>
            </a:r>
            <a:r>
              <a:rPr lang="en-GB" sz="4000" dirty="0" smtClean="0"/>
              <a:t>media</a:t>
            </a:r>
            <a:endParaRPr lang="en-GB" sz="4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4000" dirty="0"/>
              <a:t>Sample moderated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4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4000" dirty="0"/>
              <a:t>Controlled conditions – No writing frames, guides, documents, templates etc.</a:t>
            </a:r>
          </a:p>
        </p:txBody>
      </p:sp>
    </p:spTree>
    <p:extLst>
      <p:ext uri="{BB962C8B-B14F-4D97-AF65-F5344CB8AC3E}">
        <p14:creationId xmlns:p14="http://schemas.microsoft.com/office/powerpoint/2010/main" val="186455477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Structure of qualification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6226" y="1709530"/>
            <a:ext cx="8229600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2800" dirty="0"/>
              <a:t>Administrative aspects of controlled assessment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GB" dirty="0"/>
              <a:t>Assessment grids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GB" dirty="0"/>
              <a:t>Submission of assessments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GB" dirty="0"/>
              <a:t>Annotation and supporting evidence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GB" dirty="0"/>
              <a:t>Supervision and authentication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GB" dirty="0"/>
              <a:t>Collaboration control</a:t>
            </a:r>
          </a:p>
          <a:p>
            <a:endParaRPr lang="en-GB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See page 15 – 21 of specification and page 39 on Teaching guide.</a:t>
            </a:r>
          </a:p>
        </p:txBody>
      </p:sp>
    </p:spTree>
    <p:extLst>
      <p:ext uri="{BB962C8B-B14F-4D97-AF65-F5344CB8AC3E}">
        <p14:creationId xmlns:p14="http://schemas.microsoft.com/office/powerpoint/2010/main" val="132700953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Structure of qualification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6226" y="170953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800" dirty="0"/>
              <a:t>Feedback control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Supervising teachers may only provide support if a candidate’s work is such that it prevents them from progressing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Supervising teachers must not give feedback on how to improve work if they are able to move forward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Only certain sections of the work are suitable for feedback.</a:t>
            </a:r>
          </a:p>
        </p:txBody>
      </p:sp>
    </p:spTree>
    <p:extLst>
      <p:ext uri="{BB962C8B-B14F-4D97-AF65-F5344CB8AC3E}">
        <p14:creationId xmlns:p14="http://schemas.microsoft.com/office/powerpoint/2010/main" val="321243240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Structure of qualification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6226" y="1709530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GB" sz="2800" dirty="0"/>
              <a:t>Feedback control</a:t>
            </a:r>
          </a:p>
          <a:p>
            <a:r>
              <a:rPr lang="en-GB" sz="2800" dirty="0"/>
              <a:t>Scope of the problem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GB" dirty="0"/>
              <a:t>Cannot – break down requirements or decompose the problem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GB" dirty="0"/>
              <a:t>Can - give support to identify high-level data, processing and outputs to allow progression</a:t>
            </a:r>
          </a:p>
          <a:p>
            <a:r>
              <a:rPr lang="en-GB" sz="2800" dirty="0"/>
              <a:t>Design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GB" dirty="0"/>
              <a:t>Can – give support to develop a minimal functional system that may not meet all requirements.</a:t>
            </a:r>
          </a:p>
        </p:txBody>
      </p:sp>
    </p:spTree>
    <p:extLst>
      <p:ext uri="{BB962C8B-B14F-4D97-AF65-F5344CB8AC3E}">
        <p14:creationId xmlns:p14="http://schemas.microsoft.com/office/powerpoint/2010/main" val="23224740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Structure of qualification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6226" y="1709530"/>
            <a:ext cx="8229600" cy="4525963"/>
          </a:xfrm>
        </p:spPr>
        <p:txBody>
          <a:bodyPr>
            <a:normAutofit/>
          </a:bodyPr>
          <a:lstStyle/>
          <a:p>
            <a:r>
              <a:rPr lang="en-GB" sz="2800" dirty="0"/>
              <a:t>Refinement log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GB" dirty="0"/>
              <a:t>Feedback must not be provided</a:t>
            </a:r>
          </a:p>
          <a:p>
            <a:r>
              <a:rPr lang="en-GB" sz="2800" dirty="0"/>
              <a:t>Effectiveness of solution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GB" dirty="0"/>
              <a:t>Supervising teacher must not provide any code for the solution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GB" dirty="0"/>
              <a:t>Can – support candidates in high level terms of the syntax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GB" dirty="0"/>
              <a:t>Cannot – provide examples of their use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935938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Structure of qualification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sz="2000" b="1" dirty="0" smtClean="0">
                <a:latin typeface="Bliss-Light"/>
              </a:rPr>
              <a:t>Unit </a:t>
            </a:r>
            <a:r>
              <a:rPr lang="en-GB" sz="2000" b="1" dirty="0">
                <a:latin typeface="Bliss-Light"/>
              </a:rPr>
              <a:t>1: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900" dirty="0">
                <a:latin typeface="Bliss-Light"/>
              </a:rPr>
              <a:t>Theory paper, written examination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800" dirty="0">
              <a:latin typeface="Bliss-Light"/>
            </a:endParaRPr>
          </a:p>
          <a:p>
            <a:r>
              <a:rPr lang="en-GB" sz="2000" b="1" dirty="0" smtClean="0">
                <a:latin typeface="Bliss-Light"/>
              </a:rPr>
              <a:t>Unit </a:t>
            </a:r>
            <a:r>
              <a:rPr lang="en-GB" sz="2000" b="1" dirty="0">
                <a:latin typeface="Bliss-Light"/>
              </a:rPr>
              <a:t>2: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900" dirty="0">
                <a:latin typeface="Bliss-Light"/>
              </a:rPr>
              <a:t>On-screen examination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900" dirty="0">
                <a:latin typeface="Bliss-Light"/>
              </a:rPr>
              <a:t>Secure accounts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900" dirty="0">
                <a:latin typeface="Bliss-Light"/>
              </a:rPr>
              <a:t>Questions on paper, answers required electronically (an on-screen booklet)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GB" sz="1900" dirty="0">
                <a:latin typeface="Bliss-Light"/>
              </a:rPr>
              <a:t>HTML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GB" sz="1900" dirty="0">
                <a:latin typeface="Bliss-Light"/>
              </a:rPr>
              <a:t>Assembly (mnemonics in spec)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GB" sz="1900" dirty="0">
                <a:latin typeface="Bliss-Light"/>
              </a:rPr>
              <a:t>Algorithms (writing, debugging, dry running) Functionality of algorithm could be drawn from across spec.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GB" sz="1900" dirty="0">
                <a:latin typeface="Bliss-Light"/>
              </a:rPr>
              <a:t>Programming in Java within the Greenfoot environment  - will need to install the IDE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900" dirty="0">
                <a:latin typeface="Bliss-Light"/>
              </a:rPr>
              <a:t>Submission by electronic media </a:t>
            </a:r>
            <a:endParaRPr lang="en-GB" sz="1900" dirty="0" smtClean="0">
              <a:latin typeface="Bliss-Ligh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900" dirty="0" smtClean="0">
                <a:latin typeface="Bliss-Light"/>
              </a:rPr>
              <a:t>Files </a:t>
            </a:r>
            <a:r>
              <a:rPr lang="en-GB" sz="1900" dirty="0">
                <a:latin typeface="Bliss-Light"/>
              </a:rPr>
              <a:t>required in examination supplied in advance to centre to install/test (exemplar copies included with CPD file) </a:t>
            </a:r>
          </a:p>
        </p:txBody>
      </p:sp>
    </p:spTree>
    <p:extLst>
      <p:ext uri="{BB962C8B-B14F-4D97-AF65-F5344CB8AC3E}">
        <p14:creationId xmlns:p14="http://schemas.microsoft.com/office/powerpoint/2010/main" val="1103098726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Structure of qualification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6226" y="1709530"/>
            <a:ext cx="8229600" cy="4525963"/>
          </a:xfrm>
        </p:spPr>
        <p:txBody>
          <a:bodyPr>
            <a:normAutofit/>
          </a:bodyPr>
          <a:lstStyle/>
          <a:p>
            <a:r>
              <a:rPr lang="en-GB" sz="2800" dirty="0"/>
              <a:t>Technical quality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GB" dirty="0"/>
              <a:t>Feedback must not be provided</a:t>
            </a:r>
          </a:p>
          <a:p>
            <a:r>
              <a:rPr lang="en-GB" sz="2800" dirty="0"/>
              <a:t>Testing strategy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GB" dirty="0"/>
              <a:t>Supervising teacher can give high level indication of areas of the solution that should be tested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GB" dirty="0"/>
              <a:t>Cannot give hints on how to test or provide any test data</a:t>
            </a:r>
          </a:p>
          <a:p>
            <a:r>
              <a:rPr lang="en-GB" sz="2800" dirty="0"/>
              <a:t>Testing and Further Development sections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GB" dirty="0"/>
              <a:t>Feedback must not be provided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7973229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Structure of qualification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6226" y="170953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/>
              <a:t>Unit </a:t>
            </a:r>
            <a:r>
              <a:rPr lang="en-GB" dirty="0"/>
              <a:t>3 – Software Development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Scope of the problem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Design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Effectiveness of the solution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Technical quality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Test strategy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Testing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Further development</a:t>
            </a:r>
          </a:p>
          <a:p>
            <a:r>
              <a:rPr lang="en-GB" sz="1600" dirty="0"/>
              <a:t>	</a:t>
            </a:r>
            <a:endParaRPr lang="en-GB" sz="2800" dirty="0"/>
          </a:p>
        </p:txBody>
      </p:sp>
      <p:sp>
        <p:nvSpPr>
          <p:cNvPr id="4" name="Right Brace 3"/>
          <p:cNvSpPr/>
          <p:nvPr/>
        </p:nvSpPr>
        <p:spPr>
          <a:xfrm>
            <a:off x="5227983" y="2524538"/>
            <a:ext cx="318052" cy="2673628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6013174" y="3597963"/>
            <a:ext cx="23984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solidFill>
                  <a:srgbClr val="FF0000"/>
                </a:solidFill>
              </a:rPr>
              <a:t>Refinement log</a:t>
            </a:r>
          </a:p>
        </p:txBody>
      </p:sp>
    </p:spTree>
    <p:extLst>
      <p:ext uri="{BB962C8B-B14F-4D97-AF65-F5344CB8AC3E}">
        <p14:creationId xmlns:p14="http://schemas.microsoft.com/office/powerpoint/2010/main" val="852108791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Structure of qualification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6226" y="170953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b="1" dirty="0"/>
              <a:t>Section 1 – Scope of the problem</a:t>
            </a:r>
            <a:endParaRPr lang="en-GB" dirty="0"/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GB" dirty="0"/>
              <a:t>Description of the given scenario in terms of input, processing and output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GB" dirty="0"/>
              <a:t>Objectives, including measurable success criteria for the proposed system.</a:t>
            </a:r>
          </a:p>
        </p:txBody>
      </p:sp>
    </p:spTree>
    <p:extLst>
      <p:ext uri="{BB962C8B-B14F-4D97-AF65-F5344CB8AC3E}">
        <p14:creationId xmlns:p14="http://schemas.microsoft.com/office/powerpoint/2010/main" val="379234673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23271" y="1735287"/>
            <a:ext cx="8830723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/>
              <a:t>Section 2 – Design</a:t>
            </a:r>
            <a:endParaRPr lang="en-GB" sz="2800" dirty="0"/>
          </a:p>
          <a:p>
            <a:r>
              <a:rPr lang="en-GB" sz="2400" dirty="0"/>
              <a:t>Descriptions of: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400" dirty="0"/>
              <a:t>Input and output facilities required to produce a user interface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400" dirty="0"/>
              <a:t>Data structures that will be required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400" dirty="0"/>
              <a:t>Documentation of the following routines using a standard convention (pseudo code or flowchart):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400" dirty="0"/>
              <a:t>validation routines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400" dirty="0"/>
              <a:t>data handling and processing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400" dirty="0"/>
              <a:t>authentication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GB" dirty="0"/>
              <a:t>Structure of qualification</a:t>
            </a:r>
          </a:p>
        </p:txBody>
      </p:sp>
    </p:spTree>
    <p:extLst>
      <p:ext uri="{BB962C8B-B14F-4D97-AF65-F5344CB8AC3E}">
        <p14:creationId xmlns:p14="http://schemas.microsoft.com/office/powerpoint/2010/main" val="3996561331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23271" y="1735288"/>
            <a:ext cx="8830723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/>
              <a:t>Section 3 – Software development</a:t>
            </a:r>
            <a:endParaRPr lang="en-GB" sz="2800" dirty="0"/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GB" sz="2800" dirty="0"/>
              <a:t>Annotated listing(s) of all programming code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GB" sz="2800" dirty="0"/>
              <a:t>Evidence of the user interface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GB" dirty="0"/>
              <a:t>Structure of qualification</a:t>
            </a:r>
          </a:p>
        </p:txBody>
      </p:sp>
    </p:spTree>
    <p:extLst>
      <p:ext uri="{BB962C8B-B14F-4D97-AF65-F5344CB8AC3E}">
        <p14:creationId xmlns:p14="http://schemas.microsoft.com/office/powerpoint/2010/main" val="2805882170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23271" y="1735288"/>
            <a:ext cx="8830723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/>
              <a:t>Section 4 – Test strategy</a:t>
            </a:r>
            <a:endParaRPr lang="en-GB" sz="2800" dirty="0"/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GB" sz="2800" dirty="0"/>
              <a:t>Description of the test strategy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GB" sz="2800" dirty="0"/>
              <a:t>Description of the purpose of unit, integration and functional testing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GB" sz="2800" dirty="0"/>
              <a:t>Test plan and test data</a:t>
            </a:r>
          </a:p>
          <a:p>
            <a:r>
              <a:rPr lang="en-GB" sz="2800" b="1" dirty="0"/>
              <a:t>Section 5 – Testing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GB" sz="2800" dirty="0"/>
              <a:t>Evidence of test outcomes with commentaries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endParaRPr lang="en-GB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GB" dirty="0"/>
              <a:t>Structure of qualification</a:t>
            </a:r>
          </a:p>
        </p:txBody>
      </p:sp>
    </p:spTree>
    <p:extLst>
      <p:ext uri="{BB962C8B-B14F-4D97-AF65-F5344CB8AC3E}">
        <p14:creationId xmlns:p14="http://schemas.microsoft.com/office/powerpoint/2010/main" val="3736656561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23271" y="1735288"/>
            <a:ext cx="8830723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/>
              <a:t>Section 6 – Further development</a:t>
            </a:r>
            <a:endParaRPr lang="en-GB" sz="2800" dirty="0"/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GB" sz="2800" dirty="0"/>
              <a:t>Discussion of the outcomes of the testing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GB" sz="2800" dirty="0"/>
              <a:t>Description of the successful features of the solution and identification of areas for further development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GB" sz="2800" dirty="0"/>
              <a:t>Suggestions for extensions to the solution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GB" dirty="0"/>
              <a:t>Structure of qualification</a:t>
            </a:r>
          </a:p>
        </p:txBody>
      </p:sp>
    </p:spTree>
    <p:extLst>
      <p:ext uri="{BB962C8B-B14F-4D97-AF65-F5344CB8AC3E}">
        <p14:creationId xmlns:p14="http://schemas.microsoft.com/office/powerpoint/2010/main" val="2415349110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23271" y="1735288"/>
            <a:ext cx="8830723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/>
              <a:t>The Refinement Log</a:t>
            </a:r>
            <a:endParaRPr lang="en-GB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The refinement log is an integral part of the project and should be completed during each session.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The purpose of the log is for candidates to demonstrate that they are working in a logical and systematic manner.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Candidates are expected to record any issues encountered and how these issues were addressed.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GB" dirty="0"/>
              <a:t>Structure of qualification</a:t>
            </a:r>
          </a:p>
        </p:txBody>
      </p:sp>
    </p:spTree>
    <p:extLst>
      <p:ext uri="{BB962C8B-B14F-4D97-AF65-F5344CB8AC3E}">
        <p14:creationId xmlns:p14="http://schemas.microsoft.com/office/powerpoint/2010/main" val="732134907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3271" y="6120618"/>
            <a:ext cx="678007" cy="678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123271" y="1768001"/>
            <a:ext cx="8830723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/>
              <a:t>Coursework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Help files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400" dirty="0"/>
              <a:t>Only help files native to the programming language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400" dirty="0"/>
              <a:t>Where help files are online, relevant help file image may be installed locally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400" dirty="0"/>
              <a:t>Can use a clean copy of pseudo code conventions (Page 36)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400" dirty="0"/>
              <a:t>Can use a glossary of syntax of a language but must be high level with no examples of segments of code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GB" sz="1600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GB" dirty="0"/>
              <a:t>Structure of qualification</a:t>
            </a:r>
          </a:p>
        </p:txBody>
      </p:sp>
    </p:spTree>
    <p:extLst>
      <p:ext uri="{BB962C8B-B14F-4D97-AF65-F5344CB8AC3E}">
        <p14:creationId xmlns:p14="http://schemas.microsoft.com/office/powerpoint/2010/main" val="3749947940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3271" y="6120618"/>
            <a:ext cx="678007" cy="678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156638" y="1728242"/>
            <a:ext cx="8830723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/>
              <a:t>Coursework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Use of libraries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400" dirty="0"/>
              <a:t>Should avoid the use of pre-compiled units, libraries or modules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400" dirty="0"/>
              <a:t>However, can be used where functionality is beyond scope of GCSE – would not be acceptable to use a library function to sort data.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400" dirty="0"/>
              <a:t>Where when used, candidates must explain the functionality of the code used.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Candidates must record the source of the library in their report and the function(s) used and supply an electronic version of the library with their program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GB" sz="1600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GB" dirty="0"/>
              <a:t>Structure of qualification</a:t>
            </a:r>
          </a:p>
        </p:txBody>
      </p:sp>
    </p:spTree>
    <p:extLst>
      <p:ext uri="{BB962C8B-B14F-4D97-AF65-F5344CB8AC3E}">
        <p14:creationId xmlns:p14="http://schemas.microsoft.com/office/powerpoint/2010/main" val="1479832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Structure of qualification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2800" b="1" dirty="0" smtClean="0">
                <a:latin typeface="Bliss-Light"/>
              </a:rPr>
              <a:t>Unit </a:t>
            </a:r>
            <a:r>
              <a:rPr lang="en-GB" sz="2800" b="1" dirty="0">
                <a:latin typeface="Bliss-Light"/>
              </a:rPr>
              <a:t>3: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>
                <a:latin typeface="Bliss-Light"/>
              </a:rPr>
              <a:t>Non-examined assessment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>
                <a:latin typeface="Bliss-Light"/>
              </a:rPr>
              <a:t>Marks submitted via </a:t>
            </a:r>
            <a:r>
              <a:rPr lang="en-GB" sz="2800" dirty="0">
                <a:latin typeface="Bliss-Light"/>
                <a:hlinkClick r:id="rId2"/>
              </a:rPr>
              <a:t>IAMIS</a:t>
            </a:r>
            <a:endParaRPr lang="en-GB" sz="2800" dirty="0">
              <a:latin typeface="Bliss-Ligh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>
                <a:latin typeface="Bliss-Light"/>
              </a:rPr>
              <a:t>Sample identified automatically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>
                <a:latin typeface="Bliss-Light"/>
              </a:rPr>
              <a:t>Submission via electronic </a:t>
            </a:r>
            <a:r>
              <a:rPr lang="en-GB" sz="2800" dirty="0" smtClean="0">
                <a:latin typeface="Bliss-Light"/>
              </a:rPr>
              <a:t>media</a:t>
            </a:r>
            <a:endParaRPr lang="en-GB" sz="2800" dirty="0">
              <a:latin typeface="Bliss-Ligh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>
                <a:latin typeface="Bliss-Light"/>
              </a:rPr>
              <a:t>Sample moderated</a:t>
            </a:r>
          </a:p>
        </p:txBody>
      </p:sp>
    </p:spTree>
    <p:extLst>
      <p:ext uri="{BB962C8B-B14F-4D97-AF65-F5344CB8AC3E}">
        <p14:creationId xmlns:p14="http://schemas.microsoft.com/office/powerpoint/2010/main" val="2303255322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3271" y="6120618"/>
            <a:ext cx="678007" cy="678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123271" y="1768001"/>
            <a:ext cx="8830723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/>
              <a:t>Assessment: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Assessment grids use a best fit approach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Horizontal grids in the Teachers’ Handbook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Explain assessment decisions where necessary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GB" dirty="0"/>
              <a:t>Structure of qualification</a:t>
            </a:r>
          </a:p>
        </p:txBody>
      </p:sp>
    </p:spTree>
    <p:extLst>
      <p:ext uri="{BB962C8B-B14F-4D97-AF65-F5344CB8AC3E}">
        <p14:creationId xmlns:p14="http://schemas.microsoft.com/office/powerpoint/2010/main" val="174047701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Board set scenario</a:t>
            </a:r>
          </a:p>
        </p:txBody>
      </p:sp>
      <p:sp>
        <p:nvSpPr>
          <p:cNvPr id="4" name="Rectangle 3"/>
          <p:cNvSpPr/>
          <p:nvPr/>
        </p:nvSpPr>
        <p:spPr>
          <a:xfrm>
            <a:off x="156638" y="1728242"/>
            <a:ext cx="8830723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/>
              <a:t>One scenario will be available for each cohort – issued at the beginning of the GCSE study in Y10.  </a:t>
            </a:r>
            <a:r>
              <a:rPr lang="en-GB" sz="2400" dirty="0">
                <a:hlinkClick r:id="rId2" action="ppaction://hlinkfile"/>
              </a:rPr>
              <a:t>SAM scenario</a:t>
            </a:r>
            <a:r>
              <a:rPr lang="en-GB" sz="2400" dirty="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/>
              <a:t>Through the controlled task the candidates are required to complete a design log.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400" dirty="0"/>
          </a:p>
          <a:p>
            <a:endParaRPr lang="en-GB" sz="2800" dirty="0"/>
          </a:p>
          <a:p>
            <a:endParaRPr lang="en-GB" sz="24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GB" sz="1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0288" y="3220958"/>
            <a:ext cx="5677889" cy="3458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7172051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78740" y="569174"/>
            <a:ext cx="4769510" cy="17173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4400" kern="1100" spc="-30" dirty="0">
                <a:solidFill>
                  <a:schemeClr val="bg1"/>
                </a:solidFill>
                <a:latin typeface="Gotham Rounded Book"/>
                <a:cs typeface="Gotham Rounded Book"/>
              </a:rPr>
              <a:t>Any Questions?</a:t>
            </a:r>
          </a:p>
          <a:p>
            <a:pPr>
              <a:lnSpc>
                <a:spcPct val="80000"/>
              </a:lnSpc>
            </a:pPr>
            <a:endParaRPr lang="en-US" sz="4400" kern="1100" spc="-30" dirty="0">
              <a:solidFill>
                <a:schemeClr val="bg1"/>
              </a:solidFill>
              <a:latin typeface="Gotham Rounded Book"/>
              <a:cs typeface="Gotham Rounded Book"/>
            </a:endParaRPr>
          </a:p>
          <a:p>
            <a:pPr>
              <a:lnSpc>
                <a:spcPct val="80000"/>
              </a:lnSpc>
            </a:pPr>
            <a:r>
              <a:rPr lang="en-US" sz="4400" kern="1100" spc="-30" dirty="0">
                <a:solidFill>
                  <a:schemeClr val="bg1"/>
                </a:solidFill>
                <a:latin typeface="Gotham Rounded Book"/>
                <a:cs typeface="Gotham Rounded Book"/>
              </a:rPr>
              <a:t>Contact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4195" y="1781867"/>
            <a:ext cx="83987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bg1"/>
                </a:solidFill>
                <a:latin typeface="Gotham Rounded Book" pitchFamily="50" charset="0"/>
              </a:rPr>
              <a:t> </a:t>
            </a:r>
          </a:p>
          <a:p>
            <a:endParaRPr lang="en-GB" sz="2400" dirty="0">
              <a:latin typeface="Bliss-Light"/>
            </a:endParaRPr>
          </a:p>
          <a:p>
            <a:r>
              <a:rPr lang="en-US" sz="3200" kern="1100" spc="-50" dirty="0">
                <a:solidFill>
                  <a:schemeClr val="bg1"/>
                </a:solidFill>
                <a:latin typeface="Gotham Rounded Book"/>
                <a:cs typeface="Gotham Rounded Book"/>
              </a:rPr>
              <a:t>Subject Officer</a:t>
            </a:r>
            <a:r>
              <a:rPr lang="en-US" sz="3200" kern="1100" spc="-50">
                <a:solidFill>
                  <a:schemeClr val="bg1"/>
                </a:solidFill>
                <a:latin typeface="Gotham Rounded Book"/>
                <a:cs typeface="Gotham Rounded Book"/>
              </a:rPr>
              <a:t>: </a:t>
            </a:r>
            <a:r>
              <a:rPr lang="en-US" sz="3200" kern="1100" spc="-50" smtClean="0">
                <a:solidFill>
                  <a:schemeClr val="bg1"/>
                </a:solidFill>
                <a:latin typeface="Gotham Rounded Book"/>
                <a:cs typeface="Gotham Rounded Book"/>
              </a:rPr>
              <a:t>Andy Parker</a:t>
            </a:r>
            <a:endParaRPr lang="en-US" sz="3200" kern="1100" spc="-50" dirty="0">
              <a:solidFill>
                <a:schemeClr val="bg1"/>
              </a:solidFill>
              <a:latin typeface="Gotham Rounded Book"/>
              <a:cs typeface="Gotham Rounded Book"/>
            </a:endParaRPr>
          </a:p>
          <a:p>
            <a:r>
              <a:rPr lang="en-US" sz="3200" kern="1100" spc="-50" dirty="0">
                <a:solidFill>
                  <a:schemeClr val="bg1"/>
                </a:solidFill>
                <a:latin typeface="Gotham Rounded Book"/>
                <a:cs typeface="Gotham Rounded Book"/>
                <a:hlinkClick r:id="rId2"/>
              </a:rPr>
              <a:t>andy.parker@wjec.co.uk</a:t>
            </a:r>
            <a:endParaRPr lang="en-US" sz="3200" kern="1100" spc="-50" dirty="0">
              <a:solidFill>
                <a:schemeClr val="bg1"/>
              </a:solidFill>
              <a:latin typeface="Gotham Rounded Book"/>
              <a:cs typeface="Gotham Rounded Book"/>
            </a:endParaRPr>
          </a:p>
          <a:p>
            <a:endParaRPr lang="en-US" sz="3200" kern="1100" spc="-50" dirty="0">
              <a:solidFill>
                <a:schemeClr val="bg1"/>
              </a:solidFill>
              <a:latin typeface="Gotham Rounded Book"/>
              <a:cs typeface="Gotham Rounded Book"/>
            </a:endParaRPr>
          </a:p>
          <a:p>
            <a:r>
              <a:rPr lang="en-US" sz="3200" kern="1100" spc="-50" dirty="0">
                <a:solidFill>
                  <a:schemeClr val="bg1"/>
                </a:solidFill>
                <a:latin typeface="Gotham Rounded Book"/>
                <a:cs typeface="Gotham Rounded Book"/>
              </a:rPr>
              <a:t>Subject Support Officer: Kwai Wong</a:t>
            </a:r>
          </a:p>
          <a:p>
            <a:r>
              <a:rPr lang="en-US" sz="3200" kern="1100" spc="-50" dirty="0">
                <a:solidFill>
                  <a:schemeClr val="bg1"/>
                </a:solidFill>
                <a:latin typeface="Gotham Rounded Book"/>
                <a:cs typeface="Gotham Rounded Book"/>
                <a:hlinkClick r:id="rId3"/>
              </a:rPr>
              <a:t>Kwai.wong@wjec.co.uk</a:t>
            </a:r>
            <a:endParaRPr lang="en-US" sz="3200" kern="1100" spc="-50" dirty="0">
              <a:solidFill>
                <a:schemeClr val="bg1"/>
              </a:solidFill>
              <a:latin typeface="Gotham Rounded Book"/>
              <a:cs typeface="Gotham Rounded Book"/>
            </a:endParaRPr>
          </a:p>
          <a:p>
            <a:endParaRPr lang="en-US" sz="3200" kern="1100" spc="-50" dirty="0">
              <a:solidFill>
                <a:schemeClr val="bg1"/>
              </a:solidFill>
              <a:latin typeface="Gotham Rounded Book"/>
              <a:cs typeface="Gotham Rounded Book"/>
            </a:endParaRPr>
          </a:p>
          <a:p>
            <a:endParaRPr lang="en-US" sz="2000" kern="1100" spc="-50" dirty="0">
              <a:latin typeface="Gotham Rounded Book"/>
              <a:cs typeface="Gotham Rounded Book"/>
            </a:endParaRPr>
          </a:p>
          <a:p>
            <a:endParaRPr lang="en-US" sz="2000" kern="1100" spc="-50" dirty="0">
              <a:solidFill>
                <a:srgbClr val="F7B385"/>
              </a:solidFill>
              <a:latin typeface="Gotham Rounded Book"/>
              <a:cs typeface="Gotham Rounded Book"/>
            </a:endParaRPr>
          </a:p>
          <a:p>
            <a:endParaRPr lang="en-GB" sz="44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3271" y="6120618"/>
            <a:ext cx="678007" cy="678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84917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8435"/>
            <a:ext cx="8229600" cy="4237728"/>
          </a:xfrm>
        </p:spPr>
        <p:txBody>
          <a:bodyPr>
            <a:normAutofit fontScale="85000" lnSpcReduction="2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Teacher’s guide provides ideas for teaching and guidance on assessment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hlinkClick r:id="rId2" action="ppaction://hlinkfile"/>
              </a:rPr>
              <a:t>Notes/text book </a:t>
            </a:r>
            <a:r>
              <a:rPr lang="en-GB" sz="2000" dirty="0"/>
              <a:t>covering new specification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WJEC, in conjunction with other bodies provide teaching resources online</a:t>
            </a:r>
          </a:p>
          <a:p>
            <a:r>
              <a:rPr lang="en-GB" sz="2000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hlinkClick r:id="rId3"/>
              </a:rPr>
              <a:t>http://resources.wjec.co.uk/</a:t>
            </a:r>
            <a:endParaRPr lang="en-GB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Teacher engagement with schools collectively producing materials and support, please sign up (name, email, areas of specific specialism)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CPD offered annually in a cycle with dedicated trainers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Specimen materials and specification available at: </a:t>
            </a:r>
          </a:p>
          <a:p>
            <a:pPr marL="266700"/>
            <a:r>
              <a:rPr lang="en-GB" sz="2000" dirty="0">
                <a:hlinkClick r:id="rId4"/>
              </a:rPr>
              <a:t>http://www.wjec.co.uk/qualifications/computer-science/</a:t>
            </a:r>
            <a:endParaRPr lang="en-GB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281192" y="1525697"/>
            <a:ext cx="63101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latin typeface="Bliss-Light"/>
              </a:rPr>
              <a:t>Currently in Development/translation</a:t>
            </a:r>
          </a:p>
        </p:txBody>
      </p:sp>
    </p:spTree>
    <p:extLst>
      <p:ext uri="{BB962C8B-B14F-4D97-AF65-F5344CB8AC3E}">
        <p14:creationId xmlns:p14="http://schemas.microsoft.com/office/powerpoint/2010/main" val="21944089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Resources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81192" y="1525697"/>
            <a:ext cx="63101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latin typeface="Bliss-Light"/>
              </a:rPr>
              <a:t>Also available</a:t>
            </a:r>
          </a:p>
        </p:txBody>
      </p:sp>
      <p:pic>
        <p:nvPicPr>
          <p:cNvPr id="7" name="Picture 6">
            <a:hlinkClick r:id="rId2" action="ppaction://hlinkfile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6815" y="1805763"/>
            <a:ext cx="7347328" cy="4737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598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3A98B9257805B42BFA8986C064AF80B" ma:contentTypeVersion="0" ma:contentTypeDescription="Create a new document." ma:contentTypeScope="" ma:versionID="76b3f02ad9918e3896ee1277c8df8a1b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773DC8F-AB9D-4910-94BF-5076350377AD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3ED68012-09BA-491F-B2DB-061D8242870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3D9FB68D-A36F-4F40-9DDD-C7C8C55F1F0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1419</TotalTime>
  <Words>1978</Words>
  <Application>Microsoft Office PowerPoint</Application>
  <PresentationFormat>On-screen Show (4:3)</PresentationFormat>
  <Paragraphs>387</Paragraphs>
  <Slides>72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72</vt:i4>
      </vt:variant>
    </vt:vector>
  </HeadingPairs>
  <TitlesOfParts>
    <vt:vector size="73" baseType="lpstr">
      <vt:lpstr>Office Theme</vt:lpstr>
      <vt:lpstr>PowerPoint Presentation</vt:lpstr>
      <vt:lpstr>Structure of qualification</vt:lpstr>
      <vt:lpstr>Structure of qualification</vt:lpstr>
      <vt:lpstr>Structure of qualification</vt:lpstr>
      <vt:lpstr>Structure of qualification</vt:lpstr>
      <vt:lpstr>Structure of qualification</vt:lpstr>
      <vt:lpstr>Structure of qualification</vt:lpstr>
      <vt:lpstr>Resources</vt:lpstr>
      <vt:lpstr>Resources</vt:lpstr>
      <vt:lpstr>Online Exam Review (OER)</vt:lpstr>
      <vt:lpstr>Online Exam Review (OER)</vt:lpstr>
      <vt:lpstr>Online Exam Review (OER)</vt:lpstr>
      <vt:lpstr>PowerPoint Presentation</vt:lpstr>
      <vt:lpstr>PowerPoint Presentation</vt:lpstr>
      <vt:lpstr>Structure of qualification</vt:lpstr>
      <vt:lpstr>Structure of qualification</vt:lpstr>
      <vt:lpstr>Structure of qualification</vt:lpstr>
      <vt:lpstr>Structure of qualification</vt:lpstr>
      <vt:lpstr>Structure of qualification</vt:lpstr>
      <vt:lpstr>Structure of qualification</vt:lpstr>
      <vt:lpstr>Structure of qualification</vt:lpstr>
      <vt:lpstr>Structure of qualification</vt:lpstr>
      <vt:lpstr>Structure of qualification</vt:lpstr>
      <vt:lpstr>Structure of qualification</vt:lpstr>
      <vt:lpstr>Structure of qualification</vt:lpstr>
      <vt:lpstr>Structure of qualification</vt:lpstr>
      <vt:lpstr>Structure of qualification</vt:lpstr>
      <vt:lpstr>Structure of qualification</vt:lpstr>
      <vt:lpstr>Structure of qualification</vt:lpstr>
      <vt:lpstr>Structure of qualification</vt:lpstr>
      <vt:lpstr>Structure of qualification</vt:lpstr>
      <vt:lpstr>Structure of qualification</vt:lpstr>
      <vt:lpstr>Structure of qualification</vt:lpstr>
      <vt:lpstr>Structure of qualification</vt:lpstr>
      <vt:lpstr>Structure of qualification</vt:lpstr>
      <vt:lpstr>Structure of qualification</vt:lpstr>
      <vt:lpstr>Structure of qualification</vt:lpstr>
      <vt:lpstr>Structure of qualification</vt:lpstr>
      <vt:lpstr>Structure of qualification</vt:lpstr>
      <vt:lpstr>Structure of qualification</vt:lpstr>
      <vt:lpstr>Structure of qualification</vt:lpstr>
      <vt:lpstr>Structure of qualification</vt:lpstr>
      <vt:lpstr>Structure of qualification</vt:lpstr>
      <vt:lpstr>Structure of qualification</vt:lpstr>
      <vt:lpstr>Structure of qualification</vt:lpstr>
      <vt:lpstr>Structure of qualification</vt:lpstr>
      <vt:lpstr>Structure of qualification</vt:lpstr>
      <vt:lpstr>Structure of qualification</vt:lpstr>
      <vt:lpstr>Structure of qualification</vt:lpstr>
      <vt:lpstr>Structure of qualification</vt:lpstr>
      <vt:lpstr>Structure of qualification</vt:lpstr>
      <vt:lpstr>Structure of qualification</vt:lpstr>
      <vt:lpstr>Structure of qualification</vt:lpstr>
      <vt:lpstr>Structure of qualification</vt:lpstr>
      <vt:lpstr>Structure of qualification</vt:lpstr>
      <vt:lpstr>Structure of qualification</vt:lpstr>
      <vt:lpstr>Structure of qualification</vt:lpstr>
      <vt:lpstr>Structure of qualification</vt:lpstr>
      <vt:lpstr>Structure of qualification</vt:lpstr>
      <vt:lpstr>Structure of qualification</vt:lpstr>
      <vt:lpstr>Structure of qualification</vt:lpstr>
      <vt:lpstr>Structure of qualification</vt:lpstr>
      <vt:lpstr>Structure of qualification</vt:lpstr>
      <vt:lpstr>Structure of qualification</vt:lpstr>
      <vt:lpstr>Structure of qualification</vt:lpstr>
      <vt:lpstr>Structure of qualification</vt:lpstr>
      <vt:lpstr>Structure of qualification</vt:lpstr>
      <vt:lpstr>Structure of qualification</vt:lpstr>
      <vt:lpstr>Structure of qualification</vt:lpstr>
      <vt:lpstr>Structure of qualification</vt:lpstr>
      <vt:lpstr>Board set scenario</vt:lpstr>
      <vt:lpstr>PowerPoint Presentation</vt:lpstr>
    </vt:vector>
  </TitlesOfParts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GCSE Eduqas Comp Sci 2016</dc:title>
  <dc:creator>Geraint Jones</dc:creator>
  <cp:lastModifiedBy>WJEC</cp:lastModifiedBy>
  <cp:revision>161</cp:revision>
  <cp:lastPrinted>2014-04-03T15:37:56Z</cp:lastPrinted>
  <dcterms:created xsi:type="dcterms:W3CDTF">2014-04-03T22:17:52Z</dcterms:created>
  <dcterms:modified xsi:type="dcterms:W3CDTF">2017-01-25T15:47:05Z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0x01010053A98B9257805B42BFA8986C064AF80B</vt:lpwstr>
  </property>
</Properties>
</file>