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73" r:id="rId2"/>
    <p:sldId id="276" r:id="rId3"/>
    <p:sldId id="270" r:id="rId4"/>
    <p:sldId id="277" r:id="rId5"/>
    <p:sldId id="260" r:id="rId6"/>
    <p:sldId id="274" r:id="rId7"/>
    <p:sldId id="257" r:id="rId8"/>
    <p:sldId id="258" r:id="rId9"/>
    <p:sldId id="262" r:id="rId10"/>
    <p:sldId id="272" r:id="rId11"/>
    <p:sldId id="261" r:id="rId12"/>
    <p:sldId id="263" r:id="rId13"/>
    <p:sldId id="269" r:id="rId14"/>
    <p:sldId id="264" r:id="rId15"/>
    <p:sldId id="265" r:id="rId16"/>
    <p:sldId id="268" r:id="rId1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AE00B7-8044-43A6-B6D0-E23D21D01A23}" type="datetimeFigureOut">
              <a:rPr lang="en-US"/>
              <a:pPr>
                <a:defRPr/>
              </a:pPr>
              <a:t>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712646-54CA-43A8-81FA-93AD190546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898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E5C2-FCBE-4D7D-B3D0-CF728CC62F64}" type="datetimeFigureOut">
              <a:rPr lang="en-US"/>
              <a:pPr>
                <a:defRPr/>
              </a:pPr>
              <a:t>7/11/2017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88B5C-B2F4-462A-8ABF-26FBADC0D0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ECBE-99F5-4055-B379-DCEFDFFADAD0}" type="datetimeFigureOut">
              <a:rPr lang="en-US"/>
              <a:pPr>
                <a:defRPr/>
              </a:pPr>
              <a:t>7/11/2017</a:t>
            </a:fld>
            <a:endParaRPr lang="en-GB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7B05-D399-40F8-8387-FBD2E5931B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1384-3435-4969-858C-31003163425E}" type="datetimeFigureOut">
              <a:rPr lang="en-US"/>
              <a:pPr>
                <a:defRPr/>
              </a:pPr>
              <a:t>7/11/2017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C4D5-41FC-48C0-B26F-7760E8D011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34082-190A-4FC8-A643-0A4B628935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2949-0B28-4808-BC8C-557F24DD3194}" type="datetimeFigureOut">
              <a:rPr lang="en-US"/>
              <a:pPr>
                <a:defRPr/>
              </a:pPr>
              <a:t>7/11/2017</a:t>
            </a:fld>
            <a:endParaRPr lang="en-GB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D2912-DEAD-469A-9D3E-93C1DE266E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B3CA-B936-4A3B-A7DC-F7026FC7DB25}" type="datetimeFigureOut">
              <a:rPr lang="en-US"/>
              <a:pPr>
                <a:defRPr/>
              </a:pPr>
              <a:t>7/11/2017</a:t>
            </a:fld>
            <a:endParaRPr lang="en-GB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F8E5A-7A08-45B7-8D3B-372696D90D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99026-AEC7-4331-A5F5-6F7BFE5DE6D1}" type="datetimeFigureOut">
              <a:rPr lang="en-US"/>
              <a:pPr>
                <a:defRPr/>
              </a:pPr>
              <a:t>7/11/2017</a:t>
            </a:fld>
            <a:endParaRPr lang="en-GB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4EDC-3918-40BF-9F6B-3F2B293015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BCACF-7BC3-41E7-8D25-F8B949B2A259}" type="datetimeFigureOut">
              <a:rPr lang="en-US"/>
              <a:pPr>
                <a:defRPr/>
              </a:pPr>
              <a:t>7/11/2017</a:t>
            </a:fld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F8F9-5B45-4906-B3BE-D154511BEB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1D1B-1D99-444F-B828-AE9838FA6567}" type="datetimeFigureOut">
              <a:rPr lang="en-US"/>
              <a:pPr>
                <a:defRPr/>
              </a:pPr>
              <a:t>7/11/2017</a:t>
            </a:fld>
            <a:endParaRPr lang="en-GB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8C933-7350-4353-9A9B-852E960590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EE82-F418-4460-AAFF-0742B39C8522}" type="datetimeFigureOut">
              <a:rPr lang="en-US"/>
              <a:pPr>
                <a:defRPr/>
              </a:pPr>
              <a:t>7/11/2017</a:t>
            </a:fld>
            <a:endParaRPr lang="en-GB" dirty="0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32509-9647-4486-906F-5C63727351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B6A53-7A91-485A-851E-78D5411877D0}" type="datetimeFigureOut">
              <a:rPr lang="en-US"/>
              <a:pPr>
                <a:defRPr/>
              </a:pPr>
              <a:t>7/11/2017</a:t>
            </a:fld>
            <a:endParaRPr lang="en-GB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310D-CFEC-4353-855D-3D660D3AF3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B972A-55AD-4669-AC51-064BA3A29581}" type="datetimeFigureOut">
              <a:rPr lang="en-US"/>
              <a:pPr>
                <a:defRPr/>
              </a:pPr>
              <a:t>7/11/2017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E79-A210-4B71-9D7C-6591A4A864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3BA69C-C5EE-4139-A0AB-A23100917584}" type="datetimeFigureOut">
              <a:rPr lang="en-US"/>
              <a:pPr>
                <a:defRPr/>
              </a:pPr>
              <a:t>7/11/2017</a:t>
            </a:fld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2D9BC3-5F53-4FB5-8F87-1C32FC9124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2" r:id="rId4"/>
    <p:sldLayoutId id="2147483676" r:id="rId5"/>
    <p:sldLayoutId id="2147483671" r:id="rId6"/>
    <p:sldLayoutId id="2147483677" r:id="rId7"/>
    <p:sldLayoutId id="2147483678" r:id="rId8"/>
    <p:sldLayoutId id="2147483679" r:id="rId9"/>
    <p:sldLayoutId id="2147483670" r:id="rId10"/>
    <p:sldLayoutId id="2147483680" r:id="rId11"/>
    <p:sldLayoutId id="214748368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education/clips/zqwnvc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8mUhtFe2Ap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692150"/>
            <a:ext cx="6985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Caption needed.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388" y="2636838"/>
          <a:ext cx="4392488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563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z="3200" cap="none">
                <a:effectLst/>
                <a:hlinkClick r:id="rId2"/>
              </a:rPr>
              <a:t>http://www.bbc.co.uk/education/clips/zqwnvcw</a:t>
            </a:r>
            <a:endParaRPr lang="en-GB" sz="3200" cap="none">
              <a:effectLst/>
            </a:endParaRPr>
          </a:p>
        </p:txBody>
      </p:sp>
      <p:sp>
        <p:nvSpPr>
          <p:cNvPr id="26629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/>
              <a:t>Annotate the cartoon strip to explain the causes of desertification.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964612" cy="1368425"/>
          </a:xfrm>
        </p:spPr>
        <p:txBody>
          <a:bodyPr>
            <a:norm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Why does the Sahel suffer from desertification?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1" name="Oval 19"/>
          <p:cNvSpPr>
            <a:spLocks noChangeArrowheads="1"/>
          </p:cNvSpPr>
          <p:nvPr/>
        </p:nvSpPr>
        <p:spPr bwMode="auto">
          <a:xfrm>
            <a:off x="1116013" y="1125538"/>
            <a:ext cx="698500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Franklin Gothic Book" pitchFamily="34" charset="0"/>
            </a:endParaRPr>
          </a:p>
        </p:txBody>
      </p:sp>
      <p:sp>
        <p:nvSpPr>
          <p:cNvPr id="27651" name="Text Box 20"/>
          <p:cNvSpPr txBox="1">
            <a:spLocks noChangeArrowheads="1"/>
          </p:cNvSpPr>
          <p:nvPr/>
        </p:nvSpPr>
        <p:spPr bwMode="auto">
          <a:xfrm>
            <a:off x="1763713" y="1196975"/>
            <a:ext cx="5688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latin typeface="Franklin Gothic Book" pitchFamily="34" charset="0"/>
              </a:rPr>
              <a:t>DESERTIFICATION</a:t>
            </a:r>
            <a:endParaRPr lang="en-US" b="1">
              <a:latin typeface="Franklin Gothic Book" pitchFamily="34" charset="0"/>
            </a:endParaRPr>
          </a:p>
        </p:txBody>
      </p:sp>
      <p:sp>
        <p:nvSpPr>
          <p:cNvPr id="27652" name="Line 21"/>
          <p:cNvSpPr>
            <a:spLocks noChangeShapeType="1"/>
          </p:cNvSpPr>
          <p:nvPr/>
        </p:nvSpPr>
        <p:spPr bwMode="auto">
          <a:xfrm flipH="1">
            <a:off x="2484438" y="1700213"/>
            <a:ext cx="9366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22"/>
          <p:cNvSpPr>
            <a:spLocks noChangeShapeType="1"/>
          </p:cNvSpPr>
          <p:nvPr/>
        </p:nvSpPr>
        <p:spPr bwMode="auto">
          <a:xfrm>
            <a:off x="5795963" y="1700213"/>
            <a:ext cx="11525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Text Box 23"/>
          <p:cNvSpPr txBox="1">
            <a:spLocks noChangeArrowheads="1"/>
          </p:cNvSpPr>
          <p:nvPr/>
        </p:nvSpPr>
        <p:spPr bwMode="auto">
          <a:xfrm>
            <a:off x="395288" y="2133600"/>
            <a:ext cx="3025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Increase in population</a:t>
            </a:r>
          </a:p>
        </p:txBody>
      </p:sp>
      <p:sp>
        <p:nvSpPr>
          <p:cNvPr id="7176" name="Text Box 24"/>
          <p:cNvSpPr txBox="1">
            <a:spLocks noChangeArrowheads="1"/>
          </p:cNvSpPr>
          <p:nvPr/>
        </p:nvSpPr>
        <p:spPr bwMode="auto">
          <a:xfrm>
            <a:off x="6300788" y="206057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Increase in cattle</a:t>
            </a:r>
          </a:p>
        </p:txBody>
      </p:sp>
      <p:sp>
        <p:nvSpPr>
          <p:cNvPr id="27656" name="Line 25"/>
          <p:cNvSpPr>
            <a:spLocks noChangeShapeType="1"/>
          </p:cNvSpPr>
          <p:nvPr/>
        </p:nvSpPr>
        <p:spPr bwMode="auto">
          <a:xfrm>
            <a:off x="2843213" y="2276475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26"/>
          <p:cNvSpPr>
            <a:spLocks noChangeShapeType="1"/>
          </p:cNvSpPr>
          <p:nvPr/>
        </p:nvSpPr>
        <p:spPr bwMode="auto">
          <a:xfrm>
            <a:off x="1258888" y="24923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27"/>
          <p:cNvSpPr>
            <a:spLocks noChangeShapeType="1"/>
          </p:cNvSpPr>
          <p:nvPr/>
        </p:nvSpPr>
        <p:spPr bwMode="auto">
          <a:xfrm>
            <a:off x="7308850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28"/>
          <p:cNvSpPr>
            <a:spLocks noChangeShapeType="1"/>
          </p:cNvSpPr>
          <p:nvPr/>
        </p:nvSpPr>
        <p:spPr bwMode="auto">
          <a:xfrm>
            <a:off x="1258888" y="32131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29"/>
          <p:cNvSpPr>
            <a:spLocks noChangeShapeType="1"/>
          </p:cNvSpPr>
          <p:nvPr/>
        </p:nvSpPr>
        <p:spPr bwMode="auto">
          <a:xfrm>
            <a:off x="7308850" y="3284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30"/>
          <p:cNvSpPr>
            <a:spLocks noChangeShapeType="1"/>
          </p:cNvSpPr>
          <p:nvPr/>
        </p:nvSpPr>
        <p:spPr bwMode="auto">
          <a:xfrm>
            <a:off x="1258888" y="40767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31"/>
          <p:cNvSpPr>
            <a:spLocks noChangeShapeType="1"/>
          </p:cNvSpPr>
          <p:nvPr/>
        </p:nvSpPr>
        <p:spPr bwMode="auto">
          <a:xfrm>
            <a:off x="7308850" y="40767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4" name="Text Box 32"/>
          <p:cNvSpPr txBox="1">
            <a:spLocks noChangeArrowheads="1"/>
          </p:cNvSpPr>
          <p:nvPr/>
        </p:nvSpPr>
        <p:spPr bwMode="auto">
          <a:xfrm>
            <a:off x="179388" y="2852738"/>
            <a:ext cx="302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Deforestation for fire wood</a:t>
            </a:r>
          </a:p>
        </p:txBody>
      </p:sp>
      <p:sp>
        <p:nvSpPr>
          <p:cNvPr id="7185" name="Text Box 33"/>
          <p:cNvSpPr txBox="1">
            <a:spLocks noChangeArrowheads="1"/>
          </p:cNvSpPr>
          <p:nvPr/>
        </p:nvSpPr>
        <p:spPr bwMode="auto">
          <a:xfrm>
            <a:off x="5256213" y="2924175"/>
            <a:ext cx="3887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Grassland grazed more intensively</a:t>
            </a:r>
          </a:p>
        </p:txBody>
      </p:sp>
      <p:sp>
        <p:nvSpPr>
          <p:cNvPr id="27665" name="Text Box 34"/>
          <p:cNvSpPr txBox="1">
            <a:spLocks noChangeArrowheads="1"/>
          </p:cNvSpPr>
          <p:nvPr/>
        </p:nvSpPr>
        <p:spPr bwMode="auto">
          <a:xfrm>
            <a:off x="0" y="472440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Franklin Gothic Book" pitchFamily="34" charset="0"/>
            </a:endParaRPr>
          </a:p>
        </p:txBody>
      </p:sp>
      <p:sp>
        <p:nvSpPr>
          <p:cNvPr id="7187" name="Text Box 35"/>
          <p:cNvSpPr txBox="1">
            <a:spLocks noChangeArrowheads="1"/>
          </p:cNvSpPr>
          <p:nvPr/>
        </p:nvSpPr>
        <p:spPr bwMode="auto">
          <a:xfrm>
            <a:off x="179388" y="3716338"/>
            <a:ext cx="432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Roots no longer hold soil together</a:t>
            </a:r>
          </a:p>
        </p:txBody>
      </p:sp>
      <p:sp>
        <p:nvSpPr>
          <p:cNvPr id="7188" name="Text Box 36"/>
          <p:cNvSpPr txBox="1">
            <a:spLocks noChangeArrowheads="1"/>
          </p:cNvSpPr>
          <p:nvPr/>
        </p:nvSpPr>
        <p:spPr bwMode="auto">
          <a:xfrm>
            <a:off x="5219700" y="3716338"/>
            <a:ext cx="4211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Roots may be eaten as well as grass</a:t>
            </a:r>
          </a:p>
        </p:txBody>
      </p:sp>
      <p:sp>
        <p:nvSpPr>
          <p:cNvPr id="7189" name="Text Box 37"/>
          <p:cNvSpPr txBox="1">
            <a:spLocks noChangeArrowheads="1"/>
          </p:cNvSpPr>
          <p:nvPr/>
        </p:nvSpPr>
        <p:spPr bwMode="auto">
          <a:xfrm>
            <a:off x="179388" y="4581525"/>
            <a:ext cx="5256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Leaves no longer protect soil from weather</a:t>
            </a:r>
          </a:p>
        </p:txBody>
      </p:sp>
      <p:sp>
        <p:nvSpPr>
          <p:cNvPr id="7190" name="Text Box 38"/>
          <p:cNvSpPr txBox="1">
            <a:spLocks noChangeArrowheads="1"/>
          </p:cNvSpPr>
          <p:nvPr/>
        </p:nvSpPr>
        <p:spPr bwMode="auto">
          <a:xfrm>
            <a:off x="4716463" y="4429125"/>
            <a:ext cx="4427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Less vegetation means less protection from weather</a:t>
            </a:r>
          </a:p>
        </p:txBody>
      </p:sp>
      <p:sp>
        <p:nvSpPr>
          <p:cNvPr id="27670" name="Line 39"/>
          <p:cNvSpPr>
            <a:spLocks noChangeShapeType="1"/>
          </p:cNvSpPr>
          <p:nvPr/>
        </p:nvSpPr>
        <p:spPr bwMode="auto">
          <a:xfrm>
            <a:off x="1258888" y="4941888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Line 40"/>
          <p:cNvSpPr>
            <a:spLocks noChangeShapeType="1"/>
          </p:cNvSpPr>
          <p:nvPr/>
        </p:nvSpPr>
        <p:spPr bwMode="auto">
          <a:xfrm>
            <a:off x="7308850" y="49418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Text Box 41"/>
          <p:cNvSpPr txBox="1">
            <a:spLocks noChangeArrowheads="1"/>
          </p:cNvSpPr>
          <p:nvPr/>
        </p:nvSpPr>
        <p:spPr bwMode="auto">
          <a:xfrm>
            <a:off x="179388" y="5516563"/>
            <a:ext cx="44640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Loose top soil blown away by wind</a:t>
            </a:r>
          </a:p>
          <a:p>
            <a:pPr>
              <a:spcBef>
                <a:spcPct val="50000"/>
              </a:spcBef>
            </a:pPr>
            <a:r>
              <a:rPr lang="en-GB">
                <a:latin typeface="Franklin Gothic Book" pitchFamily="34" charset="0"/>
              </a:rPr>
              <a:t>(Soil Erosion)</a:t>
            </a:r>
          </a:p>
          <a:p>
            <a:pPr>
              <a:spcBef>
                <a:spcPct val="50000"/>
              </a:spcBef>
            </a:pPr>
            <a:r>
              <a:rPr lang="en-GB">
                <a:latin typeface="Franklin Gothic Book" pitchFamily="34" charset="0"/>
              </a:rPr>
              <a:t>			=</a:t>
            </a:r>
            <a:endParaRPr lang="en-US">
              <a:latin typeface="Franklin Gothic Book" pitchFamily="34" charset="0"/>
            </a:endParaRPr>
          </a:p>
        </p:txBody>
      </p:sp>
      <p:sp>
        <p:nvSpPr>
          <p:cNvPr id="7194" name="Text Box 42"/>
          <p:cNvSpPr txBox="1">
            <a:spLocks noChangeArrowheads="1"/>
          </p:cNvSpPr>
          <p:nvPr/>
        </p:nvSpPr>
        <p:spPr bwMode="auto">
          <a:xfrm>
            <a:off x="5219700" y="5516563"/>
            <a:ext cx="39243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Loose top soil blown away by wind</a:t>
            </a:r>
          </a:p>
          <a:p>
            <a:pPr>
              <a:spcBef>
                <a:spcPct val="50000"/>
              </a:spcBef>
            </a:pPr>
            <a:r>
              <a:rPr lang="en-GB">
                <a:latin typeface="Franklin Gothic Book" pitchFamily="34" charset="0"/>
              </a:rPr>
              <a:t>(Soil Erosion)</a:t>
            </a:r>
          </a:p>
          <a:p>
            <a:pPr algn="r">
              <a:spcBef>
                <a:spcPct val="50000"/>
              </a:spcBef>
            </a:pPr>
            <a:r>
              <a:rPr lang="en-GB">
                <a:latin typeface="Franklin Gothic Book" pitchFamily="34" charset="0"/>
              </a:rPr>
              <a:t>=				</a:t>
            </a:r>
            <a:endParaRPr lang="en-US">
              <a:latin typeface="Franklin Gothic Book" pitchFamily="34" charset="0"/>
            </a:endParaRPr>
          </a:p>
        </p:txBody>
      </p:sp>
      <p:sp>
        <p:nvSpPr>
          <p:cNvPr id="7195" name="Text Box 43"/>
          <p:cNvSpPr txBox="1">
            <a:spLocks noChangeArrowheads="1"/>
          </p:cNvSpPr>
          <p:nvPr/>
        </p:nvSpPr>
        <p:spPr bwMode="auto">
          <a:xfrm>
            <a:off x="3203575" y="6381750"/>
            <a:ext cx="2160588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latin typeface="Franklin Gothic Book" pitchFamily="34" charset="0"/>
              </a:rPr>
              <a:t>DESERTIFICATION</a:t>
            </a:r>
            <a:endParaRPr lang="en-US" sz="1600" b="1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7171" grpId="0" animBg="1"/>
      <p:bldP spid="7175" grpId="0"/>
      <p:bldP spid="7176" grpId="0"/>
      <p:bldP spid="7184" grpId="0"/>
      <p:bldP spid="7185" grpId="0"/>
      <p:bldP spid="7187" grpId="0"/>
      <p:bldP spid="7188" grpId="0"/>
      <p:bldP spid="7189" grpId="0"/>
      <p:bldP spid="7190" grpId="0"/>
      <p:bldP spid="7193" grpId="0"/>
      <p:bldP spid="7194" grpId="0"/>
      <p:bldP spid="71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Impact on human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Crops are unable to grow, people are unable to feed cattle</a:t>
            </a:r>
          </a:p>
          <a:p>
            <a:r>
              <a:rPr lang="en-GB"/>
              <a:t>Lack of vegetation means soil loses its protective cover and contains less humus and moisture.</a:t>
            </a:r>
          </a:p>
          <a:p>
            <a:r>
              <a:rPr lang="en-GB"/>
              <a:t>People travel further to find water and food.</a:t>
            </a:r>
          </a:p>
          <a:p>
            <a:r>
              <a:rPr lang="en-GB"/>
              <a:t>As the ground cracks and dries up the ground subsides.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Watch this video;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http://www.youtube.com/watch?v=8mUhtFe2ApE</a:t>
            </a:r>
            <a:endParaRPr lang="en-GB"/>
          </a:p>
          <a:p>
            <a:r>
              <a:rPr lang="en-GB">
                <a:hlinkClick r:id="rId2" action="ppaction://hlinkfile" tooltip="Expanding Deserts Consume Farmland"/>
              </a:rPr>
              <a:t>Expanding Deserts Consume Farmland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Management of drought and desertification.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/>
              <a:t>Reducing the demand for water by;</a:t>
            </a:r>
          </a:p>
          <a:p>
            <a:r>
              <a:rPr lang="en-GB"/>
              <a:t>Education; use less water in washing, showers use of “bog hogs”.</a:t>
            </a:r>
          </a:p>
          <a:p>
            <a:r>
              <a:rPr lang="en-GB"/>
              <a:t>Restrictions; hose pipe bans, swimming pools closed at times of shortage.</a:t>
            </a:r>
          </a:p>
          <a:p>
            <a:r>
              <a:rPr lang="en-GB"/>
              <a:t>Water saving store rainwater, repair old pipes.</a:t>
            </a:r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Management of drought and desertification.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b="1" dirty="0"/>
              <a:t>Increasing the supply of water by;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/>
              <a:t>Construction, dams and reservoirs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/>
              <a:t>Extraction from aquifers identify new underground sources of water.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/>
              <a:t>Desalination, use the sun’s energy to evaporate sea water.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/>
              <a:t>Cloud seeding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/>
              <a:t>Add certain chemicals to encourage cloud formation and produce precipitation.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Management of drought and desertification.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/>
              <a:t>Planting trees and shrubs to create a “green belt” along the fringe or edge of the </a:t>
            </a:r>
            <a:r>
              <a:rPr lang="en-GB" dirty="0" err="1"/>
              <a:t>desertified</a:t>
            </a:r>
            <a:r>
              <a:rPr lang="en-GB" dirty="0"/>
              <a:t> area.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/>
              <a:t>Constructing stone lines to try to capture what moisture becomes available.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/>
              <a:t>Fencing off areas to prevent overgrazing and to allow vegetation to grow.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/>
              <a:t>Water management schemes to allow water for irrigation.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260350"/>
            <a:ext cx="8615362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0" y="3484563"/>
            <a:ext cx="587375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50784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9450" y="476250"/>
            <a:ext cx="3333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200" y="4076700"/>
            <a:ext cx="30670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Desertification.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/>
              <a:t>How can a lack of rainfall and/or water deficit cause drought and desertification?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SAHEL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Sahel is located in the southern region of the Sahara desert, Africa. Look at the following pictures. In pairs discuss where you think the Sahel is located.</a:t>
            </a:r>
          </a:p>
          <a:p>
            <a:endParaRPr lang="en-GB"/>
          </a:p>
        </p:txBody>
      </p:sp>
      <p:pic>
        <p:nvPicPr>
          <p:cNvPr id="4" name="Picture 6" descr="SAHEL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292600"/>
            <a:ext cx="2287587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AHEL MAP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4071938"/>
            <a:ext cx="3400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SAHEL MAP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714750"/>
            <a:ext cx="1916113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 l="2650" t="16560" r="50919" b="4810"/>
          <a:stretch>
            <a:fillRect/>
          </a:stretch>
        </p:blipFill>
        <p:spPr bwMode="auto">
          <a:xfrm>
            <a:off x="1390650" y="333375"/>
            <a:ext cx="6350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Water deficit; </a:t>
            </a:r>
            <a:r>
              <a:rPr lang="en-GB" dirty="0" err="1"/>
              <a:t>lIc’S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/>
              <a:t>Many countries experience a pronounced wet and dry season. If the rains fail during one year, the result for crops, animals and people can be disastrous.</a:t>
            </a:r>
          </a:p>
          <a:p>
            <a:r>
              <a:rPr lang="en-GB" sz="2400"/>
              <a:t>The most vulnerable are desert margins and tropical interiors where the average rainfall amounts are low and the rainy season is short.</a:t>
            </a:r>
          </a:p>
          <a:p>
            <a:r>
              <a:rPr lang="en-GB" sz="2400"/>
              <a:t>The rain when it does fall is torrential which give it insufficient time to infiltrate into the ground.</a:t>
            </a:r>
          </a:p>
          <a:p>
            <a:r>
              <a:rPr lang="en-GB" sz="2400"/>
              <a:t>Instead, surface runoff causes flash floods and water is lost to the local community.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WATER DEFICIT; in LIC’s.</a:t>
            </a:r>
          </a:p>
        </p:txBody>
      </p:sp>
      <p:pic>
        <p:nvPicPr>
          <p:cNvPr id="1026" name="Picture 2" descr="http://postconflict.unep.ch/sudanreport/sudan_website/doccatcher/data/Photographs%20Figures%20and%20Captions%20by%20Chapter/Ch3/Chapter%20photos/3.3a%20DeforestationDSC_0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168400"/>
            <a:ext cx="737235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8424862" cy="1341437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/>
              <a:t>The Sahel regions are areas which experience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/>
              <a:t>desertification.</a:t>
            </a:r>
            <a:r>
              <a:rPr lang="en-US" sz="2400"/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sz="2400"/>
          </a:p>
          <a:p>
            <a:endParaRPr lang="en-US" sz="2400"/>
          </a:p>
        </p:txBody>
      </p:sp>
      <p:pic>
        <p:nvPicPr>
          <p:cNvPr id="6147" name="Picture 5" descr="sahel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26000" y="1341438"/>
            <a:ext cx="4162425" cy="5327650"/>
          </a:xfrm>
        </p:spPr>
      </p:pic>
      <p:pic>
        <p:nvPicPr>
          <p:cNvPr id="6148" name="Picture 8" descr="sah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4581525"/>
            <a:ext cx="3959225" cy="2112963"/>
          </a:xfrm>
        </p:spPr>
      </p:pic>
      <p:pic>
        <p:nvPicPr>
          <p:cNvPr id="6149" name="Picture 11" descr="SAHEL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700213"/>
            <a:ext cx="40322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572</TotalTime>
  <Words>476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Wingdings 2</vt:lpstr>
      <vt:lpstr>Trek</vt:lpstr>
      <vt:lpstr>Caption needed.</vt:lpstr>
      <vt:lpstr>PowerPoint Presentation</vt:lpstr>
      <vt:lpstr>PowerPoint Presentation</vt:lpstr>
      <vt:lpstr>Desertification.</vt:lpstr>
      <vt:lpstr>The SAHEL</vt:lpstr>
      <vt:lpstr>PowerPoint Presentation</vt:lpstr>
      <vt:lpstr>Water deficit; lIc’S</vt:lpstr>
      <vt:lpstr>WATER DEFICIT; in LIC’s.</vt:lpstr>
      <vt:lpstr>PowerPoint Presentation</vt:lpstr>
      <vt:lpstr>http://www.bbc.co.uk/education/clips/zqwnvcw</vt:lpstr>
      <vt:lpstr>PowerPoint Presentation</vt:lpstr>
      <vt:lpstr>Impact on human activity</vt:lpstr>
      <vt:lpstr>Watch this video;</vt:lpstr>
      <vt:lpstr>Management of drought and desertification.</vt:lpstr>
      <vt:lpstr>Management of drought and desertification.</vt:lpstr>
      <vt:lpstr>Management of drought and desertification.</vt:lpstr>
    </vt:vector>
  </TitlesOfParts>
  <Company>Ysgol Friars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Deficit</dc:title>
  <dc:creator>fr</dc:creator>
  <cp:lastModifiedBy>Fiona Rennie</cp:lastModifiedBy>
  <cp:revision>29</cp:revision>
  <cp:lastPrinted>2016-03-09T16:59:26Z</cp:lastPrinted>
  <dcterms:created xsi:type="dcterms:W3CDTF">2009-03-26T09:16:59Z</dcterms:created>
  <dcterms:modified xsi:type="dcterms:W3CDTF">2017-07-11T09:51:24Z</dcterms:modified>
</cp:coreProperties>
</file>