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7" r:id="rId4"/>
    <p:sldId id="275" r:id="rId5"/>
    <p:sldId id="281" r:id="rId6"/>
    <p:sldId id="282" r:id="rId7"/>
    <p:sldId id="283" r:id="rId8"/>
    <p:sldId id="284" r:id="rId9"/>
    <p:sldId id="285" r:id="rId10"/>
    <p:sldId id="288" r:id="rId11"/>
    <p:sldId id="286" r:id="rId12"/>
    <p:sldId id="287" r:id="rId13"/>
    <p:sldId id="289" r:id="rId14"/>
    <p:sldId id="290" r:id="rId15"/>
    <p:sldId id="291" r:id="rId16"/>
    <p:sldId id="292" r:id="rId17"/>
    <p:sldId id="293" r:id="rId18"/>
    <p:sldId id="258" r:id="rId19"/>
    <p:sldId id="277" r:id="rId20"/>
    <p:sldId id="294" r:id="rId21"/>
    <p:sldId id="278" r:id="rId22"/>
    <p:sldId id="295" r:id="rId23"/>
    <p:sldId id="296" r:id="rId24"/>
    <p:sldId id="270" r:id="rId25"/>
    <p:sldId id="280" r:id="rId26"/>
    <p:sldId id="279" r:id="rId27"/>
    <p:sldId id="271" r:id="rId28"/>
    <p:sldId id="272" r:id="rId29"/>
    <p:sldId id="273" r:id="rId30"/>
    <p:sldId id="276" r:id="rId31"/>
    <p:sldId id="259" r:id="rId32"/>
    <p:sldId id="261" r:id="rId33"/>
    <p:sldId id="260" r:id="rId34"/>
    <p:sldId id="262" r:id="rId35"/>
    <p:sldId id="263" r:id="rId36"/>
    <p:sldId id="264" r:id="rId37"/>
    <p:sldId id="265" r:id="rId38"/>
    <p:sldId id="266" r:id="rId39"/>
    <p:sldId id="267" r:id="rId40"/>
    <p:sldId id="268" r:id="rId41"/>
    <p:sldId id="269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6539-601B-43AB-8A95-20A209AAC481}" type="datetimeFigureOut">
              <a:rPr lang="en-GB" smtClean="0"/>
              <a:t>05/07/2017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F1B0B-0FFB-4371-975E-67B87440455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6539-601B-43AB-8A95-20A209AAC481}" type="datetimeFigureOut">
              <a:rPr lang="en-GB" smtClean="0"/>
              <a:t>05/07/2017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F1B0B-0FFB-4371-975E-67B87440455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6539-601B-43AB-8A95-20A209AAC481}" type="datetimeFigureOut">
              <a:rPr lang="en-GB" smtClean="0"/>
              <a:t>05/07/2017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F1B0B-0FFB-4371-975E-67B87440455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6539-601B-43AB-8A95-20A209AAC481}" type="datetimeFigureOut">
              <a:rPr lang="en-GB" smtClean="0"/>
              <a:t>05/07/2017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F1B0B-0FFB-4371-975E-67B87440455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6539-601B-43AB-8A95-20A209AAC481}" type="datetimeFigureOut">
              <a:rPr lang="en-GB" smtClean="0"/>
              <a:t>05/07/2017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F1B0B-0FFB-4371-975E-67B87440455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6539-601B-43AB-8A95-20A209AAC481}" type="datetimeFigureOut">
              <a:rPr lang="en-GB" smtClean="0"/>
              <a:t>05/07/2017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F1B0B-0FFB-4371-975E-67B87440455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6539-601B-43AB-8A95-20A209AAC481}" type="datetimeFigureOut">
              <a:rPr lang="en-GB" smtClean="0"/>
              <a:t>05/07/2017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F1B0B-0FFB-4371-975E-67B87440455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6539-601B-43AB-8A95-20A209AAC481}" type="datetimeFigureOut">
              <a:rPr lang="en-GB" smtClean="0"/>
              <a:t>05/07/2017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F1B0B-0FFB-4371-975E-67B87440455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6539-601B-43AB-8A95-20A209AAC481}" type="datetimeFigureOut">
              <a:rPr lang="en-GB" smtClean="0"/>
              <a:t>05/07/2017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F1B0B-0FFB-4371-975E-67B87440455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6539-601B-43AB-8A95-20A209AAC481}" type="datetimeFigureOut">
              <a:rPr lang="en-GB" smtClean="0"/>
              <a:t>05/07/2017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F1B0B-0FFB-4371-975E-67B87440455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6539-601B-43AB-8A95-20A209AAC481}" type="datetimeFigureOut">
              <a:rPr lang="en-GB" smtClean="0"/>
              <a:t>05/07/2017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F1B0B-0FFB-4371-975E-67B87440455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26539-601B-43AB-8A95-20A209AAC481}" type="datetimeFigureOut">
              <a:rPr lang="en-GB" smtClean="0"/>
              <a:t>05/07/2017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F1B0B-0FFB-4371-975E-67B874404550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co.uk/url?sa=i&amp;rct=j&amp;q=&amp;esrc=s&amp;source=images&amp;cd=&amp;cad=rja&amp;uact=8&amp;ved=0ahUKEwi2i6HH9_HUAhWB2BoKHT0lD2sQjRwIBw&amp;url=http%3A%2F%2Fwww.dpi.nsw.gov.au%2Fresearch%2Ftopics%2Fclimate-change%2Fcauses&amp;psig=AFQjCNHwHsZ9Z5JsTKyrpTaXKuVifX1D7g&amp;ust=1499336735936295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www.google.co.uk/url?sa=i&amp;rct=j&amp;q=&amp;esrc=s&amp;source=images&amp;cd=&amp;cad=rja&amp;uact=8&amp;ved=0ahUKEwis1q6k9vHUAhUJ1xoKHbWDBHYQjRwIBw&amp;url=http%3A%2F%2Fwww.bbc.co.uk%2Feducation%2Fguides%2Fzym77ty%2Frevision%2F2&amp;psig=AFQjCNHY3IFP1QgMADUBiKWKGFBJi5CoIA&amp;ust=1499336607717564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hyperlink" Target="http://www.google.co.uk/url?sa=i&amp;rct=j&amp;q=&amp;esrc=s&amp;source=images&amp;cd=&amp;cad=rja&amp;uact=8&amp;ved=0ahUKEwiatLbj9_HUAhXFnRoKHd9nAHoQjRwIBw&amp;url=http%3A%2F%2Fkids.britannica.com%2Fkids%2Farticle%2Ftropical-cyclone%2F390127&amp;psig=AFQjCNFLg6ay0lA_krS9RJJeOMJgNam_6w&amp;ust=1499337010759401" TargetMode="Externa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google.co.uk/url?sa=i&amp;rct=j&amp;q=&amp;esrc=s&amp;source=images&amp;cd=&amp;cad=rja&amp;uact=8&amp;ved=0ahUKEwi0n8HA9fHUAhVBVxoKHYWSCG8QjRwIBw&amp;url=https%3A%2F%2Fwww.texasobserver.org%2Fclimate-change-means-texas-11-charts%2F&amp;psig=AFQjCNFFoeyHL6pPMfqdhnE_e2vy8J1RoA&amp;ust=1499336384670078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Weather and Climate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Year 11</a:t>
            </a:r>
          </a:p>
          <a:p>
            <a:r>
              <a:rPr lang="en-GB" dirty="0" smtClean="0"/>
              <a:t>GCSE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Climate Change: How do we know?</a:t>
            </a:r>
            <a:endParaRPr lang="en-GB" dirty="0"/>
          </a:p>
        </p:txBody>
      </p:sp>
      <p:pic>
        <p:nvPicPr>
          <p:cNvPr id="47106" name="Picture 2" descr="Image result for nasa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12776"/>
            <a:ext cx="5599931" cy="46564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Temperature Rise- how do we know?</a:t>
            </a:r>
            <a:endParaRPr lang="en-GB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 l="9128" t="30141" r="8411" b="8829"/>
          <a:stretch>
            <a:fillRect/>
          </a:stretch>
        </p:blipFill>
        <p:spPr bwMode="auto">
          <a:xfrm>
            <a:off x="1" y="1719112"/>
            <a:ext cx="9144000" cy="3804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95536" y="6093296"/>
            <a:ext cx="4544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http://www.bbc.co.uk/education/clips/zj8hfg8</a:t>
            </a:r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Sea Level Rise</a:t>
            </a:r>
            <a:endParaRPr lang="en-GB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 l="4147" t="36047" r="41617" b="36391"/>
          <a:stretch>
            <a:fillRect/>
          </a:stretch>
        </p:blipFill>
        <p:spPr bwMode="auto">
          <a:xfrm>
            <a:off x="539552" y="2636912"/>
            <a:ext cx="705678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Global Temperature Rise</a:t>
            </a:r>
            <a:endParaRPr lang="en-GB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 l="4700" t="43922" r="41617" b="20641"/>
          <a:stretch>
            <a:fillRect/>
          </a:stretch>
        </p:blipFill>
        <p:spPr bwMode="auto">
          <a:xfrm>
            <a:off x="467544" y="2564904"/>
            <a:ext cx="698477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Warming Oceans</a:t>
            </a:r>
            <a:endParaRPr lang="en-GB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 l="4700" t="31125" r="42170" b="43282"/>
          <a:stretch>
            <a:fillRect/>
          </a:stretch>
        </p:blipFill>
        <p:spPr bwMode="auto">
          <a:xfrm>
            <a:off x="611560" y="2276872"/>
            <a:ext cx="691276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Shrinking Ice Sheets</a:t>
            </a:r>
            <a:endParaRPr lang="en-GB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 l="5254" t="39000" r="33315" b="29500"/>
          <a:stretch>
            <a:fillRect/>
          </a:stretch>
        </p:blipFill>
        <p:spPr bwMode="auto">
          <a:xfrm>
            <a:off x="683568" y="2852936"/>
            <a:ext cx="799288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Extreme Weather Events </a:t>
            </a:r>
            <a:endParaRPr lang="en-GB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 l="4700" t="31125" r="41344" b="35063"/>
          <a:stretch>
            <a:fillRect/>
          </a:stretch>
        </p:blipFill>
        <p:spPr bwMode="auto">
          <a:xfrm>
            <a:off x="-1" y="1819672"/>
            <a:ext cx="9064061" cy="319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Ocean </a:t>
            </a:r>
            <a:r>
              <a:rPr lang="en-GB" dirty="0" err="1" smtClean="0"/>
              <a:t>Acidication</a:t>
            </a:r>
            <a:endParaRPr lang="en-GB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 l="5254" t="43922" r="42170" b="27532"/>
          <a:stretch>
            <a:fillRect/>
          </a:stretch>
        </p:blipFill>
        <p:spPr bwMode="auto">
          <a:xfrm>
            <a:off x="683568" y="3212976"/>
            <a:ext cx="684076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Causes of Climate Change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 smtClean="0"/>
              <a:t>Cause or Effect?</a:t>
            </a:r>
            <a:endParaRPr lang="en-GB" dirty="0"/>
          </a:p>
        </p:txBody>
      </p:sp>
      <p:pic>
        <p:nvPicPr>
          <p:cNvPr id="52226" name="Picture 2" descr="mosqui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2283" y="1052736"/>
            <a:ext cx="3151717" cy="1772841"/>
          </a:xfrm>
          <a:prstGeom prst="rect">
            <a:avLst/>
          </a:prstGeom>
          <a:noFill/>
        </p:spPr>
      </p:pic>
      <p:pic>
        <p:nvPicPr>
          <p:cNvPr id="52228" name="Picture 4" descr="Geese migrat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74827"/>
            <a:ext cx="3347864" cy="1883174"/>
          </a:xfrm>
          <a:prstGeom prst="rect">
            <a:avLst/>
          </a:prstGeom>
          <a:noFill/>
        </p:spPr>
      </p:pic>
      <p:pic>
        <p:nvPicPr>
          <p:cNvPr id="52230" name="Picture 6" descr="Flood sig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988840"/>
            <a:ext cx="2880320" cy="1620180"/>
          </a:xfrm>
          <a:prstGeom prst="rect">
            <a:avLst/>
          </a:prstGeom>
          <a:noFill/>
        </p:spPr>
      </p:pic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40404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54846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rgbClr val="BDBDBD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sz="32900" b="1" i="0" u="none" strike="noStrike" cap="none" normalizeH="0" baseline="0" smtClean="0">
                <a:ln>
                  <a:noFill/>
                </a:ln>
                <a:solidFill>
                  <a:srgbClr val="BB1919"/>
                </a:solidFill>
                <a:effectLst/>
                <a:latin typeface="Arial" pitchFamily="34" charset="0"/>
                <a:cs typeface="Arial" pitchFamily="34" charset="0"/>
              </a:rPr>
              <a:t>I</a:t>
            </a: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rgbClr val="BB1919"/>
                </a:solidFill>
                <a:effectLst/>
                <a:latin typeface="Arial" pitchFamily="34" charset="0"/>
                <a:cs typeface="Arial" pitchFamily="34" charset="0"/>
              </a:rPr>
              <a:t>mage copyright </a:t>
            </a: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rgbClr val="ECECEC"/>
                </a:solidFill>
                <a:effectLst/>
                <a:latin typeface="Arial" pitchFamily="34" charset="0"/>
                <a:cs typeface="Arial" pitchFamily="34" charset="0"/>
              </a:rPr>
              <a:t>Thinkstock</a:t>
            </a: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rgbClr val="BB1919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000" b="1" i="0" u="none" strike="noStrike" cap="none" normalizeH="0" baseline="0" smtClean="0">
              <a:ln>
                <a:noFill/>
              </a:ln>
              <a:solidFill>
                <a:srgbClr val="40404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rgbClr val="404040"/>
                </a:solidFill>
                <a:effectLst/>
                <a:latin typeface="Arial" pitchFamily="34" charset="0"/>
                <a:cs typeface="Arial" pitchFamily="34" charset="0"/>
              </a:rPr>
              <a:t>Sea levels don't rise uniformly, says Haigh, and are "hard to predict".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smtClean="0">
              <a:ln>
                <a:noFill/>
              </a:ln>
              <a:solidFill>
                <a:srgbClr val="BDBDBD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2232" name="Picture 8" descr="Flood sig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075" y="-29983113"/>
            <a:ext cx="9296400" cy="5229225"/>
          </a:xfrm>
          <a:prstGeom prst="rect">
            <a:avLst/>
          </a:prstGeom>
          <a:noFill/>
        </p:spPr>
      </p:pic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40404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54846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rgbClr val="BDBDBD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sz="32900" b="1" i="0" u="none" strike="noStrike" cap="none" normalizeH="0" baseline="0" smtClean="0">
                <a:ln>
                  <a:noFill/>
                </a:ln>
                <a:solidFill>
                  <a:srgbClr val="BB1919"/>
                </a:solidFill>
                <a:effectLst/>
                <a:latin typeface="Arial" pitchFamily="34" charset="0"/>
                <a:cs typeface="Arial" pitchFamily="34" charset="0"/>
              </a:rPr>
              <a:t>I</a:t>
            </a: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rgbClr val="BB1919"/>
                </a:solidFill>
                <a:effectLst/>
                <a:latin typeface="Arial" pitchFamily="34" charset="0"/>
                <a:cs typeface="Arial" pitchFamily="34" charset="0"/>
              </a:rPr>
              <a:t>mage copyright </a:t>
            </a: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rgbClr val="ECECEC"/>
                </a:solidFill>
                <a:effectLst/>
                <a:latin typeface="Arial" pitchFamily="34" charset="0"/>
                <a:cs typeface="Arial" pitchFamily="34" charset="0"/>
              </a:rPr>
              <a:t>Thinkstock</a:t>
            </a: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rgbClr val="BB1919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000" b="1" i="0" u="none" strike="noStrike" cap="none" normalizeH="0" baseline="0" smtClean="0">
              <a:ln>
                <a:noFill/>
              </a:ln>
              <a:solidFill>
                <a:srgbClr val="40404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rgbClr val="404040"/>
                </a:solidFill>
                <a:effectLst/>
                <a:latin typeface="Arial" pitchFamily="34" charset="0"/>
                <a:cs typeface="Arial" pitchFamily="34" charset="0"/>
              </a:rPr>
              <a:t>Sea levels don't rise uniformly, says Haigh, and are "hard to predict".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smtClean="0">
              <a:ln>
                <a:noFill/>
              </a:ln>
              <a:solidFill>
                <a:srgbClr val="BDBDBD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2234" name="Picture 10" descr="Flood sig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075" y="-29983113"/>
            <a:ext cx="9296400" cy="5229225"/>
          </a:xfrm>
          <a:prstGeom prst="rect">
            <a:avLst/>
          </a:prstGeom>
          <a:noFill/>
        </p:spPr>
      </p:pic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40404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54846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rgbClr val="BDBDBD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sz="32900" b="1" i="0" u="none" strike="noStrike" cap="none" normalizeH="0" baseline="0" smtClean="0">
                <a:ln>
                  <a:noFill/>
                </a:ln>
                <a:solidFill>
                  <a:srgbClr val="BB1919"/>
                </a:solidFill>
                <a:effectLst/>
                <a:latin typeface="Arial" pitchFamily="34" charset="0"/>
                <a:cs typeface="Arial" pitchFamily="34" charset="0"/>
              </a:rPr>
              <a:t>I</a:t>
            </a: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rgbClr val="BB1919"/>
                </a:solidFill>
                <a:effectLst/>
                <a:latin typeface="Arial" pitchFamily="34" charset="0"/>
                <a:cs typeface="Arial" pitchFamily="34" charset="0"/>
              </a:rPr>
              <a:t>mage copyright </a:t>
            </a: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rgbClr val="ECECEC"/>
                </a:solidFill>
                <a:effectLst/>
                <a:latin typeface="Arial" pitchFamily="34" charset="0"/>
                <a:cs typeface="Arial" pitchFamily="34" charset="0"/>
              </a:rPr>
              <a:t>Thinkstock</a:t>
            </a: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rgbClr val="BB1919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000" b="1" i="0" u="none" strike="noStrike" cap="none" normalizeH="0" baseline="0" smtClean="0">
              <a:ln>
                <a:noFill/>
              </a:ln>
              <a:solidFill>
                <a:srgbClr val="40404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rgbClr val="404040"/>
                </a:solidFill>
                <a:effectLst/>
                <a:latin typeface="Arial" pitchFamily="34" charset="0"/>
                <a:cs typeface="Arial" pitchFamily="34" charset="0"/>
              </a:rPr>
              <a:t>Sea levels don't rise uniformly, says Haigh, and are "hard to predict".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smtClean="0">
              <a:ln>
                <a:noFill/>
              </a:ln>
              <a:solidFill>
                <a:srgbClr val="BDBDBD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2236" name="Picture 12" descr="Flood sig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075" y="-29983113"/>
            <a:ext cx="9296400" cy="5229225"/>
          </a:xfrm>
          <a:prstGeom prst="rect">
            <a:avLst/>
          </a:prstGeom>
          <a:noFill/>
        </p:spPr>
      </p:pic>
      <p:pic>
        <p:nvPicPr>
          <p:cNvPr id="52238" name="Picture 14" descr="Image result for storm dori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5250" y="4888582"/>
            <a:ext cx="2958750" cy="1969418"/>
          </a:xfrm>
          <a:prstGeom prst="rect">
            <a:avLst/>
          </a:prstGeom>
          <a:noFill/>
        </p:spPr>
      </p:pic>
      <p:pic>
        <p:nvPicPr>
          <p:cNvPr id="52242" name="Picture 18" descr="Image result for heatwave u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2996952"/>
            <a:ext cx="3012348" cy="1885992"/>
          </a:xfrm>
          <a:prstGeom prst="rect">
            <a:avLst/>
          </a:prstGeom>
          <a:noFill/>
        </p:spPr>
      </p:pic>
      <p:pic>
        <p:nvPicPr>
          <p:cNvPr id="52244" name="Picture 20" descr="Image result for factory u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1268760"/>
            <a:ext cx="2891755" cy="1749947"/>
          </a:xfrm>
          <a:prstGeom prst="rect">
            <a:avLst/>
          </a:prstGeom>
          <a:noFill/>
        </p:spPr>
      </p:pic>
      <p:pic>
        <p:nvPicPr>
          <p:cNvPr id="52246" name="Picture 22" descr="Image result for Livestock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6500" y="2924944"/>
            <a:ext cx="2857500" cy="1905000"/>
          </a:xfrm>
          <a:prstGeom prst="rect">
            <a:avLst/>
          </a:prstGeom>
          <a:noFill/>
        </p:spPr>
      </p:pic>
      <p:pic>
        <p:nvPicPr>
          <p:cNvPr id="52248" name="Picture 24" descr="Image result for coal power station uk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5856" y="4850254"/>
            <a:ext cx="2945532" cy="2007746"/>
          </a:xfrm>
          <a:prstGeom prst="rect">
            <a:avLst/>
          </a:prstGeom>
          <a:noFill/>
        </p:spPr>
      </p:pic>
      <p:pic>
        <p:nvPicPr>
          <p:cNvPr id="52250" name="Picture 26" descr="Image result for charging phon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3573016"/>
            <a:ext cx="3308947" cy="1584176"/>
          </a:xfrm>
          <a:prstGeom prst="rect">
            <a:avLst/>
          </a:prstGeom>
          <a:noFill/>
        </p:spPr>
      </p:pic>
      <p:pic>
        <p:nvPicPr>
          <p:cNvPr id="52252" name="Picture 28" descr="Image result for gas fires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2304256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is the evidence for climate change?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Natural Cause of Climate Change </a:t>
            </a:r>
            <a:endParaRPr lang="en-GB" dirty="0"/>
          </a:p>
        </p:txBody>
      </p:sp>
      <p:sp>
        <p:nvSpPr>
          <p:cNvPr id="55298" name="AutoShape 2" descr="mount-merapi-volcano-erupt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300" name="AutoShape 4" descr="mount-merapi-volcano-erupt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0" y="1412776"/>
            <a:ext cx="3100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“The Year Without a Summer.” </a:t>
            </a:r>
            <a:endParaRPr lang="en-GB" dirty="0"/>
          </a:p>
        </p:txBody>
      </p:sp>
      <p:pic>
        <p:nvPicPr>
          <p:cNvPr id="55302" name="Picture 6" descr="Image result for the year without a summer"/>
          <p:cNvPicPr>
            <a:picLocks noChangeAspect="1" noChangeArrowheads="1"/>
          </p:cNvPicPr>
          <p:nvPr/>
        </p:nvPicPr>
        <p:blipFill>
          <a:blip r:embed="rId2" cstate="print"/>
          <a:srcRect b="11818"/>
          <a:stretch>
            <a:fillRect/>
          </a:stretch>
        </p:blipFill>
        <p:spPr bwMode="auto">
          <a:xfrm>
            <a:off x="4067944" y="1700808"/>
            <a:ext cx="2898304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Global Warming</a:t>
            </a:r>
            <a:endParaRPr lang="en-GB" dirty="0"/>
          </a:p>
        </p:txBody>
      </p:sp>
      <p:pic>
        <p:nvPicPr>
          <p:cNvPr id="35842" name="Picture 2" descr="Image result for causes of climate chan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507941"/>
            <a:ext cx="5256584" cy="45629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04664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Dear Donald Trump...</a:t>
            </a:r>
            <a:endParaRPr lang="en-GB" dirty="0"/>
          </a:p>
        </p:txBody>
      </p:sp>
      <p:pic>
        <p:nvPicPr>
          <p:cNvPr id="54274" name="Picture 2" descr="Image result for donald trump on climate chan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4567707" cy="2376264"/>
          </a:xfrm>
          <a:prstGeom prst="rect">
            <a:avLst/>
          </a:prstGeom>
          <a:noFill/>
        </p:spPr>
      </p:pic>
      <p:pic>
        <p:nvPicPr>
          <p:cNvPr id="54276" name="Picture 4" descr="Image result for donald trump on climate chan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861048"/>
            <a:ext cx="4763902" cy="2780928"/>
          </a:xfrm>
          <a:prstGeom prst="rect">
            <a:avLst/>
          </a:prstGeom>
          <a:noFill/>
        </p:spPr>
      </p:pic>
      <p:pic>
        <p:nvPicPr>
          <p:cNvPr id="54278" name="Picture 6" descr="Image result for donald trump on climate chan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221088"/>
            <a:ext cx="3888432" cy="2304256"/>
          </a:xfrm>
          <a:prstGeom prst="rect">
            <a:avLst/>
          </a:prstGeom>
          <a:noFill/>
        </p:spPr>
      </p:pic>
      <p:pic>
        <p:nvPicPr>
          <p:cNvPr id="54280" name="Picture 8" descr="Image result for donald trump on climate chan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548680"/>
            <a:ext cx="3798326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Success Criteria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GB" dirty="0" smtClean="0"/>
              <a:t>Explain to President Trump what climate change is.</a:t>
            </a:r>
          </a:p>
          <a:p>
            <a:pPr>
              <a:buFont typeface="Wingdings" pitchFamily="2" charset="2"/>
              <a:buChar char="ü"/>
            </a:pPr>
            <a:r>
              <a:rPr lang="en-GB" dirty="0" smtClean="0"/>
              <a:t>What are the effects of climate change?</a:t>
            </a:r>
          </a:p>
          <a:p>
            <a:pPr>
              <a:buFont typeface="Wingdings" pitchFamily="2" charset="2"/>
              <a:buChar char="ü"/>
            </a:pPr>
            <a:r>
              <a:rPr lang="en-GB" dirty="0" smtClean="0"/>
              <a:t>What evidence is there to prove climate change is real- how do we know?</a:t>
            </a:r>
          </a:p>
          <a:p>
            <a:pPr>
              <a:buFont typeface="Wingdings" pitchFamily="2" charset="2"/>
              <a:buChar char="ü"/>
            </a:pPr>
            <a:r>
              <a:rPr lang="en-GB" dirty="0" smtClean="0"/>
              <a:t>Persuasive / convincing language.</a:t>
            </a:r>
          </a:p>
          <a:p>
            <a:pPr>
              <a:buFont typeface="Wingdings" pitchFamily="2" charset="2"/>
              <a:buChar char="ü"/>
            </a:pPr>
            <a:endParaRPr lang="en-GB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Variations in Weather and Climate in the UK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 smtClean="0"/>
              <a:t>Weather or Climate?</a:t>
            </a:r>
            <a:endParaRPr lang="en-GB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 l="15216" t="22266" r="13392" b="23594"/>
          <a:stretch>
            <a:fillRect/>
          </a:stretch>
        </p:blipFill>
        <p:spPr bwMode="auto">
          <a:xfrm>
            <a:off x="179512" y="908720"/>
            <a:ext cx="7056784" cy="3008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 l="5725" t="30313" r="49447" b="22438"/>
          <a:stretch>
            <a:fillRect/>
          </a:stretch>
        </p:blipFill>
        <p:spPr bwMode="auto">
          <a:xfrm>
            <a:off x="4211960" y="4041687"/>
            <a:ext cx="4752528" cy="281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Air Masses</a:t>
            </a:r>
            <a:endParaRPr lang="en-GB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does latitude affect temperature and rainfall in the UK?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does altitude affect temperature and rainfall in the UK?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do ocean currents affect rainfall and temperature in the UK?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Image result for historical patterns of climate chan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971236"/>
          </a:xfrm>
          <a:prstGeom prst="rect">
            <a:avLst/>
          </a:prstGeom>
          <a:noFill/>
        </p:spPr>
      </p:pic>
      <p:pic>
        <p:nvPicPr>
          <p:cNvPr id="58372" name="Picture 4" descr="Image result for historical patterns of climate chan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400300"/>
            <a:ext cx="6858000" cy="4457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Global Circulation of the Atmosphere</a:t>
            </a:r>
            <a:endParaRPr lang="en-GB" dirty="0"/>
          </a:p>
        </p:txBody>
      </p:sp>
      <p:pic>
        <p:nvPicPr>
          <p:cNvPr id="34818" name="Picture 2" descr="Image result for atmospheric circulati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7" y="1556792"/>
            <a:ext cx="5539076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Causes and Consequences of Tropical Storms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Low Pressure Systems</a:t>
            </a:r>
            <a:endParaRPr lang="en-GB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Locations</a:t>
            </a:r>
            <a:endParaRPr lang="en-GB" dirty="0"/>
          </a:p>
        </p:txBody>
      </p:sp>
      <p:pic>
        <p:nvPicPr>
          <p:cNvPr id="15362" name="Picture 2" descr="Image result for tropical storms ma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84784"/>
            <a:ext cx="8208912" cy="49600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Annual Seasonality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Long terms changes to frequency and magnitude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Study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Causes &amp; consequences for people, the economy and the environment. </a:t>
            </a:r>
            <a:endParaRPr lang="en-GB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Causes and Consequences of Drought and </a:t>
            </a:r>
            <a:r>
              <a:rPr lang="en-GB" dirty="0" err="1" smtClean="0"/>
              <a:t>Heatwaves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Global Distribution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Changing Patterns </a:t>
            </a:r>
            <a:r>
              <a:rPr lang="en-GB" dirty="0"/>
              <a:t>O</a:t>
            </a:r>
            <a:r>
              <a:rPr lang="en-GB" dirty="0" smtClean="0"/>
              <a:t>ver </a:t>
            </a:r>
            <a:r>
              <a:rPr lang="en-GB" dirty="0"/>
              <a:t>T</a:t>
            </a:r>
            <a:r>
              <a:rPr lang="en-GB" dirty="0" smtClean="0"/>
              <a:t>ime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Study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Image result for historical patterns of climate chan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7200800" cy="54578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5877272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Living graphs?</a:t>
            </a:r>
            <a:endParaRPr lang="en-GB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Causes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Consequences for people, the economy and the </a:t>
            </a:r>
            <a:r>
              <a:rPr lang="en-GB" dirty="0" err="1" smtClean="0"/>
              <a:t>enviornment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 l="21024" t="36047" r="28334" b="34422"/>
          <a:stretch>
            <a:fillRect/>
          </a:stretch>
        </p:blipFill>
        <p:spPr bwMode="auto">
          <a:xfrm>
            <a:off x="0" y="1295228"/>
            <a:ext cx="9144000" cy="299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 l="20750" t="19313" r="29722" b="50172"/>
          <a:stretch>
            <a:fillRect/>
          </a:stretch>
        </p:blipFill>
        <p:spPr bwMode="auto">
          <a:xfrm>
            <a:off x="179512" y="620688"/>
            <a:ext cx="873086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l="21303" t="51797" r="27781" b="18672"/>
          <a:stretch>
            <a:fillRect/>
          </a:stretch>
        </p:blipFill>
        <p:spPr bwMode="auto">
          <a:xfrm>
            <a:off x="0" y="980728"/>
            <a:ext cx="905380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 l="21303" t="14391" r="29722" b="56078"/>
          <a:stretch>
            <a:fillRect/>
          </a:stretch>
        </p:blipFill>
        <p:spPr bwMode="auto">
          <a:xfrm>
            <a:off x="-1" y="1052736"/>
            <a:ext cx="9133487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 l="21303" t="46875" r="27781" b="22610"/>
          <a:stretch>
            <a:fillRect/>
          </a:stretch>
        </p:blipFill>
        <p:spPr bwMode="auto">
          <a:xfrm>
            <a:off x="179511" y="1268760"/>
            <a:ext cx="8975449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287</Words>
  <Application>Microsoft Office PowerPoint</Application>
  <PresentationFormat>On-screen Show (4:3)</PresentationFormat>
  <Paragraphs>51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Weather and Climate</vt:lpstr>
      <vt:lpstr>What is the evidence for climate change?</vt:lpstr>
      <vt:lpstr>Slide 3</vt:lpstr>
      <vt:lpstr>Slide 4</vt:lpstr>
      <vt:lpstr>Slide 5</vt:lpstr>
      <vt:lpstr>Slide 6</vt:lpstr>
      <vt:lpstr>Slide 7</vt:lpstr>
      <vt:lpstr>Slide 8</vt:lpstr>
      <vt:lpstr>Slide 9</vt:lpstr>
      <vt:lpstr>Climate Change: How do we know?</vt:lpstr>
      <vt:lpstr>Temperature Rise- how do we know?</vt:lpstr>
      <vt:lpstr>Sea Level Rise</vt:lpstr>
      <vt:lpstr>Global Temperature Rise</vt:lpstr>
      <vt:lpstr>Warming Oceans</vt:lpstr>
      <vt:lpstr>Shrinking Ice Sheets</vt:lpstr>
      <vt:lpstr>Extreme Weather Events </vt:lpstr>
      <vt:lpstr>Ocean Acidication</vt:lpstr>
      <vt:lpstr>Causes of Climate Change</vt:lpstr>
      <vt:lpstr>Cause or Effect?</vt:lpstr>
      <vt:lpstr>Natural Cause of Climate Change </vt:lpstr>
      <vt:lpstr>Global Warming</vt:lpstr>
      <vt:lpstr>Slide 22</vt:lpstr>
      <vt:lpstr>Success Criteria</vt:lpstr>
      <vt:lpstr>Variations in Weather and Climate in the UK</vt:lpstr>
      <vt:lpstr>Weather or Climate?</vt:lpstr>
      <vt:lpstr>Air Masses</vt:lpstr>
      <vt:lpstr>How does latitude affect temperature and rainfall in the UK?</vt:lpstr>
      <vt:lpstr>How does altitude affect temperature and rainfall in the UK?</vt:lpstr>
      <vt:lpstr>How do ocean currents affect rainfall and temperature in the UK?</vt:lpstr>
      <vt:lpstr>Global Circulation of the Atmosphere</vt:lpstr>
      <vt:lpstr>Causes and Consequences of Tropical Storms</vt:lpstr>
      <vt:lpstr>Locations</vt:lpstr>
      <vt:lpstr>Annual Seasonality </vt:lpstr>
      <vt:lpstr>Long terms changes to frequency and magnitude</vt:lpstr>
      <vt:lpstr>Case Study</vt:lpstr>
      <vt:lpstr>Causes and Consequences of Drought and Heatwaves</vt:lpstr>
      <vt:lpstr>Global Distribution</vt:lpstr>
      <vt:lpstr>Changing Patterns Over Time</vt:lpstr>
      <vt:lpstr>Case Study</vt:lpstr>
      <vt:lpstr>Causes</vt:lpstr>
      <vt:lpstr>Consequences for people, the economy and the enviornment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 and Climate</dc:title>
  <dc:creator>Nia Wyn</dc:creator>
  <cp:lastModifiedBy>Nia Wyn</cp:lastModifiedBy>
  <cp:revision>21</cp:revision>
  <dcterms:created xsi:type="dcterms:W3CDTF">2017-07-05T09:34:54Z</dcterms:created>
  <dcterms:modified xsi:type="dcterms:W3CDTF">2017-07-05T13:56:28Z</dcterms:modified>
</cp:coreProperties>
</file>