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6" r:id="rId21"/>
    <p:sldId id="275"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enda Healy" initials="GH" lastIdx="1" clrIdx="0">
    <p:extLst>
      <p:ext uri="{19B8F6BF-5375-455C-9EA6-DF929625EA0E}">
        <p15:presenceInfo xmlns:p15="http://schemas.microsoft.com/office/powerpoint/2012/main" userId="e10ce5d40a112e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5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378828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37337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19653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77362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1021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742EA-21CD-4481-97F6-6ED675EE0FD7}" type="datetimeFigureOut">
              <a:rPr lang="en-GB" smtClean="0"/>
              <a:t>01/08/2017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21676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742EA-21CD-4481-97F6-6ED675EE0FD7}" type="datetimeFigureOut">
              <a:rPr lang="en-GB" smtClean="0"/>
              <a:t>01/08/2017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259667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742EA-21CD-4481-97F6-6ED675EE0FD7}" type="datetimeFigureOut">
              <a:rPr lang="en-GB" smtClean="0"/>
              <a:t>01/08/2017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05296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742EA-21CD-4481-97F6-6ED675EE0FD7}" type="datetimeFigureOut">
              <a:rPr lang="en-GB" smtClean="0"/>
              <a:t>01/08/2017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261895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742EA-21CD-4481-97F6-6ED675EE0FD7}" type="datetimeFigureOut">
              <a:rPr lang="en-GB" smtClean="0"/>
              <a:t>01/08/2017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941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742EA-21CD-4481-97F6-6ED675EE0FD7}" type="datetimeFigureOut">
              <a:rPr lang="en-GB" smtClean="0"/>
              <a:t>01/08/2017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112326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742EA-21CD-4481-97F6-6ED675EE0FD7}" type="datetimeFigureOut">
              <a:rPr lang="en-GB" smtClean="0"/>
              <a:t>01/08/2017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62D2E-A1FA-44ED-B5CD-72D21D801DD5}" type="slidenum">
              <a:rPr lang="en-GB" smtClean="0"/>
              <a:t>‹#›</a:t>
            </a:fld>
            <a:endParaRPr lang="en-GB"/>
          </a:p>
        </p:txBody>
      </p:sp>
    </p:spTree>
    <p:extLst>
      <p:ext uri="{BB962C8B-B14F-4D97-AF65-F5344CB8AC3E}">
        <p14:creationId xmlns:p14="http://schemas.microsoft.com/office/powerpoint/2010/main" val="342775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jp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jp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jpeg"/></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17.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18.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19.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69.jpg"/><Relationship Id="rId2" Type="http://schemas.openxmlformats.org/officeDocument/2006/relationships/image" Target="../media/image86.jp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jpg"/><Relationship Id="rId4" Type="http://schemas.openxmlformats.org/officeDocument/2006/relationships/image" Target="../media/image8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98.jpg"/><Relationship Id="rId3" Type="http://schemas.openxmlformats.org/officeDocument/2006/relationships/image" Target="../media/image94.jpg"/><Relationship Id="rId7" Type="http://schemas.openxmlformats.org/officeDocument/2006/relationships/image" Target="../media/image97.jpg"/><Relationship Id="rId2" Type="http://schemas.openxmlformats.org/officeDocument/2006/relationships/image" Target="../media/image93.jpeg"/><Relationship Id="rId1" Type="http://schemas.openxmlformats.org/officeDocument/2006/relationships/slideLayout" Target="../slideLayouts/slideLayout7.xml"/><Relationship Id="rId6" Type="http://schemas.openxmlformats.org/officeDocument/2006/relationships/image" Target="../media/image96.jpg"/><Relationship Id="rId5" Type="http://schemas.openxmlformats.org/officeDocument/2006/relationships/image" Target="../media/image95.jpg"/><Relationship Id="rId4" Type="http://schemas.openxmlformats.org/officeDocument/2006/relationships/hyperlink" Target="http://www.christianaid.org.uk/"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youtube.com/watch?v=6qnOIhLZTpg" TargetMode="External"/><Relationship Id="rId13" Type="http://schemas.openxmlformats.org/officeDocument/2006/relationships/hyperlink" Target="http://www.chicomendes.com/" TargetMode="External"/><Relationship Id="rId18" Type="http://schemas.openxmlformats.org/officeDocument/2006/relationships/hyperlink" Target="https://www.youtube.com/watch?v=J7QKYeMbb_8" TargetMode="External"/><Relationship Id="rId3" Type="http://schemas.openxmlformats.org/officeDocument/2006/relationships/hyperlink" Target="http://www.darwin-online.org.uk/biography.html" TargetMode="External"/><Relationship Id="rId7" Type="http://schemas.openxmlformats.org/officeDocument/2006/relationships/hyperlink" Target="https://www.youtube.com/watch?v=BLtOffrpsHQ" TargetMode="External"/><Relationship Id="rId12" Type="http://schemas.openxmlformats.org/officeDocument/2006/relationships/hyperlink" Target="http://www.petersinger.info/" TargetMode="External"/><Relationship Id="rId17" Type="http://schemas.openxmlformats.org/officeDocument/2006/relationships/hyperlink" Target="http://www.creationmoments.com/content/stewards-earth" TargetMode="External"/><Relationship Id="rId2" Type="http://schemas.openxmlformats.org/officeDocument/2006/relationships/hyperlink" Target="http://www.bbc.co.uk/timelines/zq8gcdm" TargetMode="External"/><Relationship Id="rId16" Type="http://schemas.openxmlformats.org/officeDocument/2006/relationships/hyperlink" Target="http://www.wittenburgministries.com/site/index.php?option=com_content&amp;" TargetMode="External"/><Relationship Id="rId20" Type="http://schemas.openxmlformats.org/officeDocument/2006/relationships/hyperlink" Target="https://humanism.org.uk/about/h4bw/about-us" TargetMode="External"/><Relationship Id="rId1" Type="http://schemas.openxmlformats.org/officeDocument/2006/relationships/slideLayout" Target="../slideLayouts/slideLayout7.xml"/><Relationship Id="rId6" Type="http://schemas.openxmlformats.org/officeDocument/2006/relationships/hyperlink" Target="https://richarddawkins.net/" TargetMode="External"/><Relationship Id="rId11" Type="http://schemas.openxmlformats.org/officeDocument/2006/relationships/hyperlink" Target="http://www.biography.com/people/peter-singer-39994" TargetMode="External"/><Relationship Id="rId5" Type="http://schemas.openxmlformats.org/officeDocument/2006/relationships/hyperlink" Target="http://www.independent.co.uk/topic/stephen-hawking" TargetMode="External"/><Relationship Id="rId15" Type="http://schemas.openxmlformats.org/officeDocument/2006/relationships/hyperlink" Target="https://en.wikipedia.org/wiki/World_citizen" TargetMode="External"/><Relationship Id="rId10" Type="http://schemas.openxmlformats.org/officeDocument/2006/relationships/hyperlink" Target="https://www.youtube.com/watch?v=Jzkm1E5RqJo" TargetMode="External"/><Relationship Id="rId19" Type="http://schemas.openxmlformats.org/officeDocument/2006/relationships/hyperlink" Target="https://www.youtube.com/watch?v=R_pgnC6ORjY" TargetMode="External"/><Relationship Id="rId4" Type="http://schemas.openxmlformats.org/officeDocument/2006/relationships/hyperlink" Target="http://www.hawking.org.uk/" TargetMode="External"/><Relationship Id="rId9" Type="http://schemas.openxmlformats.org/officeDocument/2006/relationships/hyperlink" Target="https://www.youtube.com/watch?v=y8hy8NxZvFY" TargetMode="External"/><Relationship Id="rId14" Type="http://schemas.openxmlformats.org/officeDocument/2006/relationships/hyperlink" Target="http://www.christianai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804" y="1149178"/>
            <a:ext cx="9152312" cy="4295657"/>
          </a:xfrm>
          <a:prstGeom prst="rect">
            <a:avLst/>
          </a:prstGeom>
          <a:effectLst>
            <a:outerShdw blurRad="50800" dist="50800" dir="5400000" algn="ctr" rotWithShape="0">
              <a:schemeClr val="accent1">
                <a:lumMod val="20000"/>
                <a:lumOff val="80000"/>
              </a:schemeClr>
            </a:outerShdw>
          </a:effectLst>
        </p:spPr>
      </p:pic>
      <p:sp>
        <p:nvSpPr>
          <p:cNvPr id="4" name="Rectangle 3"/>
          <p:cNvSpPr/>
          <p:nvPr/>
        </p:nvSpPr>
        <p:spPr>
          <a:xfrm>
            <a:off x="2022461" y="1254914"/>
            <a:ext cx="8911862" cy="3416320"/>
          </a:xfrm>
          <a:prstGeom prst="rect">
            <a:avLst/>
          </a:prstGeom>
          <a:noFill/>
          <a:effectLst>
            <a:outerShdw blurRad="50800" dist="50800" dir="5400000" algn="ctr" rotWithShape="0">
              <a:schemeClr val="accent1">
                <a:lumMod val="20000"/>
                <a:lumOff val="80000"/>
              </a:schemeClr>
            </a:outerShdw>
          </a:effectLst>
        </p:spPr>
        <p:txBody>
          <a:bodyPr wrap="none" lIns="91440" tIns="45720" rIns="91440" bIns="45720">
            <a:spAutoFit/>
          </a:bodyPr>
          <a:lstStyle/>
          <a:p>
            <a:pPr algn="ctr"/>
            <a:r>
              <a:rPr lang="en-US" sz="5400" b="0" cap="none" spc="0" dirty="0" err="1">
                <a:ln w="0"/>
                <a:solidFill>
                  <a:schemeClr val="bg1"/>
                </a:solidFill>
                <a:effectLst>
                  <a:outerShdw blurRad="38100" dist="19050" dir="2700000" algn="tl" rotWithShape="0">
                    <a:schemeClr val="dk1">
                      <a:alpha val="40000"/>
                    </a:schemeClr>
                  </a:outerShdw>
                </a:effectLst>
              </a:rPr>
              <a:t>Thema</a:t>
            </a:r>
            <a:r>
              <a:rPr lang="en-US" sz="5400" b="0" cap="none" spc="0" dirty="0">
                <a:ln w="0"/>
                <a:solidFill>
                  <a:schemeClr val="bg1"/>
                </a:solidFill>
                <a:effectLst>
                  <a:outerShdw blurRad="38100" dist="19050" dir="2700000" algn="tl" rotWithShape="0">
                    <a:schemeClr val="dk1">
                      <a:alpha val="40000"/>
                    </a:schemeClr>
                  </a:outerShdw>
                </a:effectLst>
              </a:rPr>
              <a:t> 1:</a:t>
            </a:r>
          </a:p>
          <a:p>
            <a:pPr algn="ctr"/>
            <a:r>
              <a:rPr lang="en-US" sz="5400" dirty="0" err="1">
                <a:ln w="0"/>
                <a:solidFill>
                  <a:schemeClr val="bg1"/>
                </a:solidFill>
                <a:effectLst>
                  <a:outerShdw blurRad="38100" dist="19050" dir="2700000" algn="tl" rotWithShape="0">
                    <a:schemeClr val="dk1">
                      <a:alpha val="40000"/>
                    </a:schemeClr>
                  </a:outerShdw>
                </a:effectLst>
              </a:rPr>
              <a:t>Materion</a:t>
            </a:r>
            <a:r>
              <a:rPr lang="en-US" sz="5400" dirty="0">
                <a:ln w="0"/>
                <a:solidFill>
                  <a:schemeClr val="bg1"/>
                </a:solidFill>
                <a:effectLst>
                  <a:outerShdw blurRad="38100" dist="19050" dir="2700000" algn="tl" rotWithShape="0">
                    <a:schemeClr val="dk1">
                      <a:alpha val="40000"/>
                    </a:schemeClr>
                  </a:outerShdw>
                </a:effectLst>
              </a:rPr>
              <a:t> </a:t>
            </a:r>
            <a:r>
              <a:rPr lang="en-US" sz="5400" dirty="0" err="1">
                <a:ln w="0"/>
                <a:solidFill>
                  <a:schemeClr val="bg1"/>
                </a:solidFill>
                <a:effectLst>
                  <a:outerShdw blurRad="38100" dist="19050" dir="2700000" algn="tl" rotWithShape="0">
                    <a:schemeClr val="dk1">
                      <a:alpha val="40000"/>
                    </a:schemeClr>
                  </a:outerShdw>
                </a:effectLst>
              </a:rPr>
              <a:t>Bywyd</a:t>
            </a:r>
            <a:r>
              <a:rPr lang="en-US" sz="5400" dirty="0">
                <a:ln w="0"/>
                <a:solidFill>
                  <a:schemeClr val="bg1"/>
                </a:solidFill>
                <a:effectLst>
                  <a:outerShdw blurRad="38100" dist="19050" dir="2700000" algn="tl" rotWithShape="0">
                    <a:schemeClr val="dk1">
                      <a:alpha val="40000"/>
                    </a:schemeClr>
                  </a:outerShdw>
                </a:effectLst>
              </a:rPr>
              <a:t> a </a:t>
            </a:r>
            <a:r>
              <a:rPr lang="en-US" sz="5400" dirty="0" err="1">
                <a:ln w="0"/>
                <a:solidFill>
                  <a:schemeClr val="bg1"/>
                </a:solidFill>
                <a:effectLst>
                  <a:outerShdw blurRad="38100" dist="19050" dir="2700000" algn="tl" rotWithShape="0">
                    <a:schemeClr val="dk1">
                      <a:alpha val="40000"/>
                    </a:schemeClr>
                  </a:outerShdw>
                </a:effectLst>
              </a:rPr>
              <a:t>Marwolaeth</a:t>
            </a:r>
            <a:endParaRPr lang="en-US" sz="5400" dirty="0">
              <a:ln w="0"/>
              <a:solidFill>
                <a:schemeClr val="bg1"/>
              </a:solidFill>
              <a:effectLst>
                <a:outerShdw blurRad="38100" dist="19050" dir="2700000" algn="tl" rotWithShape="0">
                  <a:schemeClr val="dk1">
                    <a:alpha val="40000"/>
                  </a:schemeClr>
                </a:outerShdw>
              </a:effectLst>
            </a:endParaRPr>
          </a:p>
          <a:p>
            <a:pPr algn="ctr"/>
            <a:r>
              <a:rPr lang="en-US" sz="5400" b="0" cap="none" spc="0" dirty="0" err="1">
                <a:ln w="0"/>
                <a:solidFill>
                  <a:schemeClr val="bg1"/>
                </a:solidFill>
                <a:effectLst>
                  <a:outerShdw blurRad="38100" dist="19050" dir="2700000" algn="tl" rotWithShape="0">
                    <a:schemeClr val="dk1">
                      <a:alpha val="40000"/>
                    </a:schemeClr>
                  </a:outerShdw>
                </a:effectLst>
              </a:rPr>
              <a:t>Maes</a:t>
            </a:r>
            <a:r>
              <a:rPr lang="en-US" sz="5400" b="0" cap="none" spc="0" dirty="0">
                <a:ln w="0"/>
                <a:solidFill>
                  <a:schemeClr val="bg1"/>
                </a:solidFill>
                <a:effectLst>
                  <a:outerShdw blurRad="38100" dist="19050" dir="2700000" algn="tl" rotWithShape="0">
                    <a:schemeClr val="dk1">
                      <a:alpha val="40000"/>
                    </a:schemeClr>
                  </a:outerShdw>
                </a:effectLst>
              </a:rPr>
              <a:t> </a:t>
            </a:r>
            <a:r>
              <a:rPr lang="en-US" sz="5400" b="0" cap="none" spc="0" dirty="0" err="1">
                <a:ln w="0"/>
                <a:solidFill>
                  <a:schemeClr val="bg1"/>
                </a:solidFill>
                <a:effectLst>
                  <a:outerShdw blurRad="38100" dist="19050" dir="2700000" algn="tl" rotWithShape="0">
                    <a:schemeClr val="dk1">
                      <a:alpha val="40000"/>
                    </a:schemeClr>
                  </a:outerShdw>
                </a:effectLst>
              </a:rPr>
              <a:t>Astudiaeth</a:t>
            </a:r>
            <a:r>
              <a:rPr lang="en-US" sz="5400" b="0" cap="none" spc="0" dirty="0">
                <a:ln w="0"/>
                <a:solidFill>
                  <a:schemeClr val="bg1"/>
                </a:solidFill>
                <a:effectLst>
                  <a:outerShdw blurRad="38100" dist="19050" dir="2700000" algn="tl" rotWithShape="0">
                    <a:schemeClr val="dk1">
                      <a:alpha val="40000"/>
                    </a:schemeClr>
                  </a:outerShdw>
                </a:effectLst>
              </a:rPr>
              <a:t>:</a:t>
            </a:r>
          </a:p>
          <a:p>
            <a:pPr algn="ctr"/>
            <a:r>
              <a:rPr lang="en-US" sz="5400" dirty="0">
                <a:ln w="0"/>
                <a:solidFill>
                  <a:schemeClr val="bg1"/>
                </a:solidFill>
                <a:effectLst>
                  <a:outerShdw blurRad="38100" dist="19050" dir="2700000" algn="tl" rotWithShape="0">
                    <a:schemeClr val="dk1">
                      <a:alpha val="40000"/>
                    </a:schemeClr>
                  </a:outerShdw>
                </a:effectLst>
              </a:rPr>
              <a:t>Y </a:t>
            </a:r>
            <a:r>
              <a:rPr lang="en-US" sz="5400" dirty="0" err="1">
                <a:ln w="0"/>
                <a:solidFill>
                  <a:schemeClr val="bg1"/>
                </a:solidFill>
                <a:effectLst>
                  <a:outerShdw blurRad="38100" dist="19050" dir="2700000" algn="tl" rotWithShape="0">
                    <a:schemeClr val="dk1">
                      <a:alpha val="40000"/>
                    </a:schemeClr>
                  </a:outerShdw>
                </a:effectLst>
              </a:rPr>
              <a:t>Byd</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87" y="407322"/>
            <a:ext cx="1730895" cy="1298171"/>
          </a:xfrm>
          <a:prstGeom prst="rect">
            <a:avLst/>
          </a:prstGeom>
          <a:effectLst>
            <a:outerShdw blurRad="50800" dist="50800" dir="5400000" algn="ctr" rotWithShape="0">
              <a:schemeClr val="accent1">
                <a:lumMod val="20000"/>
                <a:lumOff val="8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8875" y="373763"/>
            <a:ext cx="1730895" cy="1298171"/>
          </a:xfrm>
          <a:prstGeom prst="rect">
            <a:avLst/>
          </a:prstGeom>
          <a:effectLst>
            <a:outerShdw blurRad="50800" dist="50800" dir="5400000" algn="ctr" rotWithShape="0">
              <a:schemeClr val="accent1">
                <a:lumMod val="20000"/>
                <a:lumOff val="8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086" y="5187141"/>
            <a:ext cx="1730895" cy="1298171"/>
          </a:xfrm>
          <a:prstGeom prst="rect">
            <a:avLst/>
          </a:prstGeom>
          <a:effectLst>
            <a:outerShdw blurRad="50800" dist="50800" dir="5400000" algn="ctr" rotWithShape="0">
              <a:schemeClr val="accent1">
                <a:lumMod val="20000"/>
                <a:lumOff val="80000"/>
              </a:scheme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8875" y="5086179"/>
            <a:ext cx="1730895" cy="1298171"/>
          </a:xfrm>
          <a:prstGeom prst="rect">
            <a:avLst/>
          </a:prstGeom>
          <a:effectLst>
            <a:outerShdw blurRad="50800" dist="50800" dir="5400000" algn="ctr" rotWithShape="0">
              <a:schemeClr val="accent1">
                <a:lumMod val="20000"/>
                <a:lumOff val="80000"/>
              </a:schemeClr>
            </a:outerShdw>
          </a:effectLst>
        </p:spPr>
      </p:pic>
    </p:spTree>
    <p:extLst>
      <p:ext uri="{BB962C8B-B14F-4D97-AF65-F5344CB8AC3E}">
        <p14:creationId xmlns:p14="http://schemas.microsoft.com/office/powerpoint/2010/main" val="211697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p:cNvSpPr/>
          <p:nvPr/>
        </p:nvSpPr>
        <p:spPr>
          <a:xfrm>
            <a:off x="8627194" y="5286062"/>
            <a:ext cx="1482523" cy="13234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rocess 15"/>
          <p:cNvSpPr/>
          <p:nvPr/>
        </p:nvSpPr>
        <p:spPr>
          <a:xfrm>
            <a:off x="8627194" y="5286062"/>
            <a:ext cx="3110716" cy="13234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3002" y="2384142"/>
            <a:ext cx="2032000" cy="2747695"/>
          </a:xfrm>
          <a:prstGeom prst="rect">
            <a:avLst/>
          </a:prstGeom>
        </p:spPr>
      </p:pic>
      <p:sp>
        <p:nvSpPr>
          <p:cNvPr id="2" name="Rectangle 1"/>
          <p:cNvSpPr/>
          <p:nvPr/>
        </p:nvSpPr>
        <p:spPr>
          <a:xfrm>
            <a:off x="3036597" y="168151"/>
            <a:ext cx="7518405"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Crefydd</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v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Gwyddoniaeth</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3" name="TextBox 2"/>
          <p:cNvSpPr txBox="1"/>
          <p:nvPr/>
        </p:nvSpPr>
        <p:spPr>
          <a:xfrm>
            <a:off x="494522" y="1091481"/>
            <a:ext cx="11243388" cy="2585323"/>
          </a:xfrm>
          <a:prstGeom prst="rect">
            <a:avLst/>
          </a:prstGeom>
          <a:noFill/>
        </p:spPr>
        <p:txBody>
          <a:bodyPr wrap="square" rtlCol="0">
            <a:spAutoFit/>
          </a:bodyPr>
          <a:lstStyle/>
          <a:p>
            <a:r>
              <a:rPr lang="en-GB" dirty="0" err="1"/>
              <a:t>Dyma</a:t>
            </a:r>
            <a:r>
              <a:rPr lang="en-GB" dirty="0"/>
              <a:t> </a:t>
            </a:r>
            <a:r>
              <a:rPr lang="en-GB" dirty="0" err="1"/>
              <a:t>ganlyniad</a:t>
            </a:r>
            <a:r>
              <a:rPr lang="en-GB" dirty="0"/>
              <a:t> </a:t>
            </a:r>
            <a:r>
              <a:rPr lang="en-GB" dirty="0" err="1"/>
              <a:t>arolwg</a:t>
            </a:r>
            <a:r>
              <a:rPr lang="en-GB" dirty="0"/>
              <a:t> a </a:t>
            </a:r>
            <a:r>
              <a:rPr lang="en-GB" dirty="0" err="1"/>
              <a:t>wnaed</a:t>
            </a:r>
            <a:r>
              <a:rPr lang="en-GB" dirty="0"/>
              <a:t> </a:t>
            </a:r>
            <a:r>
              <a:rPr lang="en-GB" dirty="0" err="1"/>
              <a:t>ym</a:t>
            </a:r>
            <a:r>
              <a:rPr lang="en-GB" dirty="0"/>
              <a:t> </a:t>
            </a:r>
            <a:r>
              <a:rPr lang="en-GB" dirty="0" err="1"/>
              <a:t>Mhrydain</a:t>
            </a:r>
            <a:r>
              <a:rPr lang="en-GB" dirty="0"/>
              <a:t> </a:t>
            </a:r>
            <a:r>
              <a:rPr lang="en-GB" dirty="0" err="1"/>
              <a:t>yn</a:t>
            </a:r>
            <a:r>
              <a:rPr lang="en-GB" dirty="0"/>
              <a:t> </a:t>
            </a:r>
            <a:r>
              <a:rPr lang="en-GB" dirty="0" err="1"/>
              <a:t>ystod</a:t>
            </a:r>
            <a:r>
              <a:rPr lang="en-GB" dirty="0"/>
              <a:t> 2008. </a:t>
            </a:r>
            <a:r>
              <a:rPr lang="en-GB" dirty="0" err="1"/>
              <a:t>Gwnaeth</a:t>
            </a:r>
            <a:r>
              <a:rPr lang="en-GB" dirty="0"/>
              <a:t> 2060 o </a:t>
            </a:r>
            <a:r>
              <a:rPr lang="en-GB" dirty="0" err="1"/>
              <a:t>bobl</a:t>
            </a:r>
            <a:r>
              <a:rPr lang="en-GB" dirty="0"/>
              <a:t> </a:t>
            </a:r>
            <a:r>
              <a:rPr lang="en-GB" dirty="0" err="1"/>
              <a:t>ymateb</a:t>
            </a:r>
            <a:r>
              <a:rPr lang="en-GB" dirty="0"/>
              <a:t> </a:t>
            </a:r>
            <a:r>
              <a:rPr lang="en-GB" dirty="0" err="1"/>
              <a:t>i’r</a:t>
            </a:r>
            <a:r>
              <a:rPr lang="en-GB" dirty="0"/>
              <a:t> </a:t>
            </a:r>
            <a:r>
              <a:rPr lang="en-GB" dirty="0" err="1"/>
              <a:t>arolwg</a:t>
            </a:r>
            <a:r>
              <a:rPr lang="en-GB" dirty="0"/>
              <a:t> </a:t>
            </a:r>
            <a:r>
              <a:rPr lang="en-GB" dirty="0" err="1"/>
              <a:t>hwn</a:t>
            </a:r>
            <a:r>
              <a:rPr lang="en-GB" dirty="0"/>
              <a:t>.  </a:t>
            </a:r>
            <a:r>
              <a:rPr lang="en-GB" dirty="0" err="1"/>
              <a:t>Gofynnwyd</a:t>
            </a:r>
            <a:r>
              <a:rPr lang="en-GB" dirty="0"/>
              <a:t> </a:t>
            </a:r>
            <a:r>
              <a:rPr lang="en-GB" dirty="0" err="1"/>
              <a:t>iddynt</a:t>
            </a:r>
            <a:r>
              <a:rPr lang="en-GB" dirty="0"/>
              <a:t> </a:t>
            </a:r>
            <a:r>
              <a:rPr lang="en-GB" dirty="0" err="1"/>
              <a:t>os</a:t>
            </a:r>
            <a:r>
              <a:rPr lang="en-GB" dirty="0"/>
              <a:t> </a:t>
            </a:r>
            <a:r>
              <a:rPr lang="en-GB" dirty="0" err="1"/>
              <a:t>oedd</a:t>
            </a:r>
            <a:r>
              <a:rPr lang="en-GB" dirty="0"/>
              <a:t> y </a:t>
            </a:r>
            <a:r>
              <a:rPr lang="en-GB" dirty="0" err="1"/>
              <a:t>gosodiad</a:t>
            </a:r>
            <a:r>
              <a:rPr lang="en-GB" dirty="0"/>
              <a:t> </a:t>
            </a:r>
            <a:r>
              <a:rPr lang="en-GB" dirty="0" err="1"/>
              <a:t>canlynol</a:t>
            </a:r>
            <a:r>
              <a:rPr lang="en-GB" dirty="0"/>
              <a:t> </a:t>
            </a:r>
            <a:r>
              <a:rPr lang="en-GB" dirty="0" err="1"/>
              <a:t>yn</a:t>
            </a:r>
            <a:r>
              <a:rPr lang="en-GB" dirty="0"/>
              <a:t> </a:t>
            </a:r>
            <a:r>
              <a:rPr lang="en-GB" dirty="0" err="1"/>
              <a:t>wir</a:t>
            </a:r>
            <a:r>
              <a:rPr lang="en-GB" dirty="0"/>
              <a:t> </a:t>
            </a:r>
            <a:r>
              <a:rPr lang="en-GB" dirty="0" err="1"/>
              <a:t>ai</a:t>
            </a:r>
            <a:r>
              <a:rPr lang="en-GB" dirty="0"/>
              <a:t> </a:t>
            </a:r>
            <a:r>
              <a:rPr lang="en-GB" dirty="0" err="1"/>
              <a:t>peidio</a:t>
            </a:r>
            <a:r>
              <a:rPr lang="en-GB" dirty="0"/>
              <a:t>.  </a:t>
            </a:r>
          </a:p>
          <a:p>
            <a:endParaRPr lang="en-GB" dirty="0"/>
          </a:p>
          <a:p>
            <a:r>
              <a:rPr lang="en-GB" dirty="0" err="1"/>
              <a:t>Dyma’r</a:t>
            </a:r>
            <a:r>
              <a:rPr lang="en-GB" dirty="0"/>
              <a:t> </a:t>
            </a:r>
            <a:r>
              <a:rPr lang="en-GB" dirty="0" err="1"/>
              <a:t>gosodiad</a:t>
            </a:r>
            <a:r>
              <a:rPr lang="en-GB" dirty="0"/>
              <a:t>: </a:t>
            </a:r>
            <a:r>
              <a:rPr lang="en-GB" dirty="0">
                <a:highlight>
                  <a:srgbClr val="FFFF00"/>
                </a:highlight>
              </a:rPr>
              <a:t>“Mae </a:t>
            </a:r>
            <a:r>
              <a:rPr lang="en-GB" dirty="0" err="1">
                <a:highlight>
                  <a:srgbClr val="FFFF00"/>
                </a:highlight>
              </a:rPr>
              <a:t>esblygiad</a:t>
            </a:r>
            <a:r>
              <a:rPr lang="en-GB" dirty="0">
                <a:highlight>
                  <a:srgbClr val="FFFF00"/>
                </a:highlight>
              </a:rPr>
              <a:t> </a:t>
            </a:r>
            <a:r>
              <a:rPr lang="en-GB" dirty="0" err="1">
                <a:highlight>
                  <a:srgbClr val="FFFF00"/>
                </a:highlight>
              </a:rPr>
              <a:t>anghrefyddol</a:t>
            </a:r>
            <a:r>
              <a:rPr lang="en-GB" dirty="0">
                <a:highlight>
                  <a:srgbClr val="FFFF00"/>
                </a:highlight>
              </a:rPr>
              <a:t> </a:t>
            </a:r>
            <a:r>
              <a:rPr lang="en-GB" dirty="0" err="1">
                <a:highlight>
                  <a:srgbClr val="FFFF00"/>
                </a:highlight>
              </a:rPr>
              <a:t>yn</a:t>
            </a:r>
            <a:r>
              <a:rPr lang="en-GB" dirty="0">
                <a:highlight>
                  <a:srgbClr val="FFFF00"/>
                </a:highlight>
              </a:rPr>
              <a:t> </a:t>
            </a:r>
            <a:r>
              <a:rPr lang="en-GB" dirty="0" err="1">
                <a:highlight>
                  <a:srgbClr val="FFFF00"/>
                </a:highlight>
              </a:rPr>
              <a:t>syniad</a:t>
            </a:r>
            <a:r>
              <a:rPr lang="en-GB" dirty="0">
                <a:highlight>
                  <a:srgbClr val="FFFF00"/>
                </a:highlight>
              </a:rPr>
              <a:t> </a:t>
            </a:r>
            <a:r>
              <a:rPr lang="en-GB" dirty="0" err="1">
                <a:highlight>
                  <a:srgbClr val="FFFF00"/>
                </a:highlight>
              </a:rPr>
              <a:t>sydd</a:t>
            </a:r>
            <a:r>
              <a:rPr lang="en-GB" dirty="0">
                <a:highlight>
                  <a:srgbClr val="FFFF00"/>
                </a:highlight>
              </a:rPr>
              <a:t> </a:t>
            </a:r>
            <a:r>
              <a:rPr lang="en-GB" dirty="0" err="1">
                <a:highlight>
                  <a:srgbClr val="FFFF00"/>
                </a:highlight>
              </a:rPr>
              <a:t>yn</a:t>
            </a:r>
            <a:r>
              <a:rPr lang="en-GB" dirty="0">
                <a:highlight>
                  <a:srgbClr val="FFFF00"/>
                </a:highlight>
              </a:rPr>
              <a:t> </a:t>
            </a:r>
            <a:r>
              <a:rPr lang="en-GB" dirty="0" err="1">
                <a:highlight>
                  <a:srgbClr val="FFFF00"/>
                </a:highlight>
              </a:rPr>
              <a:t>gwneud</a:t>
            </a:r>
            <a:r>
              <a:rPr lang="en-GB" dirty="0">
                <a:highlight>
                  <a:srgbClr val="FFFF00"/>
                </a:highlight>
              </a:rPr>
              <a:t> y </a:t>
            </a:r>
            <a:r>
              <a:rPr lang="en-GB" dirty="0" err="1">
                <a:highlight>
                  <a:srgbClr val="FFFF00"/>
                </a:highlight>
              </a:rPr>
              <a:t>gred</a:t>
            </a:r>
            <a:r>
              <a:rPr lang="en-GB" dirty="0">
                <a:highlight>
                  <a:srgbClr val="FFFF00"/>
                </a:highlight>
              </a:rPr>
              <a:t> </a:t>
            </a:r>
            <a:r>
              <a:rPr lang="en-GB" dirty="0" err="1">
                <a:highlight>
                  <a:srgbClr val="FFFF00"/>
                </a:highlight>
              </a:rPr>
              <a:t>mewn</a:t>
            </a:r>
            <a:r>
              <a:rPr lang="en-GB" dirty="0">
                <a:highlight>
                  <a:srgbClr val="FFFF00"/>
                </a:highlight>
              </a:rPr>
              <a:t> </a:t>
            </a:r>
            <a:r>
              <a:rPr lang="en-GB" dirty="0" err="1">
                <a:highlight>
                  <a:srgbClr val="FFFF00"/>
                </a:highlight>
              </a:rPr>
              <a:t>Duw</a:t>
            </a:r>
            <a:r>
              <a:rPr lang="en-GB" dirty="0">
                <a:highlight>
                  <a:srgbClr val="FFFF00"/>
                </a:highlight>
              </a:rPr>
              <a:t> </a:t>
            </a:r>
            <a:r>
              <a:rPr lang="en-GB" dirty="0" err="1">
                <a:highlight>
                  <a:srgbClr val="FFFF00"/>
                </a:highlight>
              </a:rPr>
              <a:t>yn</a:t>
            </a:r>
            <a:r>
              <a:rPr lang="en-GB" dirty="0">
                <a:highlight>
                  <a:srgbClr val="FFFF00"/>
                </a:highlight>
              </a:rPr>
              <a:t> </a:t>
            </a:r>
            <a:r>
              <a:rPr lang="en-GB" dirty="0" err="1">
                <a:highlight>
                  <a:srgbClr val="FFFF00"/>
                </a:highlight>
              </a:rPr>
              <a:t>afresymol</a:t>
            </a:r>
            <a:r>
              <a:rPr lang="en-GB" dirty="0">
                <a:highlight>
                  <a:srgbClr val="FFFF00"/>
                </a:highlight>
              </a:rPr>
              <a:t> a di-</a:t>
            </a:r>
            <a:r>
              <a:rPr lang="en-GB" dirty="0" err="1">
                <a:highlight>
                  <a:srgbClr val="FFFF00"/>
                </a:highlight>
              </a:rPr>
              <a:t>angen</a:t>
            </a:r>
            <a:r>
              <a:rPr lang="en-GB" dirty="0">
                <a:highlight>
                  <a:srgbClr val="FFFF00"/>
                </a:highlight>
              </a:rPr>
              <a:t>”  </a:t>
            </a:r>
            <a:r>
              <a:rPr lang="en-GB" dirty="0" err="1">
                <a:highlight>
                  <a:srgbClr val="FFFF00"/>
                </a:highlight>
              </a:rPr>
              <a:t>Ydych</a:t>
            </a:r>
            <a:r>
              <a:rPr lang="en-GB" dirty="0">
                <a:highlight>
                  <a:srgbClr val="FFFF00"/>
                </a:highlight>
              </a:rPr>
              <a:t> </a:t>
            </a:r>
            <a:r>
              <a:rPr lang="en-GB" dirty="0" err="1">
                <a:highlight>
                  <a:srgbClr val="FFFF00"/>
                </a:highlight>
              </a:rPr>
              <a:t>chi’n</a:t>
            </a:r>
            <a:r>
              <a:rPr lang="en-GB" dirty="0">
                <a:highlight>
                  <a:srgbClr val="FFFF00"/>
                </a:highlight>
              </a:rPr>
              <a:t> </a:t>
            </a:r>
            <a:r>
              <a:rPr lang="en-GB" dirty="0" err="1">
                <a:highlight>
                  <a:srgbClr val="FFFF00"/>
                </a:highlight>
              </a:rPr>
              <a:t>cytuno</a:t>
            </a:r>
            <a:r>
              <a:rPr lang="en-GB" dirty="0">
                <a:highlight>
                  <a:srgbClr val="FFFF00"/>
                </a:highlight>
              </a:rPr>
              <a:t>?</a:t>
            </a:r>
          </a:p>
          <a:p>
            <a:endParaRPr lang="en-GB" dirty="0"/>
          </a:p>
          <a:p>
            <a:r>
              <a:rPr lang="en-GB" dirty="0" err="1"/>
              <a:t>Cewch</a:t>
            </a:r>
            <a:r>
              <a:rPr lang="en-GB" dirty="0"/>
              <a:t> weld y </a:t>
            </a:r>
            <a:r>
              <a:rPr lang="en-GB" dirty="0" err="1"/>
              <a:t>canyniadau</a:t>
            </a:r>
            <a:r>
              <a:rPr lang="en-GB" dirty="0"/>
              <a:t> </a:t>
            </a:r>
            <a:r>
              <a:rPr lang="en-GB" dirty="0" err="1"/>
              <a:t>yn</a:t>
            </a:r>
            <a:r>
              <a:rPr lang="en-GB" dirty="0"/>
              <a:t> y </a:t>
            </a:r>
            <a:r>
              <a:rPr lang="en-GB" dirty="0" err="1"/>
              <a:t>tabl</a:t>
            </a:r>
            <a:r>
              <a:rPr lang="en-GB" dirty="0"/>
              <a:t> </a:t>
            </a:r>
            <a:r>
              <a:rPr lang="en-GB" dirty="0" err="1"/>
              <a:t>isod</a:t>
            </a:r>
            <a:r>
              <a:rPr lang="en-GB" dirty="0"/>
              <a:t>:</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4185677"/>
              </p:ext>
            </p:extLst>
          </p:nvPr>
        </p:nvGraphicFramePr>
        <p:xfrm>
          <a:off x="595086" y="3266924"/>
          <a:ext cx="3874276" cy="2490066"/>
        </p:xfrm>
        <a:graphic>
          <a:graphicData uri="http://schemas.openxmlformats.org/drawingml/2006/table">
            <a:tbl>
              <a:tblPr firstRow="1" bandRow="1">
                <a:tableStyleId>{5940675A-B579-460E-94D1-54222C63F5DA}</a:tableStyleId>
              </a:tblPr>
              <a:tblGrid>
                <a:gridCol w="1937138">
                  <a:extLst>
                    <a:ext uri="{9D8B030D-6E8A-4147-A177-3AD203B41FA5}">
                      <a16:colId xmlns:a16="http://schemas.microsoft.com/office/drawing/2014/main" val="3212369388"/>
                    </a:ext>
                  </a:extLst>
                </a:gridCol>
                <a:gridCol w="1937138">
                  <a:extLst>
                    <a:ext uri="{9D8B030D-6E8A-4147-A177-3AD203B41FA5}">
                      <a16:colId xmlns:a16="http://schemas.microsoft.com/office/drawing/2014/main" val="4120961011"/>
                    </a:ext>
                  </a:extLst>
                </a:gridCol>
              </a:tblGrid>
              <a:tr h="415011">
                <a:tc>
                  <a:txBody>
                    <a:bodyPr/>
                    <a:lstStyle/>
                    <a:p>
                      <a:endParaRPr lang="en-GB" dirty="0"/>
                    </a:p>
                  </a:txBody>
                  <a:tcPr/>
                </a:tc>
                <a:tc>
                  <a:txBody>
                    <a:bodyPr/>
                    <a:lstStyle/>
                    <a:p>
                      <a:r>
                        <a:rPr lang="en-GB" dirty="0"/>
                        <a:t>%</a:t>
                      </a:r>
                    </a:p>
                  </a:txBody>
                  <a:tcPr/>
                </a:tc>
                <a:extLst>
                  <a:ext uri="{0D108BD9-81ED-4DB2-BD59-A6C34878D82A}">
                    <a16:rowId xmlns:a16="http://schemas.microsoft.com/office/drawing/2014/main" val="2138273182"/>
                  </a:ext>
                </a:extLst>
              </a:tr>
              <a:tr h="415011">
                <a:tc>
                  <a:txBody>
                    <a:bodyPr/>
                    <a:lstStyle/>
                    <a:p>
                      <a:r>
                        <a:rPr lang="en-GB" dirty="0" err="1"/>
                        <a:t>Yn</a:t>
                      </a:r>
                      <a:r>
                        <a:rPr lang="en-GB" dirty="0"/>
                        <a:t> </a:t>
                      </a:r>
                      <a:r>
                        <a:rPr lang="en-GB" dirty="0" err="1"/>
                        <a:t>hollol</a:t>
                      </a:r>
                      <a:r>
                        <a:rPr lang="en-GB" dirty="0"/>
                        <a:t> </a:t>
                      </a:r>
                      <a:r>
                        <a:rPr lang="en-GB" dirty="0" err="1"/>
                        <a:t>wir</a:t>
                      </a:r>
                      <a:endParaRPr lang="en-GB" dirty="0"/>
                    </a:p>
                  </a:txBody>
                  <a:tcPr/>
                </a:tc>
                <a:tc>
                  <a:txBody>
                    <a:bodyPr/>
                    <a:lstStyle/>
                    <a:p>
                      <a:r>
                        <a:rPr lang="en-GB" dirty="0"/>
                        <a:t>13</a:t>
                      </a:r>
                    </a:p>
                  </a:txBody>
                  <a:tcPr/>
                </a:tc>
                <a:extLst>
                  <a:ext uri="{0D108BD9-81ED-4DB2-BD59-A6C34878D82A}">
                    <a16:rowId xmlns:a16="http://schemas.microsoft.com/office/drawing/2014/main" val="1208658888"/>
                  </a:ext>
                </a:extLst>
              </a:tr>
              <a:tr h="415011">
                <a:tc>
                  <a:txBody>
                    <a:bodyPr/>
                    <a:lstStyle/>
                    <a:p>
                      <a:r>
                        <a:rPr lang="en-GB" dirty="0" err="1"/>
                        <a:t>Efallai’n</a:t>
                      </a:r>
                      <a:r>
                        <a:rPr lang="en-GB" dirty="0"/>
                        <a:t> </a:t>
                      </a:r>
                      <a:r>
                        <a:rPr lang="en-GB" dirty="0" err="1"/>
                        <a:t>wir</a:t>
                      </a:r>
                      <a:endParaRPr lang="en-GB" dirty="0"/>
                    </a:p>
                  </a:txBody>
                  <a:tcPr/>
                </a:tc>
                <a:tc>
                  <a:txBody>
                    <a:bodyPr/>
                    <a:lstStyle/>
                    <a:p>
                      <a:r>
                        <a:rPr lang="en-GB" dirty="0"/>
                        <a:t>21</a:t>
                      </a:r>
                    </a:p>
                  </a:txBody>
                  <a:tcPr/>
                </a:tc>
                <a:extLst>
                  <a:ext uri="{0D108BD9-81ED-4DB2-BD59-A6C34878D82A}">
                    <a16:rowId xmlns:a16="http://schemas.microsoft.com/office/drawing/2014/main" val="2141886411"/>
                  </a:ext>
                </a:extLst>
              </a:tr>
              <a:tr h="415011">
                <a:tc>
                  <a:txBody>
                    <a:bodyPr/>
                    <a:lstStyle/>
                    <a:p>
                      <a:r>
                        <a:rPr lang="en-GB" dirty="0" err="1"/>
                        <a:t>Efallai’n</a:t>
                      </a:r>
                      <a:r>
                        <a:rPr lang="en-GB" dirty="0"/>
                        <a:t> </a:t>
                      </a:r>
                      <a:r>
                        <a:rPr lang="en-GB" dirty="0" err="1"/>
                        <a:t>anghywir</a:t>
                      </a:r>
                      <a:endParaRPr lang="en-GB" dirty="0"/>
                    </a:p>
                  </a:txBody>
                  <a:tcPr/>
                </a:tc>
                <a:tc>
                  <a:txBody>
                    <a:bodyPr/>
                    <a:lstStyle/>
                    <a:p>
                      <a:r>
                        <a:rPr lang="en-GB" dirty="0"/>
                        <a:t>27</a:t>
                      </a:r>
                    </a:p>
                  </a:txBody>
                  <a:tcPr/>
                </a:tc>
                <a:extLst>
                  <a:ext uri="{0D108BD9-81ED-4DB2-BD59-A6C34878D82A}">
                    <a16:rowId xmlns:a16="http://schemas.microsoft.com/office/drawing/2014/main" val="1117786915"/>
                  </a:ext>
                </a:extLst>
              </a:tr>
              <a:tr h="415011">
                <a:tc>
                  <a:txBody>
                    <a:bodyPr/>
                    <a:lstStyle/>
                    <a:p>
                      <a:r>
                        <a:rPr lang="en-GB" dirty="0" err="1"/>
                        <a:t>Yn</a:t>
                      </a:r>
                      <a:r>
                        <a:rPr lang="en-GB" dirty="0"/>
                        <a:t> </a:t>
                      </a:r>
                      <a:r>
                        <a:rPr lang="en-GB" dirty="0" err="1"/>
                        <a:t>hollol</a:t>
                      </a:r>
                      <a:r>
                        <a:rPr lang="en-GB" dirty="0"/>
                        <a:t> </a:t>
                      </a:r>
                      <a:r>
                        <a:rPr lang="en-GB" dirty="0" err="1"/>
                        <a:t>anghywir</a:t>
                      </a:r>
                      <a:endParaRPr lang="en-GB" dirty="0"/>
                    </a:p>
                  </a:txBody>
                  <a:tcPr/>
                </a:tc>
                <a:tc>
                  <a:txBody>
                    <a:bodyPr/>
                    <a:lstStyle/>
                    <a:p>
                      <a:r>
                        <a:rPr lang="en-GB" dirty="0"/>
                        <a:t>30</a:t>
                      </a:r>
                    </a:p>
                  </a:txBody>
                  <a:tcPr/>
                </a:tc>
                <a:extLst>
                  <a:ext uri="{0D108BD9-81ED-4DB2-BD59-A6C34878D82A}">
                    <a16:rowId xmlns:a16="http://schemas.microsoft.com/office/drawing/2014/main" val="3448750678"/>
                  </a:ext>
                </a:extLst>
              </a:tr>
              <a:tr h="415011">
                <a:tc>
                  <a:txBody>
                    <a:bodyPr/>
                    <a:lstStyle/>
                    <a:p>
                      <a:r>
                        <a:rPr lang="en-GB" dirty="0" err="1"/>
                        <a:t>Ddim</a:t>
                      </a:r>
                      <a:r>
                        <a:rPr lang="en-GB" dirty="0"/>
                        <a:t> </a:t>
                      </a:r>
                      <a:r>
                        <a:rPr lang="en-GB" dirty="0" err="1"/>
                        <a:t>yn</a:t>
                      </a:r>
                      <a:r>
                        <a:rPr lang="en-GB" dirty="0"/>
                        <a:t> </a:t>
                      </a:r>
                      <a:r>
                        <a:rPr lang="en-GB" dirty="0" err="1"/>
                        <a:t>gwybod</a:t>
                      </a:r>
                      <a:endParaRPr lang="en-GB" dirty="0"/>
                    </a:p>
                  </a:txBody>
                  <a:tcPr/>
                </a:tc>
                <a:tc>
                  <a:txBody>
                    <a:bodyPr/>
                    <a:lstStyle/>
                    <a:p>
                      <a:r>
                        <a:rPr lang="en-GB" dirty="0"/>
                        <a:t>9</a:t>
                      </a:r>
                    </a:p>
                  </a:txBody>
                  <a:tcPr/>
                </a:tc>
                <a:extLst>
                  <a:ext uri="{0D108BD9-81ED-4DB2-BD59-A6C34878D82A}">
                    <a16:rowId xmlns:a16="http://schemas.microsoft.com/office/drawing/2014/main" val="2616076752"/>
                  </a:ext>
                </a:extLst>
              </a:tr>
            </a:tbl>
          </a:graphicData>
        </a:graphic>
      </p:graphicFrame>
      <p:sp>
        <p:nvSpPr>
          <p:cNvPr id="5" name="TextBox 4"/>
          <p:cNvSpPr txBox="1"/>
          <p:nvPr/>
        </p:nvSpPr>
        <p:spPr>
          <a:xfrm>
            <a:off x="595086" y="5852247"/>
            <a:ext cx="3874276" cy="584775"/>
          </a:xfrm>
          <a:prstGeom prst="rect">
            <a:avLst/>
          </a:prstGeom>
          <a:noFill/>
        </p:spPr>
        <p:txBody>
          <a:bodyPr wrap="square" rtlCol="0">
            <a:spAutoFit/>
          </a:bodyPr>
          <a:lstStyle/>
          <a:p>
            <a:r>
              <a:rPr lang="en-GB" sz="1600" b="1" dirty="0"/>
              <a:t>CASGLIAD: Dim </a:t>
            </a:r>
            <a:r>
              <a:rPr lang="en-GB" sz="1600" b="1" dirty="0" err="1"/>
              <a:t>ond</a:t>
            </a:r>
            <a:r>
              <a:rPr lang="en-GB" sz="1600" b="1" dirty="0"/>
              <a:t> 42% o </a:t>
            </a:r>
            <a:r>
              <a:rPr lang="en-GB" sz="1600" b="1" dirty="0" err="1"/>
              <a:t>bobl</a:t>
            </a:r>
            <a:r>
              <a:rPr lang="en-GB" sz="1600" b="1" dirty="0"/>
              <a:t> </a:t>
            </a:r>
            <a:r>
              <a:rPr lang="en-GB" sz="1600" b="1" dirty="0" err="1"/>
              <a:t>Prydain</a:t>
            </a:r>
            <a:r>
              <a:rPr lang="en-GB" sz="1600" b="1" dirty="0"/>
              <a:t> </a:t>
            </a:r>
            <a:r>
              <a:rPr lang="en-GB" sz="1600" b="1" dirty="0" err="1"/>
              <a:t>sy’n</a:t>
            </a:r>
            <a:r>
              <a:rPr lang="en-GB" sz="1600" b="1" dirty="0"/>
              <a:t> </a:t>
            </a:r>
            <a:r>
              <a:rPr lang="en-GB" sz="1600" b="1" dirty="0" err="1"/>
              <a:t>derbyn</a:t>
            </a:r>
            <a:r>
              <a:rPr lang="en-GB" sz="1600" b="1" dirty="0"/>
              <a:t> y </a:t>
            </a:r>
            <a:r>
              <a:rPr lang="en-GB" sz="1600" b="1" dirty="0" err="1"/>
              <a:t>syniad</a:t>
            </a:r>
            <a:r>
              <a:rPr lang="en-GB" sz="1600" b="1" dirty="0"/>
              <a:t> o </a:t>
            </a:r>
            <a:r>
              <a:rPr lang="en-GB" sz="1600" b="1" dirty="0" err="1"/>
              <a:t>esblygiad</a:t>
            </a:r>
            <a:r>
              <a:rPr lang="en-GB" sz="1600" b="1" dirty="0"/>
              <a:t> di-</a:t>
            </a:r>
            <a:r>
              <a:rPr lang="en-GB" sz="1600" b="1" dirty="0" err="1"/>
              <a:t>grefydd</a:t>
            </a:r>
            <a:r>
              <a:rPr lang="en-GB" sz="1600" dirty="0"/>
              <a:t>.</a:t>
            </a:r>
          </a:p>
        </p:txBody>
      </p:sp>
      <p:sp>
        <p:nvSpPr>
          <p:cNvPr id="9" name="Speech Bubble: Oval 8"/>
          <p:cNvSpPr/>
          <p:nvPr/>
        </p:nvSpPr>
        <p:spPr>
          <a:xfrm>
            <a:off x="4739950" y="2286000"/>
            <a:ext cx="3573625" cy="2845837"/>
          </a:xfrm>
          <a:prstGeom prst="wedgeEllipseCallout">
            <a:avLst>
              <a:gd name="adj1" fmla="val 75705"/>
              <a:gd name="adj2" fmla="val -1523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264536" y="2594724"/>
            <a:ext cx="2524451" cy="2400657"/>
          </a:xfrm>
          <a:prstGeom prst="rect">
            <a:avLst/>
          </a:prstGeom>
          <a:noFill/>
          <a:ln>
            <a:noFill/>
          </a:ln>
        </p:spPr>
        <p:txBody>
          <a:bodyPr wrap="square" rtlCol="0">
            <a:spAutoFit/>
          </a:bodyPr>
          <a:lstStyle/>
          <a:p>
            <a:pPr marL="342900" indent="-342900">
              <a:buAutoNum type="arabicPeriod"/>
            </a:pPr>
            <a:r>
              <a:rPr lang="en-GB" sz="1500" dirty="0" err="1"/>
              <a:t>Dadansoddwch</a:t>
            </a:r>
            <a:r>
              <a:rPr lang="en-GB" sz="1500" dirty="0"/>
              <a:t> y </a:t>
            </a:r>
            <a:r>
              <a:rPr lang="en-GB" sz="1500" dirty="0" err="1"/>
              <a:t>canlyniadau</a:t>
            </a:r>
            <a:r>
              <a:rPr lang="en-GB" sz="1500" dirty="0"/>
              <a:t> </a:t>
            </a:r>
            <a:r>
              <a:rPr lang="en-GB" sz="1500" dirty="0" err="1"/>
              <a:t>drwy</a:t>
            </a:r>
            <a:r>
              <a:rPr lang="en-GB" sz="1500" dirty="0"/>
              <a:t> </a:t>
            </a:r>
            <a:r>
              <a:rPr lang="en-GB" sz="1500" dirty="0" err="1"/>
              <a:t>egluro</a:t>
            </a:r>
            <a:r>
              <a:rPr lang="en-GB" sz="1500" dirty="0"/>
              <a:t> </a:t>
            </a:r>
            <a:r>
              <a:rPr lang="en-GB" sz="1500" dirty="0" err="1"/>
              <a:t>beth</a:t>
            </a:r>
            <a:r>
              <a:rPr lang="en-GB" sz="1500" dirty="0"/>
              <a:t> </a:t>
            </a:r>
            <a:r>
              <a:rPr lang="en-GB" sz="1500" dirty="0" err="1"/>
              <a:t>mae’r</a:t>
            </a:r>
            <a:r>
              <a:rPr lang="en-GB" sz="1500" dirty="0"/>
              <a:t> </a:t>
            </a:r>
            <a:r>
              <a:rPr lang="en-GB" sz="1500" dirty="0" err="1"/>
              <a:t>canlyniadau</a:t>
            </a:r>
            <a:r>
              <a:rPr lang="en-GB" sz="1500" dirty="0"/>
              <a:t> </a:t>
            </a:r>
            <a:r>
              <a:rPr lang="en-GB" sz="1500" dirty="0" err="1"/>
              <a:t>yn</a:t>
            </a:r>
            <a:r>
              <a:rPr lang="en-GB" sz="1500" dirty="0"/>
              <a:t> </a:t>
            </a:r>
            <a:r>
              <a:rPr lang="en-GB" sz="1500" dirty="0" err="1"/>
              <a:t>ei</a:t>
            </a:r>
            <a:r>
              <a:rPr lang="en-GB" sz="1500" dirty="0"/>
              <a:t> </a:t>
            </a:r>
            <a:r>
              <a:rPr lang="en-GB" sz="1500" dirty="0" err="1"/>
              <a:t>ddweud</a:t>
            </a:r>
            <a:r>
              <a:rPr lang="en-GB" sz="1500" dirty="0"/>
              <a:t> </a:t>
            </a:r>
            <a:r>
              <a:rPr lang="en-GB" sz="1500" dirty="0" err="1"/>
              <a:t>wrthym</a:t>
            </a:r>
            <a:r>
              <a:rPr lang="en-GB" sz="1500" dirty="0"/>
              <a:t> am </a:t>
            </a:r>
            <a:r>
              <a:rPr lang="en-GB" sz="1500" dirty="0" err="1"/>
              <a:t>yr</a:t>
            </a:r>
            <a:r>
              <a:rPr lang="en-GB" sz="1500" dirty="0"/>
              <a:t> </a:t>
            </a:r>
            <a:r>
              <a:rPr lang="en-GB" sz="1500" dirty="0" err="1"/>
              <a:t>hyn</a:t>
            </a:r>
            <a:r>
              <a:rPr lang="en-GB" sz="1500" dirty="0"/>
              <a:t> </a:t>
            </a:r>
            <a:r>
              <a:rPr lang="en-GB" sz="1500" dirty="0" err="1"/>
              <a:t>sydd</a:t>
            </a:r>
            <a:r>
              <a:rPr lang="en-GB" sz="1500" dirty="0"/>
              <a:t> </a:t>
            </a:r>
            <a:r>
              <a:rPr lang="en-GB" sz="1500" dirty="0" err="1"/>
              <a:t>gan</a:t>
            </a:r>
            <a:r>
              <a:rPr lang="en-GB" sz="1500" dirty="0"/>
              <a:t> </a:t>
            </a:r>
            <a:r>
              <a:rPr lang="en-GB" sz="1500" dirty="0" err="1"/>
              <a:t>bobl</a:t>
            </a:r>
            <a:r>
              <a:rPr lang="en-GB" sz="1500" dirty="0"/>
              <a:t> </a:t>
            </a:r>
            <a:r>
              <a:rPr lang="en-GB" sz="1500" dirty="0" err="1"/>
              <a:t>heddiw</a:t>
            </a:r>
            <a:r>
              <a:rPr lang="en-GB" sz="1500" dirty="0"/>
              <a:t> </a:t>
            </a:r>
            <a:r>
              <a:rPr lang="en-GB" sz="1500" dirty="0" err="1"/>
              <a:t>i’w</a:t>
            </a:r>
            <a:r>
              <a:rPr lang="en-GB" sz="1500" dirty="0"/>
              <a:t> </a:t>
            </a:r>
            <a:r>
              <a:rPr lang="en-GB" sz="1500" dirty="0" err="1"/>
              <a:t>ddweud</a:t>
            </a:r>
            <a:r>
              <a:rPr lang="en-GB" sz="1500" dirty="0"/>
              <a:t> am </a:t>
            </a:r>
            <a:r>
              <a:rPr lang="en-GB" sz="1500" dirty="0" err="1"/>
              <a:t>greu’r</a:t>
            </a:r>
            <a:r>
              <a:rPr lang="en-GB" sz="1500" dirty="0"/>
              <a:t> </a:t>
            </a:r>
            <a:r>
              <a:rPr lang="en-GB" sz="1500" dirty="0" err="1"/>
              <a:t>byd</a:t>
            </a:r>
            <a:r>
              <a:rPr lang="en-GB" sz="1500" dirty="0"/>
              <a:t>.</a:t>
            </a:r>
          </a:p>
          <a:p>
            <a:pPr marL="342900" indent="-342900">
              <a:buAutoNum type="arabicPeriod"/>
            </a:pPr>
            <a:r>
              <a:rPr lang="en-GB" sz="1500" dirty="0"/>
              <a:t>Pam y </a:t>
            </a:r>
            <a:r>
              <a:rPr lang="en-GB" sz="1500" dirty="0" err="1"/>
              <a:t>byddai</a:t>
            </a:r>
            <a:r>
              <a:rPr lang="en-GB" sz="1500" dirty="0"/>
              <a:t> </a:t>
            </a:r>
            <a:r>
              <a:rPr lang="en-GB" sz="1500" dirty="0" err="1"/>
              <a:t>rhai</a:t>
            </a:r>
            <a:r>
              <a:rPr lang="en-GB" sz="1500" dirty="0"/>
              <a:t> </a:t>
            </a:r>
            <a:r>
              <a:rPr lang="en-GB" sz="1500" dirty="0" err="1"/>
              <a:t>pobl</a:t>
            </a:r>
            <a:r>
              <a:rPr lang="en-GB" sz="1500" dirty="0"/>
              <a:t> </a:t>
            </a:r>
            <a:r>
              <a:rPr lang="en-GB" sz="1500" dirty="0" err="1"/>
              <a:t>yn</a:t>
            </a:r>
            <a:r>
              <a:rPr lang="en-GB" sz="1500" dirty="0"/>
              <a:t> </a:t>
            </a:r>
            <a:r>
              <a:rPr lang="en-GB" sz="1500" dirty="0" err="1"/>
              <a:t>rhyfeddu</a:t>
            </a:r>
            <a:r>
              <a:rPr lang="en-GB" sz="1500" dirty="0"/>
              <a:t> at y </a:t>
            </a:r>
            <a:r>
              <a:rPr lang="en-GB" sz="1500" dirty="0" err="1"/>
              <a:t>canlyniadau</a:t>
            </a:r>
            <a:r>
              <a:rPr lang="en-GB" sz="1500" dirty="0"/>
              <a:t> </a:t>
            </a:r>
            <a:r>
              <a:rPr lang="en-GB" sz="1500" dirty="0" err="1"/>
              <a:t>hyn</a:t>
            </a:r>
            <a:r>
              <a:rPr lang="en-GB" sz="1500" dirty="0"/>
              <a:t>?</a:t>
            </a:r>
          </a:p>
        </p:txBody>
      </p:sp>
      <p:sp>
        <p:nvSpPr>
          <p:cNvPr id="12" name="TextBox 11"/>
          <p:cNvSpPr txBox="1"/>
          <p:nvPr/>
        </p:nvSpPr>
        <p:spPr>
          <a:xfrm>
            <a:off x="10109717" y="5286063"/>
            <a:ext cx="1716833" cy="1323439"/>
          </a:xfrm>
          <a:prstGeom prst="rect">
            <a:avLst/>
          </a:prstGeom>
          <a:solidFill>
            <a:schemeClr val="accent1">
              <a:lumMod val="20000"/>
              <a:lumOff val="80000"/>
            </a:schemeClr>
          </a:solidFill>
          <a:ln w="38100">
            <a:solidFill>
              <a:schemeClr val="tx1"/>
            </a:solidFill>
          </a:ln>
        </p:spPr>
        <p:txBody>
          <a:bodyPr wrap="square" rtlCol="0">
            <a:spAutoFit/>
          </a:bodyPr>
          <a:lstStyle/>
          <a:p>
            <a:r>
              <a:rPr lang="en-GB" sz="1600" dirty="0"/>
              <a:t>Po </a:t>
            </a:r>
            <a:r>
              <a:rPr lang="en-GB" sz="1600" dirty="0" err="1"/>
              <a:t>fwyaf</a:t>
            </a:r>
            <a:r>
              <a:rPr lang="en-GB" sz="1600" dirty="0"/>
              <a:t> </a:t>
            </a:r>
            <a:r>
              <a:rPr lang="en-GB" sz="1600" dirty="0" err="1"/>
              <a:t>yr</a:t>
            </a:r>
            <a:r>
              <a:rPr lang="en-GB" sz="1600" dirty="0"/>
              <a:t> </a:t>
            </a:r>
            <a:r>
              <a:rPr lang="en-GB" sz="1600" dirty="0" err="1"/>
              <a:t>ydw</a:t>
            </a:r>
            <a:r>
              <a:rPr lang="en-GB" sz="1600" dirty="0"/>
              <a:t> </a:t>
            </a:r>
            <a:r>
              <a:rPr lang="en-GB" sz="1600" dirty="0" err="1"/>
              <a:t>i’n</a:t>
            </a:r>
            <a:r>
              <a:rPr lang="en-GB" sz="1600" dirty="0"/>
              <a:t> </a:t>
            </a:r>
            <a:r>
              <a:rPr lang="en-GB" sz="1600" dirty="0" err="1"/>
              <a:t>astudio</a:t>
            </a:r>
            <a:r>
              <a:rPr lang="en-GB" sz="1600" dirty="0"/>
              <a:t> </a:t>
            </a:r>
            <a:r>
              <a:rPr lang="en-GB" sz="1600" dirty="0" err="1"/>
              <a:t>Gwyddoniaeth</a:t>
            </a:r>
            <a:r>
              <a:rPr lang="en-GB" sz="1600" dirty="0"/>
              <a:t> y </a:t>
            </a:r>
            <a:r>
              <a:rPr lang="en-GB" sz="1600" dirty="0" err="1"/>
              <a:t>mwyaf</a:t>
            </a:r>
            <a:r>
              <a:rPr lang="en-GB" sz="1600" dirty="0"/>
              <a:t> </a:t>
            </a:r>
            <a:r>
              <a:rPr lang="en-GB" sz="1600" dirty="0" err="1"/>
              <a:t>yr</a:t>
            </a:r>
            <a:r>
              <a:rPr lang="en-GB" sz="1600" dirty="0"/>
              <a:t> </a:t>
            </a:r>
            <a:r>
              <a:rPr lang="en-GB" sz="1600" dirty="0" err="1"/>
              <a:t>ydw</a:t>
            </a:r>
            <a:r>
              <a:rPr lang="en-GB" sz="1600" dirty="0"/>
              <a:t> </a:t>
            </a:r>
            <a:r>
              <a:rPr lang="en-GB" sz="1600" dirty="0" err="1"/>
              <a:t>i’n</a:t>
            </a:r>
            <a:r>
              <a:rPr lang="en-GB" sz="1600" dirty="0"/>
              <a:t> </a:t>
            </a:r>
            <a:r>
              <a:rPr lang="en-GB" sz="1600" dirty="0" err="1"/>
              <a:t>credu</a:t>
            </a:r>
            <a:r>
              <a:rPr lang="en-GB" sz="1600" dirty="0"/>
              <a:t> </a:t>
            </a:r>
            <a:r>
              <a:rPr lang="en-GB" sz="1600" dirty="0" err="1"/>
              <a:t>mewn</a:t>
            </a:r>
            <a:r>
              <a:rPr lang="en-GB" sz="1600" dirty="0"/>
              <a:t> </a:t>
            </a:r>
            <a:r>
              <a:rPr lang="en-GB" sz="1600" dirty="0" err="1"/>
              <a:t>Duw</a:t>
            </a:r>
            <a:r>
              <a:rPr lang="en-GB" sz="1600" dirty="0"/>
              <a: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194" y="5286062"/>
            <a:ext cx="1482523" cy="1323439"/>
          </a:xfrm>
          <a:prstGeom prst="rect">
            <a:avLst/>
          </a:prstGeom>
        </p:spPr>
      </p:pic>
      <p:sp>
        <p:nvSpPr>
          <p:cNvPr id="15" name="Rectangle 14"/>
          <p:cNvSpPr/>
          <p:nvPr/>
        </p:nvSpPr>
        <p:spPr>
          <a:xfrm>
            <a:off x="8627194" y="6147836"/>
            <a:ext cx="1482523" cy="461665"/>
          </a:xfrm>
          <a:prstGeom prst="rect">
            <a:avLst/>
          </a:prstGeom>
          <a:noFill/>
        </p:spPr>
        <p:txBody>
          <a:bodyPr wrap="square" lIns="91440" tIns="45720" rIns="91440" bIns="45720">
            <a:spAutoFit/>
          </a:bodyPr>
          <a:lstStyle/>
          <a:p>
            <a:pPr algn="ctr"/>
            <a:r>
              <a:rPr lang="en-US" sz="2400" b="1" cap="none" spc="0" dirty="0">
                <a:ln w="0"/>
                <a:solidFill>
                  <a:srgbClr val="FF0000"/>
                </a:solidFill>
                <a:effectLst>
                  <a:outerShdw blurRad="38100" dist="25400" dir="5400000" algn="ctr" rotWithShape="0">
                    <a:srgbClr val="6E747A">
                      <a:alpha val="43000"/>
                    </a:srgbClr>
                  </a:outerShdw>
                </a:effectLst>
              </a:rPr>
              <a:t>EINSTEIN</a:t>
            </a:r>
          </a:p>
        </p:txBody>
      </p:sp>
      <p:sp>
        <p:nvSpPr>
          <p:cNvPr id="18" name="Explosion: 14 Points 17"/>
          <p:cNvSpPr/>
          <p:nvPr/>
        </p:nvSpPr>
        <p:spPr>
          <a:xfrm rot="655584">
            <a:off x="4768339" y="5148534"/>
            <a:ext cx="3343885" cy="1787121"/>
          </a:xfrm>
          <a:prstGeom prst="irregularSeal2">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0800000" flipV="1">
            <a:off x="5254817" y="5875385"/>
            <a:ext cx="2236224" cy="338554"/>
          </a:xfrm>
          <a:prstGeom prst="rect">
            <a:avLst/>
          </a:prstGeom>
          <a:noFill/>
        </p:spPr>
        <p:txBody>
          <a:bodyPr wrap="square" lIns="91440" tIns="45720" rIns="91440" bIns="45720">
            <a:spAutoFit/>
          </a:bodyPr>
          <a:lstStyle/>
          <a:p>
            <a:pPr algn="ctr"/>
            <a:r>
              <a:rPr lang="en-US" sz="1600" b="1" cap="none" spc="0" dirty="0">
                <a:ln w="0"/>
                <a:solidFill>
                  <a:srgbClr val="FF0000"/>
                </a:solidFill>
                <a:effectLst>
                  <a:outerShdw blurRad="38100" dist="25400" dir="5400000" algn="ctr" rotWithShape="0">
                    <a:srgbClr val="6E747A">
                      <a:alpha val="43000"/>
                    </a:srgbClr>
                  </a:outerShdw>
                </a:effectLst>
              </a:rPr>
              <a:t>GWYDDONIAETH = SUT</a:t>
            </a:r>
          </a:p>
        </p:txBody>
      </p:sp>
      <p:sp>
        <p:nvSpPr>
          <p:cNvPr id="20" name="Rectangle 19"/>
          <p:cNvSpPr/>
          <p:nvPr/>
        </p:nvSpPr>
        <p:spPr>
          <a:xfrm>
            <a:off x="5278140" y="6112891"/>
            <a:ext cx="1928526" cy="338554"/>
          </a:xfrm>
          <a:prstGeom prst="rect">
            <a:avLst/>
          </a:prstGeom>
          <a:noFill/>
        </p:spPr>
        <p:txBody>
          <a:bodyPr wrap="square" lIns="91440" tIns="45720" rIns="91440" bIns="45720">
            <a:spAutoFit/>
          </a:bodyPr>
          <a:lstStyle/>
          <a:p>
            <a:pPr algn="ctr"/>
            <a:r>
              <a:rPr lang="en-US" sz="1600" b="1" dirty="0">
                <a:ln w="0"/>
                <a:solidFill>
                  <a:srgbClr val="FF0000"/>
                </a:solidFill>
                <a:effectLst>
                  <a:outerShdw blurRad="38100" dist="25400" dir="5400000" algn="ctr" rotWithShape="0">
                    <a:srgbClr val="6E747A">
                      <a:alpha val="43000"/>
                    </a:srgbClr>
                  </a:outerShdw>
                </a:effectLst>
              </a:rPr>
              <a:t>CREFYDD = PAM</a:t>
            </a:r>
            <a:endParaRPr lang="en-US" sz="1600" b="1" cap="none" spc="0" dirty="0">
              <a:ln w="0"/>
              <a:solidFill>
                <a:srgbClr val="FF0000"/>
              </a:solidFill>
              <a:effectLst>
                <a:outerShdw blurRad="38100" dist="25400" dir="5400000" algn="ctr" rotWithShape="0">
                  <a:srgbClr val="6E747A">
                    <a:alpha val="43000"/>
                  </a:srgbClr>
                </a:outerShdw>
              </a:effectLst>
            </a:endParaRPr>
          </a:p>
        </p:txBody>
      </p:sp>
      <p:sp>
        <p:nvSpPr>
          <p:cNvPr id="21" name="Rectangle 20"/>
          <p:cNvSpPr/>
          <p:nvPr/>
        </p:nvSpPr>
        <p:spPr>
          <a:xfrm>
            <a:off x="5442677" y="5637880"/>
            <a:ext cx="1556324" cy="338554"/>
          </a:xfrm>
          <a:prstGeom prst="rect">
            <a:avLst/>
          </a:prstGeom>
          <a:noFill/>
        </p:spPr>
        <p:txBody>
          <a:bodyPr wrap="none" lIns="91440" tIns="45720" rIns="91440" bIns="45720">
            <a:spAutoFit/>
          </a:bodyPr>
          <a:lstStyle/>
          <a:p>
            <a:pPr algn="ctr"/>
            <a:r>
              <a:rPr lang="en-US" sz="1600" b="1" dirty="0">
                <a:ln w="0"/>
                <a:solidFill>
                  <a:srgbClr val="FF0000"/>
                </a:solidFill>
                <a:effectLst>
                  <a:outerShdw blurRad="38100" dist="25400" dir="5400000" algn="ctr" rotWithShape="0">
                    <a:srgbClr val="6E747A">
                      <a:alpha val="43000"/>
                    </a:srgbClr>
                  </a:outerShdw>
                </a:effectLst>
              </a:rPr>
              <a:t>EGLURO’R CREU</a:t>
            </a:r>
            <a:endParaRPr lang="en-US" sz="1600" b="1" cap="none" spc="0" dirty="0">
              <a:ln w="0"/>
              <a:solidFill>
                <a:srgbClr val="FF0000"/>
              </a:solidFill>
              <a:effectLst>
                <a:outerShdw blurRad="38100" dist="25400" dir="5400000" algn="ctr" rotWithShape="0">
                  <a:srgbClr val="6E747A">
                    <a:alpha val="43000"/>
                  </a:srgbClr>
                </a:outerShdw>
              </a:effectLst>
            </a:endParaRPr>
          </a:p>
        </p:txBody>
      </p:sp>
      <p:sp>
        <p:nvSpPr>
          <p:cNvPr id="23" name="Rectangle 22"/>
          <p:cNvSpPr/>
          <p:nvPr/>
        </p:nvSpPr>
        <p:spPr>
          <a:xfrm>
            <a:off x="10771432" y="2154646"/>
            <a:ext cx="829904" cy="3108543"/>
          </a:xfrm>
          <a:prstGeom prst="rect">
            <a:avLst/>
          </a:prstGeom>
          <a:noFill/>
        </p:spPr>
        <p:txBody>
          <a:bodyPr wrap="square" lIns="91440" tIns="45720" rIns="91440" bIns="45720">
            <a:spAutoFit/>
          </a:bodyPr>
          <a:lstStyle/>
          <a:p>
            <a:pPr algn="ctr"/>
            <a:r>
              <a:rPr lang="en-US" sz="2800" b="1" cap="none" spc="0" dirty="0">
                <a:ln w="0"/>
                <a:solidFill>
                  <a:srgbClr val="FF0000"/>
                </a:solidFill>
                <a:effectLst>
                  <a:outerShdw blurRad="38100" dist="25400" dir="5400000" algn="ctr" rotWithShape="0">
                    <a:srgbClr val="6E747A">
                      <a:alpha val="43000"/>
                    </a:srgbClr>
                  </a:outerShdw>
                </a:effectLst>
              </a:rPr>
              <a:t>P</a:t>
            </a:r>
          </a:p>
          <a:p>
            <a:pPr algn="ctr"/>
            <a:r>
              <a:rPr lang="en-US" sz="2800" b="1" dirty="0">
                <a:ln w="0"/>
                <a:solidFill>
                  <a:srgbClr val="FF0000"/>
                </a:solidFill>
                <a:effectLst>
                  <a:outerShdw blurRad="38100" dist="25400" dir="5400000" algn="ctr" rotWithShape="0">
                    <a:srgbClr val="6E747A">
                      <a:alpha val="43000"/>
                    </a:srgbClr>
                  </a:outerShdw>
                </a:effectLst>
              </a:rPr>
              <a:t>R</a:t>
            </a:r>
          </a:p>
          <a:p>
            <a:pPr algn="ctr"/>
            <a:r>
              <a:rPr lang="en-US" sz="2800" b="1" cap="none" spc="0" dirty="0">
                <a:ln w="0"/>
                <a:solidFill>
                  <a:srgbClr val="FF0000"/>
                </a:solidFill>
                <a:effectLst>
                  <a:outerShdw blurRad="38100" dist="25400" dir="5400000" algn="ctr" rotWithShape="0">
                    <a:srgbClr val="6E747A">
                      <a:alpha val="43000"/>
                    </a:srgbClr>
                  </a:outerShdw>
                </a:effectLst>
              </a:rPr>
              <a:t>O</a:t>
            </a:r>
          </a:p>
          <a:p>
            <a:pPr algn="ctr"/>
            <a:r>
              <a:rPr lang="en-US" sz="2800" b="1" dirty="0">
                <a:ln w="0"/>
                <a:solidFill>
                  <a:srgbClr val="FF0000"/>
                </a:solidFill>
                <a:effectLst>
                  <a:outerShdw blurRad="38100" dist="25400" dir="5400000" algn="ctr" rotWithShape="0">
                    <a:srgbClr val="6E747A">
                      <a:alpha val="43000"/>
                    </a:srgbClr>
                  </a:outerShdw>
                </a:effectLst>
              </a:rPr>
              <a:t>B</a:t>
            </a:r>
          </a:p>
          <a:p>
            <a:pPr algn="ctr"/>
            <a:r>
              <a:rPr lang="en-US" sz="2800" b="1" cap="none" spc="0" dirty="0">
                <a:ln w="0"/>
                <a:solidFill>
                  <a:srgbClr val="FF0000"/>
                </a:solidFill>
                <a:effectLst>
                  <a:outerShdw blurRad="38100" dist="25400" dir="5400000" algn="ctr" rotWithShape="0">
                    <a:srgbClr val="6E747A">
                      <a:alpha val="43000"/>
                    </a:srgbClr>
                  </a:outerShdw>
                </a:effectLst>
              </a:rPr>
              <a:t>L</a:t>
            </a:r>
          </a:p>
          <a:p>
            <a:pPr algn="ctr"/>
            <a:r>
              <a:rPr lang="en-US" sz="2800" b="1" dirty="0">
                <a:ln w="0"/>
                <a:solidFill>
                  <a:srgbClr val="FF0000"/>
                </a:solidFill>
                <a:effectLst>
                  <a:outerShdw blurRad="38100" dist="25400" dir="5400000" algn="ctr" rotWithShape="0">
                    <a:srgbClr val="6E747A">
                      <a:alpha val="43000"/>
                    </a:srgbClr>
                  </a:outerShdw>
                </a:effectLst>
              </a:rPr>
              <a:t>E</a:t>
            </a:r>
          </a:p>
          <a:p>
            <a:pPr algn="ctr"/>
            <a:r>
              <a:rPr lang="en-US" sz="2800" b="1" cap="none" spc="0" dirty="0">
                <a:ln w="0"/>
                <a:solidFill>
                  <a:srgbClr val="FF0000"/>
                </a:solidFill>
                <a:effectLst>
                  <a:outerShdw blurRad="38100" dist="25400" dir="5400000" algn="ctr" rotWithShape="0">
                    <a:srgbClr val="6E747A">
                      <a:alpha val="43000"/>
                    </a:srgbClr>
                  </a:outerShdw>
                </a:effectLst>
              </a:rPr>
              <a:t>M</a:t>
            </a:r>
          </a:p>
        </p:txBody>
      </p:sp>
    </p:spTree>
    <p:extLst>
      <p:ext uri="{BB962C8B-B14F-4D97-AF65-F5344CB8AC3E}">
        <p14:creationId xmlns:p14="http://schemas.microsoft.com/office/powerpoint/2010/main" val="144967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833" y="242796"/>
            <a:ext cx="11190391" cy="923330"/>
          </a:xfrm>
          <a:prstGeom prst="rect">
            <a:avLst/>
          </a:prstGeom>
          <a:solidFill>
            <a:schemeClr val="accent4">
              <a:lumMod val="20000"/>
              <a:lumOff val="80000"/>
            </a:schemeClr>
          </a:solidFill>
          <a:ln w="38100">
            <a:solidFill>
              <a:schemeClr val="tx2">
                <a:lumMod val="60000"/>
                <a:lumOff val="40000"/>
              </a:schemeClr>
            </a:solidFill>
          </a:ln>
        </p:spPr>
        <p:txBody>
          <a:bodyPr wrap="square" lIns="91440" tIns="45720" rIns="91440" bIns="45720">
            <a:spAutoFit/>
          </a:bodyPr>
          <a:lstStyle/>
          <a:p>
            <a:pPr algn="ctr"/>
            <a:r>
              <a:rPr lang="en-US" sz="5400" b="0" cap="none" spc="0" dirty="0" err="1">
                <a:ln w="0"/>
                <a:solidFill>
                  <a:schemeClr val="accent3">
                    <a:lumMod val="50000"/>
                  </a:schemeClr>
                </a:solidFill>
                <a:effectLst>
                  <a:outerShdw blurRad="38100" dist="25400" dir="5400000" algn="ctr" rotWithShape="0">
                    <a:srgbClr val="6E747A">
                      <a:alpha val="43000"/>
                    </a:srgbClr>
                  </a:outerShdw>
                </a:effectLst>
              </a:rPr>
              <a:t>Edrychwch</a:t>
            </a:r>
            <a:r>
              <a:rPr lang="en-US" sz="5400" b="0" cap="none" spc="0" dirty="0">
                <a:ln w="0"/>
                <a:solidFill>
                  <a:schemeClr val="accent3">
                    <a:lumMod val="50000"/>
                  </a:schemeClr>
                </a:solidFill>
                <a:effectLst>
                  <a:outerShdw blurRad="38100" dist="25400" dir="5400000" algn="ctr" rotWithShape="0">
                    <a:srgbClr val="6E747A">
                      <a:alpha val="43000"/>
                    </a:srgbClr>
                  </a:outerShdw>
                </a:effectLst>
              </a:rPr>
              <a:t> </a:t>
            </a:r>
            <a:r>
              <a:rPr lang="en-US" sz="5400" b="0" cap="none" spc="0" dirty="0" err="1">
                <a:ln w="0"/>
                <a:solidFill>
                  <a:schemeClr val="accent3">
                    <a:lumMod val="50000"/>
                  </a:schemeClr>
                </a:solidFill>
                <a:effectLst>
                  <a:outerShdw blurRad="38100" dist="25400" dir="5400000" algn="ctr" rotWithShape="0">
                    <a:srgbClr val="6E747A">
                      <a:alpha val="43000"/>
                    </a:srgbClr>
                  </a:outerShdw>
                </a:effectLst>
              </a:rPr>
              <a:t>ar</a:t>
            </a:r>
            <a:r>
              <a:rPr lang="en-US" sz="5400" b="0" cap="none" spc="0" dirty="0">
                <a:ln w="0"/>
                <a:solidFill>
                  <a:schemeClr val="accent3">
                    <a:lumMod val="50000"/>
                  </a:schemeClr>
                </a:solidFill>
                <a:effectLst>
                  <a:outerShdw blurRad="38100" dist="25400" dir="5400000" algn="ctr" rotWithShape="0">
                    <a:srgbClr val="6E747A">
                      <a:alpha val="43000"/>
                    </a:srgbClr>
                  </a:outerShdw>
                </a:effectLst>
              </a:rPr>
              <a:t> y </a:t>
            </a:r>
            <a:r>
              <a:rPr lang="en-US" sz="5400" b="0" cap="none" spc="0" dirty="0" err="1">
                <a:ln w="0"/>
                <a:solidFill>
                  <a:schemeClr val="accent3">
                    <a:lumMod val="50000"/>
                  </a:schemeClr>
                </a:solidFill>
                <a:effectLst>
                  <a:outerShdw blurRad="38100" dist="25400" dir="5400000" algn="ctr" rotWithShape="0">
                    <a:srgbClr val="6E747A">
                      <a:alpha val="43000"/>
                    </a:srgbClr>
                  </a:outerShdw>
                </a:effectLst>
              </a:rPr>
              <a:t>sleid</a:t>
            </a:r>
            <a:r>
              <a:rPr lang="en-US" sz="5400" b="0" cap="none" spc="0" dirty="0">
                <a:ln w="0"/>
                <a:solidFill>
                  <a:schemeClr val="accent3">
                    <a:lumMod val="50000"/>
                  </a:schemeClr>
                </a:solidFill>
                <a:effectLst>
                  <a:outerShdw blurRad="38100" dist="25400" dir="5400000" algn="ctr" rotWithShape="0">
                    <a:srgbClr val="6E747A">
                      <a:alpha val="43000"/>
                    </a:srgbClr>
                  </a:outerShdw>
                </a:effectLst>
              </a:rPr>
              <a:t> </a:t>
            </a:r>
            <a:r>
              <a:rPr lang="en-US" sz="5400" b="0" cap="none" spc="0" dirty="0" err="1">
                <a:ln w="0"/>
                <a:solidFill>
                  <a:schemeClr val="accent3">
                    <a:lumMod val="50000"/>
                  </a:schemeClr>
                </a:solidFill>
                <a:effectLst>
                  <a:outerShdw blurRad="38100" dist="25400" dir="5400000" algn="ctr" rotWithShape="0">
                    <a:srgbClr val="6E747A">
                      <a:alpha val="43000"/>
                    </a:srgbClr>
                  </a:outerShdw>
                </a:effectLst>
              </a:rPr>
              <a:t>nesaf</a:t>
            </a:r>
            <a:r>
              <a:rPr lang="en-US" sz="5400" b="0" cap="none" spc="0" dirty="0">
                <a:ln w="0"/>
                <a:solidFill>
                  <a:schemeClr val="accent3">
                    <a:lumMod val="50000"/>
                  </a:schemeClr>
                </a:solidFill>
                <a:effectLst>
                  <a:outerShdw blurRad="38100" dist="25400" dir="5400000" algn="ctr" rotWithShape="0">
                    <a:srgbClr val="6E747A">
                      <a:alpha val="43000"/>
                    </a:srgbClr>
                  </a:outerShdw>
                </a:effectLst>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477" t="1659" r="3218" b="8926"/>
          <a:stretch/>
        </p:blipFill>
        <p:spPr>
          <a:xfrm>
            <a:off x="170938" y="1362269"/>
            <a:ext cx="3775911" cy="3788229"/>
          </a:xfrm>
          <a:prstGeom prst="rect">
            <a:avLst/>
          </a:prstGeom>
          <a:solidFill>
            <a:schemeClr val="accent4">
              <a:lumMod val="20000"/>
              <a:lumOff val="80000"/>
            </a:schemeClr>
          </a:solidFill>
          <a:ln>
            <a:solidFill>
              <a:schemeClr val="accent4">
                <a:lumMod val="20000"/>
                <a:lumOff val="80000"/>
              </a:schemeClr>
            </a:solidFill>
          </a:ln>
          <a:effectLst>
            <a:glow rad="228600">
              <a:schemeClr val="accent2">
                <a:satMod val="175000"/>
                <a:alpha val="40000"/>
              </a:schemeClr>
            </a:glow>
          </a:effectLst>
        </p:spPr>
      </p:pic>
      <p:sp>
        <p:nvSpPr>
          <p:cNvPr id="5" name="TextBox 4"/>
          <p:cNvSpPr txBox="1"/>
          <p:nvPr/>
        </p:nvSpPr>
        <p:spPr>
          <a:xfrm>
            <a:off x="1982755" y="1828801"/>
            <a:ext cx="1595533" cy="707886"/>
          </a:xfrm>
          <a:prstGeom prst="rect">
            <a:avLst/>
          </a:prstGeom>
          <a:noFill/>
        </p:spPr>
        <p:txBody>
          <a:bodyPr wrap="square" rtlCol="0">
            <a:spAutoFit/>
          </a:bodyPr>
          <a:lstStyle/>
          <a:p>
            <a:pPr algn="ctr"/>
            <a:r>
              <a:rPr lang="en-GB" sz="2000" dirty="0"/>
              <a:t>Beth </a:t>
            </a:r>
            <a:r>
              <a:rPr lang="en-GB" sz="2000" dirty="0" err="1"/>
              <a:t>ddywed</a:t>
            </a:r>
            <a:r>
              <a:rPr lang="en-GB" sz="2000" dirty="0"/>
              <a:t> </a:t>
            </a:r>
          </a:p>
          <a:p>
            <a:pPr algn="ctr"/>
            <a:r>
              <a:rPr lang="en-GB" sz="2000" dirty="0"/>
              <a:t>y </a:t>
            </a:r>
            <a:r>
              <a:rPr lang="en-GB" sz="2000" dirty="0" err="1"/>
              <a:t>Beibl</a:t>
            </a:r>
            <a:r>
              <a:rPr lang="en-GB" sz="2000" dirty="0"/>
              <a:t>?</a:t>
            </a:r>
          </a:p>
        </p:txBody>
      </p:sp>
      <p:sp>
        <p:nvSpPr>
          <p:cNvPr id="6" name="Thought Bubble: Cloud 5"/>
          <p:cNvSpPr/>
          <p:nvPr/>
        </p:nvSpPr>
        <p:spPr>
          <a:xfrm>
            <a:off x="1614196" y="3331029"/>
            <a:ext cx="2211355" cy="1688840"/>
          </a:xfrm>
          <a:prstGeom prst="cloudCallout">
            <a:avLst>
              <a:gd name="adj1" fmla="val -54964"/>
              <a:gd name="adj2" fmla="val -58494"/>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058893" y="3629608"/>
            <a:ext cx="1384103" cy="1200329"/>
          </a:xfrm>
          <a:prstGeom prst="rect">
            <a:avLst/>
          </a:prstGeom>
          <a:noFill/>
          <a:ln>
            <a:noFill/>
          </a:ln>
        </p:spPr>
        <p:txBody>
          <a:bodyPr wrap="square" rtlCol="0">
            <a:spAutoFit/>
          </a:bodyPr>
          <a:lstStyle/>
          <a:p>
            <a:r>
              <a:rPr lang="en-GB" dirty="0" err="1"/>
              <a:t>Darllenwch</a:t>
            </a:r>
            <a:r>
              <a:rPr lang="en-GB" dirty="0"/>
              <a:t> </a:t>
            </a:r>
          </a:p>
          <a:p>
            <a:r>
              <a:rPr lang="en-GB" dirty="0"/>
              <a:t>Genesis 1:28 a </a:t>
            </a:r>
            <a:r>
              <a:rPr lang="en-GB" dirty="0" err="1"/>
              <a:t>Salmau</a:t>
            </a:r>
            <a:r>
              <a:rPr lang="en-GB" dirty="0"/>
              <a:t> 8:6!</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805" b="10538"/>
          <a:stretch/>
        </p:blipFill>
        <p:spPr>
          <a:xfrm>
            <a:off x="5101693" y="1294975"/>
            <a:ext cx="6167536" cy="2334633"/>
          </a:xfrm>
          <a:prstGeom prst="rect">
            <a:avLst/>
          </a:prstGeom>
        </p:spPr>
      </p:pic>
      <p:pic>
        <p:nvPicPr>
          <p:cNvPr id="10" name="Picture 9"/>
          <p:cNvPicPr>
            <a:picLocks noChangeAspect="1"/>
          </p:cNvPicPr>
          <p:nvPr/>
        </p:nvPicPr>
        <p:blipFill>
          <a:blip r:embed="rId4"/>
          <a:stretch>
            <a:fillRect/>
          </a:stretch>
        </p:blipFill>
        <p:spPr>
          <a:xfrm>
            <a:off x="5101693" y="3339886"/>
            <a:ext cx="6169687" cy="1959229"/>
          </a:xfrm>
          <a:prstGeom prst="rect">
            <a:avLst/>
          </a:prstGeom>
        </p:spPr>
      </p:pic>
      <p:sp>
        <p:nvSpPr>
          <p:cNvPr id="12" name="TextBox 11"/>
          <p:cNvSpPr txBox="1"/>
          <p:nvPr/>
        </p:nvSpPr>
        <p:spPr>
          <a:xfrm>
            <a:off x="5533890" y="1644135"/>
            <a:ext cx="2840333" cy="1077218"/>
          </a:xfrm>
          <a:prstGeom prst="rect">
            <a:avLst/>
          </a:prstGeom>
          <a:noFill/>
        </p:spPr>
        <p:txBody>
          <a:bodyPr wrap="square" rtlCol="0">
            <a:spAutoFit/>
          </a:bodyPr>
          <a:lstStyle/>
          <a:p>
            <a:r>
              <a:rPr lang="en-GB" sz="1600" dirty="0" err="1"/>
              <a:t>Bendithiodd</a:t>
            </a:r>
            <a:r>
              <a:rPr lang="en-GB" sz="1600" dirty="0"/>
              <a:t> </a:t>
            </a:r>
            <a:r>
              <a:rPr lang="en-GB" sz="1600" dirty="0" err="1"/>
              <a:t>Duw</a:t>
            </a:r>
            <a:r>
              <a:rPr lang="en-GB" sz="1600" dirty="0"/>
              <a:t> </a:t>
            </a:r>
            <a:r>
              <a:rPr lang="en-GB" sz="1600" dirty="0" err="1"/>
              <a:t>hwy</a:t>
            </a:r>
            <a:r>
              <a:rPr lang="en-GB" sz="1600" dirty="0"/>
              <a:t> a </a:t>
            </a:r>
            <a:r>
              <a:rPr lang="en-GB" sz="1600" dirty="0" err="1"/>
              <a:t>dweud</a:t>
            </a:r>
            <a:r>
              <a:rPr lang="en-GB" sz="1600" dirty="0"/>
              <a:t>, “</a:t>
            </a:r>
            <a:r>
              <a:rPr lang="en-GB" sz="1600" dirty="0" err="1"/>
              <a:t>Byddwch</a:t>
            </a:r>
            <a:r>
              <a:rPr lang="en-GB" sz="1600" dirty="0"/>
              <a:t> </a:t>
            </a:r>
            <a:r>
              <a:rPr lang="en-GB" sz="1600" dirty="0" err="1"/>
              <a:t>ffrwythlon</a:t>
            </a:r>
            <a:r>
              <a:rPr lang="en-GB" sz="1600" dirty="0"/>
              <a:t> ac </a:t>
            </a:r>
            <a:r>
              <a:rPr lang="en-GB" sz="1600" dirty="0" err="1"/>
              <a:t>amlhewch</a:t>
            </a:r>
            <a:r>
              <a:rPr lang="en-GB" sz="1600" dirty="0"/>
              <a:t>, </a:t>
            </a:r>
            <a:r>
              <a:rPr lang="en-GB" sz="1600" dirty="0" err="1"/>
              <a:t>llanwch</a:t>
            </a:r>
            <a:r>
              <a:rPr lang="en-GB" sz="1600" dirty="0"/>
              <a:t> y </a:t>
            </a:r>
            <a:r>
              <a:rPr lang="en-GB" sz="1600" dirty="0" err="1"/>
              <a:t>ddaear</a:t>
            </a:r>
            <a:endParaRPr lang="en-GB" sz="1600" dirty="0"/>
          </a:p>
          <a:p>
            <a:r>
              <a:rPr lang="en-GB" sz="1600" dirty="0"/>
              <a:t>a </a:t>
            </a:r>
            <a:r>
              <a:rPr lang="en-GB" sz="1600" dirty="0" err="1"/>
              <a:t>darostyngwch</a:t>
            </a:r>
            <a:r>
              <a:rPr lang="en-GB" sz="1600" dirty="0"/>
              <a:t> chi; </a:t>
            </a:r>
          </a:p>
        </p:txBody>
      </p:sp>
      <p:sp>
        <p:nvSpPr>
          <p:cNvPr id="13" name="TextBox 12"/>
          <p:cNvSpPr txBox="1"/>
          <p:nvPr/>
        </p:nvSpPr>
        <p:spPr>
          <a:xfrm>
            <a:off x="8374223" y="1582579"/>
            <a:ext cx="2755517" cy="1354217"/>
          </a:xfrm>
          <a:prstGeom prst="rect">
            <a:avLst/>
          </a:prstGeom>
          <a:noFill/>
        </p:spPr>
        <p:txBody>
          <a:bodyPr wrap="square" rtlCol="0">
            <a:spAutoFit/>
          </a:bodyPr>
          <a:lstStyle/>
          <a:p>
            <a:r>
              <a:rPr lang="en-GB" sz="1600" dirty="0" err="1"/>
              <a:t>llywodraethwch</a:t>
            </a:r>
            <a:r>
              <a:rPr lang="en-GB" sz="1600" dirty="0"/>
              <a:t> </a:t>
            </a:r>
            <a:r>
              <a:rPr lang="en-GB" sz="1600" dirty="0" err="1"/>
              <a:t>ar</a:t>
            </a:r>
            <a:r>
              <a:rPr lang="en-GB" sz="1600" dirty="0"/>
              <a:t> </a:t>
            </a:r>
            <a:r>
              <a:rPr lang="en-GB" sz="1600" dirty="0" err="1"/>
              <a:t>bysgod</a:t>
            </a:r>
            <a:r>
              <a:rPr lang="en-GB" sz="1600" dirty="0"/>
              <a:t> y </a:t>
            </a:r>
            <a:r>
              <a:rPr lang="en-GB" sz="1600" dirty="0" err="1"/>
              <a:t>môr</a:t>
            </a:r>
            <a:r>
              <a:rPr lang="en-GB" sz="1600" dirty="0"/>
              <a:t>, </a:t>
            </a:r>
            <a:r>
              <a:rPr lang="en-GB" sz="1600" dirty="0" err="1"/>
              <a:t>ar</a:t>
            </a:r>
            <a:r>
              <a:rPr lang="en-GB" sz="1600" dirty="0"/>
              <a:t> </a:t>
            </a:r>
            <a:r>
              <a:rPr lang="en-GB" sz="1600" dirty="0" err="1"/>
              <a:t>adar</a:t>
            </a:r>
            <a:r>
              <a:rPr lang="en-GB" sz="1600" dirty="0"/>
              <a:t> </a:t>
            </a:r>
            <a:r>
              <a:rPr lang="en-GB" sz="1600" dirty="0" err="1"/>
              <a:t>yr</a:t>
            </a:r>
            <a:r>
              <a:rPr lang="en-GB" sz="1600" dirty="0"/>
              <a:t> </a:t>
            </a:r>
            <a:r>
              <a:rPr lang="en-GB" sz="1600" dirty="0" err="1"/>
              <a:t>awyr</a:t>
            </a:r>
            <a:r>
              <a:rPr lang="en-GB" sz="1600" dirty="0"/>
              <a:t>, ac </a:t>
            </a:r>
            <a:r>
              <a:rPr lang="en-GB" sz="1600" dirty="0" err="1"/>
              <a:t>ar</a:t>
            </a:r>
            <a:r>
              <a:rPr lang="en-GB" sz="1600" dirty="0"/>
              <a:t> </a:t>
            </a:r>
            <a:r>
              <a:rPr lang="en-GB" sz="1600" dirty="0" err="1"/>
              <a:t>bopeth</a:t>
            </a:r>
            <a:r>
              <a:rPr lang="en-GB" sz="1600" dirty="0"/>
              <a:t> </a:t>
            </a:r>
            <a:r>
              <a:rPr lang="en-GB" sz="1600" dirty="0" err="1"/>
              <a:t>byw</a:t>
            </a:r>
            <a:r>
              <a:rPr lang="en-GB" sz="1600" dirty="0"/>
              <a:t> </a:t>
            </a:r>
            <a:r>
              <a:rPr lang="en-GB" sz="1600" dirty="0" err="1"/>
              <a:t>sy’n</a:t>
            </a:r>
            <a:r>
              <a:rPr lang="en-GB" sz="1600" dirty="0"/>
              <a:t> </a:t>
            </a:r>
            <a:r>
              <a:rPr lang="en-GB" sz="1600" dirty="0" err="1"/>
              <a:t>ymlusgo</a:t>
            </a:r>
            <a:r>
              <a:rPr lang="en-GB" sz="1600" dirty="0"/>
              <a:t> </a:t>
            </a:r>
            <a:r>
              <a:rPr lang="en-GB" sz="1600" dirty="0" err="1"/>
              <a:t>ar</a:t>
            </a:r>
            <a:endParaRPr lang="en-GB" sz="1600" dirty="0"/>
          </a:p>
          <a:p>
            <a:r>
              <a:rPr lang="en-GB" sz="1600" dirty="0"/>
              <a:t>y </a:t>
            </a:r>
            <a:r>
              <a:rPr lang="en-GB" sz="1600" dirty="0" err="1"/>
              <a:t>ddaear</a:t>
            </a:r>
            <a:r>
              <a:rPr lang="en-GB" sz="1600" dirty="0"/>
              <a:t>.”   GENESIS 1:28</a:t>
            </a:r>
          </a:p>
          <a:p>
            <a:r>
              <a:rPr lang="en-GB" dirty="0"/>
              <a:t>                              </a:t>
            </a:r>
          </a:p>
        </p:txBody>
      </p:sp>
      <p:sp>
        <p:nvSpPr>
          <p:cNvPr id="14" name="TextBox 13"/>
          <p:cNvSpPr txBox="1"/>
          <p:nvPr/>
        </p:nvSpPr>
        <p:spPr>
          <a:xfrm>
            <a:off x="8429971" y="3574876"/>
            <a:ext cx="2840333" cy="830997"/>
          </a:xfrm>
          <a:prstGeom prst="rect">
            <a:avLst/>
          </a:prstGeom>
          <a:noFill/>
        </p:spPr>
        <p:txBody>
          <a:bodyPr wrap="square" rtlCol="0">
            <a:spAutoFit/>
          </a:bodyPr>
          <a:lstStyle/>
          <a:p>
            <a:r>
              <a:rPr lang="en-GB" sz="1600" dirty="0"/>
              <a:t>“</a:t>
            </a:r>
            <a:r>
              <a:rPr lang="en-GB" sz="1600" dirty="0" err="1"/>
              <a:t>Rhoist</a:t>
            </a:r>
            <a:r>
              <a:rPr lang="en-GB" sz="1600" dirty="0"/>
              <a:t> </a:t>
            </a:r>
            <a:r>
              <a:rPr lang="en-GB" sz="1600" dirty="0" err="1"/>
              <a:t>iddo</a:t>
            </a:r>
            <a:r>
              <a:rPr lang="en-GB" sz="1600" dirty="0"/>
              <a:t> </a:t>
            </a:r>
            <a:r>
              <a:rPr lang="en-GB" sz="1600" dirty="0" err="1"/>
              <a:t>awdurdod</a:t>
            </a:r>
            <a:r>
              <a:rPr lang="en-GB" sz="1600" dirty="0"/>
              <a:t> </a:t>
            </a:r>
            <a:r>
              <a:rPr lang="en-GB" sz="1600" dirty="0" err="1"/>
              <a:t>ar</a:t>
            </a:r>
            <a:r>
              <a:rPr lang="en-GB" sz="1600" dirty="0"/>
              <a:t> </a:t>
            </a:r>
          </a:p>
          <a:p>
            <a:r>
              <a:rPr lang="en-GB" sz="1600" dirty="0" err="1"/>
              <a:t>waith</a:t>
            </a:r>
            <a:r>
              <a:rPr lang="en-GB" sz="1600" dirty="0"/>
              <a:t> </a:t>
            </a:r>
            <a:r>
              <a:rPr lang="en-GB" sz="1600" dirty="0" err="1"/>
              <a:t>dy</a:t>
            </a:r>
            <a:r>
              <a:rPr lang="en-GB" sz="1600" dirty="0"/>
              <a:t> </a:t>
            </a:r>
            <a:r>
              <a:rPr lang="en-GB" sz="1600" dirty="0" err="1"/>
              <a:t>ddwylo</a:t>
            </a:r>
            <a:r>
              <a:rPr lang="en-GB" sz="1600" dirty="0"/>
              <a:t>, a </a:t>
            </a:r>
            <a:r>
              <a:rPr lang="en-GB" sz="1600" dirty="0" err="1"/>
              <a:t>gosod</a:t>
            </a:r>
            <a:endParaRPr lang="en-GB" sz="1600" dirty="0"/>
          </a:p>
          <a:p>
            <a:r>
              <a:rPr lang="en-GB" sz="1600" dirty="0" err="1"/>
              <a:t>popeth</a:t>
            </a:r>
            <a:r>
              <a:rPr lang="en-GB" sz="1600" dirty="0"/>
              <a:t> </a:t>
            </a:r>
            <a:r>
              <a:rPr lang="en-GB" sz="1600" dirty="0" err="1"/>
              <a:t>dan</a:t>
            </a:r>
            <a:r>
              <a:rPr lang="en-GB" sz="1600" dirty="0"/>
              <a:t> </a:t>
            </a:r>
            <a:r>
              <a:rPr lang="en-GB" sz="1600" dirty="0" err="1"/>
              <a:t>ei</a:t>
            </a:r>
            <a:r>
              <a:rPr lang="en-GB" sz="1600" dirty="0"/>
              <a:t> </a:t>
            </a:r>
            <a:r>
              <a:rPr lang="en-GB" sz="1600" dirty="0" err="1"/>
              <a:t>draed</a:t>
            </a:r>
            <a:r>
              <a:rPr lang="en-GB" sz="1600" dirty="0"/>
              <a:t>.”</a:t>
            </a:r>
          </a:p>
        </p:txBody>
      </p:sp>
      <p:sp>
        <p:nvSpPr>
          <p:cNvPr id="15" name="TextBox 14"/>
          <p:cNvSpPr txBox="1"/>
          <p:nvPr/>
        </p:nvSpPr>
        <p:spPr>
          <a:xfrm>
            <a:off x="6088342" y="3848032"/>
            <a:ext cx="1562761" cy="369332"/>
          </a:xfrm>
          <a:prstGeom prst="rect">
            <a:avLst/>
          </a:prstGeom>
          <a:noFill/>
        </p:spPr>
        <p:txBody>
          <a:bodyPr wrap="square" rtlCol="0">
            <a:spAutoFit/>
          </a:bodyPr>
          <a:lstStyle/>
          <a:p>
            <a:r>
              <a:rPr lang="en-GB" dirty="0"/>
              <a:t>SALMAU 8:6</a:t>
            </a:r>
          </a:p>
        </p:txBody>
      </p:sp>
      <p:sp>
        <p:nvSpPr>
          <p:cNvPr id="16" name="Rectangle 15"/>
          <p:cNvSpPr/>
          <p:nvPr/>
        </p:nvSpPr>
        <p:spPr>
          <a:xfrm>
            <a:off x="470525" y="5636576"/>
            <a:ext cx="11475006" cy="1077218"/>
          </a:xfrm>
          <a:prstGeom prst="rect">
            <a:avLst/>
          </a:prstGeom>
          <a:solidFill>
            <a:schemeClr val="accent4">
              <a:lumMod val="20000"/>
              <a:lumOff val="80000"/>
            </a:schemeClr>
          </a:solidFill>
          <a:ln w="38100">
            <a:solidFill>
              <a:schemeClr val="accent5">
                <a:lumMod val="75000"/>
              </a:schemeClr>
            </a:solidFill>
          </a:ln>
        </p:spPr>
        <p:txBody>
          <a:bodyPr wrap="square" lIns="91440" tIns="45720" rIns="91440" bIns="45720">
            <a:spAutoFit/>
          </a:bodyPr>
          <a:lstStyle/>
          <a:p>
            <a:pPr algn="ctr"/>
            <a:r>
              <a:rPr lang="en-US" sz="3200" b="0" cap="none" spc="0" dirty="0">
                <a:ln w="0"/>
                <a:solidFill>
                  <a:srgbClr val="C357D9"/>
                </a:solidFill>
                <a:effectLst>
                  <a:outerShdw blurRad="38100" dist="25400" dir="5400000" algn="ctr" rotWithShape="0">
                    <a:srgbClr val="6E747A">
                      <a:alpha val="43000"/>
                    </a:srgbClr>
                  </a:outerShdw>
                </a:effectLst>
              </a:rPr>
              <a:t>Beth a </a:t>
            </a:r>
            <a:r>
              <a:rPr lang="en-US" sz="3200" b="0" cap="none" spc="0" dirty="0" err="1">
                <a:ln w="0"/>
                <a:solidFill>
                  <a:srgbClr val="C357D9"/>
                </a:solidFill>
                <a:effectLst>
                  <a:outerShdw blurRad="38100" dist="25400" dir="5400000" algn="ctr" rotWithShape="0">
                    <a:srgbClr val="6E747A">
                      <a:alpha val="43000"/>
                    </a:srgbClr>
                  </a:outerShdw>
                </a:effectLst>
              </a:rPr>
              <a:t>ddywed</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yr</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adnodau</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hyn</a:t>
            </a:r>
            <a:r>
              <a:rPr lang="en-US" sz="3200" b="0" cap="none" spc="0" dirty="0">
                <a:ln w="0"/>
                <a:solidFill>
                  <a:srgbClr val="C357D9"/>
                </a:solidFill>
                <a:effectLst>
                  <a:outerShdw blurRad="38100" dist="25400" dir="5400000" algn="ctr" rotWithShape="0">
                    <a:srgbClr val="6E747A">
                      <a:alpha val="43000"/>
                    </a:srgbClr>
                  </a:outerShdw>
                </a:effectLst>
              </a:rPr>
              <a:t> am  </a:t>
            </a:r>
            <a:r>
              <a:rPr lang="en-US" sz="3200" b="0" cap="none" spc="0" dirty="0" err="1">
                <a:ln w="0"/>
                <a:solidFill>
                  <a:srgbClr val="C357D9"/>
                </a:solidFill>
                <a:effectLst>
                  <a:outerShdw blurRad="38100" dist="25400" dir="5400000" algn="ctr" rotWithShape="0">
                    <a:srgbClr val="6E747A">
                      <a:alpha val="43000"/>
                    </a:srgbClr>
                  </a:outerShdw>
                </a:effectLst>
              </a:rPr>
              <a:t>awdurdod</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dyn</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a’i</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gyfrifoldeb</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amgylcheddol</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dros</a:t>
            </a:r>
            <a:r>
              <a:rPr lang="en-US" sz="3200" b="0" cap="none" spc="0" dirty="0">
                <a:ln w="0"/>
                <a:solidFill>
                  <a:srgbClr val="C357D9"/>
                </a:solidFill>
                <a:effectLst>
                  <a:outerShdw blurRad="38100" dist="25400" dir="5400000" algn="ctr" rotWithShape="0">
                    <a:srgbClr val="6E747A">
                      <a:alpha val="43000"/>
                    </a:srgbClr>
                  </a:outerShdw>
                </a:effectLst>
              </a:rPr>
              <a:t> y </a:t>
            </a:r>
            <a:r>
              <a:rPr lang="en-US" sz="3200" b="0" cap="none" spc="0" dirty="0" err="1">
                <a:ln w="0"/>
                <a:solidFill>
                  <a:srgbClr val="C357D9"/>
                </a:solidFill>
                <a:effectLst>
                  <a:outerShdw blurRad="38100" dist="25400" dir="5400000" algn="ctr" rotWithShape="0">
                    <a:srgbClr val="6E747A">
                      <a:alpha val="43000"/>
                    </a:srgbClr>
                  </a:outerShdw>
                </a:effectLst>
              </a:rPr>
              <a:t>byd</a:t>
            </a:r>
            <a:r>
              <a:rPr lang="en-US" sz="3200" dirty="0">
                <a:ln w="0"/>
                <a:solidFill>
                  <a:srgbClr val="C357D9"/>
                </a:solidFill>
                <a:effectLst>
                  <a:outerShdw blurRad="38100" dist="25400" dir="5400000" algn="ctr" rotWithShape="0">
                    <a:srgbClr val="6E747A">
                      <a:alpha val="43000"/>
                    </a:srgbClr>
                  </a:outerShdw>
                </a:effectLst>
              </a:rPr>
              <a:t>? </a:t>
            </a:r>
            <a:r>
              <a:rPr lang="en-US" sz="3200" dirty="0" err="1">
                <a:ln w="0"/>
                <a:solidFill>
                  <a:srgbClr val="C357D9"/>
                </a:solidFill>
                <a:effectLst>
                  <a:outerShdw blurRad="38100" dist="25400" dir="5400000" algn="ctr" rotWithShape="0">
                    <a:srgbClr val="6E747A">
                      <a:alpha val="43000"/>
                    </a:srgbClr>
                  </a:outerShdw>
                </a:effectLst>
              </a:rPr>
              <a:t>Trafodaeth</a:t>
            </a:r>
            <a:r>
              <a:rPr lang="en-US" sz="3200" dirty="0">
                <a:ln w="0"/>
                <a:solidFill>
                  <a:srgbClr val="C357D9"/>
                </a:solidFill>
                <a:effectLst>
                  <a:outerShdw blurRad="38100" dist="25400" dir="5400000" algn="ctr" rotWithShape="0">
                    <a:srgbClr val="6E747A">
                      <a:alpha val="43000"/>
                    </a:srgbClr>
                  </a:outerShdw>
                </a:effectLst>
              </a:rPr>
              <a:t> </a:t>
            </a:r>
            <a:r>
              <a:rPr lang="en-US" sz="3200" dirty="0" err="1">
                <a:ln w="0"/>
                <a:solidFill>
                  <a:srgbClr val="C357D9"/>
                </a:solidFill>
                <a:effectLst>
                  <a:outerShdw blurRad="38100" dist="25400" dir="5400000" algn="ctr" rotWithShape="0">
                    <a:srgbClr val="6E747A">
                      <a:alpha val="43000"/>
                    </a:srgbClr>
                  </a:outerShdw>
                </a:effectLst>
              </a:rPr>
              <a:t>lafar</a:t>
            </a:r>
            <a:r>
              <a:rPr lang="en-US" sz="3200" dirty="0">
                <a:ln w="0"/>
                <a:solidFill>
                  <a:srgbClr val="C357D9"/>
                </a:solidFill>
                <a:effectLst>
                  <a:outerShdw blurRad="38100" dist="25400" dir="5400000" algn="ctr" rotWithShape="0">
                    <a:srgbClr val="6E747A">
                      <a:alpha val="43000"/>
                    </a:srgbClr>
                  </a:outerShdw>
                </a:effectLst>
              </a:rPr>
              <a:t>/</a:t>
            </a:r>
            <a:r>
              <a:rPr lang="en-US" sz="3200" dirty="0" err="1">
                <a:ln w="0"/>
                <a:solidFill>
                  <a:srgbClr val="C357D9"/>
                </a:solidFill>
                <a:effectLst>
                  <a:outerShdw blurRad="38100" dist="25400" dir="5400000" algn="ctr" rotWithShape="0">
                    <a:srgbClr val="6E747A">
                      <a:alpha val="43000"/>
                    </a:srgbClr>
                  </a:outerShdw>
                </a:effectLst>
              </a:rPr>
              <a:t>eglurhad</a:t>
            </a:r>
            <a:r>
              <a:rPr lang="en-US" sz="3200" dirty="0">
                <a:ln w="0"/>
                <a:solidFill>
                  <a:srgbClr val="C357D9"/>
                </a:solidFill>
                <a:effectLst>
                  <a:outerShdw blurRad="38100" dist="25400" dir="5400000" algn="ctr" rotWithShape="0">
                    <a:srgbClr val="6E747A">
                      <a:alpha val="43000"/>
                    </a:srgbClr>
                  </a:outerShdw>
                </a:effectLst>
              </a:rPr>
              <a:t> </a:t>
            </a:r>
            <a:r>
              <a:rPr lang="en-US" sz="3200" dirty="0" err="1">
                <a:ln w="0"/>
                <a:solidFill>
                  <a:srgbClr val="C357D9"/>
                </a:solidFill>
                <a:effectLst>
                  <a:outerShdw blurRad="38100" dist="25400" dir="5400000" algn="ctr" rotWithShape="0">
                    <a:srgbClr val="6E747A">
                      <a:alpha val="43000"/>
                    </a:srgbClr>
                  </a:outerShdw>
                </a:effectLst>
              </a:rPr>
              <a:t>ysgrifenedig</a:t>
            </a:r>
            <a:r>
              <a:rPr lang="en-US" sz="3200" dirty="0">
                <a:ln w="0"/>
                <a:solidFill>
                  <a:srgbClr val="C357D9"/>
                </a:solidFill>
                <a:effectLst>
                  <a:outerShdw blurRad="38100" dist="25400" dir="5400000" algn="ctr" rotWithShape="0">
                    <a:srgbClr val="6E747A">
                      <a:alpha val="43000"/>
                    </a:srgbClr>
                  </a:outerShdw>
                </a:effectLst>
              </a:rPr>
              <a:t>!</a:t>
            </a:r>
            <a:endParaRPr lang="en-US" sz="3200" b="0" cap="none" spc="0" dirty="0">
              <a:ln w="0"/>
              <a:solidFill>
                <a:srgbClr val="C357D9"/>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8597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477" y="1862806"/>
            <a:ext cx="2107552" cy="14120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77" y="298577"/>
            <a:ext cx="2107552" cy="1386769"/>
          </a:xfrm>
          <a:prstGeom prst="rect">
            <a:avLst/>
          </a:prstGeom>
        </p:spPr>
      </p:pic>
      <p:pic>
        <p:nvPicPr>
          <p:cNvPr id="5" name="Picture 4"/>
          <p:cNvPicPr>
            <a:picLocks noChangeAspect="1"/>
          </p:cNvPicPr>
          <p:nvPr/>
        </p:nvPicPr>
        <p:blipFill>
          <a:blip r:embed="rId4"/>
          <a:stretch>
            <a:fillRect/>
          </a:stretch>
        </p:blipFill>
        <p:spPr>
          <a:xfrm>
            <a:off x="2578814" y="3473398"/>
            <a:ext cx="2107552" cy="1445781"/>
          </a:xfrm>
          <a:prstGeom prst="rect">
            <a:avLst/>
          </a:prstGeom>
        </p:spPr>
      </p:pic>
      <p:pic>
        <p:nvPicPr>
          <p:cNvPr id="6" name="Picture 5"/>
          <p:cNvPicPr>
            <a:picLocks noChangeAspect="1"/>
          </p:cNvPicPr>
          <p:nvPr/>
        </p:nvPicPr>
        <p:blipFill>
          <a:blip r:embed="rId5"/>
          <a:stretch>
            <a:fillRect/>
          </a:stretch>
        </p:blipFill>
        <p:spPr>
          <a:xfrm>
            <a:off x="2567105" y="298577"/>
            <a:ext cx="2107552" cy="1386770"/>
          </a:xfrm>
          <a:prstGeom prst="rect">
            <a:avLst/>
          </a:prstGeom>
        </p:spPr>
      </p:pic>
      <p:pic>
        <p:nvPicPr>
          <p:cNvPr id="7" name="Picture 6"/>
          <p:cNvPicPr>
            <a:picLocks noChangeAspect="1"/>
          </p:cNvPicPr>
          <p:nvPr/>
        </p:nvPicPr>
        <p:blipFill>
          <a:blip r:embed="rId6"/>
          <a:stretch>
            <a:fillRect/>
          </a:stretch>
        </p:blipFill>
        <p:spPr>
          <a:xfrm>
            <a:off x="2567104" y="1883880"/>
            <a:ext cx="2107553" cy="1390985"/>
          </a:xfrm>
          <a:prstGeom prst="rect">
            <a:avLst/>
          </a:prstGeom>
        </p:spPr>
      </p:pic>
      <p:pic>
        <p:nvPicPr>
          <p:cNvPr id="8" name="Picture 7"/>
          <p:cNvPicPr>
            <a:picLocks noChangeAspect="1"/>
          </p:cNvPicPr>
          <p:nvPr/>
        </p:nvPicPr>
        <p:blipFill>
          <a:blip r:embed="rId7"/>
          <a:stretch>
            <a:fillRect/>
          </a:stretch>
        </p:blipFill>
        <p:spPr>
          <a:xfrm>
            <a:off x="303477" y="3442329"/>
            <a:ext cx="2107552" cy="1445781"/>
          </a:xfrm>
          <a:prstGeom prst="rect">
            <a:avLst/>
          </a:prstGeom>
        </p:spPr>
      </p:pic>
      <p:pic>
        <p:nvPicPr>
          <p:cNvPr id="9" name="Picture 8"/>
          <p:cNvPicPr>
            <a:picLocks noChangeAspect="1"/>
          </p:cNvPicPr>
          <p:nvPr/>
        </p:nvPicPr>
        <p:blipFill>
          <a:blip r:embed="rId8"/>
          <a:stretch>
            <a:fillRect/>
          </a:stretch>
        </p:blipFill>
        <p:spPr>
          <a:xfrm>
            <a:off x="4830733" y="298577"/>
            <a:ext cx="2224279" cy="1386769"/>
          </a:xfrm>
          <a:prstGeom prst="rect">
            <a:avLst/>
          </a:prstGeom>
        </p:spPr>
      </p:pic>
      <p:pic>
        <p:nvPicPr>
          <p:cNvPr id="10" name="Picture 9"/>
          <p:cNvPicPr>
            <a:picLocks noChangeAspect="1"/>
          </p:cNvPicPr>
          <p:nvPr/>
        </p:nvPicPr>
        <p:blipFill>
          <a:blip r:embed="rId9"/>
          <a:stretch>
            <a:fillRect/>
          </a:stretch>
        </p:blipFill>
        <p:spPr>
          <a:xfrm>
            <a:off x="4830732" y="1892759"/>
            <a:ext cx="2224280" cy="1390985"/>
          </a:xfrm>
          <a:prstGeom prst="rect">
            <a:avLst/>
          </a:prstGeom>
        </p:spPr>
      </p:pic>
      <p:pic>
        <p:nvPicPr>
          <p:cNvPr id="11" name="Picture 10"/>
          <p:cNvPicPr>
            <a:picLocks noChangeAspect="1"/>
          </p:cNvPicPr>
          <p:nvPr/>
        </p:nvPicPr>
        <p:blipFill>
          <a:blip r:embed="rId10"/>
          <a:stretch>
            <a:fillRect/>
          </a:stretch>
        </p:blipFill>
        <p:spPr>
          <a:xfrm>
            <a:off x="4830732" y="3442329"/>
            <a:ext cx="2200858" cy="1445781"/>
          </a:xfrm>
          <a:prstGeom prst="rect">
            <a:avLst/>
          </a:prstGeom>
        </p:spPr>
      </p:pic>
      <p:pic>
        <p:nvPicPr>
          <p:cNvPr id="12" name="Picture 11"/>
          <p:cNvPicPr>
            <a:picLocks noChangeAspect="1"/>
          </p:cNvPicPr>
          <p:nvPr/>
        </p:nvPicPr>
        <p:blipFill>
          <a:blip r:embed="rId11"/>
          <a:stretch>
            <a:fillRect/>
          </a:stretch>
        </p:blipFill>
        <p:spPr>
          <a:xfrm>
            <a:off x="7211088" y="298577"/>
            <a:ext cx="2216550" cy="1386770"/>
          </a:xfrm>
          <a:prstGeom prst="rect">
            <a:avLst/>
          </a:prstGeom>
        </p:spPr>
      </p:pic>
      <p:pic>
        <p:nvPicPr>
          <p:cNvPr id="13" name="Picture 12"/>
          <p:cNvPicPr>
            <a:picLocks noChangeAspect="1"/>
          </p:cNvPicPr>
          <p:nvPr/>
        </p:nvPicPr>
        <p:blipFill>
          <a:blip r:embed="rId12"/>
          <a:stretch>
            <a:fillRect/>
          </a:stretch>
        </p:blipFill>
        <p:spPr>
          <a:xfrm>
            <a:off x="7211087" y="1871684"/>
            <a:ext cx="2200858" cy="1412060"/>
          </a:xfrm>
          <a:prstGeom prst="rect">
            <a:avLst/>
          </a:prstGeom>
        </p:spPr>
      </p:pic>
      <p:pic>
        <p:nvPicPr>
          <p:cNvPr id="14" name="Picture 13"/>
          <p:cNvPicPr>
            <a:picLocks noChangeAspect="1"/>
          </p:cNvPicPr>
          <p:nvPr/>
        </p:nvPicPr>
        <p:blipFill>
          <a:blip r:embed="rId13"/>
          <a:stretch>
            <a:fillRect/>
          </a:stretch>
        </p:blipFill>
        <p:spPr>
          <a:xfrm>
            <a:off x="7175956" y="3432333"/>
            <a:ext cx="2200858" cy="1465771"/>
          </a:xfrm>
          <a:prstGeom prst="rect">
            <a:avLst/>
          </a:prstGeom>
        </p:spPr>
      </p:pic>
      <p:pic>
        <p:nvPicPr>
          <p:cNvPr id="15" name="Picture 14"/>
          <p:cNvPicPr>
            <a:picLocks noChangeAspect="1"/>
          </p:cNvPicPr>
          <p:nvPr/>
        </p:nvPicPr>
        <p:blipFill>
          <a:blip r:embed="rId14"/>
          <a:stretch>
            <a:fillRect/>
          </a:stretch>
        </p:blipFill>
        <p:spPr>
          <a:xfrm>
            <a:off x="9583714" y="298577"/>
            <a:ext cx="2200858" cy="1386769"/>
          </a:xfrm>
          <a:prstGeom prst="rect">
            <a:avLst/>
          </a:prstGeom>
        </p:spPr>
      </p:pic>
      <p:pic>
        <p:nvPicPr>
          <p:cNvPr id="16" name="Picture 15"/>
          <p:cNvPicPr>
            <a:picLocks noChangeAspect="1"/>
          </p:cNvPicPr>
          <p:nvPr/>
        </p:nvPicPr>
        <p:blipFill>
          <a:blip r:embed="rId15"/>
          <a:stretch>
            <a:fillRect/>
          </a:stretch>
        </p:blipFill>
        <p:spPr>
          <a:xfrm>
            <a:off x="9520944" y="1892759"/>
            <a:ext cx="2263628" cy="1420939"/>
          </a:xfrm>
          <a:prstGeom prst="rect">
            <a:avLst/>
          </a:prstGeom>
        </p:spPr>
      </p:pic>
      <p:pic>
        <p:nvPicPr>
          <p:cNvPr id="17" name="Picture 16"/>
          <p:cNvPicPr>
            <a:picLocks noChangeAspect="1"/>
          </p:cNvPicPr>
          <p:nvPr/>
        </p:nvPicPr>
        <p:blipFill>
          <a:blip r:embed="rId16"/>
          <a:stretch>
            <a:fillRect/>
          </a:stretch>
        </p:blipFill>
        <p:spPr>
          <a:xfrm>
            <a:off x="9520944" y="3452170"/>
            <a:ext cx="2263628" cy="1435940"/>
          </a:xfrm>
          <a:prstGeom prst="rect">
            <a:avLst/>
          </a:prstGeom>
        </p:spPr>
      </p:pic>
      <p:pic>
        <p:nvPicPr>
          <p:cNvPr id="18" name="Picture 17"/>
          <p:cNvPicPr>
            <a:picLocks noChangeAspect="1"/>
          </p:cNvPicPr>
          <p:nvPr/>
        </p:nvPicPr>
        <p:blipFill>
          <a:blip r:embed="rId17"/>
          <a:stretch>
            <a:fillRect/>
          </a:stretch>
        </p:blipFill>
        <p:spPr>
          <a:xfrm>
            <a:off x="303477" y="5055574"/>
            <a:ext cx="2107552" cy="1412060"/>
          </a:xfrm>
          <a:prstGeom prst="rect">
            <a:avLst/>
          </a:prstGeom>
        </p:spPr>
      </p:pic>
      <p:pic>
        <p:nvPicPr>
          <p:cNvPr id="19" name="Picture 18"/>
          <p:cNvPicPr>
            <a:picLocks noChangeAspect="1"/>
          </p:cNvPicPr>
          <p:nvPr/>
        </p:nvPicPr>
        <p:blipFill>
          <a:blip r:embed="rId18"/>
          <a:stretch>
            <a:fillRect/>
          </a:stretch>
        </p:blipFill>
        <p:spPr>
          <a:xfrm>
            <a:off x="2567104" y="5062916"/>
            <a:ext cx="2119262" cy="1414712"/>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19019" y="5062917"/>
            <a:ext cx="2212571" cy="1414712"/>
          </a:xfrm>
          <a:prstGeom prst="rect">
            <a:avLst/>
          </a:prstGeom>
        </p:spPr>
      </p:pic>
      <p:pic>
        <p:nvPicPr>
          <p:cNvPr id="23" name="Picture 22"/>
          <p:cNvPicPr>
            <a:picLocks noChangeAspect="1"/>
          </p:cNvPicPr>
          <p:nvPr/>
        </p:nvPicPr>
        <p:blipFill>
          <a:blip r:embed="rId20"/>
          <a:stretch>
            <a:fillRect/>
          </a:stretch>
        </p:blipFill>
        <p:spPr>
          <a:xfrm>
            <a:off x="7164243" y="5062917"/>
            <a:ext cx="2212571" cy="1404718"/>
          </a:xfrm>
          <a:prstGeom prst="rect">
            <a:avLst/>
          </a:prstGeom>
        </p:spPr>
      </p:pic>
      <p:pic>
        <p:nvPicPr>
          <p:cNvPr id="24" name="Picture 23"/>
          <p:cNvPicPr>
            <a:picLocks noChangeAspect="1"/>
          </p:cNvPicPr>
          <p:nvPr/>
        </p:nvPicPr>
        <p:blipFill>
          <a:blip r:embed="rId21"/>
          <a:stretch>
            <a:fillRect/>
          </a:stretch>
        </p:blipFill>
        <p:spPr>
          <a:xfrm>
            <a:off x="9509467" y="5062916"/>
            <a:ext cx="2200858" cy="1414713"/>
          </a:xfrm>
          <a:prstGeom prst="rect">
            <a:avLst/>
          </a:prstGeom>
        </p:spPr>
      </p:pic>
    </p:spTree>
    <p:extLst>
      <p:ext uri="{BB962C8B-B14F-4D97-AF65-F5344CB8AC3E}">
        <p14:creationId xmlns:p14="http://schemas.microsoft.com/office/powerpoint/2010/main" val="88203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1681" y="100642"/>
            <a:ext cx="2836995" cy="685124"/>
          </a:xfrm>
          <a:prstGeom prst="rect">
            <a:avLst/>
          </a:prstGeom>
        </p:spPr>
        <p:txBody>
          <a:bodyPr wrap="none">
            <a:spAutoFit/>
          </a:bodyPr>
          <a:lstStyle/>
          <a:p>
            <a:pPr>
              <a:lnSpc>
                <a:spcPct val="107000"/>
              </a:lnSpc>
              <a:spcAft>
                <a:spcPts val="800"/>
              </a:spcAft>
            </a:pPr>
            <a:r>
              <a:rPr lang="en-GB" sz="36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Chico Mendes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16645" y="736584"/>
            <a:ext cx="11698547" cy="705238"/>
          </a:xfrm>
          <a:prstGeom prst="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r>
              <a:rPr lang="en-GB" dirty="0" err="1">
                <a:latin typeface="Calibri" panose="020F0502020204030204" pitchFamily="34" charset="0"/>
                <a:ea typeface="Calibri" panose="020F0502020204030204" pitchFamily="34" charset="0"/>
                <a:cs typeface="Times New Roman" panose="02020603050405020304" pitchFamily="18" charset="0"/>
              </a:rPr>
              <a:t>O’r</a:t>
            </a:r>
            <a:r>
              <a:rPr lang="en-GB" dirty="0">
                <a:latin typeface="Calibri" panose="020F0502020204030204" pitchFamily="34" charset="0"/>
                <a:ea typeface="Calibri" panose="020F0502020204030204" pitchFamily="34" charset="0"/>
                <a:cs typeface="Times New Roman" panose="02020603050405020304" pitchFamily="18" charset="0"/>
              </a:rPr>
              <a:t> 1970au </a:t>
            </a:r>
            <a:r>
              <a:rPr lang="en-GB" dirty="0" err="1">
                <a:latin typeface="Calibri" panose="020F0502020204030204" pitchFamily="34" charset="0"/>
                <a:ea typeface="Calibri" panose="020F0502020204030204" pitchFamily="34" charset="0"/>
                <a:cs typeface="Times New Roman" panose="02020603050405020304" pitchFamily="18" charset="0"/>
              </a:rPr>
              <a:t>roedd</a:t>
            </a:r>
            <a:r>
              <a:rPr lang="en-GB" dirty="0">
                <a:latin typeface="Calibri" panose="020F0502020204030204" pitchFamily="34" charset="0"/>
                <a:ea typeface="Calibri" panose="020F0502020204030204" pitchFamily="34" charset="0"/>
                <a:cs typeface="Times New Roman" panose="02020603050405020304" pitchFamily="18" charset="0"/>
              </a:rPr>
              <a:t> Chico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trefnu’r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tapwyr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rwbel</a:t>
            </a:r>
            <a:r>
              <a:rPr lang="en-GB" dirty="0">
                <a:latin typeface="Calibri" panose="020F0502020204030204" pitchFamily="34" charset="0"/>
                <a:ea typeface="Calibri" panose="020F0502020204030204" pitchFamily="34" charset="0"/>
                <a:cs typeface="Times New Roman" panose="02020603050405020304" pitchFamily="18" charset="0"/>
              </a:rPr>
              <a:t> ac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helpu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amddiffyn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cartrefi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erbyn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ffermwyr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gwartheg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Roedd</a:t>
            </a:r>
            <a:r>
              <a:rPr lang="en-GB" dirty="0">
                <a:latin typeface="Calibri" panose="020F0502020204030204" pitchFamily="34" charset="0"/>
                <a:ea typeface="Calibri" panose="020F0502020204030204" pitchFamily="34" charset="0"/>
                <a:cs typeface="Times New Roman" panose="02020603050405020304" pitchFamily="18" charset="0"/>
              </a:rPr>
              <a:t> y </a:t>
            </a:r>
            <a:r>
              <a:rPr lang="en-GB" dirty="0" err="1">
                <a:latin typeface="Calibri" panose="020F0502020204030204" pitchFamily="34" charset="0"/>
                <a:ea typeface="Calibri" panose="020F0502020204030204" pitchFamily="34" charset="0"/>
                <a:cs typeface="Times New Roman" panose="02020603050405020304" pitchFamily="18" charset="0"/>
              </a:rPr>
              <a:t>difrod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fforest</a:t>
            </a:r>
            <a:r>
              <a:rPr lang="en-GB" dirty="0">
                <a:latin typeface="Calibri" panose="020F0502020204030204" pitchFamily="34" charset="0"/>
                <a:ea typeface="Calibri" panose="020F0502020204030204" pitchFamily="34" charset="0"/>
                <a:cs typeface="Times New Roman" panose="02020603050405020304" pitchFamily="18" charset="0"/>
              </a:rPr>
              <a:t> law a </a:t>
            </a:r>
            <a:r>
              <a:rPr lang="en-GB" dirty="0" err="1">
                <a:latin typeface="Calibri" panose="020F0502020204030204" pitchFamily="34" charset="0"/>
                <a:ea typeface="Calibri" panose="020F0502020204030204" pitchFamily="34" charset="0"/>
                <a:cs typeface="Times New Roman" panose="02020603050405020304" pitchFamily="18" charset="0"/>
              </a:rPr>
              <a:t>dirywiad</a:t>
            </a:r>
            <a:r>
              <a:rPr lang="en-GB" dirty="0">
                <a:latin typeface="Calibri" panose="020F0502020204030204" pitchFamily="34" charset="0"/>
                <a:ea typeface="Calibri" panose="020F0502020204030204" pitchFamily="34" charset="0"/>
                <a:cs typeface="Times New Roman" panose="02020603050405020304" pitchFamily="18" charset="0"/>
              </a:rPr>
              <a:t> y </a:t>
            </a:r>
            <a:r>
              <a:rPr lang="en-GB" dirty="0" err="1">
                <a:latin typeface="Calibri" panose="020F0502020204030204" pitchFamily="34" charset="0"/>
                <a:ea typeface="Calibri" panose="020F0502020204030204" pitchFamily="34" charset="0"/>
                <a:cs typeface="Times New Roman" panose="02020603050405020304" pitchFamily="18" charset="0"/>
              </a:rPr>
              <a:t>fasnach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rwber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wedi</a:t>
            </a:r>
            <a:r>
              <a:rPr lang="en-GB" dirty="0">
                <a:latin typeface="Calibri" panose="020F0502020204030204" pitchFamily="34" charset="0"/>
                <a:ea typeface="Calibri" panose="020F0502020204030204" pitchFamily="34" charset="0"/>
                <a:cs typeface="Times New Roman" panose="02020603050405020304" pitchFamily="18" charset="0"/>
              </a:rPr>
              <a:t> bod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broblem</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barhaus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ers</a:t>
            </a:r>
            <a:r>
              <a:rPr lang="en-GB" dirty="0">
                <a:latin typeface="Calibri" panose="020F0502020204030204" pitchFamily="34" charset="0"/>
                <a:ea typeface="Calibri" panose="020F0502020204030204" pitchFamily="34" charset="0"/>
                <a:cs typeface="Times New Roman" panose="02020603050405020304" pitchFamily="18" charset="0"/>
              </a:rPr>
              <a:t> y 1960au</a:t>
            </a:r>
            <a:endParaRPr kumimoji="0" lang="en-GB" sz="1800" b="0"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216644" y="1529921"/>
            <a:ext cx="11698547" cy="705238"/>
          </a:xfrm>
          <a:prstGeom prst="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endParaRPr kumimoji="0" lang="en-GB" sz="1800" b="0" i="0" u="none" strike="noStrike" kern="0" cap="none" spc="0" normalizeH="0" baseline="0" noProof="0" dirty="0">
              <a:ln>
                <a:noFill/>
              </a:ln>
              <a:solidFill>
                <a:sysClr val="windowText" lastClr="000000"/>
              </a:solidFill>
              <a:effectLst/>
              <a:uLnTx/>
              <a:uFillTx/>
            </a:endParaRPr>
          </a:p>
        </p:txBody>
      </p:sp>
      <p:sp>
        <p:nvSpPr>
          <p:cNvPr id="4" name="Rectangle 1"/>
          <p:cNvSpPr>
            <a:spLocks noChangeArrowheads="1"/>
          </p:cNvSpPr>
          <p:nvPr/>
        </p:nvSpPr>
        <p:spPr bwMode="auto">
          <a:xfrm>
            <a:off x="297006" y="1549528"/>
            <a:ext cx="112693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Meddai</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Chico,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dechrau</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roeddwn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meddwl</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fy</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mod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brwydro</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arbed</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coed</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rwber</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yna</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roeddwn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meddwl</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fy</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ymladd</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arbed</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fforest</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law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yr</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Amason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Erbyn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hyn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rwy’n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sylweddoli</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fy</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mod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brwydro</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dros</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ddynoliaeth</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216643" y="2367301"/>
            <a:ext cx="11698547" cy="1038943"/>
          </a:xfrm>
          <a:prstGeom prst="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endParaRPr kumimoji="0" lang="en-GB" sz="18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273651" y="2384293"/>
            <a:ext cx="11621799" cy="968278"/>
          </a:xfrm>
          <a:prstGeom prst="rect">
            <a:avLst/>
          </a:prstGeom>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Tapiwr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rwber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oedd</a:t>
            </a:r>
            <a:r>
              <a:rPr lang="en-GB" dirty="0">
                <a:latin typeface="Calibri" panose="020F0502020204030204" pitchFamily="34" charset="0"/>
                <a:ea typeface="Calibri" panose="020F0502020204030204" pitchFamily="34" charset="0"/>
                <a:cs typeface="Times New Roman" panose="02020603050405020304" pitchFamily="18" charset="0"/>
              </a:rPr>
              <a:t> Chico Mendes.  </a:t>
            </a:r>
            <a:r>
              <a:rPr lang="en-GB" dirty="0" err="1">
                <a:latin typeface="Calibri" panose="020F0502020204030204" pitchFamily="34" charset="0"/>
                <a:ea typeface="Calibri" panose="020F0502020204030204" pitchFamily="34" charset="0"/>
                <a:cs typeface="Times New Roman" panose="02020603050405020304" pitchFamily="18" charset="0"/>
              </a:rPr>
              <a:t>Cafodd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ym</a:t>
            </a:r>
            <a:r>
              <a:rPr lang="en-GB" dirty="0">
                <a:latin typeface="Calibri" panose="020F0502020204030204" pitchFamily="34" charset="0"/>
                <a:ea typeface="Calibri" panose="020F0502020204030204" pitchFamily="34" charset="0"/>
                <a:cs typeface="Times New Roman" panose="02020603050405020304" pitchFamily="18" charset="0"/>
              </a:rPr>
              <a:t> 1944; </a:t>
            </a:r>
            <a:r>
              <a:rPr lang="en-GB" dirty="0" err="1">
                <a:latin typeface="Calibri" panose="020F0502020204030204" pitchFamily="34" charset="0"/>
                <a:ea typeface="Calibri" panose="020F0502020204030204" pitchFamily="34" charset="0"/>
                <a:cs typeface="Times New Roman" panose="02020603050405020304" pitchFamily="18" charset="0"/>
              </a:rPr>
              <a:t>dechreuodd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weithio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naw</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oed</a:t>
            </a:r>
            <a:r>
              <a:rPr lang="en-GB" dirty="0">
                <a:latin typeface="Calibri" panose="020F0502020204030204" pitchFamily="34" charset="0"/>
                <a:ea typeface="Calibri" panose="020F0502020204030204" pitchFamily="34" charset="0"/>
                <a:cs typeface="Times New Roman" panose="02020603050405020304" pitchFamily="18" charset="0"/>
              </a:rPr>
              <a:t> a </a:t>
            </a:r>
            <a:r>
              <a:rPr lang="en-GB" dirty="0" err="1">
                <a:latin typeface="Calibri" panose="020F0502020204030204" pitchFamily="34" charset="0"/>
                <a:ea typeface="Calibri" panose="020F0502020204030204" pitchFamily="34" charset="0"/>
                <a:cs typeface="Times New Roman" panose="02020603050405020304" pitchFamily="18" charset="0"/>
              </a:rPr>
              <a:t>doedd</a:t>
            </a:r>
            <a:r>
              <a:rPr lang="en-GB" dirty="0">
                <a:latin typeface="Calibri" panose="020F0502020204030204" pitchFamily="34" charset="0"/>
                <a:ea typeface="Calibri" panose="020F0502020204030204" pitchFamily="34" charset="0"/>
                <a:cs typeface="Times New Roman" panose="02020603050405020304" pitchFamily="18" charset="0"/>
              </a:rPr>
              <a:t> dim </a:t>
            </a:r>
            <a:r>
              <a:rPr lang="en-GB" dirty="0" err="1">
                <a:latin typeface="Calibri" panose="020F0502020204030204" pitchFamily="34" charset="0"/>
                <a:ea typeface="Calibri" panose="020F0502020204030204" pitchFamily="34" charset="0"/>
                <a:cs typeface="Times New Roman" panose="02020603050405020304" pitchFamily="18" charset="0"/>
              </a:rPr>
              <a:t>modd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iddo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fynd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ysgol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ddiweddarach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daeth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arweinydd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grŵp</a:t>
            </a:r>
            <a:r>
              <a:rPr lang="en-GB" dirty="0">
                <a:latin typeface="Calibri" panose="020F0502020204030204" pitchFamily="34" charset="0"/>
                <a:ea typeface="Calibri" panose="020F0502020204030204" pitchFamily="34" charset="0"/>
                <a:cs typeface="Times New Roman" panose="02020603050405020304" pitchFamily="18" charset="0"/>
              </a:rPr>
              <a:t> o </a:t>
            </a:r>
            <a:r>
              <a:rPr lang="en-GB" dirty="0" err="1">
                <a:latin typeface="Calibri" panose="020F0502020204030204" pitchFamily="34" charset="0"/>
                <a:ea typeface="Calibri" panose="020F0502020204030204" pitchFamily="34" charset="0"/>
                <a:cs typeface="Times New Roman" panose="02020603050405020304" pitchFamily="18" charset="0"/>
              </a:rPr>
              <a:t>Dapwyr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Rwber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anffodus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saethwyd</a:t>
            </a:r>
            <a:r>
              <a:rPr lang="en-GB" dirty="0">
                <a:latin typeface="Calibri" panose="020F0502020204030204" pitchFamily="34" charset="0"/>
                <a:ea typeface="Calibri" panose="020F0502020204030204" pitchFamily="34" charset="0"/>
                <a:cs typeface="Times New Roman" panose="02020603050405020304" pitchFamily="18" charset="0"/>
              </a:rPr>
              <a:t> Chico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farw</a:t>
            </a:r>
            <a:r>
              <a:rPr lang="en-GB" dirty="0">
                <a:latin typeface="Calibri" panose="020F0502020204030204" pitchFamily="34" charset="0"/>
                <a:ea typeface="Calibri" panose="020F0502020204030204" pitchFamily="34" charset="0"/>
                <a:cs typeface="Times New Roman" panose="02020603050405020304" pitchFamily="18" charset="0"/>
              </a:rPr>
              <a:t> o </a:t>
            </a:r>
            <a:r>
              <a:rPr lang="en-GB" dirty="0" err="1">
                <a:latin typeface="Calibri" panose="020F0502020204030204" pitchFamily="34" charset="0"/>
                <a:ea typeface="Calibri" panose="020F0502020204030204" pitchFamily="34" charset="0"/>
                <a:cs typeface="Times New Roman" panose="02020603050405020304" pitchFamily="18" charset="0"/>
              </a:rPr>
              <a:t>flaen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wraig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blant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ym</a:t>
            </a:r>
            <a:r>
              <a:rPr lang="en-GB" dirty="0">
                <a:latin typeface="Calibri" panose="020F0502020204030204" pitchFamily="34" charset="0"/>
                <a:ea typeface="Calibri" panose="020F0502020204030204" pitchFamily="34" charset="0"/>
                <a:cs typeface="Times New Roman" panose="02020603050405020304" pitchFamily="18" charset="0"/>
              </a:rPr>
              <a:t> 1988 </a:t>
            </a:r>
            <a:r>
              <a:rPr lang="en-GB" dirty="0" err="1">
                <a:latin typeface="Calibri" panose="020F0502020204030204" pitchFamily="34" charset="0"/>
                <a:ea typeface="Calibri" panose="020F0502020204030204" pitchFamily="34" charset="0"/>
                <a:cs typeface="Times New Roman" panose="02020603050405020304" pitchFamily="18" charset="0"/>
              </a:rPr>
              <a:t>gan</a:t>
            </a:r>
            <a:r>
              <a:rPr lang="en-GB" dirty="0">
                <a:latin typeface="Calibri" panose="020F0502020204030204" pitchFamily="34" charset="0"/>
                <a:ea typeface="Calibri" panose="020F0502020204030204" pitchFamily="34" charset="0"/>
                <a:cs typeface="Times New Roman" panose="02020603050405020304" pitchFamily="18" charset="0"/>
              </a:rPr>
              <a:t> fab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ffermwr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gwartheg</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216643" y="3499328"/>
            <a:ext cx="11735817" cy="877062"/>
          </a:xfrm>
          <a:prstGeom prst="rect">
            <a:avLst/>
          </a:prstGeom>
        </p:spPr>
      </p:pic>
      <p:sp>
        <p:nvSpPr>
          <p:cNvPr id="8" name="Rectangle 7"/>
          <p:cNvSpPr/>
          <p:nvPr/>
        </p:nvSpPr>
        <p:spPr>
          <a:xfrm>
            <a:off x="315639" y="3577686"/>
            <a:ext cx="11537824" cy="671915"/>
          </a:xfrm>
          <a:prstGeom prst="rect">
            <a:avLst/>
          </a:prstGeom>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Brasil</a:t>
            </a:r>
            <a:r>
              <a:rPr lang="en-GB" dirty="0">
                <a:latin typeface="Calibri" panose="020F0502020204030204" pitchFamily="34" charset="0"/>
                <a:ea typeface="Calibri" panose="020F0502020204030204" pitchFamily="34" charset="0"/>
                <a:cs typeface="Times New Roman" panose="02020603050405020304" pitchFamily="18" charset="0"/>
              </a:rPr>
              <a:t>; De America.  </a:t>
            </a:r>
            <a:r>
              <a:rPr lang="en-GB" dirty="0" err="1">
                <a:latin typeface="Calibri" panose="020F0502020204030204" pitchFamily="34" charset="0"/>
                <a:ea typeface="Calibri" panose="020F0502020204030204" pitchFamily="34" charset="0"/>
                <a:cs typeface="Times New Roman" panose="02020603050405020304" pitchFamily="18" charset="0"/>
              </a:rPr>
              <a:t>Yng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nghoedwigoedd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Amason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lle’r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oedd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coed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caled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cael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torri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wneud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dodrefn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Defnyddid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mercwri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gloddio</a:t>
            </a:r>
            <a:r>
              <a:rPr lang="en-GB" dirty="0">
                <a:latin typeface="Calibri" panose="020F0502020204030204" pitchFamily="34" charset="0"/>
                <a:ea typeface="Calibri" panose="020F0502020204030204" pitchFamily="34" charset="0"/>
                <a:cs typeface="Times New Roman" panose="02020603050405020304" pitchFamily="18" charset="0"/>
              </a:rPr>
              <a:t> am </a:t>
            </a:r>
            <a:r>
              <a:rPr lang="en-GB" dirty="0" err="1">
                <a:latin typeface="Calibri" panose="020F0502020204030204" pitchFamily="34" charset="0"/>
                <a:ea typeface="Calibri" panose="020F0502020204030204" pitchFamily="34" charset="0"/>
                <a:cs typeface="Times New Roman" panose="02020603050405020304" pitchFamily="18" charset="0"/>
              </a:rPr>
              <a:t>aur</a:t>
            </a:r>
            <a:r>
              <a:rPr lang="en-GB" dirty="0">
                <a:latin typeface="Calibri" panose="020F0502020204030204" pitchFamily="34" charset="0"/>
                <a:ea typeface="Calibri" panose="020F0502020204030204" pitchFamily="34" charset="0"/>
                <a:cs typeface="Times New Roman" panose="02020603050405020304" pitchFamily="18" charset="0"/>
              </a:rPr>
              <a:t> ac </a:t>
            </a:r>
            <a:r>
              <a:rPr lang="en-GB" dirty="0" err="1">
                <a:latin typeface="Calibri" panose="020F0502020204030204" pitchFamily="34" charset="0"/>
                <a:ea typeface="Calibri" panose="020F0502020204030204" pitchFamily="34" charset="0"/>
                <a:cs typeface="Times New Roman" panose="02020603050405020304" pitchFamily="18" charset="0"/>
              </a:rPr>
              <a:t>roedd</a:t>
            </a:r>
            <a:r>
              <a:rPr lang="en-GB" dirty="0">
                <a:latin typeface="Calibri" panose="020F0502020204030204" pitchFamily="34" charset="0"/>
                <a:ea typeface="Calibri" panose="020F0502020204030204" pitchFamily="34" charset="0"/>
                <a:cs typeface="Times New Roman" panose="02020603050405020304" pitchFamily="18" charset="0"/>
              </a:rPr>
              <a:t> y </a:t>
            </a:r>
            <a:r>
              <a:rPr lang="en-GB" dirty="0" err="1">
                <a:latin typeface="Calibri" panose="020F0502020204030204" pitchFamily="34" charset="0"/>
                <a:ea typeface="Calibri" panose="020F0502020204030204" pitchFamily="34" charset="0"/>
                <a:cs typeface="Times New Roman" panose="02020603050405020304" pitchFamily="18" charset="0"/>
              </a:rPr>
              <a:t>goedwig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cael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llosgi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mwyn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clirio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tir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gyfer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sefydlu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ffermydd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gwartheg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enfawr</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39443" y="4469474"/>
            <a:ext cx="11698547" cy="1402426"/>
          </a:xfrm>
          <a:prstGeom prst="rect">
            <a:avLst/>
          </a:prstGeom>
          <a:solidFill>
            <a:sysClr val="window" lastClr="FFFFFF"/>
          </a:solidFill>
          <a:ln w="381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endParaRPr kumimoji="0" lang="en-GB" sz="1800" b="0" i="0" u="none" strike="noStrike" kern="0" cap="none" spc="0" normalizeH="0" baseline="0" noProof="0" dirty="0">
              <a:ln>
                <a:noFill/>
              </a:ln>
              <a:solidFill>
                <a:sysClr val="windowText" lastClr="000000"/>
              </a:solidFill>
              <a:effectLst/>
              <a:uLnTx/>
              <a:uFillTx/>
            </a:endParaRPr>
          </a:p>
        </p:txBody>
      </p:sp>
      <p:sp>
        <p:nvSpPr>
          <p:cNvPr id="11" name="Rectangle 10"/>
          <p:cNvSpPr/>
          <p:nvPr/>
        </p:nvSpPr>
        <p:spPr>
          <a:xfrm>
            <a:off x="377366" y="4531794"/>
            <a:ext cx="11537824" cy="1277786"/>
          </a:xfrm>
          <a:prstGeom prst="rect">
            <a:avLst/>
          </a:prstGeom>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Aeth</a:t>
            </a:r>
            <a:r>
              <a:rPr lang="en-GB" dirty="0">
                <a:latin typeface="Calibri" panose="020F0502020204030204" pitchFamily="34" charset="0"/>
                <a:ea typeface="Calibri" panose="020F0502020204030204" pitchFamily="34" charset="0"/>
                <a:cs typeface="Times New Roman" panose="02020603050405020304" pitchFamily="18" charset="0"/>
              </a:rPr>
              <a:t> Chico </a:t>
            </a:r>
            <a:r>
              <a:rPr lang="en-GB" dirty="0" err="1">
                <a:latin typeface="Calibri" panose="020F0502020204030204" pitchFamily="34" charset="0"/>
                <a:ea typeface="Calibri" panose="020F0502020204030204" pitchFamily="34" charset="0"/>
                <a:cs typeface="Times New Roman" panose="02020603050405020304" pitchFamily="18" charset="0"/>
              </a:rPr>
              <a:t>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drefnu</a:t>
            </a:r>
            <a:r>
              <a:rPr lang="en-GB" dirty="0">
                <a:latin typeface="Calibri" panose="020F0502020204030204" pitchFamily="34" charset="0"/>
                <a:ea typeface="Calibri" panose="020F0502020204030204" pitchFamily="34" charset="0"/>
                <a:cs typeface="Times New Roman" panose="02020603050405020304" pitchFamily="18" charset="0"/>
              </a:rPr>
              <a:t> ac </a:t>
            </a:r>
            <a:r>
              <a:rPr lang="en-GB" dirty="0" err="1">
                <a:latin typeface="Calibri" panose="020F0502020204030204" pitchFamily="34" charset="0"/>
                <a:ea typeface="Calibri" panose="020F0502020204030204" pitchFamily="34" charset="0"/>
                <a:cs typeface="Times New Roman" panose="02020603050405020304" pitchFamily="18" charset="0"/>
              </a:rPr>
              <a:t>arwain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protestiadau</a:t>
            </a:r>
            <a:r>
              <a:rPr lang="en-GB" dirty="0">
                <a:latin typeface="Calibri" panose="020F0502020204030204" pitchFamily="34" charset="0"/>
                <a:ea typeface="Calibri" panose="020F0502020204030204" pitchFamily="34" charset="0"/>
                <a:cs typeface="Times New Roman" panose="02020603050405020304" pitchFamily="18" charset="0"/>
              </a:rPr>
              <a:t> di-</a:t>
            </a:r>
            <a:r>
              <a:rPr lang="en-GB" dirty="0" err="1">
                <a:latin typeface="Calibri" panose="020F0502020204030204" pitchFamily="34" charset="0"/>
                <a:ea typeface="Calibri" panose="020F0502020204030204" pitchFamily="34" charset="0"/>
                <a:cs typeface="Times New Roman" panose="02020603050405020304" pitchFamily="18" charset="0"/>
              </a:rPr>
              <a:t>drais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erbyn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corfforaethau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mawr</a:t>
            </a:r>
            <a:r>
              <a:rPr lang="en-GB" dirty="0">
                <a:latin typeface="Calibri" panose="020F0502020204030204" pitchFamily="34" charset="0"/>
                <a:ea typeface="Calibri" panose="020F0502020204030204" pitchFamily="34" charset="0"/>
                <a:cs typeface="Times New Roman" panose="02020603050405020304" pitchFamily="18" charset="0"/>
              </a:rPr>
              <a:t> ac </a:t>
            </a:r>
            <a:r>
              <a:rPr lang="en-GB" dirty="0" err="1">
                <a:latin typeface="Calibri" panose="020F0502020204030204" pitchFamily="34" charset="0"/>
                <a:ea typeface="Calibri" panose="020F0502020204030204" pitchFamily="34" charset="0"/>
                <a:cs typeface="Times New Roman" panose="02020603050405020304" pitchFamily="18" charset="0"/>
              </a:rPr>
              <a:t>unigolion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cyfoethog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oedd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dymuno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ecsbloitio’r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fforest</a:t>
            </a:r>
            <a:r>
              <a:rPr lang="en-GB" dirty="0">
                <a:latin typeface="Calibri" panose="020F0502020204030204" pitchFamily="34" charset="0"/>
                <a:ea typeface="Calibri" panose="020F0502020204030204" pitchFamily="34" charset="0"/>
                <a:cs typeface="Times New Roman" panose="02020603050405020304" pitchFamily="18" charset="0"/>
              </a:rPr>
              <a:t> law </a:t>
            </a:r>
            <a:r>
              <a:rPr lang="en-GB" dirty="0" err="1">
                <a:latin typeface="Calibri" panose="020F0502020204030204" pitchFamily="34" charset="0"/>
                <a:ea typeface="Calibri" panose="020F0502020204030204" pitchFamily="34" charset="0"/>
                <a:cs typeface="Times New Roman" panose="02020603050405020304" pitchFamily="18" charset="0"/>
              </a:rPr>
              <a:t>drwy</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glirio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tir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mwyn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creu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ffermydd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gwartheg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eang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Daeth</a:t>
            </a:r>
            <a:r>
              <a:rPr lang="en-GB" dirty="0">
                <a:latin typeface="Calibri" panose="020F0502020204030204" pitchFamily="34" charset="0"/>
                <a:ea typeface="Calibri" panose="020F0502020204030204" pitchFamily="34" charset="0"/>
                <a:cs typeface="Times New Roman" panose="02020603050405020304" pitchFamily="18" charset="0"/>
              </a:rPr>
              <a:t> o </a:t>
            </a:r>
            <a:r>
              <a:rPr lang="en-GB" dirty="0" err="1">
                <a:latin typeface="Calibri" panose="020F0502020204030204" pitchFamily="34" charset="0"/>
                <a:ea typeface="Calibri" panose="020F0502020204030204" pitchFamily="34" charset="0"/>
                <a:cs typeface="Times New Roman" panose="02020603050405020304" pitchFamily="18" charset="0"/>
              </a:rPr>
              <a:t>hyd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ddulliau</a:t>
            </a:r>
            <a:r>
              <a:rPr lang="en-GB" dirty="0">
                <a:latin typeface="Calibri" panose="020F0502020204030204" pitchFamily="34" charset="0"/>
                <a:ea typeface="Calibri" panose="020F0502020204030204" pitchFamily="34" charset="0"/>
                <a:cs typeface="Times New Roman" panose="02020603050405020304" pitchFamily="18" charset="0"/>
              </a:rPr>
              <a:t> o </a:t>
            </a:r>
            <a:r>
              <a:rPr lang="en-GB" dirty="0" err="1">
                <a:latin typeface="Calibri" panose="020F0502020204030204" pitchFamily="34" charset="0"/>
                <a:ea typeface="Calibri" panose="020F0502020204030204" pitchFamily="34" charset="0"/>
                <a:cs typeface="Times New Roman" panose="02020603050405020304" pitchFamily="18" charset="0"/>
              </a:rPr>
              <a:t>ddefnyddio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adnoddau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naturiol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yr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Amason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gynnal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economi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trigolion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lleol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Darganfu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ffyrdd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ennill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bywoliaeth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drwy</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weithio</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mewn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partneriaeth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gyda’r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fforest</a:t>
            </a:r>
            <a:r>
              <a:rPr lang="en-GB" dirty="0">
                <a:latin typeface="Calibri" panose="020F0502020204030204" pitchFamily="34" charset="0"/>
                <a:ea typeface="Calibri" panose="020F0502020204030204" pitchFamily="34" charset="0"/>
                <a:cs typeface="Times New Roman" panose="02020603050405020304" pitchFamily="18" charset="0"/>
              </a:rPr>
              <a:t> law, </a:t>
            </a:r>
            <a:r>
              <a:rPr lang="en-GB" dirty="0" err="1">
                <a:latin typeface="Calibri" panose="020F0502020204030204" pitchFamily="34" charset="0"/>
                <a:ea typeface="Calibri" panose="020F0502020204030204" pitchFamily="34" charset="0"/>
                <a:cs typeface="Times New Roman" panose="02020603050405020304" pitchFamily="18" charset="0"/>
              </a:rPr>
              <a:t>gan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gwarchod</a:t>
            </a:r>
            <a:r>
              <a:rPr lang="en-GB" dirty="0">
                <a:latin typeface="Calibri" panose="020F0502020204030204" pitchFamily="34" charset="0"/>
                <a:ea typeface="Calibri" panose="020F0502020204030204" pitchFamily="34" charset="0"/>
                <a:cs typeface="Times New Roman" panose="02020603050405020304" pitchFamily="18" charset="0"/>
              </a:rPr>
              <a:t> felly </a:t>
            </a:r>
            <a:r>
              <a:rPr lang="en-GB" dirty="0" err="1">
                <a:latin typeface="Calibri" panose="020F0502020204030204" pitchFamily="34" charset="0"/>
                <a:ea typeface="Calibri" panose="020F0502020204030204" pitchFamily="34" charset="0"/>
                <a:cs typeface="Times New Roman" panose="02020603050405020304" pitchFamily="18" charset="0"/>
              </a:rPr>
              <a:t>rhag</a:t>
            </a:r>
            <a:r>
              <a:rPr lang="en-GB" dirty="0">
                <a:latin typeface="Calibri" panose="020F0502020204030204" pitchFamily="34" charset="0"/>
                <a:ea typeface="Calibri" panose="020F0502020204030204" pitchFamily="34" charset="0"/>
                <a:cs typeface="Times New Roman" panose="02020603050405020304" pitchFamily="18" charset="0"/>
              </a:rPr>
              <a:t> y </a:t>
            </a:r>
            <a:r>
              <a:rPr lang="en-GB" dirty="0" err="1">
                <a:latin typeface="Calibri" panose="020F0502020204030204" pitchFamily="34" charset="0"/>
                <a:ea typeface="Calibri" panose="020F0502020204030204" pitchFamily="34" charset="0"/>
                <a:cs typeface="Times New Roman" panose="02020603050405020304" pitchFamily="18" charset="0"/>
              </a:rPr>
              <a:t>torwyr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coed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ffermwyr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gwartheg</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757557" y="5871900"/>
            <a:ext cx="8616718"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highlight>
                  <a:srgbClr val="000000"/>
                </a:highlight>
              </a:rPr>
              <a:t>PWY? SUT? PAM? BETH? BLE?</a:t>
            </a:r>
          </a:p>
        </p:txBody>
      </p:sp>
    </p:spTree>
    <p:extLst>
      <p:ext uri="{BB962C8B-B14F-4D97-AF65-F5344CB8AC3E}">
        <p14:creationId xmlns:p14="http://schemas.microsoft.com/office/powerpoint/2010/main" val="372215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7363" y="215746"/>
            <a:ext cx="4728282" cy="923330"/>
          </a:xfrm>
          <a:prstGeom prst="rect">
            <a:avLst/>
          </a:prstGeom>
          <a:noFill/>
        </p:spPr>
        <p:txBody>
          <a:bodyPr wrap="none" lIns="91440" tIns="45720" rIns="91440" bIns="45720">
            <a:spAutoFit/>
          </a:bodyPr>
          <a:lstStyle/>
          <a:p>
            <a:pPr algn="ctr"/>
            <a:r>
              <a:rPr lang="en-US" sz="5400" b="1" cap="none" spc="0" dirty="0" err="1">
                <a:ln w="0"/>
                <a:solidFill>
                  <a:srgbClr val="FF0000"/>
                </a:solidFill>
                <a:effectLst>
                  <a:outerShdw blurRad="38100" dist="19050" dir="2700000" algn="tl" rotWithShape="0">
                    <a:schemeClr val="dk1">
                      <a:alpha val="40000"/>
                    </a:schemeClr>
                  </a:outerShdw>
                </a:effectLst>
              </a:rPr>
              <a:t>Siart</a:t>
            </a:r>
            <a:r>
              <a:rPr lang="en-US" sz="5400" b="1" cap="none" spc="0" dirty="0">
                <a:ln w="0"/>
                <a:solidFill>
                  <a:srgbClr val="FF0000"/>
                </a:solidFill>
                <a:effectLst>
                  <a:outerShdw blurRad="38100" dist="19050" dir="2700000" algn="tl" rotWithShape="0">
                    <a:schemeClr val="dk1">
                      <a:alpha val="40000"/>
                    </a:schemeClr>
                  </a:outerShdw>
                </a:effectLst>
              </a:rPr>
              <a:t> pry </a:t>
            </a:r>
            <a:r>
              <a:rPr lang="en-US" sz="5400" b="1" cap="none" spc="0" dirty="0" err="1">
                <a:ln w="0"/>
                <a:solidFill>
                  <a:srgbClr val="FF0000"/>
                </a:solidFill>
                <a:effectLst>
                  <a:outerShdw blurRad="38100" dist="19050" dir="2700000" algn="tl" rotWithShape="0">
                    <a:schemeClr val="dk1">
                      <a:alpha val="40000"/>
                    </a:schemeClr>
                  </a:outerShdw>
                </a:effectLst>
              </a:rPr>
              <a:t>copyn</a:t>
            </a:r>
            <a:r>
              <a:rPr lang="en-US" sz="5400" b="1" cap="none" spc="0" dirty="0">
                <a:ln w="0"/>
                <a:solidFill>
                  <a:srgbClr val="FF0000"/>
                </a:solidFill>
                <a:effectLst>
                  <a:outerShdw blurRad="38100" dist="19050" dir="2700000" algn="tl" rotWithShape="0">
                    <a:schemeClr val="dk1">
                      <a:alpha val="40000"/>
                    </a:schemeClr>
                  </a:outerShdw>
                </a:effectLst>
              </a:rPr>
              <a:t>!</a:t>
            </a:r>
          </a:p>
        </p:txBody>
      </p:sp>
      <p:sp>
        <p:nvSpPr>
          <p:cNvPr id="3" name="TextBox 2"/>
          <p:cNvSpPr txBox="1"/>
          <p:nvPr/>
        </p:nvSpPr>
        <p:spPr>
          <a:xfrm>
            <a:off x="437628" y="1139076"/>
            <a:ext cx="11467751" cy="923330"/>
          </a:xfrm>
          <a:prstGeom prst="rect">
            <a:avLst/>
          </a:prstGeom>
          <a:noFill/>
        </p:spPr>
        <p:txBody>
          <a:bodyPr wrap="square" rtlCol="0">
            <a:spAutoFit/>
          </a:bodyPr>
          <a:lstStyle/>
          <a:p>
            <a:r>
              <a:rPr lang="en-GB" dirty="0" err="1"/>
              <a:t>Edrychwch</a:t>
            </a:r>
            <a:r>
              <a:rPr lang="en-GB" dirty="0"/>
              <a:t> </a:t>
            </a:r>
            <a:r>
              <a:rPr lang="en-GB" dirty="0" err="1"/>
              <a:t>yn</a:t>
            </a:r>
            <a:r>
              <a:rPr lang="en-GB" dirty="0"/>
              <a:t> </a:t>
            </a:r>
            <a:r>
              <a:rPr lang="en-GB" dirty="0" err="1"/>
              <a:t>ôl</a:t>
            </a:r>
            <a:r>
              <a:rPr lang="en-GB" dirty="0"/>
              <a:t> </a:t>
            </a:r>
            <a:r>
              <a:rPr lang="en-GB" dirty="0" err="1"/>
              <a:t>ar</a:t>
            </a:r>
            <a:r>
              <a:rPr lang="en-GB" dirty="0"/>
              <a:t> y </a:t>
            </a:r>
            <a:r>
              <a:rPr lang="en-GB" dirty="0" err="1"/>
              <a:t>sleid</a:t>
            </a:r>
            <a:r>
              <a:rPr lang="en-GB" dirty="0"/>
              <a:t> </a:t>
            </a:r>
            <a:r>
              <a:rPr lang="en-GB" dirty="0" err="1"/>
              <a:t>diwethaf</a:t>
            </a:r>
            <a:r>
              <a:rPr lang="en-GB" dirty="0"/>
              <a:t> </a:t>
            </a:r>
            <a:r>
              <a:rPr lang="en-GB" dirty="0" err="1"/>
              <a:t>er</a:t>
            </a:r>
            <a:r>
              <a:rPr lang="en-GB" dirty="0"/>
              <a:t> </a:t>
            </a:r>
            <a:r>
              <a:rPr lang="en-GB" dirty="0" err="1"/>
              <a:t>mwyn</a:t>
            </a:r>
            <a:r>
              <a:rPr lang="en-GB" dirty="0"/>
              <a:t> </a:t>
            </a:r>
            <a:r>
              <a:rPr lang="en-GB" dirty="0" err="1"/>
              <a:t>gweld</a:t>
            </a:r>
            <a:r>
              <a:rPr lang="en-GB" dirty="0"/>
              <a:t> </a:t>
            </a:r>
            <a:r>
              <a:rPr lang="en-GB" dirty="0" err="1"/>
              <a:t>sut</a:t>
            </a:r>
            <a:r>
              <a:rPr lang="en-GB" dirty="0"/>
              <a:t> y </a:t>
            </a:r>
            <a:r>
              <a:rPr lang="en-GB" dirty="0" err="1"/>
              <a:t>mae</a:t>
            </a:r>
            <a:r>
              <a:rPr lang="en-GB" dirty="0"/>
              <a:t> </a:t>
            </a:r>
            <a:r>
              <a:rPr lang="en-GB" dirty="0" err="1"/>
              <a:t>dyn</a:t>
            </a:r>
            <a:r>
              <a:rPr lang="en-GB" dirty="0"/>
              <a:t> </a:t>
            </a:r>
            <a:r>
              <a:rPr lang="en-GB" dirty="0" err="1"/>
              <a:t>yn</a:t>
            </a:r>
            <a:r>
              <a:rPr lang="en-GB" dirty="0"/>
              <a:t> </a:t>
            </a:r>
            <a:r>
              <a:rPr lang="en-GB" dirty="0" err="1"/>
              <a:t>gallu</a:t>
            </a:r>
            <a:r>
              <a:rPr lang="en-GB" dirty="0"/>
              <a:t> </a:t>
            </a:r>
            <a:r>
              <a:rPr lang="en-GB" dirty="0" err="1"/>
              <a:t>difetha’r</a:t>
            </a:r>
            <a:r>
              <a:rPr lang="en-GB" dirty="0"/>
              <a:t> </a:t>
            </a:r>
            <a:r>
              <a:rPr lang="en-GB" dirty="0" err="1"/>
              <a:t>byd</a:t>
            </a:r>
            <a:r>
              <a:rPr lang="en-GB" dirty="0"/>
              <a:t>. </a:t>
            </a:r>
            <a:r>
              <a:rPr lang="en-GB" dirty="0" err="1"/>
              <a:t>Yna</a:t>
            </a:r>
            <a:r>
              <a:rPr lang="en-GB" dirty="0"/>
              <a:t> </a:t>
            </a:r>
            <a:r>
              <a:rPr lang="en-GB" dirty="0" err="1"/>
              <a:t>atebwch</a:t>
            </a:r>
            <a:r>
              <a:rPr lang="en-GB" dirty="0"/>
              <a:t> y </a:t>
            </a:r>
            <a:r>
              <a:rPr lang="en-GB" dirty="0" err="1"/>
              <a:t>cwestiwn</a:t>
            </a:r>
            <a:r>
              <a:rPr lang="en-GB" dirty="0"/>
              <a:t> </a:t>
            </a:r>
            <a:r>
              <a:rPr lang="en-GB" dirty="0" err="1"/>
              <a:t>sut</a:t>
            </a:r>
            <a:r>
              <a:rPr lang="en-GB" dirty="0"/>
              <a:t> y </a:t>
            </a:r>
            <a:r>
              <a:rPr lang="en-GB" dirty="0" err="1"/>
              <a:t>dylem</a:t>
            </a:r>
            <a:r>
              <a:rPr lang="en-GB" dirty="0"/>
              <a:t> </a:t>
            </a:r>
            <a:r>
              <a:rPr lang="en-GB" dirty="0" err="1"/>
              <a:t>ddefnyddio</a:t>
            </a:r>
            <a:r>
              <a:rPr lang="en-GB" dirty="0"/>
              <a:t> </a:t>
            </a:r>
            <a:r>
              <a:rPr lang="en-GB" dirty="0" err="1"/>
              <a:t>ein</a:t>
            </a:r>
            <a:r>
              <a:rPr lang="en-GB" dirty="0"/>
              <a:t> </a:t>
            </a:r>
            <a:r>
              <a:rPr lang="en-GB" dirty="0" err="1"/>
              <a:t>hadnoddau</a:t>
            </a:r>
            <a:r>
              <a:rPr lang="en-GB" dirty="0"/>
              <a:t> </a:t>
            </a:r>
            <a:r>
              <a:rPr lang="en-GB" dirty="0" err="1"/>
              <a:t>naturiol</a:t>
            </a:r>
            <a:r>
              <a:rPr lang="en-GB" dirty="0"/>
              <a:t> </a:t>
            </a:r>
            <a:r>
              <a:rPr lang="en-GB" dirty="0" err="1"/>
              <a:t>er</a:t>
            </a:r>
            <a:r>
              <a:rPr lang="en-GB" dirty="0"/>
              <a:t> </a:t>
            </a:r>
            <a:r>
              <a:rPr lang="en-GB" dirty="0" err="1"/>
              <a:t>mwyn</a:t>
            </a:r>
            <a:r>
              <a:rPr lang="en-GB" dirty="0"/>
              <a:t> </a:t>
            </a:r>
            <a:r>
              <a:rPr lang="en-GB" dirty="0" err="1"/>
              <a:t>cynnal</a:t>
            </a:r>
            <a:r>
              <a:rPr lang="en-GB" dirty="0"/>
              <a:t> y </a:t>
            </a:r>
            <a:r>
              <a:rPr lang="en-GB" dirty="0" err="1"/>
              <a:t>byd</a:t>
            </a:r>
            <a:r>
              <a:rPr lang="en-GB" dirty="0"/>
              <a:t> </a:t>
            </a:r>
            <a:r>
              <a:rPr lang="en-GB" dirty="0" err="1"/>
              <a:t>yn</a:t>
            </a:r>
            <a:r>
              <a:rPr lang="en-GB" dirty="0"/>
              <a:t> y </a:t>
            </a:r>
            <a:r>
              <a:rPr lang="en-GB" dirty="0" err="1"/>
              <a:t>ffordd</a:t>
            </a:r>
            <a:r>
              <a:rPr lang="en-GB" dirty="0"/>
              <a:t> </a:t>
            </a:r>
            <a:r>
              <a:rPr lang="en-GB" dirty="0" err="1"/>
              <a:t>gywir</a:t>
            </a:r>
            <a:r>
              <a:rPr lang="en-GB" dirty="0"/>
              <a:t>.  </a:t>
            </a:r>
            <a:r>
              <a:rPr lang="en-GB" dirty="0" err="1"/>
              <a:t>Gwnewch</a:t>
            </a:r>
            <a:r>
              <a:rPr lang="en-GB" dirty="0"/>
              <a:t> </a:t>
            </a:r>
            <a:r>
              <a:rPr lang="en-GB" dirty="0" err="1"/>
              <a:t>hynny</a:t>
            </a:r>
            <a:r>
              <a:rPr lang="en-GB" dirty="0"/>
              <a:t> </a:t>
            </a:r>
            <a:r>
              <a:rPr lang="en-GB" dirty="0" err="1"/>
              <a:t>drwy</a:t>
            </a:r>
            <a:r>
              <a:rPr lang="en-GB" dirty="0"/>
              <a:t> </a:t>
            </a:r>
            <a:r>
              <a:rPr lang="en-GB" dirty="0" err="1"/>
              <a:t>gyfrwng</a:t>
            </a:r>
            <a:r>
              <a:rPr lang="en-GB" dirty="0"/>
              <a:t> </a:t>
            </a:r>
            <a:r>
              <a:rPr lang="en-GB" dirty="0" err="1"/>
              <a:t>siart</a:t>
            </a:r>
            <a:r>
              <a:rPr lang="en-GB" dirty="0"/>
              <a:t> pry </a:t>
            </a:r>
            <a:r>
              <a:rPr lang="en-GB" dirty="0" err="1"/>
              <a:t>copyn</a:t>
            </a:r>
            <a:r>
              <a:rPr lang="en-GB" dirty="0"/>
              <a:t>!</a:t>
            </a:r>
          </a:p>
        </p:txBody>
      </p:sp>
      <p:sp>
        <p:nvSpPr>
          <p:cNvPr id="4" name="Rectangle: Rounded Corners 3"/>
          <p:cNvSpPr/>
          <p:nvPr/>
        </p:nvSpPr>
        <p:spPr>
          <a:xfrm>
            <a:off x="3505198" y="3162091"/>
            <a:ext cx="3020036" cy="931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35231" y="3299867"/>
            <a:ext cx="2902591" cy="646331"/>
          </a:xfrm>
          <a:prstGeom prst="rect">
            <a:avLst/>
          </a:prstGeom>
          <a:noFill/>
          <a:ln>
            <a:noFill/>
          </a:ln>
        </p:spPr>
        <p:txBody>
          <a:bodyPr wrap="square" rtlCol="0">
            <a:spAutoFit/>
          </a:bodyPr>
          <a:lstStyle/>
          <a:p>
            <a:r>
              <a:rPr lang="en-GB" dirty="0" err="1"/>
              <a:t>Sut</a:t>
            </a:r>
            <a:r>
              <a:rPr lang="en-GB" dirty="0"/>
              <a:t> y </a:t>
            </a:r>
            <a:r>
              <a:rPr lang="en-GB" dirty="0" err="1"/>
              <a:t>dylem</a:t>
            </a:r>
            <a:r>
              <a:rPr lang="en-GB" dirty="0"/>
              <a:t> </a:t>
            </a:r>
            <a:r>
              <a:rPr lang="en-GB" dirty="0" err="1"/>
              <a:t>ddefnyddio</a:t>
            </a:r>
            <a:r>
              <a:rPr lang="en-GB" dirty="0"/>
              <a:t> </a:t>
            </a:r>
            <a:r>
              <a:rPr lang="en-GB" dirty="0" err="1"/>
              <a:t>adnoddau</a:t>
            </a:r>
            <a:r>
              <a:rPr lang="en-GB" dirty="0"/>
              <a:t> </a:t>
            </a:r>
            <a:r>
              <a:rPr lang="en-GB" dirty="0" err="1"/>
              <a:t>naturiol</a:t>
            </a:r>
            <a:r>
              <a:rPr lang="en-GB" dirty="0"/>
              <a:t> y </a:t>
            </a:r>
            <a:r>
              <a:rPr lang="en-GB" dirty="0" err="1"/>
              <a:t>ddaear</a:t>
            </a:r>
            <a:r>
              <a:rPr lang="en-GB" dirty="0"/>
              <a:t>?</a:t>
            </a:r>
          </a:p>
        </p:txBody>
      </p:sp>
      <p:sp>
        <p:nvSpPr>
          <p:cNvPr id="6" name="Rectangle: Rounded Corners 5"/>
          <p:cNvSpPr/>
          <p:nvPr/>
        </p:nvSpPr>
        <p:spPr>
          <a:xfrm>
            <a:off x="1862356" y="206240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p:cNvSpPr/>
          <p:nvPr/>
        </p:nvSpPr>
        <p:spPr>
          <a:xfrm>
            <a:off x="4135772" y="206240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p:cNvSpPr/>
          <p:nvPr/>
        </p:nvSpPr>
        <p:spPr>
          <a:xfrm>
            <a:off x="6796481" y="2062405"/>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p:cNvSpPr/>
          <p:nvPr/>
        </p:nvSpPr>
        <p:spPr>
          <a:xfrm>
            <a:off x="6968614" y="3290571"/>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p:cNvSpPr/>
          <p:nvPr/>
        </p:nvSpPr>
        <p:spPr>
          <a:xfrm>
            <a:off x="1593827" y="3286184"/>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1862354" y="4537328"/>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p:cNvSpPr/>
          <p:nvPr/>
        </p:nvSpPr>
        <p:spPr>
          <a:xfrm>
            <a:off x="4135772" y="4537327"/>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p:cNvSpPr/>
          <p:nvPr/>
        </p:nvSpPr>
        <p:spPr>
          <a:xfrm>
            <a:off x="6796481" y="457398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cxnSpLocks/>
          </p:cNvCxnSpPr>
          <p:nvPr/>
        </p:nvCxnSpPr>
        <p:spPr>
          <a:xfrm>
            <a:off x="3363983" y="2644240"/>
            <a:ext cx="443380" cy="5178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6525234" y="4037544"/>
            <a:ext cx="443380" cy="5178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3212901" y="4093268"/>
            <a:ext cx="594462" cy="4120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6355029" y="2662486"/>
            <a:ext cx="507165" cy="4810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4853400" y="2699964"/>
            <a:ext cx="12212" cy="4370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4839786" y="4080753"/>
            <a:ext cx="12212" cy="4370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9" idx="1"/>
            <a:endCxn id="5" idx="3"/>
          </p:cNvCxnSpPr>
          <p:nvPr/>
        </p:nvCxnSpPr>
        <p:spPr>
          <a:xfrm flipH="1">
            <a:off x="6537822" y="3618385"/>
            <a:ext cx="430792" cy="46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a:off x="3095456" y="3636715"/>
            <a:ext cx="430792" cy="46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55970" y="5603805"/>
            <a:ext cx="5217953" cy="923330"/>
          </a:xfrm>
          <a:prstGeom prst="rect">
            <a:avLst/>
          </a:prstGeom>
          <a:noFill/>
        </p:spPr>
        <p:txBody>
          <a:bodyPr wrap="square" rtlCol="0">
            <a:spAutoFit/>
          </a:bodyPr>
          <a:lstStyle/>
          <a:p>
            <a:pPr algn="ctr"/>
            <a:r>
              <a:rPr lang="en-GB" dirty="0"/>
              <a:t>Mi </a:t>
            </a:r>
            <a:r>
              <a:rPr lang="en-GB" dirty="0" err="1"/>
              <a:t>gewch</a:t>
            </a:r>
            <a:r>
              <a:rPr lang="en-GB" dirty="0"/>
              <a:t> </a:t>
            </a:r>
            <a:r>
              <a:rPr lang="en-GB" dirty="0" err="1"/>
              <a:t>gynnwys</a:t>
            </a:r>
            <a:r>
              <a:rPr lang="en-GB" dirty="0"/>
              <a:t> </a:t>
            </a:r>
            <a:r>
              <a:rPr lang="en-GB" dirty="0" err="1"/>
              <a:t>syniadau</a:t>
            </a:r>
            <a:r>
              <a:rPr lang="en-GB" dirty="0"/>
              <a:t> </a:t>
            </a:r>
            <a:r>
              <a:rPr lang="en-GB" dirty="0" err="1"/>
              <a:t>anghrefyddol</a:t>
            </a:r>
            <a:r>
              <a:rPr lang="en-GB" dirty="0"/>
              <a:t> </a:t>
            </a:r>
            <a:r>
              <a:rPr lang="en-GB" dirty="0" err="1"/>
              <a:t>yma</a:t>
            </a:r>
            <a:r>
              <a:rPr lang="en-GB" dirty="0"/>
              <a:t> </a:t>
            </a:r>
            <a:r>
              <a:rPr lang="en-GB" dirty="0" err="1"/>
              <a:t>hefyd</a:t>
            </a:r>
            <a:r>
              <a:rPr lang="en-GB" dirty="0"/>
              <a:t>!</a:t>
            </a:r>
          </a:p>
          <a:p>
            <a:endParaRPr lang="en-GB" dirty="0"/>
          </a:p>
          <a:p>
            <a:pPr algn="ctr"/>
            <a:r>
              <a:rPr lang="en-GB" dirty="0" err="1"/>
              <a:t>Rhaid</a:t>
            </a:r>
            <a:r>
              <a:rPr lang="en-GB" dirty="0"/>
              <a:t> </a:t>
            </a:r>
            <a:r>
              <a:rPr lang="en-GB" dirty="0" err="1"/>
              <a:t>meddwl</a:t>
            </a:r>
            <a:r>
              <a:rPr lang="en-GB" dirty="0"/>
              <a:t> a </a:t>
            </a:r>
            <a:r>
              <a:rPr lang="en-GB" dirty="0" err="1"/>
              <a:t>thrafod</a:t>
            </a:r>
            <a:r>
              <a:rPr lang="en-GB" dirty="0"/>
              <a:t> </a:t>
            </a:r>
            <a:r>
              <a:rPr lang="en-GB" dirty="0" err="1"/>
              <a:t>cyn</a:t>
            </a:r>
            <a:r>
              <a:rPr lang="en-GB" dirty="0"/>
              <a:t> </a:t>
            </a:r>
            <a:r>
              <a:rPr lang="en-GB" dirty="0" err="1"/>
              <a:t>cychwyn</a:t>
            </a:r>
            <a:r>
              <a:rPr lang="en-GB" dirty="0"/>
              <a:t>!</a:t>
            </a: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682" y="1998711"/>
            <a:ext cx="2914650" cy="194310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682" y="4100270"/>
            <a:ext cx="2914650" cy="2352675"/>
          </a:xfrm>
          <a:prstGeom prst="rect">
            <a:avLst/>
          </a:prstGeom>
        </p:spPr>
      </p:pic>
      <p:sp>
        <p:nvSpPr>
          <p:cNvPr id="36" name="Rectangle 35"/>
          <p:cNvSpPr/>
          <p:nvPr/>
        </p:nvSpPr>
        <p:spPr>
          <a:xfrm>
            <a:off x="718872" y="2200821"/>
            <a:ext cx="548548" cy="4247317"/>
          </a:xfrm>
          <a:prstGeom prst="rect">
            <a:avLst/>
          </a:prstGeom>
          <a:noFill/>
        </p:spPr>
        <p:txBody>
          <a:bodyPr wrap="none" lIns="91440" tIns="45720" rIns="91440" bIns="45720">
            <a:spAutoFit/>
          </a:bodyPr>
          <a:lstStyle/>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Y</a:t>
            </a:r>
          </a:p>
          <a:p>
            <a:pPr algn="ctr"/>
            <a:endParaRPr lang="en-US" sz="5400" dirty="0">
              <a:ln w="0"/>
              <a:solidFill>
                <a:schemeClr val="accent6">
                  <a:lumMod val="75000"/>
                </a:schemeClr>
              </a:solidFill>
              <a:effectLst>
                <a:outerShdw blurRad="38100" dist="19050" dir="2700000" algn="tl" rotWithShape="0">
                  <a:schemeClr val="dk1">
                    <a:alpha val="40000"/>
                  </a:schemeClr>
                </a:outerShdw>
              </a:effectLst>
            </a:endParaRPr>
          </a:p>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5</a:t>
            </a:r>
          </a:p>
          <a:p>
            <a:pPr algn="ctr"/>
            <a:endParaRPr lang="en-US" sz="5400" dirty="0">
              <a:ln w="0"/>
              <a:solidFill>
                <a:schemeClr val="accent6">
                  <a:lumMod val="75000"/>
                </a:schemeClr>
              </a:solidFill>
              <a:effectLst>
                <a:outerShdw blurRad="38100" dist="19050" dir="2700000" algn="tl" rotWithShape="0">
                  <a:schemeClr val="dk1">
                    <a:alpha val="40000"/>
                  </a:schemeClr>
                </a:outerShdw>
              </a:effectLst>
            </a:endParaRPr>
          </a:p>
          <a:p>
            <a:pPr algn="ctr"/>
            <a:r>
              <a:rPr lang="en-US" sz="5400" dirty="0">
                <a:ln w="0"/>
                <a:solidFill>
                  <a:schemeClr val="accent6">
                    <a:lumMod val="75000"/>
                  </a:schemeClr>
                </a:solidFill>
                <a:effectLst>
                  <a:outerShdw blurRad="38100" dist="19050" dir="2700000" algn="tl" rotWithShape="0">
                    <a:schemeClr val="dk1">
                      <a:alpha val="40000"/>
                    </a:schemeClr>
                  </a:outerShdw>
                </a:effectLst>
              </a:rPr>
              <a:t>P</a:t>
            </a:r>
            <a:endParaRPr lang="en-US" sz="5400" b="0" cap="none" spc="0" dirty="0">
              <a:ln w="0"/>
              <a:solidFill>
                <a:schemeClr val="accent6">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9264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836" y="1560459"/>
            <a:ext cx="1283516" cy="369332"/>
          </a:xfrm>
          <a:prstGeom prst="rect">
            <a:avLst/>
          </a:prstGeom>
          <a:noFill/>
        </p:spPr>
        <p:txBody>
          <a:bodyPr wrap="square" rtlCol="0">
            <a:spAutoFit/>
          </a:bodyPr>
          <a:lstStyle/>
          <a:p>
            <a:r>
              <a:rPr lang="en-GB" b="1" dirty="0"/>
              <a:t>RHAGFARN</a:t>
            </a:r>
          </a:p>
        </p:txBody>
      </p:sp>
      <p:sp>
        <p:nvSpPr>
          <p:cNvPr id="3" name="TextBox 2"/>
          <p:cNvSpPr txBox="1"/>
          <p:nvPr/>
        </p:nvSpPr>
        <p:spPr>
          <a:xfrm>
            <a:off x="2592411" y="1883086"/>
            <a:ext cx="1865234" cy="369332"/>
          </a:xfrm>
          <a:prstGeom prst="rect">
            <a:avLst/>
          </a:prstGeom>
          <a:noFill/>
        </p:spPr>
        <p:txBody>
          <a:bodyPr wrap="square" rtlCol="0">
            <a:spAutoFit/>
          </a:bodyPr>
          <a:lstStyle/>
          <a:p>
            <a:r>
              <a:rPr lang="en-GB" b="1" dirty="0"/>
              <a:t>CYDRADDOLDEB</a:t>
            </a:r>
          </a:p>
        </p:txBody>
      </p:sp>
      <p:sp>
        <p:nvSpPr>
          <p:cNvPr id="4" name="TextBox 3"/>
          <p:cNvSpPr txBox="1"/>
          <p:nvPr/>
        </p:nvSpPr>
        <p:spPr>
          <a:xfrm>
            <a:off x="7749819" y="5167917"/>
            <a:ext cx="1110359" cy="369332"/>
          </a:xfrm>
          <a:prstGeom prst="rect">
            <a:avLst/>
          </a:prstGeom>
          <a:noFill/>
        </p:spPr>
        <p:txBody>
          <a:bodyPr wrap="square" rtlCol="0">
            <a:spAutoFit/>
          </a:bodyPr>
          <a:lstStyle/>
          <a:p>
            <a:r>
              <a:rPr lang="en-GB" b="1" dirty="0"/>
              <a:t>PENTREF</a:t>
            </a:r>
          </a:p>
        </p:txBody>
      </p:sp>
      <p:sp>
        <p:nvSpPr>
          <p:cNvPr id="5" name="TextBox 4"/>
          <p:cNvSpPr txBox="1"/>
          <p:nvPr/>
        </p:nvSpPr>
        <p:spPr>
          <a:xfrm>
            <a:off x="7878940" y="4789026"/>
            <a:ext cx="671118" cy="369332"/>
          </a:xfrm>
          <a:prstGeom prst="rect">
            <a:avLst/>
          </a:prstGeom>
          <a:noFill/>
        </p:spPr>
        <p:txBody>
          <a:bodyPr wrap="square" rtlCol="0">
            <a:spAutoFit/>
          </a:bodyPr>
          <a:lstStyle/>
          <a:p>
            <a:r>
              <a:rPr lang="en-GB" b="1" dirty="0"/>
              <a:t>TREF</a:t>
            </a:r>
          </a:p>
        </p:txBody>
      </p:sp>
      <p:sp>
        <p:nvSpPr>
          <p:cNvPr id="6" name="TextBox 5"/>
          <p:cNvSpPr txBox="1"/>
          <p:nvPr/>
        </p:nvSpPr>
        <p:spPr>
          <a:xfrm>
            <a:off x="7960363" y="4369049"/>
            <a:ext cx="494950" cy="369116"/>
          </a:xfrm>
          <a:prstGeom prst="rect">
            <a:avLst/>
          </a:prstGeom>
          <a:noFill/>
        </p:spPr>
        <p:txBody>
          <a:bodyPr wrap="square" rtlCol="0">
            <a:spAutoFit/>
          </a:bodyPr>
          <a:lstStyle/>
          <a:p>
            <a:r>
              <a:rPr lang="en-GB" b="1" dirty="0"/>
              <a:t>SIR</a:t>
            </a:r>
          </a:p>
        </p:txBody>
      </p:sp>
      <p:sp>
        <p:nvSpPr>
          <p:cNvPr id="7" name="TextBox 6"/>
          <p:cNvSpPr txBox="1"/>
          <p:nvPr/>
        </p:nvSpPr>
        <p:spPr>
          <a:xfrm>
            <a:off x="7718865" y="3961233"/>
            <a:ext cx="1051530" cy="369332"/>
          </a:xfrm>
          <a:prstGeom prst="rect">
            <a:avLst/>
          </a:prstGeom>
          <a:noFill/>
        </p:spPr>
        <p:txBody>
          <a:bodyPr wrap="square" rtlCol="0">
            <a:spAutoFit/>
          </a:bodyPr>
          <a:lstStyle/>
          <a:p>
            <a:r>
              <a:rPr lang="en-GB" b="1" dirty="0"/>
              <a:t>GWLAD</a:t>
            </a:r>
          </a:p>
        </p:txBody>
      </p:sp>
      <p:sp>
        <p:nvSpPr>
          <p:cNvPr id="8" name="TextBox 7"/>
          <p:cNvSpPr txBox="1"/>
          <p:nvPr/>
        </p:nvSpPr>
        <p:spPr>
          <a:xfrm>
            <a:off x="7878939" y="3268015"/>
            <a:ext cx="671119" cy="369116"/>
          </a:xfrm>
          <a:prstGeom prst="rect">
            <a:avLst/>
          </a:prstGeom>
          <a:noFill/>
        </p:spPr>
        <p:txBody>
          <a:bodyPr wrap="square" rtlCol="0">
            <a:spAutoFit/>
          </a:bodyPr>
          <a:lstStyle/>
          <a:p>
            <a:r>
              <a:rPr lang="en-GB" b="1" dirty="0"/>
              <a:t>BYD</a:t>
            </a:r>
          </a:p>
        </p:txBody>
      </p:sp>
      <p:sp>
        <p:nvSpPr>
          <p:cNvPr id="9" name="TextBox 8"/>
          <p:cNvSpPr txBox="1"/>
          <p:nvPr/>
        </p:nvSpPr>
        <p:spPr>
          <a:xfrm>
            <a:off x="2627620" y="4983251"/>
            <a:ext cx="1979802" cy="369332"/>
          </a:xfrm>
          <a:prstGeom prst="rect">
            <a:avLst/>
          </a:prstGeom>
          <a:noFill/>
        </p:spPr>
        <p:txBody>
          <a:bodyPr wrap="square" rtlCol="0">
            <a:spAutoFit/>
          </a:bodyPr>
          <a:lstStyle/>
          <a:p>
            <a:r>
              <a:rPr lang="en-GB" b="1" dirty="0"/>
              <a:t>GWAHANIAETHU</a:t>
            </a:r>
          </a:p>
        </p:txBody>
      </p:sp>
      <p:sp>
        <p:nvSpPr>
          <p:cNvPr id="10" name="TextBox 9"/>
          <p:cNvSpPr txBox="1"/>
          <p:nvPr/>
        </p:nvSpPr>
        <p:spPr>
          <a:xfrm>
            <a:off x="2849530" y="2278758"/>
            <a:ext cx="1447650" cy="369332"/>
          </a:xfrm>
          <a:prstGeom prst="rect">
            <a:avLst/>
          </a:prstGeom>
          <a:noFill/>
        </p:spPr>
        <p:txBody>
          <a:bodyPr wrap="square" rtlCol="0">
            <a:spAutoFit/>
          </a:bodyPr>
          <a:lstStyle/>
          <a:p>
            <a:r>
              <a:rPr lang="en-GB" b="1" dirty="0"/>
              <a:t>DA A DRWG</a:t>
            </a:r>
          </a:p>
        </p:txBody>
      </p:sp>
      <p:sp>
        <p:nvSpPr>
          <p:cNvPr id="11" name="TextBox 10"/>
          <p:cNvSpPr txBox="1"/>
          <p:nvPr/>
        </p:nvSpPr>
        <p:spPr>
          <a:xfrm>
            <a:off x="2801096" y="2758172"/>
            <a:ext cx="1526796" cy="369332"/>
          </a:xfrm>
          <a:prstGeom prst="rect">
            <a:avLst/>
          </a:prstGeom>
          <a:noFill/>
        </p:spPr>
        <p:txBody>
          <a:bodyPr wrap="square" rtlCol="0">
            <a:spAutoFit/>
          </a:bodyPr>
          <a:lstStyle/>
          <a:p>
            <a:r>
              <a:rPr lang="en-GB" b="1" dirty="0"/>
              <a:t>YMRWYMIAD</a:t>
            </a:r>
          </a:p>
        </p:txBody>
      </p:sp>
      <p:sp>
        <p:nvSpPr>
          <p:cNvPr id="12" name="TextBox 11"/>
          <p:cNvSpPr txBox="1"/>
          <p:nvPr/>
        </p:nvSpPr>
        <p:spPr>
          <a:xfrm>
            <a:off x="2840683" y="3227837"/>
            <a:ext cx="1375795" cy="369332"/>
          </a:xfrm>
          <a:prstGeom prst="rect">
            <a:avLst/>
          </a:prstGeom>
          <a:noFill/>
        </p:spPr>
        <p:txBody>
          <a:bodyPr wrap="square" rtlCol="0">
            <a:spAutoFit/>
          </a:bodyPr>
          <a:lstStyle/>
          <a:p>
            <a:r>
              <a:rPr lang="en-GB" b="1" dirty="0"/>
              <a:t>CYDWYBOD</a:t>
            </a:r>
          </a:p>
        </p:txBody>
      </p:sp>
      <p:sp>
        <p:nvSpPr>
          <p:cNvPr id="13" name="TextBox 12"/>
          <p:cNvSpPr txBox="1"/>
          <p:nvPr/>
        </p:nvSpPr>
        <p:spPr>
          <a:xfrm>
            <a:off x="7483124" y="2270893"/>
            <a:ext cx="1677798" cy="369332"/>
          </a:xfrm>
          <a:prstGeom prst="rect">
            <a:avLst/>
          </a:prstGeom>
          <a:noFill/>
        </p:spPr>
        <p:txBody>
          <a:bodyPr wrap="square" rtlCol="0">
            <a:spAutoFit/>
          </a:bodyPr>
          <a:lstStyle/>
          <a:p>
            <a:r>
              <a:rPr lang="en-GB" b="1" dirty="0"/>
              <a:t>LLYWODRAETH</a:t>
            </a:r>
          </a:p>
        </p:txBody>
      </p:sp>
      <p:sp>
        <p:nvSpPr>
          <p:cNvPr id="14" name="TextBox 13"/>
          <p:cNvSpPr txBox="1"/>
          <p:nvPr/>
        </p:nvSpPr>
        <p:spPr>
          <a:xfrm>
            <a:off x="2778441" y="4025873"/>
            <a:ext cx="1526796" cy="369332"/>
          </a:xfrm>
          <a:prstGeom prst="rect">
            <a:avLst/>
          </a:prstGeom>
          <a:noFill/>
        </p:spPr>
        <p:txBody>
          <a:bodyPr wrap="square" rtlCol="0">
            <a:spAutoFit/>
          </a:bodyPr>
          <a:lstStyle/>
          <a:p>
            <a:r>
              <a:rPr lang="en-GB" b="1" dirty="0"/>
              <a:t>CYFIAWNDER</a:t>
            </a:r>
          </a:p>
        </p:txBody>
      </p:sp>
      <p:sp>
        <p:nvSpPr>
          <p:cNvPr id="15" name="TextBox 14"/>
          <p:cNvSpPr txBox="1"/>
          <p:nvPr/>
        </p:nvSpPr>
        <p:spPr>
          <a:xfrm>
            <a:off x="2967621" y="4368366"/>
            <a:ext cx="1209110" cy="646331"/>
          </a:xfrm>
          <a:prstGeom prst="rect">
            <a:avLst/>
          </a:prstGeom>
          <a:noFill/>
        </p:spPr>
        <p:txBody>
          <a:bodyPr wrap="square" rtlCol="0">
            <a:spAutoFit/>
          </a:bodyPr>
          <a:lstStyle/>
          <a:p>
            <a:r>
              <a:rPr lang="en-GB" b="1" dirty="0"/>
              <a:t>HAWLIAU </a:t>
            </a:r>
          </a:p>
          <a:p>
            <a:r>
              <a:rPr lang="en-GB" b="1" dirty="0"/>
              <a:t>DYNOL</a:t>
            </a:r>
          </a:p>
        </p:txBody>
      </p:sp>
      <p:sp>
        <p:nvSpPr>
          <p:cNvPr id="16" name="TextBox 15"/>
          <p:cNvSpPr txBox="1"/>
          <p:nvPr/>
        </p:nvSpPr>
        <p:spPr>
          <a:xfrm>
            <a:off x="7449084" y="1568889"/>
            <a:ext cx="1832994" cy="369332"/>
          </a:xfrm>
          <a:prstGeom prst="rect">
            <a:avLst/>
          </a:prstGeom>
          <a:noFill/>
        </p:spPr>
        <p:txBody>
          <a:bodyPr wrap="square" rtlCol="0">
            <a:spAutoFit/>
          </a:bodyPr>
          <a:lstStyle/>
          <a:p>
            <a:r>
              <a:rPr lang="en-GB" b="1" dirty="0"/>
              <a:t>TLODI/CYFOETH</a:t>
            </a:r>
          </a:p>
        </p:txBody>
      </p:sp>
      <p:sp>
        <p:nvSpPr>
          <p:cNvPr id="17" name="TextBox 16"/>
          <p:cNvSpPr txBox="1"/>
          <p:nvPr/>
        </p:nvSpPr>
        <p:spPr>
          <a:xfrm>
            <a:off x="7552695" y="1913495"/>
            <a:ext cx="1384183" cy="369332"/>
          </a:xfrm>
          <a:prstGeom prst="rect">
            <a:avLst/>
          </a:prstGeom>
          <a:noFill/>
        </p:spPr>
        <p:txBody>
          <a:bodyPr wrap="square" rtlCol="0">
            <a:spAutoFit/>
          </a:bodyPr>
          <a:lstStyle/>
          <a:p>
            <a:r>
              <a:rPr lang="en-GB" b="1" dirty="0"/>
              <a:t>ELUSENNAU</a:t>
            </a:r>
          </a:p>
        </p:txBody>
      </p:sp>
      <p:sp>
        <p:nvSpPr>
          <p:cNvPr id="18" name="TextBox 17"/>
          <p:cNvSpPr txBox="1"/>
          <p:nvPr/>
        </p:nvSpPr>
        <p:spPr>
          <a:xfrm>
            <a:off x="2838891" y="3624017"/>
            <a:ext cx="1428574" cy="369332"/>
          </a:xfrm>
          <a:prstGeom prst="rect">
            <a:avLst/>
          </a:prstGeom>
          <a:noFill/>
        </p:spPr>
        <p:txBody>
          <a:bodyPr wrap="square" rtlCol="0">
            <a:spAutoFit/>
          </a:bodyPr>
          <a:lstStyle/>
          <a:p>
            <a:r>
              <a:rPr lang="en-GB" b="1" dirty="0"/>
              <a:t>DOETHINEB</a:t>
            </a:r>
          </a:p>
        </p:txBody>
      </p:sp>
      <p:sp>
        <p:nvSpPr>
          <p:cNvPr id="19" name="TextBox 18"/>
          <p:cNvSpPr txBox="1"/>
          <p:nvPr/>
        </p:nvSpPr>
        <p:spPr>
          <a:xfrm>
            <a:off x="7443898" y="2582316"/>
            <a:ext cx="1770037" cy="646331"/>
          </a:xfrm>
          <a:prstGeom prst="rect">
            <a:avLst/>
          </a:prstGeom>
          <a:noFill/>
        </p:spPr>
        <p:txBody>
          <a:bodyPr wrap="square" rtlCol="0">
            <a:spAutoFit/>
          </a:bodyPr>
          <a:lstStyle/>
          <a:p>
            <a:pPr algn="ctr"/>
            <a:r>
              <a:rPr lang="en-GB" b="1" dirty="0"/>
              <a:t>ARGYHOEDDIAD</a:t>
            </a:r>
          </a:p>
          <a:p>
            <a:pPr algn="ctr"/>
            <a:r>
              <a:rPr lang="en-GB" b="1" dirty="0"/>
              <a:t>PERSONOL</a:t>
            </a:r>
          </a:p>
        </p:txBody>
      </p:sp>
      <p:sp>
        <p:nvSpPr>
          <p:cNvPr id="20" name="TextBox 19"/>
          <p:cNvSpPr txBox="1"/>
          <p:nvPr/>
        </p:nvSpPr>
        <p:spPr>
          <a:xfrm>
            <a:off x="7643774" y="3614624"/>
            <a:ext cx="1216404" cy="369332"/>
          </a:xfrm>
          <a:prstGeom prst="rect">
            <a:avLst/>
          </a:prstGeom>
          <a:noFill/>
        </p:spPr>
        <p:txBody>
          <a:bodyPr wrap="square" rtlCol="0">
            <a:spAutoFit/>
          </a:bodyPr>
          <a:lstStyle/>
          <a:p>
            <a:r>
              <a:rPr lang="en-GB" b="1" dirty="0"/>
              <a:t>CYFANDIR</a:t>
            </a:r>
          </a:p>
        </p:txBody>
      </p:sp>
      <p:pic>
        <p:nvPicPr>
          <p:cNvPr id="21" name="Picture 20" descr="https://papundits.files.wordpress.com/2013/10/20131010_ronaldreagangovernmentsfirstduty_large.jpg"/>
          <p:cNvPicPr/>
          <p:nvPr/>
        </p:nvPicPr>
        <p:blipFill rotWithShape="1">
          <a:blip r:embed="rId2">
            <a:extLst>
              <a:ext uri="{28A0092B-C50C-407E-A947-70E740481C1C}">
                <a14:useLocalDpi xmlns:a14="http://schemas.microsoft.com/office/drawing/2010/main" val="0"/>
              </a:ext>
            </a:extLst>
          </a:blip>
          <a:srcRect l="16074" r="14652" b="-2430"/>
          <a:stretch/>
        </p:blipFill>
        <p:spPr bwMode="auto">
          <a:xfrm>
            <a:off x="9460194" y="219651"/>
            <a:ext cx="2515034" cy="1245579"/>
          </a:xfrm>
          <a:prstGeom prst="rect">
            <a:avLst/>
          </a:prstGeom>
          <a:noFill/>
          <a:ln>
            <a:noFill/>
          </a:ln>
          <a:extLst>
            <a:ext uri="{53640926-AAD7-44D8-BBD7-CCE9431645EC}">
              <a14:shadowObscured xmlns:a14="http://schemas.microsoft.com/office/drawing/2010/main"/>
            </a:ext>
          </a:extLst>
        </p:spPr>
      </p:pic>
      <p:pic>
        <p:nvPicPr>
          <p:cNvPr id="22" name="Picture 21" descr="https://s-media-cache-ak0.pinimg.com/236x/ea/8c/c1/ea8cc15cc1612650a113f3761dafbcc4.jpg"/>
          <p:cNvPicPr/>
          <p:nvPr/>
        </p:nvPicPr>
        <p:blipFill rotWithShape="1">
          <a:blip r:embed="rId3">
            <a:extLst>
              <a:ext uri="{28A0092B-C50C-407E-A947-70E740481C1C}">
                <a14:useLocalDpi xmlns:a14="http://schemas.microsoft.com/office/drawing/2010/main" val="0"/>
              </a:ext>
            </a:extLst>
          </a:blip>
          <a:srcRect l="5084" t="11864" r="7629" b="13898"/>
          <a:stretch/>
        </p:blipFill>
        <p:spPr bwMode="auto">
          <a:xfrm>
            <a:off x="9226939" y="3895649"/>
            <a:ext cx="2531028" cy="1500601"/>
          </a:xfrm>
          <a:prstGeom prst="rect">
            <a:avLst/>
          </a:prstGeom>
          <a:noFill/>
          <a:ln>
            <a:noFill/>
          </a:ln>
          <a:extLst>
            <a:ext uri="{53640926-AAD7-44D8-BBD7-CCE9431645EC}">
              <a14:shadowObscured xmlns:a14="http://schemas.microsoft.com/office/drawing/2010/main"/>
            </a:ext>
          </a:extLst>
        </p:spPr>
      </p:pic>
      <p:pic>
        <p:nvPicPr>
          <p:cNvPr id="23" name="Picture 22" descr="http://wakeup-world.com/wp-content/uploads/2014/10/The-Duality-of-the-Polarity-of-Prejudice.jpg"/>
          <p:cNvPicPr/>
          <p:nvPr/>
        </p:nvPicPr>
        <p:blipFill>
          <a:blip r:embed="rId4">
            <a:extLst>
              <a:ext uri="{28A0092B-C50C-407E-A947-70E740481C1C}">
                <a14:useLocalDpi xmlns:a14="http://schemas.microsoft.com/office/drawing/2010/main" val="0"/>
              </a:ext>
            </a:extLst>
          </a:blip>
          <a:srcRect/>
          <a:stretch>
            <a:fillRect/>
          </a:stretch>
        </p:blipFill>
        <p:spPr bwMode="auto">
          <a:xfrm>
            <a:off x="4553250" y="179269"/>
            <a:ext cx="2651357" cy="1367133"/>
          </a:xfrm>
          <a:prstGeom prst="rect">
            <a:avLst/>
          </a:prstGeom>
          <a:noFill/>
          <a:ln>
            <a:noFill/>
          </a:ln>
        </p:spPr>
      </p:pic>
      <p:pic>
        <p:nvPicPr>
          <p:cNvPr id="24" name="Picture 23" descr="http://boardofwisdom.com/cachetogo/images/quotes/162.png"/>
          <p:cNvPicPr/>
          <p:nvPr/>
        </p:nvPicPr>
        <p:blipFill>
          <a:blip r:embed="rId5">
            <a:extLst>
              <a:ext uri="{28A0092B-C50C-407E-A947-70E740481C1C}">
                <a14:useLocalDpi xmlns:a14="http://schemas.microsoft.com/office/drawing/2010/main" val="0"/>
              </a:ext>
            </a:extLst>
          </a:blip>
          <a:srcRect/>
          <a:stretch>
            <a:fillRect/>
          </a:stretch>
        </p:blipFill>
        <p:spPr bwMode="auto">
          <a:xfrm>
            <a:off x="174503" y="2026431"/>
            <a:ext cx="2475758" cy="1477970"/>
          </a:xfrm>
          <a:prstGeom prst="rect">
            <a:avLst/>
          </a:prstGeom>
          <a:noFill/>
          <a:ln>
            <a:noFill/>
          </a:ln>
        </p:spPr>
      </p:pic>
      <p:pic>
        <p:nvPicPr>
          <p:cNvPr id="25" name="Picture 24" descr="http://i2.cdn.turner.com/cnnnext/dam/assets/130622184731-natpkg-orig-john-blake-voices-of-voting-rights-00053509-story-top.jpg"/>
          <p:cNvPicPr/>
          <p:nvPr/>
        </p:nvPicPr>
        <p:blipFill>
          <a:blip r:embed="rId6">
            <a:extLst>
              <a:ext uri="{28A0092B-C50C-407E-A947-70E740481C1C}">
                <a14:useLocalDpi xmlns:a14="http://schemas.microsoft.com/office/drawing/2010/main" val="0"/>
              </a:ext>
            </a:extLst>
          </a:blip>
          <a:srcRect/>
          <a:stretch>
            <a:fillRect/>
          </a:stretch>
        </p:blipFill>
        <p:spPr bwMode="auto">
          <a:xfrm>
            <a:off x="142130" y="3755623"/>
            <a:ext cx="2529213" cy="1500601"/>
          </a:xfrm>
          <a:prstGeom prst="rect">
            <a:avLst/>
          </a:prstGeom>
          <a:noFill/>
          <a:ln>
            <a:noFill/>
          </a:ln>
        </p:spPr>
      </p:pic>
      <p:pic>
        <p:nvPicPr>
          <p:cNvPr id="26" name="Picture 25" descr="http://refe99.com/wp-content/uploads/2014/08/Never-do-anything-against-conscience.jpg"/>
          <p:cNvPicPr/>
          <p:nvPr/>
        </p:nvPicPr>
        <p:blipFill>
          <a:blip r:embed="rId7">
            <a:extLst>
              <a:ext uri="{28A0092B-C50C-407E-A947-70E740481C1C}">
                <a14:useLocalDpi xmlns:a14="http://schemas.microsoft.com/office/drawing/2010/main" val="0"/>
              </a:ext>
            </a:extLst>
          </a:blip>
          <a:srcRect/>
          <a:stretch>
            <a:fillRect/>
          </a:stretch>
        </p:blipFill>
        <p:spPr bwMode="auto">
          <a:xfrm>
            <a:off x="9218517" y="1930139"/>
            <a:ext cx="2547872" cy="1500601"/>
          </a:xfrm>
          <a:prstGeom prst="rect">
            <a:avLst/>
          </a:prstGeom>
          <a:noFill/>
          <a:ln>
            <a:noFill/>
          </a:ln>
        </p:spPr>
      </p:pic>
      <p:pic>
        <p:nvPicPr>
          <p:cNvPr id="27" name="Picture 26" descr="http://tariqmcom.com/wp-content/uploads/2013/09/Sayings-about-wrong-and-right.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580" y="197952"/>
            <a:ext cx="2442373" cy="1483823"/>
          </a:xfrm>
          <a:prstGeom prst="rect">
            <a:avLst/>
          </a:prstGeom>
          <a:noFill/>
          <a:ln>
            <a:noFill/>
          </a:ln>
        </p:spPr>
      </p:pic>
      <p:sp>
        <p:nvSpPr>
          <p:cNvPr id="28" name="Rectangle 27"/>
          <p:cNvSpPr/>
          <p:nvPr/>
        </p:nvSpPr>
        <p:spPr>
          <a:xfrm>
            <a:off x="4519507" y="1610598"/>
            <a:ext cx="2758512" cy="3785652"/>
          </a:xfrm>
          <a:prstGeom prst="rect">
            <a:avLst/>
          </a:prstGeom>
          <a:noFill/>
          <a:ln w="38100">
            <a:solidFill>
              <a:srgbClr val="FF0000"/>
            </a:solidFill>
          </a:ln>
        </p:spPr>
        <p:txBody>
          <a:bodyPr wrap="none" lIns="91440" tIns="45720" rIns="91440" bIns="45720">
            <a:spAutoFit/>
          </a:bodyPr>
          <a:lstStyle/>
          <a:p>
            <a:pPr algn="ctr"/>
            <a:r>
              <a:rPr lang="en-US" sz="3000" dirty="0">
                <a:ln w="0"/>
                <a:solidFill>
                  <a:srgbClr val="FF0000"/>
                </a:solidFill>
                <a:effectLst>
                  <a:outerShdw blurRad="38100" dist="19050" dir="2700000" algn="tl" rotWithShape="0">
                    <a:schemeClr val="dk1">
                      <a:alpha val="40000"/>
                    </a:schemeClr>
                  </a:outerShdw>
                </a:effectLst>
              </a:rPr>
              <a:t>DINASYDDIAETH</a:t>
            </a:r>
          </a:p>
          <a:p>
            <a:pPr algn="ctr"/>
            <a:r>
              <a:rPr lang="en-US" sz="3000" b="0" cap="none" spc="0" dirty="0">
                <a:ln w="0"/>
                <a:solidFill>
                  <a:srgbClr val="FF0000"/>
                </a:solidFill>
                <a:effectLst>
                  <a:outerShdw blurRad="38100" dist="19050" dir="2700000" algn="tl" rotWithShape="0">
                    <a:schemeClr val="dk1">
                      <a:alpha val="40000"/>
                    </a:schemeClr>
                  </a:outerShdw>
                </a:effectLst>
              </a:rPr>
              <a:t>FYD-EANG =</a:t>
            </a:r>
          </a:p>
          <a:p>
            <a:pPr algn="ctr"/>
            <a:r>
              <a:rPr lang="en-US" sz="3000" dirty="0">
                <a:ln w="0"/>
                <a:solidFill>
                  <a:srgbClr val="FF0000"/>
                </a:solidFill>
                <a:effectLst>
                  <a:outerShdw blurRad="38100" dist="19050" dir="2700000" algn="tl" rotWithShape="0">
                    <a:schemeClr val="dk1">
                      <a:alpha val="40000"/>
                    </a:schemeClr>
                  </a:outerShdw>
                </a:effectLst>
              </a:rPr>
              <a:t>PA RAN SYDD</a:t>
            </a:r>
          </a:p>
          <a:p>
            <a:pPr algn="ctr"/>
            <a:r>
              <a:rPr lang="en-US" sz="3000" b="0" cap="none" spc="0" dirty="0">
                <a:ln w="0"/>
                <a:solidFill>
                  <a:srgbClr val="FF0000"/>
                </a:solidFill>
                <a:effectLst>
                  <a:outerShdw blurRad="38100" dist="19050" dir="2700000" algn="tl" rotWithShape="0">
                    <a:schemeClr val="dk1">
                      <a:alpha val="40000"/>
                    </a:schemeClr>
                  </a:outerShdw>
                </a:effectLst>
              </a:rPr>
              <a:t>GAN GRISTION/</a:t>
            </a:r>
            <a:endParaRPr lang="en-US" sz="3000" dirty="0">
              <a:ln w="0"/>
              <a:solidFill>
                <a:srgbClr val="FF0000"/>
              </a:solidFill>
              <a:effectLst>
                <a:outerShdw blurRad="38100" dist="19050" dir="2700000" algn="tl" rotWithShape="0">
                  <a:schemeClr val="dk1">
                    <a:alpha val="40000"/>
                  </a:schemeClr>
                </a:outerShdw>
              </a:effectLst>
            </a:endParaRPr>
          </a:p>
          <a:p>
            <a:pPr algn="ctr"/>
            <a:r>
              <a:rPr lang="en-US" sz="3000" b="0" cap="none" spc="0" dirty="0">
                <a:ln w="0"/>
                <a:solidFill>
                  <a:srgbClr val="FF0000"/>
                </a:solidFill>
                <a:effectLst>
                  <a:outerShdw blurRad="38100" dist="19050" dir="2700000" algn="tl" rotWithShape="0">
                    <a:schemeClr val="dk1">
                      <a:alpha val="40000"/>
                    </a:schemeClr>
                  </a:outerShdw>
                </a:effectLst>
              </a:rPr>
              <a:t>IDDEW/</a:t>
            </a:r>
          </a:p>
          <a:p>
            <a:pPr algn="ctr"/>
            <a:r>
              <a:rPr lang="en-US" sz="3000" dirty="0">
                <a:ln w="0"/>
                <a:solidFill>
                  <a:srgbClr val="FF0000"/>
                </a:solidFill>
                <a:effectLst>
                  <a:outerShdw blurRad="38100" dist="19050" dir="2700000" algn="tl" rotWithShape="0">
                    <a:schemeClr val="dk1">
                      <a:alpha val="40000"/>
                    </a:schemeClr>
                  </a:outerShdw>
                </a:effectLst>
              </a:rPr>
              <a:t>DYNEIDDIWR</a:t>
            </a:r>
          </a:p>
          <a:p>
            <a:pPr algn="ctr"/>
            <a:r>
              <a:rPr lang="en-US" sz="3000" b="0" cap="none" spc="0" dirty="0">
                <a:ln w="0"/>
                <a:solidFill>
                  <a:srgbClr val="FF0000"/>
                </a:solidFill>
                <a:effectLst>
                  <a:outerShdw blurRad="38100" dist="19050" dir="2700000" algn="tl" rotWithShape="0">
                    <a:schemeClr val="dk1">
                      <a:alpha val="40000"/>
                    </a:schemeClr>
                  </a:outerShdw>
                </a:effectLst>
              </a:rPr>
              <a:t>I’W CHWARAE</a:t>
            </a:r>
          </a:p>
          <a:p>
            <a:pPr algn="ctr"/>
            <a:r>
              <a:rPr lang="en-US" sz="3000" dirty="0">
                <a:ln w="0"/>
                <a:solidFill>
                  <a:srgbClr val="FF0000"/>
                </a:solidFill>
                <a:effectLst>
                  <a:outerShdw blurRad="38100" dist="19050" dir="2700000" algn="tl" rotWithShape="0">
                    <a:schemeClr val="dk1">
                      <a:alpha val="40000"/>
                    </a:schemeClr>
                  </a:outerShdw>
                </a:effectLst>
              </a:rPr>
              <a:t>YNDDO?</a:t>
            </a:r>
            <a:endParaRPr lang="en-US" sz="3000" b="0" cap="none" spc="0" dirty="0">
              <a:ln w="0"/>
              <a:solidFill>
                <a:srgbClr val="FF0000"/>
              </a:solidFill>
              <a:effectLst>
                <a:outerShdw blurRad="38100" dist="19050" dir="2700000" algn="tl" rotWithShape="0">
                  <a:schemeClr val="dk1">
                    <a:alpha val="40000"/>
                  </a:schemeClr>
                </a:outerShdw>
              </a:effectLst>
            </a:endParaRPr>
          </a:p>
        </p:txBody>
      </p:sp>
      <p:sp>
        <p:nvSpPr>
          <p:cNvPr id="29" name="Rectangle 28"/>
          <p:cNvSpPr/>
          <p:nvPr/>
        </p:nvSpPr>
        <p:spPr>
          <a:xfrm>
            <a:off x="197580" y="5506940"/>
            <a:ext cx="11777648" cy="1323439"/>
          </a:xfrm>
          <a:prstGeom prst="rect">
            <a:avLst/>
          </a:prstGeom>
          <a:noFill/>
        </p:spPr>
        <p:txBody>
          <a:bodyPr wrap="none" lIns="91440" tIns="45720" rIns="91440" bIns="45720">
            <a:spAutoFit/>
          </a:bodyPr>
          <a:lstStyle/>
          <a:p>
            <a:pPr algn="ctr"/>
            <a:r>
              <a:rPr lang="en-US" sz="4000" b="1"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RHEOL AUR = GWNEWCH I ERAILL FEL Y DYMUNWCH I </a:t>
            </a:r>
          </a:p>
          <a:p>
            <a:pPr algn="ctr"/>
            <a:r>
              <a:rPr lang="en-US" sz="4000" b="1"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ERAILL EI WNEUD I CHWI .. GEIRIAU IESU</a:t>
            </a:r>
            <a:endParaRPr lang="en-US" sz="4000" b="1" cap="none" spc="0"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0" name="Rectangle 29"/>
          <p:cNvSpPr/>
          <p:nvPr/>
        </p:nvSpPr>
        <p:spPr>
          <a:xfrm>
            <a:off x="2671343" y="179269"/>
            <a:ext cx="1904689"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ANGEN</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31" name="Rectangle 30"/>
          <p:cNvSpPr/>
          <p:nvPr/>
        </p:nvSpPr>
        <p:spPr>
          <a:xfrm>
            <a:off x="7116756" y="146485"/>
            <a:ext cx="2410533"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MEDDWL</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3841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45" y="861328"/>
            <a:ext cx="1732886" cy="34773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696" y="953469"/>
            <a:ext cx="1732886" cy="3477324"/>
          </a:xfrm>
          <a:prstGeom prst="rect">
            <a:avLst/>
          </a:prstGeom>
        </p:spPr>
      </p:pic>
      <p:sp>
        <p:nvSpPr>
          <p:cNvPr id="6" name="Rectangle 5"/>
          <p:cNvSpPr/>
          <p:nvPr/>
        </p:nvSpPr>
        <p:spPr>
          <a:xfrm>
            <a:off x="118045" y="4833666"/>
            <a:ext cx="7206143" cy="923330"/>
          </a:xfrm>
          <a:prstGeom prst="rect">
            <a:avLst/>
          </a:prstGeom>
          <a:ln w="28575">
            <a:solidFill>
              <a:schemeClr val="accent5">
                <a:lumMod val="75000"/>
              </a:schemeClr>
            </a:solidFill>
          </a:ln>
        </p:spPr>
        <p:txBody>
          <a:bodyPr wrap="square">
            <a:spAutoFit/>
          </a:bodyPr>
          <a:lstStyle/>
          <a:p>
            <a:r>
              <a:rPr lang="en-GB" dirty="0">
                <a:solidFill>
                  <a:schemeClr val="accent1">
                    <a:lumMod val="75000"/>
                  </a:schemeClr>
                </a:solidFill>
              </a:rPr>
              <a:t>http://www.humanistlife.org.uk/tag/environment/ http://www.humanismforschools.org.uk/pdfs/environmental%20issues.pdf http://www.shapworkingparty.org.uk/journals/articles_0809/copson.pdf</a:t>
            </a:r>
          </a:p>
        </p:txBody>
      </p:sp>
      <p:sp>
        <p:nvSpPr>
          <p:cNvPr id="7" name="Rectangle 6"/>
          <p:cNvSpPr/>
          <p:nvPr/>
        </p:nvSpPr>
        <p:spPr>
          <a:xfrm>
            <a:off x="1955193" y="819463"/>
            <a:ext cx="8277503" cy="3785652"/>
          </a:xfrm>
          <a:prstGeom prst="rect">
            <a:avLst/>
          </a:prstGeom>
        </p:spPr>
        <p:txBody>
          <a:bodyPr wrap="square">
            <a:spAutoFit/>
          </a:bodyPr>
          <a:lstStyle/>
          <a:p>
            <a:r>
              <a:rPr lang="en-GB" sz="1600" dirty="0">
                <a:solidFill>
                  <a:schemeClr val="accent2">
                    <a:lumMod val="75000"/>
                  </a:schemeClr>
                </a:solidFill>
              </a:rPr>
              <a:t>"Arguments for preservation based on the beauty of wilderness are sometimes treated as if they were of little weight because they are 'merely aesthetic'. That is a mistake. We go to great lengths to preserve the artistic treasures of earlier human civilisations. It is difficult to imagine any economic gain that we would be prepared to accept as adequate compensation for, for instance, the destruction of the paintings in the Louvre. How should we compare the aesthetic value of wilderness with that of the paintings in the Louvre? Here, perhaps, judgment does become inescapably subjective; so I shall report my own experiences. I have looked at the paintings in the Louvre, and in many of the other great galleries of Europe and the United States. I think I have a reasonable sense of appreciation of the fine arts; yet I have not had, in any museum, experiences that have filled my aesthetic senses in the way that they are filled when I walk in a natural setting and pause to survey the view from a rocky peak overlooking a forested valley, or by a stream tumbling over moss-covered boulders set amongst tall tree-ferns, growing in the shade of the forest canopy, I do not think I am alone in this; for many people, wilderness is the source of the greatest feelings of aesthetic appreciation, rising to an almost mystical intensity.“</a:t>
            </a:r>
          </a:p>
          <a:p>
            <a:r>
              <a:rPr lang="en-GB" sz="1600" dirty="0" err="1">
                <a:solidFill>
                  <a:schemeClr val="accent2">
                    <a:lumMod val="75000"/>
                  </a:schemeClr>
                </a:solidFill>
              </a:rPr>
              <a:t>Geiriau</a:t>
            </a:r>
            <a:r>
              <a:rPr lang="en-GB" sz="1600" dirty="0">
                <a:solidFill>
                  <a:schemeClr val="accent2">
                    <a:lumMod val="75000"/>
                  </a:schemeClr>
                </a:solidFill>
              </a:rPr>
              <a:t> </a:t>
            </a:r>
            <a:r>
              <a:rPr lang="en-GB" sz="1600" dirty="0" err="1">
                <a:solidFill>
                  <a:schemeClr val="accent2">
                    <a:lumMod val="75000"/>
                  </a:schemeClr>
                </a:solidFill>
              </a:rPr>
              <a:t>gan</a:t>
            </a:r>
            <a:r>
              <a:rPr lang="en-GB" sz="1600" dirty="0">
                <a:solidFill>
                  <a:schemeClr val="accent2">
                    <a:lumMod val="75000"/>
                  </a:schemeClr>
                </a:solidFill>
              </a:rPr>
              <a:t> Peter Singer (</a:t>
            </a:r>
            <a:r>
              <a:rPr lang="en-GB" sz="1600" dirty="0" err="1">
                <a:solidFill>
                  <a:schemeClr val="accent2">
                    <a:lumMod val="75000"/>
                  </a:schemeClr>
                </a:solidFill>
              </a:rPr>
              <a:t>sydd</a:t>
            </a:r>
            <a:r>
              <a:rPr lang="en-GB" sz="1600" dirty="0">
                <a:solidFill>
                  <a:schemeClr val="accent2">
                    <a:lumMod val="75000"/>
                  </a:schemeClr>
                </a:solidFill>
              </a:rPr>
              <a:t> </a:t>
            </a:r>
            <a:r>
              <a:rPr lang="en-GB" sz="1600" dirty="0" err="1">
                <a:solidFill>
                  <a:schemeClr val="accent2">
                    <a:lumMod val="75000"/>
                  </a:schemeClr>
                </a:solidFill>
              </a:rPr>
              <a:t>gyda</a:t>
            </a:r>
            <a:r>
              <a:rPr lang="en-GB" sz="1600" dirty="0">
                <a:solidFill>
                  <a:schemeClr val="accent2">
                    <a:lumMod val="75000"/>
                  </a:schemeClr>
                </a:solidFill>
              </a:rPr>
              <a:t> barn </a:t>
            </a:r>
            <a:r>
              <a:rPr lang="en-GB" sz="1600" dirty="0" err="1">
                <a:solidFill>
                  <a:schemeClr val="accent2">
                    <a:lumMod val="75000"/>
                  </a:schemeClr>
                </a:solidFill>
              </a:rPr>
              <a:t>gref</a:t>
            </a:r>
            <a:r>
              <a:rPr lang="en-GB" sz="1600" dirty="0">
                <a:solidFill>
                  <a:schemeClr val="accent2">
                    <a:lumMod val="75000"/>
                  </a:schemeClr>
                </a:solidFill>
              </a:rPr>
              <a:t> am </a:t>
            </a:r>
            <a:r>
              <a:rPr lang="en-GB" sz="1600" dirty="0" err="1">
                <a:solidFill>
                  <a:schemeClr val="accent2">
                    <a:lumMod val="75000"/>
                  </a:schemeClr>
                </a:solidFill>
              </a:rPr>
              <a:t>rywogaethiaeth</a:t>
            </a:r>
            <a:r>
              <a:rPr lang="en-GB" sz="1600" dirty="0">
                <a:solidFill>
                  <a:schemeClr val="accent2">
                    <a:lumMod val="75000"/>
                  </a:schemeClr>
                </a:solidFill>
              </a:rPr>
              <a:t>!)</a:t>
            </a:r>
          </a:p>
        </p:txBody>
      </p:sp>
      <p:sp>
        <p:nvSpPr>
          <p:cNvPr id="8" name="Rectangle 7"/>
          <p:cNvSpPr/>
          <p:nvPr/>
        </p:nvSpPr>
        <p:spPr>
          <a:xfrm>
            <a:off x="1539867" y="30139"/>
            <a:ext cx="8692829"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Dyneiddwyr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o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blaid</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byd</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gwell</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a:off x="7372050" y="4842055"/>
            <a:ext cx="2860646" cy="1754326"/>
          </a:xfrm>
          <a:prstGeom prst="rect">
            <a:avLst/>
          </a:prstGeom>
          <a:solidFill>
            <a:schemeClr val="accent1">
              <a:lumMod val="20000"/>
              <a:lumOff val="80000"/>
            </a:schemeClr>
          </a:solidFill>
          <a:ln w="28575">
            <a:solidFill>
              <a:srgbClr val="FF0000"/>
            </a:solidFill>
          </a:ln>
        </p:spPr>
        <p:txBody>
          <a:bodyPr wrap="square" rtlCol="0">
            <a:spAutoFit/>
          </a:bodyPr>
          <a:lstStyle/>
          <a:p>
            <a:r>
              <a:rPr lang="en-GB" dirty="0">
                <a:solidFill>
                  <a:schemeClr val="accent6">
                    <a:lumMod val="75000"/>
                  </a:schemeClr>
                </a:solidFill>
              </a:rPr>
              <a:t>Beth </a:t>
            </a:r>
            <a:r>
              <a:rPr lang="en-GB" dirty="0" err="1">
                <a:solidFill>
                  <a:schemeClr val="accent6">
                    <a:lumMod val="75000"/>
                  </a:schemeClr>
                </a:solidFill>
              </a:rPr>
              <a:t>sydd</a:t>
            </a:r>
            <a:r>
              <a:rPr lang="en-GB" dirty="0">
                <a:solidFill>
                  <a:schemeClr val="accent6">
                    <a:lumMod val="75000"/>
                  </a:schemeClr>
                </a:solidFill>
              </a:rPr>
              <a:t> </a:t>
            </a:r>
            <a:r>
              <a:rPr lang="en-GB" dirty="0" err="1">
                <a:solidFill>
                  <a:schemeClr val="accent6">
                    <a:lumMod val="75000"/>
                  </a:schemeClr>
                </a:solidFill>
              </a:rPr>
              <a:t>gan</a:t>
            </a:r>
            <a:r>
              <a:rPr lang="en-GB" dirty="0">
                <a:solidFill>
                  <a:schemeClr val="accent6">
                    <a:lumMod val="75000"/>
                  </a:schemeClr>
                </a:solidFill>
              </a:rPr>
              <a:t> Peter Singer</a:t>
            </a:r>
          </a:p>
          <a:p>
            <a:r>
              <a:rPr lang="en-GB" dirty="0" err="1">
                <a:solidFill>
                  <a:schemeClr val="accent6">
                    <a:lumMod val="75000"/>
                  </a:schemeClr>
                </a:solidFill>
              </a:rPr>
              <a:t>i’w</a:t>
            </a:r>
            <a:r>
              <a:rPr lang="en-GB" dirty="0">
                <a:solidFill>
                  <a:schemeClr val="accent6">
                    <a:lumMod val="75000"/>
                  </a:schemeClr>
                </a:solidFill>
              </a:rPr>
              <a:t> </a:t>
            </a:r>
            <a:r>
              <a:rPr lang="en-GB" dirty="0" err="1">
                <a:solidFill>
                  <a:schemeClr val="accent6">
                    <a:lumMod val="75000"/>
                  </a:schemeClr>
                </a:solidFill>
              </a:rPr>
              <a:t>ddweud</a:t>
            </a:r>
            <a:r>
              <a:rPr lang="en-GB" dirty="0">
                <a:solidFill>
                  <a:schemeClr val="accent6">
                    <a:lumMod val="75000"/>
                  </a:schemeClr>
                </a:solidFill>
              </a:rPr>
              <a:t> am </a:t>
            </a:r>
            <a:r>
              <a:rPr lang="en-GB" dirty="0" err="1">
                <a:solidFill>
                  <a:schemeClr val="accent6">
                    <a:lumMod val="75000"/>
                  </a:schemeClr>
                </a:solidFill>
              </a:rPr>
              <a:t>edrych</a:t>
            </a:r>
            <a:r>
              <a:rPr lang="en-GB" dirty="0">
                <a:solidFill>
                  <a:schemeClr val="accent6">
                    <a:lumMod val="75000"/>
                  </a:schemeClr>
                </a:solidFill>
              </a:rPr>
              <a:t> </a:t>
            </a:r>
            <a:r>
              <a:rPr lang="en-GB" dirty="0" err="1">
                <a:solidFill>
                  <a:schemeClr val="accent6">
                    <a:lumMod val="75000"/>
                  </a:schemeClr>
                </a:solidFill>
              </a:rPr>
              <a:t>ar</a:t>
            </a:r>
            <a:endParaRPr lang="en-GB" dirty="0">
              <a:solidFill>
                <a:schemeClr val="accent6">
                  <a:lumMod val="75000"/>
                </a:schemeClr>
              </a:solidFill>
            </a:endParaRPr>
          </a:p>
          <a:p>
            <a:r>
              <a:rPr lang="en-GB" dirty="0" err="1">
                <a:solidFill>
                  <a:schemeClr val="accent6">
                    <a:lumMod val="75000"/>
                  </a:schemeClr>
                </a:solidFill>
              </a:rPr>
              <a:t>ôl</a:t>
            </a:r>
            <a:r>
              <a:rPr lang="en-GB" dirty="0">
                <a:solidFill>
                  <a:schemeClr val="accent6">
                    <a:lumMod val="75000"/>
                  </a:schemeClr>
                </a:solidFill>
              </a:rPr>
              <a:t> y </a:t>
            </a:r>
            <a:r>
              <a:rPr lang="en-GB" dirty="0" err="1">
                <a:solidFill>
                  <a:schemeClr val="accent6">
                    <a:lumMod val="75000"/>
                  </a:schemeClr>
                </a:solidFill>
              </a:rPr>
              <a:t>byd</a:t>
            </a:r>
            <a:r>
              <a:rPr lang="en-GB" dirty="0">
                <a:solidFill>
                  <a:schemeClr val="accent6">
                    <a:lumMod val="75000"/>
                  </a:schemeClr>
                </a:solidFill>
              </a:rPr>
              <a:t>, </a:t>
            </a:r>
            <a:r>
              <a:rPr lang="en-GB" dirty="0" err="1">
                <a:solidFill>
                  <a:schemeClr val="accent6">
                    <a:lumMod val="75000"/>
                  </a:schemeClr>
                </a:solidFill>
              </a:rPr>
              <a:t>tybed</a:t>
            </a:r>
            <a:r>
              <a:rPr lang="en-GB" dirty="0">
                <a:solidFill>
                  <a:schemeClr val="accent6">
                    <a:lumMod val="75000"/>
                  </a:schemeClr>
                </a:solidFill>
              </a:rPr>
              <a:t>? </a:t>
            </a:r>
            <a:r>
              <a:rPr lang="en-GB" dirty="0" err="1">
                <a:solidFill>
                  <a:schemeClr val="accent6">
                    <a:lumMod val="75000"/>
                  </a:schemeClr>
                </a:solidFill>
              </a:rPr>
              <a:t>Edrychwch</a:t>
            </a:r>
            <a:endParaRPr lang="en-GB" dirty="0">
              <a:solidFill>
                <a:schemeClr val="accent6">
                  <a:lumMod val="75000"/>
                </a:schemeClr>
              </a:solidFill>
            </a:endParaRPr>
          </a:p>
          <a:p>
            <a:r>
              <a:rPr lang="en-GB" dirty="0" err="1">
                <a:solidFill>
                  <a:schemeClr val="accent6">
                    <a:lumMod val="75000"/>
                  </a:schemeClr>
                </a:solidFill>
              </a:rPr>
              <a:t>ar</a:t>
            </a:r>
            <a:r>
              <a:rPr lang="en-GB" dirty="0">
                <a:solidFill>
                  <a:schemeClr val="accent6">
                    <a:lumMod val="75000"/>
                  </a:schemeClr>
                </a:solidFill>
              </a:rPr>
              <a:t> y </a:t>
            </a:r>
            <a:r>
              <a:rPr lang="en-GB" dirty="0" err="1">
                <a:solidFill>
                  <a:schemeClr val="accent6">
                    <a:lumMod val="75000"/>
                  </a:schemeClr>
                </a:solidFill>
              </a:rPr>
              <a:t>gwahanol</a:t>
            </a:r>
            <a:r>
              <a:rPr lang="en-GB" dirty="0">
                <a:solidFill>
                  <a:schemeClr val="accent6">
                    <a:lumMod val="75000"/>
                  </a:schemeClr>
                </a:solidFill>
              </a:rPr>
              <a:t> </a:t>
            </a:r>
            <a:r>
              <a:rPr lang="en-GB" dirty="0" err="1">
                <a:solidFill>
                  <a:schemeClr val="accent6">
                    <a:lumMod val="75000"/>
                  </a:schemeClr>
                </a:solidFill>
              </a:rPr>
              <a:t>wefannau</a:t>
            </a:r>
            <a:r>
              <a:rPr lang="en-GB" dirty="0">
                <a:solidFill>
                  <a:schemeClr val="accent6">
                    <a:lumMod val="75000"/>
                  </a:schemeClr>
                </a:solidFill>
              </a:rPr>
              <a:t> </a:t>
            </a:r>
            <a:r>
              <a:rPr lang="en-GB" dirty="0" err="1">
                <a:solidFill>
                  <a:schemeClr val="accent6">
                    <a:lumMod val="75000"/>
                  </a:schemeClr>
                </a:solidFill>
              </a:rPr>
              <a:t>i</a:t>
            </a:r>
            <a:r>
              <a:rPr lang="en-GB" dirty="0">
                <a:solidFill>
                  <a:schemeClr val="accent6">
                    <a:lumMod val="75000"/>
                  </a:schemeClr>
                </a:solidFill>
              </a:rPr>
              <a:t> </a:t>
            </a:r>
          </a:p>
          <a:p>
            <a:r>
              <a:rPr lang="en-GB" dirty="0" err="1">
                <a:solidFill>
                  <a:schemeClr val="accent6">
                    <a:lumMod val="75000"/>
                  </a:schemeClr>
                </a:solidFill>
              </a:rPr>
              <a:t>ddarganfod</a:t>
            </a:r>
            <a:r>
              <a:rPr lang="en-GB" dirty="0">
                <a:solidFill>
                  <a:schemeClr val="accent6">
                    <a:lumMod val="75000"/>
                  </a:schemeClr>
                </a:solidFill>
              </a:rPr>
              <a:t> </a:t>
            </a:r>
            <a:r>
              <a:rPr lang="en-GB" dirty="0" err="1">
                <a:solidFill>
                  <a:schemeClr val="accent6">
                    <a:lumMod val="75000"/>
                  </a:schemeClr>
                </a:solidFill>
              </a:rPr>
              <a:t>beth</a:t>
            </a:r>
            <a:r>
              <a:rPr lang="en-GB" dirty="0">
                <a:solidFill>
                  <a:schemeClr val="accent6">
                    <a:lumMod val="75000"/>
                  </a:schemeClr>
                </a:solidFill>
              </a:rPr>
              <a:t> </a:t>
            </a:r>
            <a:r>
              <a:rPr lang="en-GB" dirty="0" err="1">
                <a:solidFill>
                  <a:schemeClr val="accent6">
                    <a:lumMod val="75000"/>
                  </a:schemeClr>
                </a:solidFill>
              </a:rPr>
              <a:t>yw</a:t>
            </a:r>
            <a:r>
              <a:rPr lang="en-GB" dirty="0">
                <a:solidFill>
                  <a:schemeClr val="accent6">
                    <a:lumMod val="75000"/>
                  </a:schemeClr>
                </a:solidFill>
              </a:rPr>
              <a:t> </a:t>
            </a:r>
            <a:r>
              <a:rPr lang="en-GB" dirty="0" err="1">
                <a:solidFill>
                  <a:schemeClr val="accent6">
                    <a:lumMod val="75000"/>
                  </a:schemeClr>
                </a:solidFill>
              </a:rPr>
              <a:t>agwedd</a:t>
            </a:r>
            <a:endParaRPr lang="en-GB" dirty="0">
              <a:solidFill>
                <a:schemeClr val="accent6">
                  <a:lumMod val="75000"/>
                </a:schemeClr>
              </a:solidFill>
            </a:endParaRPr>
          </a:p>
          <a:p>
            <a:r>
              <a:rPr lang="en-GB" dirty="0" err="1">
                <a:solidFill>
                  <a:schemeClr val="accent6">
                    <a:lumMod val="75000"/>
                  </a:schemeClr>
                </a:solidFill>
              </a:rPr>
              <a:t>dyneiddwyr</a:t>
            </a:r>
            <a:r>
              <a:rPr lang="en-GB" dirty="0">
                <a:solidFill>
                  <a:schemeClr val="accent6">
                    <a:lumMod val="75000"/>
                  </a:schemeClr>
                </a:solidFill>
              </a:rPr>
              <a:t> </a:t>
            </a:r>
            <a:r>
              <a:rPr lang="en-GB" dirty="0" err="1">
                <a:solidFill>
                  <a:schemeClr val="accent6">
                    <a:lumMod val="75000"/>
                  </a:schemeClr>
                </a:solidFill>
              </a:rPr>
              <a:t>ar</a:t>
            </a:r>
            <a:r>
              <a:rPr lang="en-GB" dirty="0">
                <a:solidFill>
                  <a:schemeClr val="accent6">
                    <a:lumMod val="75000"/>
                  </a:schemeClr>
                </a:solidFill>
              </a:rPr>
              <a:t> y </a:t>
            </a:r>
            <a:r>
              <a:rPr lang="en-GB" dirty="0" err="1">
                <a:solidFill>
                  <a:schemeClr val="accent6">
                    <a:lumMod val="75000"/>
                  </a:schemeClr>
                </a:solidFill>
              </a:rPr>
              <a:t>pwnc</a:t>
            </a:r>
            <a:r>
              <a:rPr lang="en-GB" dirty="0">
                <a:solidFill>
                  <a:schemeClr val="accent6">
                    <a:lumMod val="75000"/>
                  </a:schemeClr>
                </a:solidFill>
              </a:rPr>
              <a:t>.</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214" b="8267"/>
          <a:stretch/>
        </p:blipFill>
        <p:spPr>
          <a:xfrm>
            <a:off x="10280558" y="4828668"/>
            <a:ext cx="1685024" cy="1794041"/>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9062" t="4525" r="12284" b="7647"/>
          <a:stretch/>
        </p:blipFill>
        <p:spPr>
          <a:xfrm>
            <a:off x="1100730" y="5869388"/>
            <a:ext cx="906011" cy="910858"/>
          </a:xfrm>
          <a:prstGeom prst="rect">
            <a:avLst/>
          </a:prstGeom>
        </p:spPr>
      </p:pic>
      <p:sp>
        <p:nvSpPr>
          <p:cNvPr id="16" name="TextBox 15"/>
          <p:cNvSpPr txBox="1"/>
          <p:nvPr/>
        </p:nvSpPr>
        <p:spPr>
          <a:xfrm>
            <a:off x="2315919" y="5928844"/>
            <a:ext cx="4437776" cy="646331"/>
          </a:xfrm>
          <a:prstGeom prst="rect">
            <a:avLst/>
          </a:prstGeom>
          <a:noFill/>
          <a:ln w="28575">
            <a:solidFill>
              <a:srgbClr val="FF0000"/>
            </a:solidFill>
          </a:ln>
        </p:spPr>
        <p:txBody>
          <a:bodyPr wrap="square" rtlCol="0">
            <a:spAutoFit/>
          </a:bodyPr>
          <a:lstStyle/>
          <a:p>
            <a:r>
              <a:rPr lang="en-GB" dirty="0" err="1">
                <a:solidFill>
                  <a:schemeClr val="accent6">
                    <a:lumMod val="75000"/>
                  </a:schemeClr>
                </a:solidFill>
              </a:rPr>
              <a:t>Edrychwch</a:t>
            </a:r>
            <a:r>
              <a:rPr lang="en-GB" dirty="0">
                <a:solidFill>
                  <a:schemeClr val="accent6">
                    <a:lumMod val="75000"/>
                  </a:schemeClr>
                </a:solidFill>
              </a:rPr>
              <a:t> </a:t>
            </a:r>
            <a:r>
              <a:rPr lang="en-GB" dirty="0" err="1">
                <a:solidFill>
                  <a:schemeClr val="accent6">
                    <a:lumMod val="75000"/>
                  </a:schemeClr>
                </a:solidFill>
              </a:rPr>
              <a:t>ar</a:t>
            </a:r>
            <a:r>
              <a:rPr lang="en-GB" dirty="0">
                <a:solidFill>
                  <a:schemeClr val="accent6">
                    <a:lumMod val="75000"/>
                  </a:schemeClr>
                </a:solidFill>
              </a:rPr>
              <a:t> y </a:t>
            </a:r>
            <a:r>
              <a:rPr lang="en-GB" dirty="0" err="1">
                <a:solidFill>
                  <a:schemeClr val="accent6">
                    <a:lumMod val="75000"/>
                  </a:schemeClr>
                </a:solidFill>
              </a:rPr>
              <a:t>gwefannau</a:t>
            </a:r>
            <a:r>
              <a:rPr lang="en-GB" dirty="0">
                <a:solidFill>
                  <a:schemeClr val="accent6">
                    <a:lumMod val="75000"/>
                  </a:schemeClr>
                </a:solidFill>
              </a:rPr>
              <a:t> </a:t>
            </a:r>
            <a:r>
              <a:rPr lang="en-GB" dirty="0" err="1">
                <a:solidFill>
                  <a:schemeClr val="accent6">
                    <a:lumMod val="75000"/>
                  </a:schemeClr>
                </a:solidFill>
              </a:rPr>
              <a:t>uchod</a:t>
            </a:r>
            <a:r>
              <a:rPr lang="en-GB" dirty="0">
                <a:solidFill>
                  <a:schemeClr val="accent6">
                    <a:lumMod val="75000"/>
                  </a:schemeClr>
                </a:solidFill>
              </a:rPr>
              <a:t> </a:t>
            </a:r>
            <a:r>
              <a:rPr lang="en-GB" dirty="0" err="1">
                <a:solidFill>
                  <a:schemeClr val="accent6">
                    <a:lumMod val="75000"/>
                  </a:schemeClr>
                </a:solidFill>
              </a:rPr>
              <a:t>i</a:t>
            </a:r>
            <a:r>
              <a:rPr lang="en-GB" dirty="0">
                <a:solidFill>
                  <a:schemeClr val="accent6">
                    <a:lumMod val="75000"/>
                  </a:schemeClr>
                </a:solidFill>
              </a:rPr>
              <a:t> </a:t>
            </a:r>
            <a:r>
              <a:rPr lang="en-GB" dirty="0" err="1">
                <a:solidFill>
                  <a:schemeClr val="accent6">
                    <a:lumMod val="75000"/>
                  </a:schemeClr>
                </a:solidFill>
              </a:rPr>
              <a:t>fedru</a:t>
            </a:r>
            <a:r>
              <a:rPr lang="en-GB" dirty="0">
                <a:solidFill>
                  <a:schemeClr val="accent6">
                    <a:lumMod val="75000"/>
                  </a:schemeClr>
                </a:solidFill>
              </a:rPr>
              <a:t> </a:t>
            </a:r>
            <a:r>
              <a:rPr lang="en-GB" dirty="0" err="1">
                <a:solidFill>
                  <a:schemeClr val="accent6">
                    <a:lumMod val="75000"/>
                  </a:schemeClr>
                </a:solidFill>
              </a:rPr>
              <a:t>cael</a:t>
            </a:r>
            <a:r>
              <a:rPr lang="en-GB" dirty="0">
                <a:solidFill>
                  <a:schemeClr val="accent6">
                    <a:lumMod val="75000"/>
                  </a:schemeClr>
                </a:solidFill>
              </a:rPr>
              <a:t> </a:t>
            </a:r>
            <a:r>
              <a:rPr lang="en-GB" dirty="0" err="1">
                <a:solidFill>
                  <a:schemeClr val="accent6">
                    <a:lumMod val="75000"/>
                  </a:schemeClr>
                </a:solidFill>
              </a:rPr>
              <a:t>ateb</a:t>
            </a:r>
            <a:r>
              <a:rPr lang="en-GB" dirty="0">
                <a:solidFill>
                  <a:schemeClr val="accent6">
                    <a:lumMod val="75000"/>
                  </a:schemeClr>
                </a:solidFill>
              </a:rPr>
              <a:t> </a:t>
            </a:r>
            <a:r>
              <a:rPr lang="en-GB" dirty="0" err="1">
                <a:solidFill>
                  <a:schemeClr val="accent6">
                    <a:lumMod val="75000"/>
                  </a:schemeClr>
                </a:solidFill>
              </a:rPr>
              <a:t>manylach</a:t>
            </a:r>
            <a:r>
              <a:rPr lang="en-GB" dirty="0">
                <a:solidFill>
                  <a:schemeClr val="accent6">
                    <a:lumMod val="75000"/>
                  </a:schemeClr>
                </a:solidFill>
              </a:rPr>
              <a:t> </a:t>
            </a:r>
            <a:r>
              <a:rPr lang="en-GB" dirty="0" err="1">
                <a:solidFill>
                  <a:schemeClr val="accent6">
                    <a:lumMod val="75000"/>
                  </a:schemeClr>
                </a:solidFill>
              </a:rPr>
              <a:t>hefyd</a:t>
            </a:r>
            <a:r>
              <a:rPr lang="en-GB" dirty="0">
                <a:solidFill>
                  <a:schemeClr val="accent6">
                    <a:lumMod val="75000"/>
                  </a:schemeClr>
                </a:solidFill>
              </a:rPr>
              <a:t>. Mae </a:t>
            </a:r>
            <a:r>
              <a:rPr lang="en-GB" dirty="0" err="1">
                <a:solidFill>
                  <a:schemeClr val="accent6">
                    <a:lumMod val="75000"/>
                  </a:schemeClr>
                </a:solidFill>
              </a:rPr>
              <a:t>hynny’n</a:t>
            </a:r>
            <a:r>
              <a:rPr lang="en-GB" dirty="0">
                <a:solidFill>
                  <a:schemeClr val="accent6">
                    <a:lumMod val="75000"/>
                  </a:schemeClr>
                </a:solidFill>
              </a:rPr>
              <a:t> </a:t>
            </a:r>
            <a:r>
              <a:rPr lang="en-GB" dirty="0" err="1">
                <a:solidFill>
                  <a:schemeClr val="accent6">
                    <a:lumMod val="75000"/>
                  </a:schemeClr>
                </a:solidFill>
              </a:rPr>
              <a:t>bwysig</a:t>
            </a:r>
            <a:r>
              <a:rPr lang="en-GB" dirty="0">
                <a:solidFill>
                  <a:schemeClr val="accent6">
                    <a:lumMod val="75000"/>
                  </a:schemeClr>
                </a:solidFill>
              </a:rPr>
              <a:t>!</a:t>
            </a:r>
          </a:p>
        </p:txBody>
      </p:sp>
    </p:spTree>
    <p:extLst>
      <p:ext uri="{BB962C8B-B14F-4D97-AF65-F5344CB8AC3E}">
        <p14:creationId xmlns:p14="http://schemas.microsoft.com/office/powerpoint/2010/main" val="298641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testin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58" y="-1"/>
            <a:ext cx="1647135" cy="10889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AutoShape 7"/>
          <p:cNvSpPr>
            <a:spLocks noChangeArrowheads="1"/>
          </p:cNvSpPr>
          <p:nvPr/>
        </p:nvSpPr>
        <p:spPr bwMode="auto">
          <a:xfrm>
            <a:off x="2031066" y="25504"/>
            <a:ext cx="2757039" cy="1291192"/>
          </a:xfrm>
          <a:prstGeom prst="cloudCallout">
            <a:avLst>
              <a:gd name="adj1" fmla="val 42208"/>
              <a:gd name="adj2" fmla="val 54662"/>
            </a:avLst>
          </a:prstGeom>
          <a:gradFill rotWithShape="0">
            <a:gsLst>
              <a:gs pos="0">
                <a:srgbClr val="FFFFFF"/>
              </a:gs>
              <a:gs pos="100000">
                <a:srgbClr val="EBEBEB"/>
              </a:gs>
            </a:gsLst>
            <a:lin ang="5400000" scaled="1"/>
          </a:gradFill>
          <a:ln w="12700">
            <a:solidFill>
              <a:srgbClr val="E1E1E1"/>
            </a:solidFill>
            <a:round/>
            <a:headEnd/>
            <a:tailEnd/>
          </a:ln>
          <a:effectLst>
            <a:outerShdw dist="28398" dir="3806097" algn="ctr" rotWithShape="0">
              <a:srgbClr val="666666">
                <a:alpha val="50000"/>
              </a:srgbClr>
            </a:outerShdw>
          </a:effectLst>
        </p:spPr>
        <p:txBody>
          <a:bodyPr vert="horz" wrap="square" lIns="36576" tIns="36576" rIns="36576" bIns="36576" numCol="1" anchor="t" anchorCtr="0" compatLnSpc="1">
            <a:prstTxWarp prst="textNoShape">
              <a:avLst/>
            </a:prstTxWarp>
          </a:bodyPr>
          <a:lstStyle/>
          <a:p>
            <a:pPr algn="ctr" fontAlgn="base">
              <a:spcBef>
                <a:spcPct val="0"/>
              </a:spcBef>
              <a:spcAft>
                <a:spcPts val="375"/>
              </a:spcAft>
            </a:pPr>
            <a:r>
              <a:rPr lang="en-GB" sz="800" dirty="0" err="1">
                <a:solidFill>
                  <a:srgbClr val="424242"/>
                </a:solidFill>
                <a:latin typeface="Comic Sans MS" pitchFamily="66" charset="0"/>
                <a:cs typeface="Arial" pitchFamily="34" charset="0"/>
              </a:rPr>
              <a:t>Dylai’r</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syniad</a:t>
            </a:r>
            <a:r>
              <a:rPr lang="en-GB" sz="800" dirty="0">
                <a:solidFill>
                  <a:srgbClr val="424242"/>
                </a:solidFill>
                <a:latin typeface="Comic Sans MS" pitchFamily="66" charset="0"/>
                <a:cs typeface="Arial" pitchFamily="34" charset="0"/>
              </a:rPr>
              <a:t> o </a:t>
            </a:r>
            <a:r>
              <a:rPr lang="en-GB" sz="800" dirty="0" err="1">
                <a:solidFill>
                  <a:srgbClr val="424242"/>
                </a:solidFill>
                <a:latin typeface="Comic Sans MS" pitchFamily="66" charset="0"/>
                <a:cs typeface="Arial" pitchFamily="34" charset="0"/>
              </a:rPr>
              <a:t>Dduw</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fel</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Creawdwr</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llawn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cariad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arwain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pobl</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i</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fod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yn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garedig</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tuag</a:t>
            </a:r>
            <a:r>
              <a:rPr lang="en-GB" sz="800" dirty="0">
                <a:solidFill>
                  <a:srgbClr val="424242"/>
                </a:solidFill>
                <a:latin typeface="Comic Sans MS" pitchFamily="66" charset="0"/>
                <a:cs typeface="Arial" pitchFamily="34" charset="0"/>
              </a:rPr>
              <a:t> at </a:t>
            </a:r>
            <a:r>
              <a:rPr lang="en-GB" sz="800" dirty="0" err="1">
                <a:solidFill>
                  <a:srgbClr val="424242"/>
                </a:solidFill>
                <a:latin typeface="Comic Sans MS" pitchFamily="66" charset="0"/>
                <a:cs typeface="Arial" pitchFamily="34" charset="0"/>
              </a:rPr>
              <a:t>anifeiliaid</a:t>
            </a:r>
            <a:r>
              <a:rPr lang="en-GB" sz="800" dirty="0">
                <a:solidFill>
                  <a:srgbClr val="424242"/>
                </a:solidFill>
                <a:latin typeface="Comic Sans MS" pitchFamily="66" charset="0"/>
                <a:cs typeface="Arial" pitchFamily="34" charset="0"/>
              </a:rPr>
              <a:t>.</a:t>
            </a:r>
          </a:p>
          <a:p>
            <a:pPr algn="ctr" fontAlgn="base">
              <a:spcBef>
                <a:spcPct val="0"/>
              </a:spcBef>
              <a:spcAft>
                <a:spcPts val="375"/>
              </a:spcAft>
            </a:pPr>
            <a:r>
              <a:rPr lang="en-GB" sz="800" dirty="0" err="1">
                <a:solidFill>
                  <a:srgbClr val="424242"/>
                </a:solidFill>
                <a:latin typeface="Comic Sans MS" pitchFamily="66" charset="0"/>
                <a:cs typeface="Arial" pitchFamily="34" charset="0"/>
              </a:rPr>
              <a:t>Nid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yw</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gadael</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anifeiliaid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ddioddef</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poen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yn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cyd-fynd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gyda</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phersonoliaeth</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Iesu</a:t>
            </a:r>
            <a:r>
              <a:rPr lang="en-GB" sz="800" dirty="0">
                <a:solidFill>
                  <a:srgbClr val="424242"/>
                </a:solidFill>
                <a:latin typeface="Comic Sans MS" pitchFamily="66" charset="0"/>
                <a:cs typeface="Arial" pitchFamily="34" charset="0"/>
              </a:rPr>
              <a:t> – </a:t>
            </a:r>
            <a:r>
              <a:rPr lang="en-GB" sz="800" dirty="0" err="1">
                <a:solidFill>
                  <a:srgbClr val="424242"/>
                </a:solidFill>
                <a:latin typeface="Comic Sans MS" pitchFamily="66" charset="0"/>
                <a:cs typeface="Arial" pitchFamily="34" charset="0"/>
              </a:rPr>
              <a:t>personoliaeth</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garedig</a:t>
            </a:r>
            <a:r>
              <a:rPr lang="en-GB" sz="800" dirty="0">
                <a:solidFill>
                  <a:srgbClr val="424242"/>
                </a:solidFill>
                <a:latin typeface="Comic Sans MS" pitchFamily="66" charset="0"/>
                <a:cs typeface="Arial" pitchFamily="34" charset="0"/>
              </a:rPr>
              <a:t>.</a:t>
            </a:r>
            <a:endParaRPr lang="en-US" sz="800" dirty="0">
              <a:solidFill>
                <a:prstClr val="black"/>
              </a:solidFill>
              <a:latin typeface="Arial" pitchFamily="34" charset="0"/>
              <a:cs typeface="Arial" pitchFamily="34" charset="0"/>
            </a:endParaRPr>
          </a:p>
        </p:txBody>
      </p:sp>
      <p:pic>
        <p:nvPicPr>
          <p:cNvPr id="4" name="Picture 12" descr="rabbi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277" y="89268"/>
            <a:ext cx="1120775" cy="1311275"/>
          </a:xfrm>
          <a:prstGeom prst="rect">
            <a:avLst/>
          </a:prstGeom>
          <a:noFill/>
          <a:ln>
            <a:noFill/>
          </a:ln>
          <a:effectLst>
            <a:outerShdw dist="35921" dir="2700000" algn="ctr" rotWithShape="0">
              <a:srgbClr val="CCCCCC"/>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AutoShape 9"/>
          <p:cNvSpPr>
            <a:spLocks noChangeArrowheads="1"/>
          </p:cNvSpPr>
          <p:nvPr/>
        </p:nvSpPr>
        <p:spPr bwMode="auto">
          <a:xfrm>
            <a:off x="6030901" y="71805"/>
            <a:ext cx="2047697" cy="1021652"/>
          </a:xfrm>
          <a:prstGeom prst="cloudCallout">
            <a:avLst>
              <a:gd name="adj1" fmla="val -28755"/>
              <a:gd name="adj2" fmla="val 52671"/>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808080">
                <a:alpha val="50000"/>
              </a:srgbClr>
            </a:outerShdw>
          </a:effectLst>
        </p:spPr>
        <p:txBody>
          <a:bodyPr vert="horz" wrap="square" lIns="36576" tIns="36576" rIns="36576" bIns="36576" numCol="1" anchor="t" anchorCtr="0" compatLnSpc="1">
            <a:prstTxWarp prst="textNoShape">
              <a:avLst/>
            </a:prstTxWarp>
          </a:bodyPr>
          <a:lstStyle/>
          <a:p>
            <a:pPr algn="ctr" fontAlgn="base">
              <a:spcBef>
                <a:spcPct val="0"/>
              </a:spcBef>
              <a:spcAft>
                <a:spcPts val="375"/>
              </a:spcAft>
            </a:pPr>
            <a:r>
              <a:rPr lang="en-GB" sz="900" dirty="0">
                <a:solidFill>
                  <a:srgbClr val="424242"/>
                </a:solidFill>
                <a:latin typeface="Comic Sans MS" pitchFamily="66" charset="0"/>
                <a:cs typeface="Arial" pitchFamily="34" charset="0"/>
              </a:rPr>
              <a:t>Mae </a:t>
            </a:r>
            <a:r>
              <a:rPr lang="en-GB" sz="900" dirty="0" err="1">
                <a:solidFill>
                  <a:srgbClr val="424242"/>
                </a:solidFill>
                <a:latin typeface="Comic Sans MS" pitchFamily="66" charset="0"/>
                <a:cs typeface="Arial" pitchFamily="34" charset="0"/>
              </a:rPr>
              <a:t>caru’r</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rheiny</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sydd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methu</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eich</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caru</a:t>
            </a:r>
            <a:r>
              <a:rPr lang="en-GB" sz="900" dirty="0">
                <a:solidFill>
                  <a:srgbClr val="424242"/>
                </a:solidFill>
                <a:latin typeface="Comic Sans MS" pitchFamily="66" charset="0"/>
                <a:cs typeface="Arial" pitchFamily="34" charset="0"/>
              </a:rPr>
              <a:t> chi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yr</a:t>
            </a:r>
            <a:r>
              <a:rPr lang="en-GB" sz="900" dirty="0">
                <a:solidFill>
                  <a:srgbClr val="424242"/>
                </a:solidFill>
                <a:latin typeface="Comic Sans MS" pitchFamily="66" charset="0"/>
                <a:cs typeface="Arial" pitchFamily="34" charset="0"/>
              </a:rPr>
              <a:t> un </a:t>
            </a:r>
            <a:r>
              <a:rPr lang="en-GB" sz="900" dirty="0" err="1">
                <a:solidFill>
                  <a:srgbClr val="424242"/>
                </a:solidFill>
                <a:latin typeface="Comic Sans MS" pitchFamily="66" charset="0"/>
                <a:cs typeface="Arial" pitchFamily="34" charset="0"/>
              </a:rPr>
              <a:t>ffordd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arwydd</a:t>
            </a:r>
            <a:r>
              <a:rPr lang="en-GB" sz="900" dirty="0">
                <a:solidFill>
                  <a:srgbClr val="424242"/>
                </a:solidFill>
                <a:latin typeface="Comic Sans MS" pitchFamily="66" charset="0"/>
                <a:cs typeface="Arial" pitchFamily="34" charset="0"/>
              </a:rPr>
              <a:t> o agape (</a:t>
            </a:r>
            <a:r>
              <a:rPr lang="en-GB" sz="900" dirty="0" err="1">
                <a:solidFill>
                  <a:srgbClr val="424242"/>
                </a:solidFill>
                <a:latin typeface="Comic Sans MS" pitchFamily="66" charset="0"/>
                <a:cs typeface="Arial" pitchFamily="34" charset="0"/>
              </a:rPr>
              <a:t>cariad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Cristnogol</a:t>
            </a:r>
            <a:r>
              <a:rPr lang="en-GB" sz="900" dirty="0">
                <a:solidFill>
                  <a:srgbClr val="424242"/>
                </a:solidFill>
                <a:latin typeface="Comic Sans MS" pitchFamily="66" charset="0"/>
                <a:cs typeface="Arial" pitchFamily="34" charset="0"/>
              </a:rPr>
              <a:t>)</a:t>
            </a:r>
            <a:endParaRPr lang="en-US" sz="900" dirty="0">
              <a:solidFill>
                <a:prstClr val="black"/>
              </a:solidFill>
              <a:latin typeface="Arial" pitchFamily="34" charset="0"/>
              <a:cs typeface="Arial" pitchFamily="34" charset="0"/>
            </a:endParaRPr>
          </a:p>
        </p:txBody>
      </p:sp>
      <p:pic>
        <p:nvPicPr>
          <p:cNvPr id="6" name="Picture 20" descr="stopthatithu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0053" y="71805"/>
            <a:ext cx="1304925" cy="132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5"/>
          <p:cNvSpPr txBox="1">
            <a:spLocks noChangeArrowheads="1"/>
          </p:cNvSpPr>
          <p:nvPr/>
        </p:nvSpPr>
        <p:spPr bwMode="auto">
          <a:xfrm>
            <a:off x="8300966" y="551084"/>
            <a:ext cx="2266719" cy="855015"/>
          </a:xfrm>
          <a:prstGeom prst="rect">
            <a:avLst/>
          </a:prstGeom>
          <a:gradFill rotWithShape="0">
            <a:gsLst>
              <a:gs pos="0">
                <a:srgbClr val="6666FF"/>
              </a:gs>
              <a:gs pos="50000">
                <a:srgbClr val="CCCCFF"/>
              </a:gs>
              <a:gs pos="100000">
                <a:srgbClr val="6666FF"/>
              </a:gs>
            </a:gsLst>
            <a:lin ang="18900000" scaled="1"/>
          </a:gradFill>
          <a:ln w="12700" algn="in">
            <a:solidFill>
              <a:srgbClr val="6666FF"/>
            </a:solidFill>
            <a:miter lim="800000"/>
            <a:headEnd/>
            <a:tailEnd/>
          </a:ln>
          <a:effectLst>
            <a:outerShdw dist="28398" dir="3806097" algn="ctr" rotWithShape="0">
              <a:srgbClr val="000080">
                <a:alpha val="50000"/>
              </a:srgbClr>
            </a:outerShdw>
          </a:effectLst>
        </p:spPr>
        <p:txBody>
          <a:bodyPr vert="horz" wrap="square" lIns="36576" tIns="36576" rIns="36576" bIns="36576" numCol="1" anchor="t" anchorCtr="0" compatLnSpc="1">
            <a:prstTxWarp prst="textNoShape">
              <a:avLst/>
            </a:prstTxWarp>
          </a:bodyPr>
          <a:lstStyle/>
          <a:p>
            <a:pPr fontAlgn="base">
              <a:lnSpc>
                <a:spcPct val="78000"/>
              </a:lnSpc>
              <a:spcBef>
                <a:spcPct val="0"/>
              </a:spcBef>
              <a:spcAft>
                <a:spcPts val="375"/>
              </a:spcAft>
            </a:pPr>
            <a:r>
              <a:rPr lang="en-GB" sz="1000" dirty="0" err="1">
                <a:solidFill>
                  <a:srgbClr val="424242"/>
                </a:solidFill>
                <a:latin typeface="Comic Sans MS" pitchFamily="66" charset="0"/>
                <a:cs typeface="Arial" pitchFamily="34" charset="0"/>
              </a:rPr>
              <a:t>Creodd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Duw</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anifeiliaid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i</a:t>
            </a:r>
            <a:r>
              <a:rPr lang="en-GB" sz="1000" dirty="0">
                <a:solidFill>
                  <a:srgbClr val="424242"/>
                </a:solidFill>
                <a:latin typeface="Comic Sans MS" pitchFamily="66" charset="0"/>
                <a:cs typeface="Arial" pitchFamily="34" charset="0"/>
              </a:rPr>
              <a:t> WASANAETHU  </a:t>
            </a:r>
            <a:r>
              <a:rPr lang="en-GB" sz="1000" dirty="0" err="1">
                <a:solidFill>
                  <a:srgbClr val="424242"/>
                </a:solidFill>
                <a:latin typeface="Comic Sans MS" pitchFamily="66" charset="0"/>
                <a:cs typeface="Arial" pitchFamily="34" charset="0"/>
              </a:rPr>
              <a:t>dyn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fel</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cwmni</a:t>
            </a:r>
            <a:r>
              <a:rPr lang="en-GB" sz="1000" dirty="0">
                <a:solidFill>
                  <a:srgbClr val="424242"/>
                </a:solidFill>
                <a:latin typeface="Comic Sans MS" pitchFamily="66" charset="0"/>
                <a:cs typeface="Arial" pitchFamily="34" charset="0"/>
              </a:rPr>
              <a:t> ac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fwyd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iddo</a:t>
            </a:r>
            <a:r>
              <a:rPr lang="en-GB" sz="1000" dirty="0">
                <a:solidFill>
                  <a:srgbClr val="424242"/>
                </a:solidFill>
                <a:latin typeface="Comic Sans MS" pitchFamily="66" charset="0"/>
                <a:cs typeface="Arial" pitchFamily="34" charset="0"/>
              </a:rPr>
              <a:t>. Mae </a:t>
            </a:r>
            <a:r>
              <a:rPr lang="en-GB" sz="1000" dirty="0" err="1">
                <a:solidFill>
                  <a:srgbClr val="424242"/>
                </a:solidFill>
                <a:latin typeface="Comic Sans MS" pitchFamily="66" charset="0"/>
                <a:cs typeface="Arial" pitchFamily="34" charset="0"/>
              </a:rPr>
              <a:t>dyn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rhoi</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enwau</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anifeiliaid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sy’n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dangos</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fod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ganddo</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bwer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drostynt</a:t>
            </a:r>
            <a:r>
              <a:rPr lang="en-GB" sz="1000" dirty="0">
                <a:solidFill>
                  <a:srgbClr val="424242"/>
                </a:solidFill>
                <a:latin typeface="Comic Sans MS" pitchFamily="66" charset="0"/>
                <a:cs typeface="Arial" pitchFamily="34" charset="0"/>
              </a:rPr>
              <a:t>. </a:t>
            </a:r>
          </a:p>
          <a:p>
            <a:pPr fontAlgn="base">
              <a:lnSpc>
                <a:spcPct val="78000"/>
              </a:lnSpc>
              <a:spcBef>
                <a:spcPct val="0"/>
              </a:spcBef>
              <a:spcAft>
                <a:spcPts val="375"/>
              </a:spcAft>
            </a:pPr>
            <a:r>
              <a:rPr lang="en-GB" sz="1000" dirty="0">
                <a:solidFill>
                  <a:srgbClr val="424242"/>
                </a:solidFill>
                <a:latin typeface="Comic Sans MS" pitchFamily="66" charset="0"/>
                <a:cs typeface="Arial" pitchFamily="34" charset="0"/>
              </a:rPr>
              <a:t>(</a:t>
            </a:r>
            <a:r>
              <a:rPr lang="en-GB" sz="1000" dirty="0" err="1">
                <a:solidFill>
                  <a:srgbClr val="424242"/>
                </a:solidFill>
                <a:latin typeface="Comic Sans MS" pitchFamily="66" charset="0"/>
                <a:cs typeface="Arial" pitchFamily="34" charset="0"/>
              </a:rPr>
              <a:t>Gensis</a:t>
            </a:r>
            <a:r>
              <a:rPr lang="en-GB" sz="1000" dirty="0">
                <a:solidFill>
                  <a:srgbClr val="424242"/>
                </a:solidFill>
                <a:latin typeface="Comic Sans MS" pitchFamily="66" charset="0"/>
                <a:cs typeface="Arial" pitchFamily="34" charset="0"/>
              </a:rPr>
              <a:t> 2:18-20)</a:t>
            </a:r>
            <a:endParaRPr lang="en-US" sz="1000" dirty="0">
              <a:solidFill>
                <a:prstClr val="black"/>
              </a:solidFill>
              <a:latin typeface="Arial" pitchFamily="34" charset="0"/>
              <a:cs typeface="Arial" pitchFamily="34" charset="0"/>
            </a:endParaRPr>
          </a:p>
        </p:txBody>
      </p:sp>
      <p:pic>
        <p:nvPicPr>
          <p:cNvPr id="9" name="Picture 13" descr="animals_christian_187010_tn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5" y="1168063"/>
            <a:ext cx="1052465" cy="1479758"/>
          </a:xfrm>
          <a:prstGeom prst="rect">
            <a:avLst/>
          </a:prstGeom>
          <a:noFill/>
          <a:ln>
            <a:noFill/>
          </a:ln>
          <a:effectLst>
            <a:outerShdw dist="35921" dir="2700000" algn="ctr" rotWithShape="0">
              <a:srgbClr val="CCCCCC"/>
            </a:outerShd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xt Box 4"/>
          <p:cNvSpPr txBox="1">
            <a:spLocks noChangeArrowheads="1"/>
          </p:cNvSpPr>
          <p:nvPr/>
        </p:nvSpPr>
        <p:spPr bwMode="auto">
          <a:xfrm>
            <a:off x="1095414" y="1210058"/>
            <a:ext cx="2477293" cy="1398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StAwstin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Mynach</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Catholig</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375"/>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reswm</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375"/>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rhesymol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hawl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deyrnasu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dros</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afresymol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375"/>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Gall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ddofi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fedar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ddim</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dofi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375"/>
              </a:spcAft>
              <a:buClrTx/>
              <a:buSzTx/>
              <a:buFontTx/>
              <a:buNone/>
              <a:tabLst/>
              <a:defRPr/>
            </a:pP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rhesymu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750"/>
              </a:spcAft>
              <a:buClrTx/>
              <a:buSzTx/>
              <a:buFontTx/>
              <a:buNone/>
              <a:tabLst/>
              <a:defRPr/>
            </a:pP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hyd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oed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gwybod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bod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fyw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AutoShape 8"/>
          <p:cNvSpPr>
            <a:spLocks noChangeArrowheads="1"/>
          </p:cNvSpPr>
          <p:nvPr/>
        </p:nvSpPr>
        <p:spPr bwMode="auto">
          <a:xfrm>
            <a:off x="3615655" y="1484558"/>
            <a:ext cx="4462943" cy="849201"/>
          </a:xfrm>
          <a:prstGeom prst="wedgeRoundRectCallout">
            <a:avLst>
              <a:gd name="adj1" fmla="val -5894"/>
              <a:gd name="adj2" fmla="val 68382"/>
              <a:gd name="adj3" fmla="val 16667"/>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Genesis 1:26 </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hefyd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ddywedodd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Gwnawn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delw</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wrth</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llun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hunain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arglwyddiaethant</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bysg</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môr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ehediaid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nefoedd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holl</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ddaear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bob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ymlusgiad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ymlusgo</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ddaear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Rhoddodd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AWDURDOD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dros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Text Box 6"/>
          <p:cNvSpPr txBox="1">
            <a:spLocks noChangeArrowheads="1"/>
          </p:cNvSpPr>
          <p:nvPr/>
        </p:nvSpPr>
        <p:spPr bwMode="auto">
          <a:xfrm>
            <a:off x="8204433" y="1570543"/>
            <a:ext cx="3890545" cy="853971"/>
          </a:xfrm>
          <a:prstGeom prst="rect">
            <a:avLst/>
          </a:prstGeom>
          <a:gradFill rotWithShape="0">
            <a:gsLst>
              <a:gs pos="0">
                <a:srgbClr val="FFFFFF"/>
              </a:gs>
              <a:gs pos="100000">
                <a:srgbClr val="FFEB99"/>
              </a:gs>
            </a:gsLst>
            <a:lin ang="5400000" scaled="1"/>
          </a:gradFill>
          <a:ln w="12700" algn="in">
            <a:solidFill>
              <a:srgbClr val="FFE166"/>
            </a:solidFill>
            <a:miter lim="800000"/>
            <a:headEnd/>
            <a:tailEnd/>
          </a:ln>
          <a:effectLst>
            <a:outerShdw dist="28398" dir="3806097" algn="ctr" rotWithShape="0">
              <a:srgbClr val="806600">
                <a:alpha val="50000"/>
              </a:srgbClr>
            </a:outerShdw>
          </a:effectLst>
        </p:spPr>
        <p:txBody>
          <a:bodyPr vert="horz" wrap="square" lIns="36576" tIns="36576" rIns="36576" bIns="36576" numCol="1" anchor="t" anchorCtr="0" compatLnSpc="1">
            <a:prstTxWarp prst="textNoShape">
              <a:avLst/>
            </a:prstTxWarp>
          </a:bodyPr>
          <a:lstStyle/>
          <a:p>
            <a:pPr fontAlgn="base">
              <a:lnSpc>
                <a:spcPct val="80000"/>
              </a:lnSpc>
              <a:spcBef>
                <a:spcPct val="0"/>
              </a:spcBef>
              <a:spcAft>
                <a:spcPts val="375"/>
              </a:spcAft>
            </a:pPr>
            <a:r>
              <a:rPr lang="en-GB" sz="900" dirty="0" err="1">
                <a:solidFill>
                  <a:srgbClr val="424242"/>
                </a:solidFill>
                <a:latin typeface="Comic Sans MS" pitchFamily="66" charset="0"/>
                <a:cs typeface="Arial" pitchFamily="34" charset="0"/>
              </a:rPr>
              <a:t>Ym</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myd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delfrydol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Duw</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mae</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byw</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hapus</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gydag</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anifeiliaid</a:t>
            </a:r>
            <a:r>
              <a:rPr lang="en-GB" sz="900" dirty="0">
                <a:solidFill>
                  <a:srgbClr val="424242"/>
                </a:solidFill>
                <a:latin typeface="Comic Sans MS" pitchFamily="66" charset="0"/>
                <a:cs typeface="Arial" pitchFamily="34" charset="0"/>
              </a:rPr>
              <a:t>: </a:t>
            </a:r>
          </a:p>
          <a:p>
            <a:pPr lvl="1" fontAlgn="base">
              <a:lnSpc>
                <a:spcPct val="80000"/>
              </a:lnSpc>
              <a:spcBef>
                <a:spcPct val="0"/>
              </a:spcBef>
              <a:spcAft>
                <a:spcPts val="375"/>
              </a:spcAft>
            </a:pPr>
            <a:r>
              <a:rPr lang="en-GB" sz="900" dirty="0">
                <a:solidFill>
                  <a:srgbClr val="424242"/>
                </a:solidFill>
                <a:latin typeface="Comic Sans MS" pitchFamily="66" charset="0"/>
                <a:cs typeface="Arial" pitchFamily="34" charset="0"/>
              </a:rPr>
              <a:t>Mae </a:t>
            </a:r>
            <a:r>
              <a:rPr lang="en-GB" sz="900" dirty="0" err="1">
                <a:solidFill>
                  <a:srgbClr val="424242"/>
                </a:solidFill>
                <a:latin typeface="Comic Sans MS" pitchFamily="66" charset="0"/>
                <a:cs typeface="Arial" pitchFamily="34" charset="0"/>
              </a:rPr>
              <a:t>Gardd</a:t>
            </a:r>
            <a:r>
              <a:rPr lang="en-GB" sz="900" dirty="0">
                <a:solidFill>
                  <a:srgbClr val="424242"/>
                </a:solidFill>
                <a:latin typeface="Comic Sans MS" pitchFamily="66" charset="0"/>
                <a:cs typeface="Arial" pitchFamily="34" charset="0"/>
              </a:rPr>
              <a:t> Eden, </a:t>
            </a:r>
            <a:r>
              <a:rPr lang="en-GB" sz="900" dirty="0" err="1">
                <a:solidFill>
                  <a:srgbClr val="424242"/>
                </a:solidFill>
                <a:latin typeface="Comic Sans MS" pitchFamily="66" charset="0"/>
                <a:cs typeface="Arial" pitchFamily="34" charset="0"/>
              </a:rPr>
              <a:t>lle’r</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oedd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pobl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byw</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hapus</a:t>
            </a:r>
            <a:r>
              <a:rPr lang="en-GB" sz="900" dirty="0">
                <a:solidFill>
                  <a:srgbClr val="424242"/>
                </a:solidFill>
                <a:latin typeface="Comic Sans MS" pitchFamily="66" charset="0"/>
                <a:cs typeface="Arial" pitchFamily="34" charset="0"/>
              </a:rPr>
              <a:t> ac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heddychlon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gydag</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anifeiliaid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ddarlun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hardd</a:t>
            </a:r>
            <a:r>
              <a:rPr lang="en-GB" sz="900" dirty="0">
                <a:solidFill>
                  <a:srgbClr val="424242"/>
                </a:solidFill>
                <a:latin typeface="Comic Sans MS" pitchFamily="66" charset="0"/>
                <a:cs typeface="Arial" pitchFamily="34" charset="0"/>
              </a:rPr>
              <a:t> o </a:t>
            </a:r>
            <a:r>
              <a:rPr lang="en-GB" sz="900" dirty="0" err="1">
                <a:solidFill>
                  <a:srgbClr val="424242"/>
                </a:solidFill>
                <a:latin typeface="Comic Sans MS" pitchFamily="66" charset="0"/>
                <a:cs typeface="Arial" pitchFamily="34" charset="0"/>
              </a:rPr>
              <a:t>fyd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delfrydol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Duw</a:t>
            </a:r>
            <a:r>
              <a:rPr lang="en-GB" sz="900" dirty="0">
                <a:solidFill>
                  <a:srgbClr val="424242"/>
                </a:solidFill>
                <a:latin typeface="Comic Sans MS" pitchFamily="66" charset="0"/>
                <a:cs typeface="Arial" pitchFamily="34" charset="0"/>
              </a:rPr>
              <a:t>, ac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dangos</a:t>
            </a:r>
            <a:r>
              <a:rPr lang="en-GB" sz="900" dirty="0">
                <a:solidFill>
                  <a:srgbClr val="424242"/>
                </a:solidFill>
                <a:latin typeface="Comic Sans MS" pitchFamily="66" charset="0"/>
                <a:cs typeface="Arial" pitchFamily="34" charset="0"/>
              </a:rPr>
              <a:t> y nod y </a:t>
            </a:r>
            <a:r>
              <a:rPr lang="en-GB" sz="900" dirty="0" err="1">
                <a:solidFill>
                  <a:srgbClr val="424242"/>
                </a:solidFill>
                <a:latin typeface="Comic Sans MS" pitchFamily="66" charset="0"/>
                <a:cs typeface="Arial" pitchFamily="34" charset="0"/>
              </a:rPr>
              <a:t>dylai</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pobl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anelu</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tuag</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ato</a:t>
            </a:r>
            <a:r>
              <a:rPr lang="en-GB" sz="900" dirty="0">
                <a:solidFill>
                  <a:srgbClr val="424242"/>
                </a:solidFill>
                <a:latin typeface="Comic Sans MS" pitchFamily="66" charset="0"/>
                <a:cs typeface="Arial" pitchFamily="34" charset="0"/>
              </a:rPr>
              <a:t>. </a:t>
            </a:r>
          </a:p>
          <a:p>
            <a:pPr lvl="1" fontAlgn="base">
              <a:lnSpc>
                <a:spcPct val="80000"/>
              </a:lnSpc>
              <a:spcBef>
                <a:spcPct val="0"/>
              </a:spcBef>
              <a:spcAft>
                <a:spcPts val="375"/>
              </a:spcAft>
            </a:pPr>
            <a:r>
              <a:rPr lang="en-GB" sz="900" dirty="0" err="1">
                <a:solidFill>
                  <a:srgbClr val="424242"/>
                </a:solidFill>
                <a:latin typeface="Comic Sans MS" pitchFamily="66" charset="0"/>
                <a:cs typeface="Arial" pitchFamily="34" charset="0"/>
              </a:rPr>
              <a:t>Mae’r</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Proffwyd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Eseia</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disgrifio</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Teyrnas</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Nefoedd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fel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rhywle</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lle</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mae</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anifeiliaid</a:t>
            </a:r>
            <a:r>
              <a:rPr lang="en-GB" sz="900" dirty="0">
                <a:solidFill>
                  <a:srgbClr val="424242"/>
                </a:solidFill>
                <a:latin typeface="Comic Sans MS" pitchFamily="66" charset="0"/>
                <a:cs typeface="Arial" pitchFamily="34" charset="0"/>
              </a:rPr>
              <a:t> a </a:t>
            </a:r>
            <a:r>
              <a:rPr lang="en-GB" sz="900" dirty="0" err="1">
                <a:solidFill>
                  <a:srgbClr val="424242"/>
                </a:solidFill>
                <a:latin typeface="Comic Sans MS" pitchFamily="66" charset="0"/>
                <a:cs typeface="Arial" pitchFamily="34" charset="0"/>
              </a:rPr>
              <a:t>phobl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byw</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heddychlon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gyda’i</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gilydd</a:t>
            </a:r>
            <a:r>
              <a:rPr lang="en-GB" sz="900" dirty="0">
                <a:solidFill>
                  <a:srgbClr val="424242"/>
                </a:solidFill>
                <a:latin typeface="Comic Sans MS" pitchFamily="66" charset="0"/>
                <a:cs typeface="Arial" pitchFamily="34" charset="0"/>
              </a:rPr>
              <a:t>. </a:t>
            </a:r>
            <a:endParaRPr lang="en-US" sz="900" dirty="0">
              <a:solidFill>
                <a:prstClr val="black"/>
              </a:solidFill>
              <a:latin typeface="Arial" pitchFamily="34" charset="0"/>
              <a:cs typeface="Arial" pitchFamily="34" charset="0"/>
            </a:endParaRPr>
          </a:p>
        </p:txBody>
      </p:sp>
      <p:sp>
        <p:nvSpPr>
          <p:cNvPr id="13" name="AutoShape 10"/>
          <p:cNvSpPr>
            <a:spLocks noChangeArrowheads="1"/>
          </p:cNvSpPr>
          <p:nvPr/>
        </p:nvSpPr>
        <p:spPr bwMode="auto">
          <a:xfrm>
            <a:off x="52437" y="2687384"/>
            <a:ext cx="3946028" cy="900113"/>
          </a:xfrm>
          <a:prstGeom prst="wedgeRoundRectCallout">
            <a:avLst>
              <a:gd name="adj1" fmla="val -4361"/>
              <a:gd name="adj2" fmla="val 83765"/>
              <a:gd name="adj3" fmla="val 16667"/>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Thomas Aquinas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Mynach</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Catholig</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375"/>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Crewyd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bod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cael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defnyddio</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p>
          <a:p>
            <a:pPr marL="0" marR="0" lvl="0" indent="0" defTabSz="914400" eaLnBrk="1" fontAlgn="base" latinLnBrk="0" hangingPunct="1">
              <a:lnSpc>
                <a:spcPct val="100000"/>
              </a:lnSpc>
              <a:spcBef>
                <a:spcPct val="0"/>
              </a:spcBef>
              <a:spcAft>
                <a:spcPts val="375"/>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oes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resymu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felly,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maent</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israddol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750"/>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weld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beth</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statws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pan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lladd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rhywun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arall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4" name="Rectangle 13"/>
          <p:cNvSpPr/>
          <p:nvPr/>
        </p:nvSpPr>
        <p:spPr>
          <a:xfrm>
            <a:off x="4135772" y="2571930"/>
            <a:ext cx="2018665" cy="1015663"/>
          </a:xfrm>
          <a:prstGeom prst="rect">
            <a:avLst/>
          </a:prstGeom>
          <a:solidFill>
            <a:schemeClr val="accent6">
              <a:lumMod val="75000"/>
            </a:schemeClr>
          </a:solidFill>
        </p:spPr>
        <p:txBody>
          <a:bodyPr wrap="square" lIns="91440" tIns="45720" rIns="91440" bIns="45720">
            <a:spAutoFit/>
          </a:bodyPr>
          <a:lstStyle/>
          <a:p>
            <a:pPr algn="ctr"/>
            <a:r>
              <a:rPr lang="en-US" sz="2000" b="1" dirty="0" err="1">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Bodau</a:t>
            </a: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 </a:t>
            </a:r>
            <a:r>
              <a:rPr lang="en-US" sz="2000" b="1" dirty="0" err="1">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dynol</a:t>
            </a: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t>
            </a:r>
          </a:p>
          <a:p>
            <a:pPr algn="ctr"/>
            <a:r>
              <a:rPr lang="en-US" sz="2000" b="1" dirty="0" err="1">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anifeiliaid</a:t>
            </a: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t>
            </a:r>
          </a:p>
          <a:p>
            <a:pPr algn="ct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 </a:t>
            </a:r>
            <a:r>
              <a:rPr lang="en-US" sz="2000" b="1" dirty="0" err="1">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chrefydd</a:t>
            </a: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t>
            </a:r>
          </a:p>
        </p:txBody>
      </p:sp>
      <p:pic>
        <p:nvPicPr>
          <p:cNvPr id="16" name="Picture 14" descr="imagesCAXU5O4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744" y="2354923"/>
            <a:ext cx="2118280" cy="13001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 name="Text Box 5"/>
          <p:cNvSpPr txBox="1">
            <a:spLocks noChangeArrowheads="1"/>
          </p:cNvSpPr>
          <p:nvPr/>
        </p:nvSpPr>
        <p:spPr bwMode="auto">
          <a:xfrm>
            <a:off x="8682606" y="2563093"/>
            <a:ext cx="3412372" cy="883823"/>
          </a:xfrm>
          <a:prstGeom prst="rect">
            <a:avLst/>
          </a:prstGeom>
          <a:gradFill rotWithShape="0">
            <a:gsLst>
              <a:gs pos="0">
                <a:srgbClr val="6666FF"/>
              </a:gs>
              <a:gs pos="50000">
                <a:srgbClr val="CCCCFF"/>
              </a:gs>
              <a:gs pos="100000">
                <a:srgbClr val="6666FF"/>
              </a:gs>
            </a:gsLst>
            <a:lin ang="18900000" scaled="1"/>
          </a:gradFill>
          <a:ln w="12700" algn="in">
            <a:solidFill>
              <a:srgbClr val="6666FF"/>
            </a:solidFill>
            <a:miter lim="800000"/>
            <a:headEnd/>
            <a:tailEnd/>
          </a:ln>
          <a:effectLst>
            <a:outerShdw dist="28398" dir="3806097" algn="ctr" rotWithShape="0">
              <a:srgbClr val="000080">
                <a:alpha val="50000"/>
              </a:srgbClr>
            </a:outerShdw>
          </a:effectLst>
        </p:spPr>
        <p:txBody>
          <a:bodyPr vert="horz" wrap="square" lIns="36576" tIns="36576" rIns="36576" bIns="36576" numCol="1" anchor="t" anchorCtr="0" compatLnSpc="1">
            <a:prstTxWarp prst="textNoShape">
              <a:avLst/>
            </a:prstTxWarp>
          </a:bodyPr>
          <a:lstStyle/>
          <a:p>
            <a:pPr fontAlgn="base">
              <a:lnSpc>
                <a:spcPct val="78000"/>
              </a:lnSpc>
              <a:spcBef>
                <a:spcPct val="0"/>
              </a:spcBef>
              <a:spcAft>
                <a:spcPts val="375"/>
              </a:spcAft>
            </a:pPr>
            <a:r>
              <a:rPr lang="en-GB" sz="1000" dirty="0" err="1">
                <a:solidFill>
                  <a:srgbClr val="424242"/>
                </a:solidFill>
                <a:latin typeface="Comic Sans MS" pitchFamily="66" charset="0"/>
                <a:cs typeface="Arial" pitchFamily="34" charset="0"/>
              </a:rPr>
              <a:t>Dysgodd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Iesu</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bobl</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i</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fod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garedig</a:t>
            </a:r>
            <a:r>
              <a:rPr lang="en-GB" sz="1000" dirty="0">
                <a:solidFill>
                  <a:srgbClr val="424242"/>
                </a:solidFill>
                <a:latin typeface="Comic Sans MS" pitchFamily="66" charset="0"/>
                <a:cs typeface="Arial" pitchFamily="34" charset="0"/>
              </a:rPr>
              <a:t> at y </a:t>
            </a:r>
            <a:r>
              <a:rPr lang="en-GB" sz="1000" dirty="0" err="1">
                <a:solidFill>
                  <a:srgbClr val="424242"/>
                </a:solidFill>
                <a:latin typeface="Comic Sans MS" pitchFamily="66" charset="0"/>
                <a:cs typeface="Arial" pitchFamily="34" charset="0"/>
              </a:rPr>
              <a:t>gwan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anghenus</a:t>
            </a:r>
            <a:r>
              <a:rPr lang="en-GB" sz="1000" dirty="0">
                <a:solidFill>
                  <a:srgbClr val="424242"/>
                </a:solidFill>
                <a:latin typeface="Comic Sans MS" pitchFamily="66" charset="0"/>
                <a:cs typeface="Arial" pitchFamily="34" charset="0"/>
              </a:rPr>
              <a:t>. </a:t>
            </a:r>
          </a:p>
          <a:p>
            <a:pPr fontAlgn="base">
              <a:lnSpc>
                <a:spcPct val="78000"/>
              </a:lnSpc>
              <a:spcBef>
                <a:spcPct val="0"/>
              </a:spcBef>
              <a:spcAft>
                <a:spcPts val="375"/>
              </a:spcAft>
            </a:pPr>
            <a:r>
              <a:rPr lang="en-GB" sz="1000" dirty="0" err="1">
                <a:solidFill>
                  <a:srgbClr val="424242"/>
                </a:solidFill>
                <a:latin typeface="Comic Sans MS" pitchFamily="66" charset="0"/>
                <a:cs typeface="Arial" pitchFamily="34" charset="0"/>
              </a:rPr>
              <a:t>Mewn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cymhariaeth</a:t>
            </a:r>
            <a:r>
              <a:rPr lang="en-GB" sz="1000" dirty="0">
                <a:solidFill>
                  <a:srgbClr val="424242"/>
                </a:solidFill>
                <a:latin typeface="Comic Sans MS" pitchFamily="66" charset="0"/>
                <a:cs typeface="Arial" pitchFamily="34" charset="0"/>
              </a:rPr>
              <a:t> â </a:t>
            </a:r>
            <a:r>
              <a:rPr lang="en-GB" sz="1000" dirty="0" err="1">
                <a:solidFill>
                  <a:srgbClr val="424242"/>
                </a:solidFill>
                <a:latin typeface="Comic Sans MS" pitchFamily="66" charset="0"/>
                <a:cs typeface="Arial" pitchFamily="34" charset="0"/>
              </a:rPr>
              <a:t>bodau</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dynol</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mae</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anifeilaid</a:t>
            </a:r>
            <a:r>
              <a:rPr lang="en-GB" sz="1000" dirty="0">
                <a:solidFill>
                  <a:srgbClr val="424242"/>
                </a:solidFill>
                <a:latin typeface="Comic Sans MS" pitchFamily="66" charset="0"/>
                <a:cs typeface="Arial" pitchFamily="34" charset="0"/>
              </a:rPr>
              <a:t>, bob </a:t>
            </a:r>
            <a:r>
              <a:rPr lang="en-GB" sz="1000" dirty="0" err="1">
                <a:solidFill>
                  <a:srgbClr val="424242"/>
                </a:solidFill>
                <a:latin typeface="Comic Sans MS" pitchFamily="66" charset="0"/>
                <a:cs typeface="Arial" pitchFamily="34" charset="0"/>
              </a:rPr>
              <a:t>amser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ymddangos</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wan ac </a:t>
            </a:r>
            <a:r>
              <a:rPr lang="en-GB" sz="1000" dirty="0" err="1">
                <a:solidFill>
                  <a:srgbClr val="424242"/>
                </a:solidFill>
                <a:latin typeface="Comic Sans MS" pitchFamily="66" charset="0"/>
                <a:cs typeface="Arial" pitchFamily="34" charset="0"/>
              </a:rPr>
              <a:t>anghenus</a:t>
            </a:r>
            <a:r>
              <a:rPr lang="en-GB" sz="1000" dirty="0">
                <a:solidFill>
                  <a:srgbClr val="424242"/>
                </a:solidFill>
                <a:latin typeface="Comic Sans MS" pitchFamily="66" charset="0"/>
                <a:cs typeface="Arial" pitchFamily="34" charset="0"/>
              </a:rPr>
              <a:t>.</a:t>
            </a:r>
          </a:p>
          <a:p>
            <a:pPr fontAlgn="base">
              <a:lnSpc>
                <a:spcPct val="78000"/>
              </a:lnSpc>
              <a:spcBef>
                <a:spcPct val="0"/>
              </a:spcBef>
              <a:spcAft>
                <a:spcPts val="375"/>
              </a:spcAft>
            </a:pPr>
            <a:r>
              <a:rPr lang="en-GB" sz="1000" dirty="0" err="1">
                <a:solidFill>
                  <a:srgbClr val="424242"/>
                </a:solidFill>
                <a:latin typeface="Comic Sans MS" pitchFamily="66" charset="0"/>
                <a:cs typeface="Arial" pitchFamily="34" charset="0"/>
              </a:rPr>
              <a:t>Dylai</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Cristnogion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ddangos</a:t>
            </a:r>
            <a:r>
              <a:rPr lang="en-GB" sz="1000" dirty="0">
                <a:solidFill>
                  <a:srgbClr val="424242"/>
                </a:solidFill>
                <a:latin typeface="Comic Sans MS" pitchFamily="66" charset="0"/>
                <a:cs typeface="Arial" pitchFamily="34" charset="0"/>
              </a:rPr>
              <a:t> parch </a:t>
            </a:r>
            <a:r>
              <a:rPr lang="en-GB" sz="1000" dirty="0" err="1">
                <a:solidFill>
                  <a:srgbClr val="424242"/>
                </a:solidFill>
                <a:latin typeface="Comic Sans MS" pitchFamily="66" charset="0"/>
                <a:cs typeface="Arial" pitchFamily="34" charset="0"/>
              </a:rPr>
              <a:t>tuag</a:t>
            </a:r>
            <a:r>
              <a:rPr lang="en-GB" sz="1000" dirty="0">
                <a:solidFill>
                  <a:srgbClr val="424242"/>
                </a:solidFill>
                <a:latin typeface="Comic Sans MS" pitchFamily="66" charset="0"/>
                <a:cs typeface="Arial" pitchFamily="34" charset="0"/>
              </a:rPr>
              <a:t> at </a:t>
            </a:r>
            <a:r>
              <a:rPr lang="en-GB" sz="1000" dirty="0" err="1">
                <a:solidFill>
                  <a:srgbClr val="424242"/>
                </a:solidFill>
                <a:latin typeface="Comic Sans MS" pitchFamily="66" charset="0"/>
                <a:cs typeface="Arial" pitchFamily="34" charset="0"/>
              </a:rPr>
              <a:t>anifeiliaid</a:t>
            </a:r>
            <a:r>
              <a:rPr lang="en-GB" sz="1000" dirty="0">
                <a:solidFill>
                  <a:srgbClr val="424242"/>
                </a:solidFill>
                <a:latin typeface="Comic Sans MS" pitchFamily="66" charset="0"/>
                <a:cs typeface="Arial" pitchFamily="34" charset="0"/>
              </a:rPr>
              <a:t>.</a:t>
            </a:r>
            <a:endParaRPr lang="en-US" sz="1000" dirty="0">
              <a:solidFill>
                <a:prstClr val="black"/>
              </a:solidFill>
              <a:latin typeface="Arial" pitchFamily="34" charset="0"/>
              <a:cs typeface="Arial" pitchFamily="34" charset="0"/>
            </a:endParaRPr>
          </a:p>
        </p:txBody>
      </p:sp>
      <p:sp>
        <p:nvSpPr>
          <p:cNvPr id="18" name="AutoShape 11"/>
          <p:cNvSpPr>
            <a:spLocks noChangeArrowheads="1"/>
          </p:cNvSpPr>
          <p:nvPr/>
        </p:nvSpPr>
        <p:spPr bwMode="auto">
          <a:xfrm>
            <a:off x="0" y="3832375"/>
            <a:ext cx="2541863" cy="962276"/>
          </a:xfrm>
          <a:prstGeom prst="wedgeEllipseCallout">
            <a:avLst>
              <a:gd name="adj1" fmla="val 30037"/>
              <a:gd name="adj2" fmla="val 60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6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Genesis 1:29</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6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ddywedodd</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Wele</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mi a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roddais</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chwi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bob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llysieuyn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hadu</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had,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hwn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sydd</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wyneb</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holl</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ddaear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phob</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pren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hwn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ynddo</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ffrwyth</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pren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hadu</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had,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fwyd</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chwi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endParaRPr kumimoji="0" lang="en-US" sz="1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AutoShape 19"/>
          <p:cNvSpPr>
            <a:spLocks noChangeArrowheads="1"/>
          </p:cNvSpPr>
          <p:nvPr/>
        </p:nvSpPr>
        <p:spPr bwMode="auto">
          <a:xfrm>
            <a:off x="2793892" y="3651702"/>
            <a:ext cx="2409145" cy="1569367"/>
          </a:xfrm>
          <a:prstGeom prst="wedgeRoundRectCallout">
            <a:avLst>
              <a:gd name="adj1" fmla="val 78326"/>
              <a:gd name="adj2" fmla="val -37039"/>
              <a:gd name="adj3" fmla="val 16667"/>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Dyfyniad</a:t>
            </a: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waith</a:t>
            </a: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C.S Lewis</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If animals have no soul then] they have no moral responsibilities and are not immortal. But the absence of 'soul' in that sense makes the infliction of pain upon them not easier but harder to justify, for it means that animals cannot deserve pain, nor profit morally by the discipline of pain, nor be recompensed by happiness in another life for suffering in this. ... 'Soullessness', in so far as it is relevant to the question at all, is an argument against vivisection </a:t>
            </a:r>
            <a:endParaRPr kumimoji="0" lang="en-US" sz="800" b="0" i="1"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0" name="Picture 30" descr="http://www.witchful-thinking.com/wp-content/uploads/2010/08/kitten-from-go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2353" y="3701781"/>
            <a:ext cx="2072080" cy="15170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p:cNvSpPr>
          <p:nvPr/>
        </p:nvSpPr>
        <p:spPr bwMode="auto">
          <a:xfrm>
            <a:off x="8831530" y="3585495"/>
            <a:ext cx="3263448" cy="206029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Catecism</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Eglwys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Gatholig</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dweud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wrthym</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1125"/>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groes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urddas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achosi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ddioddef</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neu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farw’n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ddi-angen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1125"/>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gwario</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arian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ofer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mwyn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cael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gwared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ddiffyg</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hapusrwydd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pobl</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100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arbrofion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meddygol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gwyddonol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dderbyniol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hyd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oed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foesol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cael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gadw</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cyfyngiadau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cyfrannu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tuag</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arbed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bywydau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bobl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ENAID,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ond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does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ddim</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p>
          <a:p>
            <a:pPr marL="0" marR="0" lvl="0" indent="0" defTabSz="914400" eaLnBrk="1" fontAlgn="base" latinLnBrk="0" hangingPunct="1">
              <a:lnSpc>
                <a:spcPct val="100000"/>
              </a:lnSpc>
              <a:spcBef>
                <a:spcPct val="0"/>
              </a:spcBef>
              <a:spcAft>
                <a:spcPts val="100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pobl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RHESYMU,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ond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fedr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ddim</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2" name="Picture 28" descr="http://www.snowbizz.com/images/Murals/NoahsAr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776" y="4811764"/>
            <a:ext cx="1266793" cy="147777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3" name="Text Box 17"/>
          <p:cNvSpPr txBox="1">
            <a:spLocks noChangeArrowheads="1"/>
          </p:cNvSpPr>
          <p:nvPr/>
        </p:nvSpPr>
        <p:spPr bwMode="auto">
          <a:xfrm>
            <a:off x="1741639" y="5285178"/>
            <a:ext cx="2712915" cy="905897"/>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wedi’i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osod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mewn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safle</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arbennig</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pan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gafodd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greu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Dduw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na</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ddylai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neb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greulon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tuag</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gallwn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gyfiawnhau’r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defnydd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mewn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arbrofion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meddygol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hynny’n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ymestyn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hyd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bywyd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ddaear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union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ffordd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ag y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gwisgo</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croen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fwyta</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cnawd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(cig).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Dyma</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oedd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gorchymyn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gyfer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6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1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Text Box 22"/>
          <p:cNvSpPr txBox="1">
            <a:spLocks noChangeArrowheads="1"/>
          </p:cNvSpPr>
          <p:nvPr/>
        </p:nvSpPr>
        <p:spPr bwMode="auto">
          <a:xfrm>
            <a:off x="4544680" y="5285179"/>
            <a:ext cx="3865344" cy="6814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St. Francis o Assisi</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Roedd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pregethu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gweddio’n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aml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cwmni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Ef</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nawddsant</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Roedd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honni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GAN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eneidiau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bod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wedi’u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creu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un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ffynhonnell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 â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phobl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endParaRPr kumimoji="0" lang="en-US" sz="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5" name="Text Box 16"/>
          <p:cNvSpPr txBox="1">
            <a:spLocks noChangeArrowheads="1"/>
          </p:cNvSpPr>
          <p:nvPr/>
        </p:nvSpPr>
        <p:spPr bwMode="auto">
          <a:xfrm>
            <a:off x="8831531" y="5721292"/>
            <a:ext cx="3184634" cy="95026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Caiff</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mwy</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sylw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roi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Eglwys</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Fethodistaidd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Mae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gennym</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gyfrifoldeb</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ofalu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amdanynt</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ffordd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ddangos</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cariad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greadigaeth</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Mae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gwerthoedd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hunain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unig</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gwerth</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ariannol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oherwydd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maent</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wneud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mwyn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pam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llawer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Fethodistiaid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Chrynwyr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meddwl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defnyddio</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anifeilaiid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rhan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ymchwil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meddygol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anghywir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6" name="AutoShape 2"/>
          <p:cNvSpPr>
            <a:spLocks noChangeArrowheads="1"/>
          </p:cNvSpPr>
          <p:nvPr/>
        </p:nvSpPr>
        <p:spPr bwMode="auto">
          <a:xfrm>
            <a:off x="5203037" y="6080812"/>
            <a:ext cx="3408672" cy="652772"/>
          </a:xfrm>
          <a:prstGeom prst="wedgeRoundRectCallout">
            <a:avLst>
              <a:gd name="adj1" fmla="val -78564"/>
              <a:gd name="adj2" fmla="val -16158"/>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6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Mae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dweud</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ein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bod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caru</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Duw</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ac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ar</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yr</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un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pryd</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ymarfer</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creulondeb</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tuag</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y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creaduriaid</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gwannaf</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wrth-ddweud</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ynddo’i</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hun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prstClr val="black"/>
                </a:solidFill>
                <a:effectLst/>
                <a:uLnTx/>
                <a:uFillTx/>
                <a:latin typeface="Comic Sans MS" pitchFamily="66" charset="0"/>
                <a:ea typeface="+mn-ea"/>
                <a:cs typeface="Arial" pitchFamily="34" charset="0"/>
              </a:rPr>
              <a:t>John Wolman, </a:t>
            </a:r>
            <a:r>
              <a:rPr kumimoji="0" lang="en-GB" sz="800" b="0" i="0"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Crynwyr</a:t>
            </a:r>
            <a:endParaRPr kumimoji="0" lang="en-GB" sz="800" b="0" i="0" u="none" strike="noStrike" kern="0" cap="none" spc="0" normalizeH="0" baseline="0" noProof="0" dirty="0">
              <a:ln>
                <a:noFill/>
              </a:ln>
              <a:solidFill>
                <a:prstClr val="black"/>
              </a:solidFill>
              <a:effectLst/>
              <a:uLnTx/>
              <a:uFillTx/>
              <a:latin typeface="Comic Sans MS" pitchFamily="66"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Times New Roman" pitchFamily="18"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Text Box 21"/>
          <p:cNvSpPr txBox="1">
            <a:spLocks noChangeArrowheads="1"/>
          </p:cNvSpPr>
          <p:nvPr/>
        </p:nvSpPr>
        <p:spPr bwMode="auto">
          <a:xfrm>
            <a:off x="297504" y="6360677"/>
            <a:ext cx="3586599" cy="400405"/>
          </a:xfrm>
          <a:prstGeom prst="rect">
            <a:avLst/>
          </a:prstGeom>
          <a:gradFill rotWithShape="0">
            <a:gsLst>
              <a:gs pos="0">
                <a:srgbClr val="FFFFFF"/>
              </a:gs>
              <a:gs pos="100000">
                <a:srgbClr val="FFC299"/>
              </a:gs>
            </a:gsLst>
            <a:lin ang="5400000" scaled="1"/>
          </a:gradFill>
          <a:ln w="12700" algn="in">
            <a:solidFill>
              <a:srgbClr val="FFA366"/>
            </a:solidFill>
            <a:miter lim="800000"/>
            <a:headEnd/>
            <a:tailEnd/>
          </a:ln>
          <a:effectLst>
            <a:outerShdw dist="28398" dir="3806097" algn="ctr" rotWithShape="0">
              <a:srgbClr val="803300">
                <a:alpha val="50000"/>
              </a:srgbClr>
            </a:outerShdw>
          </a:effectLst>
        </p:spPr>
        <p:txBody>
          <a:bodyPr vert="horz" wrap="square" lIns="36576" tIns="36576" rIns="36576" bIns="36576" numCol="1" anchor="t" anchorCtr="0" compatLnSpc="1">
            <a:prstTxWarp prst="textNoShape">
              <a:avLst/>
            </a:prstTxWarp>
          </a:bodyPr>
          <a:lstStyle/>
          <a:p>
            <a:pPr fontAlgn="base">
              <a:lnSpc>
                <a:spcPct val="78000"/>
              </a:lnSpc>
              <a:spcBef>
                <a:spcPct val="0"/>
              </a:spcBef>
              <a:spcAft>
                <a:spcPts val="375"/>
              </a:spcAft>
            </a:pPr>
            <a:r>
              <a:rPr lang="en-GB" sz="900" dirty="0">
                <a:solidFill>
                  <a:prstClr val="black"/>
                </a:solidFill>
                <a:latin typeface="Comic Sans MS" pitchFamily="66" charset="0"/>
                <a:cs typeface="Arial" pitchFamily="34" charset="0"/>
              </a:rPr>
              <a:t>Mae </a:t>
            </a:r>
            <a:r>
              <a:rPr lang="en-GB" sz="900" dirty="0" err="1">
                <a:solidFill>
                  <a:prstClr val="black"/>
                </a:solidFill>
                <a:latin typeface="Comic Sans MS" pitchFamily="66" charset="0"/>
                <a:cs typeface="Arial" pitchFamily="34" charset="0"/>
              </a:rPr>
              <a:t>gan</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Dduw</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yr</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hawl</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i</a:t>
            </a:r>
            <a:r>
              <a:rPr lang="en-GB" sz="900" dirty="0">
                <a:solidFill>
                  <a:prstClr val="black"/>
                </a:solidFill>
                <a:latin typeface="Comic Sans MS" pitchFamily="66" charset="0"/>
                <a:cs typeface="Arial" pitchFamily="34" charset="0"/>
              </a:rPr>
              <a:t> weld </a:t>
            </a:r>
            <a:r>
              <a:rPr lang="en-GB" sz="900" dirty="0" err="1">
                <a:solidFill>
                  <a:prstClr val="black"/>
                </a:solidFill>
                <a:latin typeface="Comic Sans MS" pitchFamily="66" charset="0"/>
                <a:cs typeface="Arial" pitchFamily="34" charset="0"/>
              </a:rPr>
              <a:t>popeth</a:t>
            </a:r>
            <a:r>
              <a:rPr lang="en-GB" sz="900" dirty="0">
                <a:solidFill>
                  <a:prstClr val="black"/>
                </a:solidFill>
                <a:latin typeface="Comic Sans MS" pitchFamily="66" charset="0"/>
                <a:cs typeface="Arial" pitchFamily="34" charset="0"/>
              </a:rPr>
              <a:t> y </a:t>
            </a:r>
            <a:r>
              <a:rPr lang="en-GB" sz="900" dirty="0" err="1">
                <a:solidFill>
                  <a:prstClr val="black"/>
                </a:solidFill>
                <a:latin typeface="Comic Sans MS" pitchFamily="66" charset="0"/>
                <a:cs typeface="Arial" pitchFamily="34" charset="0"/>
              </a:rPr>
              <a:t>mae</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ef</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wedi’i</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greu</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yn</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cael</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ei</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drin</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gyda</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pharch</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mae</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amharchu</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anifeiliaid</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yn</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golygu</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amharchu</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Duw</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ei</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hun</a:t>
            </a:r>
            <a:r>
              <a:rPr lang="en-GB" sz="800" dirty="0">
                <a:solidFill>
                  <a:prstClr val="black"/>
                </a:solidFill>
                <a:latin typeface="Comic Sans MS" pitchFamily="66" charset="0"/>
                <a:cs typeface="Arial" pitchFamily="34" charset="0"/>
              </a:rPr>
              <a:t>.</a:t>
            </a:r>
            <a:endParaRPr lang="en-US" sz="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9805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2"/>
          <p:cNvSpPr/>
          <p:nvPr/>
        </p:nvSpPr>
        <p:spPr>
          <a:xfrm>
            <a:off x="151378" y="86004"/>
            <a:ext cx="2693619" cy="1063288"/>
          </a:xfrm>
          <a:prstGeom prst="wedgeRoundRectCallout">
            <a:avLst>
              <a:gd name="adj1" fmla="val 742"/>
              <a:gd name="adj2" fmla="val 63640"/>
              <a:gd name="adj3" fmla="val 1666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Comic Sans MS"/>
                <a:ea typeface="+mn-ea"/>
                <a:cs typeface="+mn-cs"/>
              </a:rPr>
              <a:t>Peter Singer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Rydan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trin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wahanol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am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eu</a:t>
            </a:r>
            <a:r>
              <a:rPr kumimoji="0" lang="en-GB" sz="1050" b="0" i="1" u="none" strike="noStrike" kern="0" cap="none" spc="0" normalizeH="0" baseline="0" noProof="0" dirty="0">
                <a:ln>
                  <a:noFill/>
                </a:ln>
                <a:solidFill>
                  <a:prstClr val="black"/>
                </a:solidFill>
                <a:effectLst/>
                <a:uLnTx/>
                <a:uFillTx/>
                <a:latin typeface="Comic Sans MS"/>
                <a:ea typeface="+mn-ea"/>
                <a:cs typeface="+mn-cs"/>
              </a:rPr>
              <a:t> bod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rhywogaeth</a:t>
            </a:r>
            <a:r>
              <a:rPr kumimoji="0" lang="en-GB" sz="1050" b="0" i="1" u="none" strike="noStrike" kern="0" cap="none" spc="0" normalizeH="0" baseline="0" noProof="0" dirty="0">
                <a:ln>
                  <a:noFill/>
                </a:ln>
                <a:solidFill>
                  <a:prstClr val="black"/>
                </a:solidFill>
                <a:effectLst/>
                <a:uLnTx/>
                <a:uFillTx/>
                <a:latin typeface="Comic Sans MS"/>
                <a:ea typeface="+mn-ea"/>
                <a:cs typeface="+mn-cs"/>
              </a:rPr>
              <a:t> (species)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wahanol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Dydi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hynny’n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fawr</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gwell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na</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hiliaeth</a:t>
            </a: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p>
        </p:txBody>
      </p:sp>
      <p:sp>
        <p:nvSpPr>
          <p:cNvPr id="3" name="Rounded Rectangle 22"/>
          <p:cNvSpPr/>
          <p:nvPr/>
        </p:nvSpPr>
        <p:spPr>
          <a:xfrm>
            <a:off x="3286344" y="80320"/>
            <a:ext cx="1881273" cy="1169639"/>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err="1">
                <a:ln>
                  <a:noFill/>
                </a:ln>
                <a:solidFill>
                  <a:prstClr val="white"/>
                </a:solidFill>
                <a:effectLst/>
                <a:uLnTx/>
                <a:uFillTx/>
                <a:latin typeface="Comic Sans MS"/>
                <a:ea typeface="+mn-ea"/>
                <a:cs typeface="+mn-cs"/>
              </a:rPr>
              <a:t>Rhaid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profi</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pob</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cyffur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leiaf</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dau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fath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gwahanol</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anifail</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ei</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dreialu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unrhyw</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fod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dynol</a:t>
            </a:r>
            <a:r>
              <a:rPr kumimoji="0" lang="en-GB" sz="1050" b="0" i="0" u="none" strike="noStrike" kern="0" cap="none" spc="0" normalizeH="0" baseline="0" noProof="0" dirty="0">
                <a:ln>
                  <a:noFill/>
                </a:ln>
                <a:solidFill>
                  <a:prstClr val="white"/>
                </a:solidFill>
                <a:effectLst/>
                <a:uLnTx/>
                <a:uFillTx/>
                <a:latin typeface="Comic Sans MS"/>
                <a:ea typeface="+mn-ea"/>
                <a:cs typeface="+mn-cs"/>
              </a:rPr>
              <a:t>.</a:t>
            </a:r>
          </a:p>
        </p:txBody>
      </p:sp>
      <p:sp>
        <p:nvSpPr>
          <p:cNvPr id="4" name="Rounded Rectangle 35"/>
          <p:cNvSpPr/>
          <p:nvPr/>
        </p:nvSpPr>
        <p:spPr>
          <a:xfrm>
            <a:off x="5608963" y="122453"/>
            <a:ext cx="1983073" cy="1219785"/>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err="1">
                <a:ln>
                  <a:noFill/>
                </a:ln>
                <a:solidFill>
                  <a:prstClr val="white"/>
                </a:solidFill>
                <a:effectLst/>
                <a:uLnTx/>
                <a:uFillTx/>
                <a:latin typeface="Comic Sans MS"/>
                <a:ea typeface="+mn-ea"/>
                <a:cs typeface="+mn-cs"/>
              </a:rPr>
              <a:t>Lleddir</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leiaf</a:t>
            </a:r>
            <a:r>
              <a:rPr kumimoji="0" lang="en-GB" sz="1050" b="0" i="0" u="none" strike="noStrike" kern="0" cap="none" spc="0" normalizeH="0" baseline="0" noProof="0" dirty="0">
                <a:ln>
                  <a:noFill/>
                </a:ln>
                <a:solidFill>
                  <a:prstClr val="white"/>
                </a:solidFill>
                <a:effectLst/>
                <a:uLnTx/>
                <a:uFillTx/>
                <a:latin typeface="Comic Sans MS"/>
                <a:ea typeface="+mn-ea"/>
                <a:cs typeface="+mn-cs"/>
              </a:rPr>
              <a:t> 22m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050" b="0" i="0" u="none" strike="noStrike" kern="0" cap="none" spc="0" normalizeH="0" baseline="0" noProof="0" dirty="0">
                <a:ln>
                  <a:noFill/>
                </a:ln>
                <a:solidFill>
                  <a:prstClr val="white"/>
                </a:solidFill>
                <a:effectLst/>
                <a:uLnTx/>
                <a:uFillTx/>
                <a:latin typeface="Comic Sans MS"/>
                <a:ea typeface="+mn-ea"/>
                <a:cs typeface="+mn-cs"/>
              </a:rPr>
              <a:t> bob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blwyddyn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y DU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gyfer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bwyd</a:t>
            </a:r>
            <a:r>
              <a:rPr kumimoji="0" lang="en-GB" sz="1050" b="0" i="0" u="none" strike="noStrike" kern="0" cap="none" spc="0" normalizeH="0" baseline="0" noProof="0" dirty="0">
                <a:ln>
                  <a:noFill/>
                </a:ln>
                <a:solidFill>
                  <a:prstClr val="white"/>
                </a:solidFill>
                <a:effectLst/>
                <a:uLnTx/>
                <a:uFillTx/>
                <a:latin typeface="Comic Sans MS"/>
                <a:ea typeface="+mn-ea"/>
                <a:cs typeface="+mn-cs"/>
              </a:rPr>
              <a:t>– 255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eiliad</a:t>
            </a:r>
            <a:r>
              <a:rPr kumimoji="0" lang="en-GB" sz="1050" b="0" i="0" u="none" strike="noStrike" kern="0" cap="none" spc="0" normalizeH="0" baseline="0" noProof="0" dirty="0">
                <a:ln>
                  <a:noFill/>
                </a:ln>
                <a:solidFill>
                  <a:prstClr val="white"/>
                </a:solidFill>
                <a:effectLst/>
                <a:uLnTx/>
                <a:uFillTx/>
                <a:latin typeface="Comic Sans MS"/>
                <a:ea typeface="+mn-ea"/>
                <a:cs typeface="+mn-cs"/>
              </a:rPr>
              <a:t>.</a:t>
            </a:r>
          </a:p>
        </p:txBody>
      </p:sp>
      <p:pic>
        <p:nvPicPr>
          <p:cNvPr id="5" name="Picture 4" descr="http://www.reverseforecastsystem.co.uk/images/horse-racing-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9207" y="80321"/>
            <a:ext cx="1391899" cy="151801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6" name="Rounded Rectangular Callout 19"/>
          <p:cNvSpPr/>
          <p:nvPr/>
        </p:nvSpPr>
        <p:spPr>
          <a:xfrm>
            <a:off x="10050011" y="80321"/>
            <a:ext cx="1954623" cy="959235"/>
          </a:xfrm>
          <a:prstGeom prst="wedgeRoundRectCallout">
            <a:avLst>
              <a:gd name="adj1" fmla="val -35108"/>
              <a:gd name="adj2" fmla="val 57872"/>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Comic Sans MS"/>
                <a:ea typeface="+mn-ea"/>
                <a:cs typeface="+mn-cs"/>
              </a:rPr>
              <a:t>Tom Regan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yw</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bywyd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anifail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ddim</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llai</a:t>
            </a:r>
            <a:r>
              <a:rPr kumimoji="0" lang="en-GB" sz="1050" b="0" i="1" u="none" strike="noStrike" kern="0" cap="none" spc="0" normalizeH="0" baseline="0" noProof="0" dirty="0">
                <a:ln>
                  <a:noFill/>
                </a:ln>
                <a:solidFill>
                  <a:prstClr val="black"/>
                </a:solidFill>
                <a:effectLst/>
                <a:uLnTx/>
                <a:uFillTx/>
                <a:latin typeface="Comic Sans MS"/>
                <a:ea typeface="+mn-ea"/>
                <a:cs typeface="+mn-cs"/>
              </a:rPr>
              <a:t> o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werth</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iddyn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nhw</a:t>
            </a:r>
            <a:r>
              <a:rPr kumimoji="0" lang="en-GB" sz="1050" b="0" i="1" u="none" strike="noStrike" kern="0" cap="none" spc="0" normalizeH="0" baseline="0" noProof="0" dirty="0">
                <a:ln>
                  <a:noFill/>
                </a:ln>
                <a:solidFill>
                  <a:prstClr val="black"/>
                </a:solidFill>
                <a:effectLst/>
                <a:uLnTx/>
                <a:uFillTx/>
                <a:latin typeface="Comic Sans MS"/>
                <a:ea typeface="+mn-ea"/>
                <a:cs typeface="+mn-cs"/>
              </a:rPr>
              <a:t> ag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ydi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bywyd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p>
        </p:txBody>
      </p:sp>
      <p:sp>
        <p:nvSpPr>
          <p:cNvPr id="7" name="Rectangle 6"/>
          <p:cNvSpPr/>
          <p:nvPr/>
        </p:nvSpPr>
        <p:spPr>
          <a:xfrm rot="385130">
            <a:off x="361851" y="1591972"/>
            <a:ext cx="4016036" cy="830997"/>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omic Sans MS"/>
                <a:ea typeface="+mn-ea"/>
                <a:cs typeface="+mn-cs"/>
              </a:rPr>
              <a:t>“</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Gorbysgota</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achosi</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Pysgodyn</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glas</a:t>
            </a:r>
            <a:r>
              <a:rPr kumimoji="0" lang="en-GB" sz="1600" b="0" i="1" u="none" strike="noStrike" kern="0" cap="none" spc="0" normalizeH="0" baseline="0" noProof="0" dirty="0">
                <a:ln>
                  <a:noFill/>
                </a:ln>
                <a:solidFill>
                  <a:prstClr val="black"/>
                </a:solidFill>
                <a:effectLst/>
                <a:uLnTx/>
                <a:uFillTx/>
                <a:latin typeface="Comic Sans MS"/>
                <a:ea typeface="+mn-ea"/>
                <a:cs typeface="+mn-cs"/>
              </a:rPr>
              <a:t> y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Canoldir</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i</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ostwng</a:t>
            </a:r>
            <a:endParaRPr kumimoji="0" lang="en-GB" sz="1600" b="0" i="1" u="none" strike="noStrike" kern="0" cap="none" spc="0" normalizeH="0" baseline="0" noProof="0" dirty="0">
              <a:ln>
                <a:noFill/>
              </a:ln>
              <a:solidFill>
                <a:prstClr val="black"/>
              </a:solidFill>
              <a:effectLst/>
              <a:uLnTx/>
              <a:uFillTx/>
              <a:latin typeface="Comic Sans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Comic Sans MS"/>
                <a:ea typeface="+mn-ea"/>
                <a:cs typeface="+mn-cs"/>
              </a:rPr>
              <a:t>96%”</a:t>
            </a:r>
          </a:p>
        </p:txBody>
      </p:sp>
      <p:sp>
        <p:nvSpPr>
          <p:cNvPr id="8" name="Rounded Rectangle 33"/>
          <p:cNvSpPr/>
          <p:nvPr/>
        </p:nvSpPr>
        <p:spPr>
          <a:xfrm>
            <a:off x="151378" y="2764982"/>
            <a:ext cx="4380092" cy="54093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omic Sans MS"/>
                <a:ea typeface="+mn-ea"/>
                <a:cs typeface="+mn-cs"/>
              </a:rPr>
              <a:t>“</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Arbrofion</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ar</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cynyddu</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hyd</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bywyd</a:t>
            </a:r>
            <a:r>
              <a:rPr kumimoji="0" lang="en-GB" sz="1600" b="0" i="1" u="none" strike="noStrike" kern="0" cap="none" spc="0" normalizeH="0" baseline="0" noProof="0" dirty="0">
                <a:ln>
                  <a:noFill/>
                </a:ln>
                <a:solidFill>
                  <a:prstClr val="black"/>
                </a:solidFill>
                <a:effectLst/>
                <a:uLnTx/>
                <a:uFillTx/>
                <a:latin typeface="Comic Sans MS"/>
                <a:ea typeface="+mn-ea"/>
                <a:cs typeface="+mn-cs"/>
              </a:rPr>
              <a:t> 25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mlynedd</a:t>
            </a:r>
            <a:r>
              <a:rPr kumimoji="0" lang="en-GB" sz="1600" b="0" i="1" u="none" strike="noStrike" kern="0" cap="none" spc="0" normalizeH="0" baseline="0" noProof="0" dirty="0">
                <a:ln>
                  <a:noFill/>
                </a:ln>
                <a:solidFill>
                  <a:prstClr val="black"/>
                </a:solidFill>
                <a:effectLst/>
                <a:uLnTx/>
                <a:uFillTx/>
                <a:latin typeface="Comic Sans MS"/>
                <a:ea typeface="+mn-ea"/>
                <a:cs typeface="+mn-cs"/>
              </a:rPr>
              <a:t>”</a:t>
            </a:r>
          </a:p>
        </p:txBody>
      </p:sp>
      <p:pic>
        <p:nvPicPr>
          <p:cNvPr id="9" name="Picture 2" descr="http://www.franchisehelp.com/wp-content/uploads/2012/02/McDonalds-Franchise-Fo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736" y="1249959"/>
            <a:ext cx="2321814" cy="1568983"/>
          </a:xfrm>
          <a:prstGeom prst="rect">
            <a:avLst/>
          </a:prstGeom>
          <a:noFill/>
          <a:scene3d>
            <a:camera prst="perspectiveRelaxedModerately"/>
            <a:lightRig rig="threePt" dir="t"/>
          </a:scene3d>
          <a:sp3d>
            <a:bevelT/>
          </a:sp3d>
          <a:extLst>
            <a:ext uri="{909E8E84-426E-40DD-AFC4-6F175D3DCCD1}">
              <a14:hiddenFill xmlns:a14="http://schemas.microsoft.com/office/drawing/2010/main">
                <a:solidFill>
                  <a:srgbClr val="FFFFFF"/>
                </a:solidFill>
              </a14:hiddenFill>
            </a:ext>
          </a:extLst>
        </p:spPr>
      </p:pic>
      <p:sp>
        <p:nvSpPr>
          <p:cNvPr id="11" name="WordArt 15"/>
          <p:cNvSpPr>
            <a:spLocks noChangeArrowheads="1" noChangeShapeType="1" noTextEdit="1"/>
          </p:cNvSpPr>
          <p:nvPr/>
        </p:nvSpPr>
        <p:spPr bwMode="auto">
          <a:xfrm>
            <a:off x="4749483" y="2805929"/>
            <a:ext cx="2686922" cy="162345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Pobl</a:t>
            </a: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anifeiliaid</a:t>
            </a: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cymdeithas</a:t>
            </a: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a’r</a:t>
            </a: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Gyfraith</a:t>
            </a:r>
            <a:endPar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endParaRPr>
          </a:p>
        </p:txBody>
      </p:sp>
      <p:pic>
        <p:nvPicPr>
          <p:cNvPr id="12" name="Picture 24" descr="http://2.bp.blogspot.com/-AtLCTb3cUd8/UHkwZLtF0II/AAAAAAAAEEo/cKh1Ds5fjMc/s1600/wouldntBeAlive.jpg"/>
          <p:cNvPicPr>
            <a:picLocks noChangeAspect="1" noChangeArrowheads="1"/>
          </p:cNvPicPr>
          <p:nvPr/>
        </p:nvPicPr>
        <p:blipFill rotWithShape="1">
          <a:blip r:embed="rId4">
            <a:extLst>
              <a:ext uri="{28A0092B-C50C-407E-A947-70E740481C1C}">
                <a14:useLocalDpi xmlns:a14="http://schemas.microsoft.com/office/drawing/2010/main" val="0"/>
              </a:ext>
            </a:extLst>
          </a:blip>
          <a:srcRect l="27544"/>
          <a:stretch/>
        </p:blipFill>
        <p:spPr bwMode="auto">
          <a:xfrm>
            <a:off x="7538198" y="1669577"/>
            <a:ext cx="1574113" cy="1316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ounded Rectangle 34"/>
          <p:cNvSpPr/>
          <p:nvPr/>
        </p:nvSpPr>
        <p:spPr>
          <a:xfrm>
            <a:off x="7624052" y="3057367"/>
            <a:ext cx="2082010" cy="1372019"/>
          </a:xfrm>
          <a:prstGeom prst="round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err="1">
                <a:ln>
                  <a:noFill/>
                </a:ln>
                <a:solidFill>
                  <a:prstClr val="white"/>
                </a:solidFill>
                <a:effectLst/>
                <a:uLnTx/>
                <a:uFillTx/>
                <a:latin typeface="Comic Sans MS"/>
                <a:ea typeface="+mn-ea"/>
                <a:cs typeface="+mn-cs"/>
              </a:rPr>
              <a:t>Rhaid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dychryn</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anifail</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cyn</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ei</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ladd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Nid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oes</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rhaid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i</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unrhyw</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grefydd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gadw</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y dull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hwn</a:t>
            </a:r>
            <a:r>
              <a:rPr kumimoji="0" lang="en-GB" sz="1100" b="0" i="0" u="none" strike="noStrike" kern="0" cap="none" spc="0" normalizeH="0" baseline="0" noProof="0" dirty="0">
                <a:ln>
                  <a:noFill/>
                </a:ln>
                <a:solidFill>
                  <a:prstClr val="white"/>
                </a:solidFill>
                <a:effectLst/>
                <a:uLnTx/>
                <a:uFillTx/>
                <a:latin typeface="Comic Sans MS"/>
                <a:ea typeface="+mn-ea"/>
                <a:cs typeface="+mn-cs"/>
              </a:rPr>
              <a:t> o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ladd</a:t>
            </a:r>
            <a:r>
              <a:rPr kumimoji="0" lang="en-GB" sz="1100" b="0" i="0" u="none" strike="noStrike" kern="0" cap="none" spc="0" normalizeH="0" baseline="0" noProof="0" dirty="0">
                <a:ln>
                  <a:noFill/>
                </a:ln>
                <a:solidFill>
                  <a:prstClr val="white"/>
                </a:solidFill>
                <a:effectLst/>
                <a:uLnTx/>
                <a:uFillTx/>
                <a:latin typeface="Comic Sans MS"/>
                <a:ea typeface="+mn-ea"/>
                <a:cs typeface="+mn-cs"/>
              </a:rPr>
              <a:t>.</a:t>
            </a:r>
          </a:p>
        </p:txBody>
      </p:sp>
      <p:sp>
        <p:nvSpPr>
          <p:cNvPr id="14" name="Rounded Rectangle 26"/>
          <p:cNvSpPr/>
          <p:nvPr/>
        </p:nvSpPr>
        <p:spPr>
          <a:xfrm>
            <a:off x="10050011" y="1342238"/>
            <a:ext cx="1800200" cy="1528580"/>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white"/>
                </a:solidFill>
                <a:effectLst/>
                <a:uLnTx/>
                <a:uFillTx/>
                <a:latin typeface="Comic Sans MS"/>
                <a:ea typeface="+mn-ea"/>
                <a:cs typeface="+mn-cs"/>
              </a:rPr>
              <a:t>Mae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hela</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gyda</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chŵn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anghyfreithlon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ers</a:t>
            </a:r>
            <a:r>
              <a:rPr kumimoji="0" lang="en-GB" sz="1050" b="0" i="0" u="none" strike="noStrike" kern="0" cap="none" spc="0" normalizeH="0" baseline="0" noProof="0" dirty="0">
                <a:ln>
                  <a:noFill/>
                </a:ln>
                <a:solidFill>
                  <a:prstClr val="white"/>
                </a:solidFill>
                <a:effectLst/>
                <a:uLnTx/>
                <a:uFillTx/>
                <a:latin typeface="Comic Sans MS"/>
                <a:ea typeface="+mn-ea"/>
                <a:cs typeface="+mn-cs"/>
              </a:rPr>
              <a:t> 2004.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Erlynwyd</a:t>
            </a:r>
            <a:r>
              <a:rPr kumimoji="0" lang="en-GB" sz="1050" b="0" i="0" u="none" strike="noStrike" kern="0" cap="none" spc="0" normalizeH="0" baseline="0" noProof="0" dirty="0">
                <a:ln>
                  <a:noFill/>
                </a:ln>
                <a:solidFill>
                  <a:prstClr val="white"/>
                </a:solidFill>
                <a:effectLst/>
                <a:uLnTx/>
                <a:uFillTx/>
                <a:latin typeface="Comic Sans MS"/>
                <a:ea typeface="+mn-ea"/>
                <a:cs typeface="+mn-cs"/>
              </a:rPr>
              <a:t> y person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cyntaf</a:t>
            </a:r>
            <a:r>
              <a:rPr kumimoji="0" lang="en-GB" sz="1050" b="0" i="0" u="none" strike="noStrike" kern="0" cap="none" spc="0" normalizeH="0" baseline="0" noProof="0" dirty="0">
                <a:ln>
                  <a:noFill/>
                </a:ln>
                <a:solidFill>
                  <a:prstClr val="white"/>
                </a:solidFill>
                <a:effectLst/>
                <a:uLnTx/>
                <a:uFillTx/>
                <a:latin typeface="Comic Sans MS"/>
                <a:ea typeface="+mn-ea"/>
                <a:cs typeface="+mn-cs"/>
              </a:rPr>
              <a:t> am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hyn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2012,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gyda</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chostau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cyfreithiol</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£300’000</a:t>
            </a:r>
          </a:p>
        </p:txBody>
      </p:sp>
      <p:sp>
        <p:nvSpPr>
          <p:cNvPr id="15" name="Rounded Rectangular Callout 21"/>
          <p:cNvSpPr/>
          <p:nvPr/>
        </p:nvSpPr>
        <p:spPr>
          <a:xfrm>
            <a:off x="10050011" y="3041793"/>
            <a:ext cx="1800200" cy="1236591"/>
          </a:xfrm>
          <a:prstGeom prst="wedgeRoundRectCallou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Comic Sans MS"/>
                <a:ea typeface="+mn-ea"/>
                <a:cs typeface="+mn-cs"/>
              </a:rPr>
              <a:t>Jeremy Bentham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dirty="0">
                <a:ln>
                  <a:noFill/>
                </a:ln>
                <a:solidFill>
                  <a:prstClr val="black"/>
                </a:solidFill>
                <a:effectLst/>
                <a:uLnTx/>
                <a:uFillTx/>
                <a:latin typeface="Comic Sans MS"/>
                <a:ea typeface="+mn-ea"/>
                <a:cs typeface="+mn-cs"/>
              </a:rPr>
              <a:t>“Y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cwestiwn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ydi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ydyn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medru</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rhesymu</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neu</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siarad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ond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fedrant</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ddioddef</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p>
        </p:txBody>
      </p:sp>
      <p:pic>
        <p:nvPicPr>
          <p:cNvPr id="16" name="Picture 6" descr="http://www.whitbyseaanglers.co.uk/wp-content/uploads/Bass-Fis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179" y="3426044"/>
            <a:ext cx="1751055" cy="13107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7" name="Rectangle 16"/>
          <p:cNvSpPr/>
          <p:nvPr/>
        </p:nvSpPr>
        <p:spPr>
          <a:xfrm rot="1176591">
            <a:off x="2127107" y="4127374"/>
            <a:ext cx="3165179" cy="738664"/>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omic Sans MS"/>
                <a:ea typeface="+mn-ea"/>
                <a:cs typeface="+mn-cs"/>
              </a:rPr>
              <a:t>“</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Ymosodwyr</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dros</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hawliau</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beth</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sydd</a:t>
            </a:r>
            <a:r>
              <a:rPr kumimoji="0" lang="en-GB" sz="1400" b="0" i="1" u="none" strike="noStrike" kern="0" cap="none" spc="0" normalizeH="0" baseline="0" noProof="0" dirty="0">
                <a:ln>
                  <a:noFill/>
                </a:ln>
                <a:solidFill>
                  <a:prstClr val="black"/>
                </a:solidFill>
                <a:effectLst/>
                <a:uLnTx/>
                <a:uFillTx/>
                <a:latin typeface="Comic Sans MS"/>
                <a:ea typeface="+mn-ea"/>
                <a:cs typeface="+mn-cs"/>
              </a:rPr>
              <a:t> am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ddigwydd</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i</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blant</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ymchwilwyr</a:t>
            </a:r>
            <a:r>
              <a:rPr kumimoji="0" lang="en-GB" sz="1400" b="0" i="1" u="none" strike="noStrike" kern="0" cap="none" spc="0" normalizeH="0" baseline="0" noProof="0" dirty="0">
                <a:ln>
                  <a:noFill/>
                </a:ln>
                <a:solidFill>
                  <a:prstClr val="black"/>
                </a:solidFill>
                <a:effectLst/>
                <a:uLnTx/>
                <a:uFillTx/>
                <a:latin typeface="Comic Sans MS"/>
                <a:ea typeface="+mn-ea"/>
                <a:cs typeface="+mn-cs"/>
              </a:rPr>
              <a:t>?”</a:t>
            </a:r>
          </a:p>
        </p:txBody>
      </p:sp>
      <p:sp>
        <p:nvSpPr>
          <p:cNvPr id="18" name="Rounded Rectangular Callout 20"/>
          <p:cNvSpPr/>
          <p:nvPr/>
        </p:nvSpPr>
        <p:spPr>
          <a:xfrm>
            <a:off x="151378" y="4767845"/>
            <a:ext cx="2330886" cy="1017590"/>
          </a:xfrm>
          <a:prstGeom prst="wedgeRoundRectCallout">
            <a:avLst>
              <a:gd name="adj1" fmla="val -9018"/>
              <a:gd name="adj2" fmla="val 59212"/>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Comic Sans MS"/>
                <a:ea typeface="+mn-ea"/>
                <a:cs typeface="+mn-cs"/>
              </a:rPr>
              <a:t>Michael Leahy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Dydi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ddim</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meddwl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fel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defnyddio</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iaith</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fel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neu’n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dioddef</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fel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Rydan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bwysicach</a:t>
            </a:r>
            <a:r>
              <a:rPr kumimoji="0" lang="en-GB" sz="1050" b="0" i="1" u="none" strike="noStrike" kern="0" cap="none" spc="0" normalizeH="0" baseline="0" noProof="0" dirty="0">
                <a:ln>
                  <a:noFill/>
                </a:ln>
                <a:solidFill>
                  <a:prstClr val="black"/>
                </a:solidFill>
                <a:effectLst/>
                <a:uLnTx/>
                <a:uFillTx/>
                <a:latin typeface="Comic Sans MS"/>
                <a:ea typeface="+mn-ea"/>
                <a:cs typeface="+mn-cs"/>
              </a:rPr>
              <a:t>”</a:t>
            </a:r>
          </a:p>
        </p:txBody>
      </p:sp>
      <p:sp>
        <p:nvSpPr>
          <p:cNvPr id="19" name="Rounded Rectangle 28"/>
          <p:cNvSpPr/>
          <p:nvPr/>
        </p:nvSpPr>
        <p:spPr>
          <a:xfrm>
            <a:off x="151378" y="5954881"/>
            <a:ext cx="2330886" cy="86909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omic Sans MS"/>
                <a:ea typeface="+mn-ea"/>
                <a:cs typeface="+mn-cs"/>
              </a:rPr>
              <a:t>Bu cig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rhan</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bwysig</a:t>
            </a:r>
            <a:r>
              <a:rPr kumimoji="0" lang="en-GB" sz="1400" b="0" i="0" u="none" strike="noStrike" kern="0" cap="none" spc="0" normalizeH="0" baseline="0" noProof="0" dirty="0">
                <a:ln>
                  <a:noFill/>
                </a:ln>
                <a:solidFill>
                  <a:prstClr val="white"/>
                </a:solidFill>
                <a:effectLst/>
                <a:uLnTx/>
                <a:uFillTx/>
                <a:latin typeface="Comic Sans MS"/>
                <a:ea typeface="+mn-ea"/>
                <a:cs typeface="+mn-cs"/>
              </a:rPr>
              <a:t> o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ddeiet</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dyn</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ers</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canrifoedd</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lawer</a:t>
            </a:r>
            <a:endParaRPr kumimoji="0" lang="en-GB" sz="1400" b="0" i="0" u="none" strike="noStrike" kern="0" cap="none" spc="0" normalizeH="0" baseline="0" noProof="0" dirty="0">
              <a:ln>
                <a:noFill/>
              </a:ln>
              <a:solidFill>
                <a:prstClr val="white"/>
              </a:solidFill>
              <a:effectLst/>
              <a:uLnTx/>
              <a:uFillTx/>
              <a:latin typeface="Comic Sans MS"/>
              <a:ea typeface="+mn-ea"/>
              <a:cs typeface="+mn-cs"/>
            </a:endParaRPr>
          </a:p>
        </p:txBody>
      </p:sp>
      <p:sp>
        <p:nvSpPr>
          <p:cNvPr id="20" name="Rounded Rectangle 37"/>
          <p:cNvSpPr/>
          <p:nvPr/>
        </p:nvSpPr>
        <p:spPr>
          <a:xfrm>
            <a:off x="2575775" y="5228100"/>
            <a:ext cx="2125530" cy="127208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a:ln>
                  <a:noFill/>
                </a:ln>
                <a:solidFill>
                  <a:prstClr val="black"/>
                </a:solidFill>
                <a:effectLst/>
                <a:uLnTx/>
                <a:uFillTx/>
                <a:latin typeface="Comic Sans MS"/>
                <a:ea typeface="+mn-ea"/>
                <a:cs typeface="+mn-cs"/>
              </a:rPr>
              <a:t>Profwyd</a:t>
            </a:r>
            <a:r>
              <a:rPr kumimoji="0" lang="en-GB" sz="1200" b="0" i="0" u="none" strike="noStrike" kern="0" cap="none" spc="0" normalizeH="0" baseline="0" noProof="0" dirty="0">
                <a:ln>
                  <a:noFill/>
                </a:ln>
                <a:solidFill>
                  <a:prstClr val="black"/>
                </a:solidFill>
                <a:effectLst/>
                <a:uLnTx/>
                <a:uFillTx/>
                <a:latin typeface="Comic Sans MS"/>
                <a:ea typeface="+mn-ea"/>
                <a:cs typeface="+mn-cs"/>
              </a:rPr>
              <a:t> thalidomide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yn</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helaeth</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ar</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heb</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unrhyw</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broblem</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Achosodd</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sawl</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diffyg</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mewn</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pobl</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wedi</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iddynt</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gael</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eu</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geni</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gweler</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isod</a:t>
            </a:r>
            <a:r>
              <a:rPr kumimoji="0" lang="en-GB" sz="1200" b="0" i="0" u="none" strike="noStrike" kern="0" cap="none" spc="0" normalizeH="0" baseline="0" noProof="0" dirty="0">
                <a:ln>
                  <a:noFill/>
                </a:ln>
                <a:solidFill>
                  <a:prstClr val="black"/>
                </a:solidFill>
                <a:effectLst/>
                <a:uLnTx/>
                <a:uFillTx/>
                <a:latin typeface="Comic Sans MS"/>
                <a:ea typeface="+mn-ea"/>
                <a:cs typeface="+mn-cs"/>
              </a:rPr>
              <a:t>)</a:t>
            </a:r>
          </a:p>
        </p:txBody>
      </p:sp>
      <p:pic>
        <p:nvPicPr>
          <p:cNvPr id="21" name="Picture 8" descr="http://www.chm.bris.ac.uk/motm/thalidomide/first_p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817" y="5613872"/>
            <a:ext cx="1628292" cy="1121196"/>
          </a:xfrm>
          <a:prstGeom prst="rect">
            <a:avLst/>
          </a:prstGeom>
          <a:noFill/>
          <a:scene3d>
            <a:camera prst="obliqueTopRigh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22" name="Rounded Rectangle 36"/>
          <p:cNvSpPr/>
          <p:nvPr/>
        </p:nvSpPr>
        <p:spPr>
          <a:xfrm>
            <a:off x="5952637" y="4663512"/>
            <a:ext cx="3159674" cy="831302"/>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err="1">
                <a:ln>
                  <a:noFill/>
                </a:ln>
                <a:solidFill>
                  <a:prstClr val="white"/>
                </a:solidFill>
                <a:effectLst/>
                <a:uLnTx/>
                <a:uFillTx/>
                <a:latin typeface="Comic Sans MS"/>
                <a:ea typeface="+mn-ea"/>
                <a:cs typeface="+mn-cs"/>
              </a:rPr>
              <a:t>Daeth</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Deddf</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Lles</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i</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rym</a:t>
            </a:r>
            <a:r>
              <a:rPr kumimoji="0" lang="en-GB" sz="1100" b="0" i="0" u="none" strike="noStrike" kern="0" cap="none" spc="0" normalizeH="0" baseline="0" noProof="0" dirty="0">
                <a:ln>
                  <a:noFill/>
                </a:ln>
                <a:solidFill>
                  <a:prstClr val="white"/>
                </a:solidFill>
                <a:effectLst/>
                <a:uLnTx/>
                <a:uFillTx/>
                <a:latin typeface="Comic Sans MS"/>
                <a:ea typeface="+mn-ea"/>
                <a:cs typeface="+mn-cs"/>
              </a:rPr>
              <a:t> am y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tro</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cyntaf</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100" b="0" i="0" u="none" strike="noStrike" kern="0" cap="none" spc="0" normalizeH="0" baseline="0" noProof="0" dirty="0">
                <a:ln>
                  <a:noFill/>
                </a:ln>
                <a:solidFill>
                  <a:prstClr val="white"/>
                </a:solidFill>
                <a:effectLst/>
                <a:uLnTx/>
                <a:uFillTx/>
                <a:latin typeface="Comic Sans MS"/>
                <a:ea typeface="+mn-ea"/>
                <a:cs typeface="+mn-cs"/>
              </a:rPr>
              <a:t> y DU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100" b="0" i="0" u="none" strike="noStrike" kern="0" cap="none" spc="0" normalizeH="0" baseline="0" noProof="0" dirty="0">
                <a:ln>
                  <a:noFill/>
                </a:ln>
                <a:solidFill>
                  <a:prstClr val="white"/>
                </a:solidFill>
                <a:effectLst/>
                <a:uLnTx/>
                <a:uFillTx/>
                <a:latin typeface="Comic Sans MS"/>
                <a:ea typeface="+mn-ea"/>
                <a:cs typeface="+mn-cs"/>
              </a:rPr>
              <a:t> 1822.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Ceir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amrywiaeth</a:t>
            </a:r>
            <a:r>
              <a:rPr kumimoji="0" lang="en-GB" sz="1100" b="0" i="0" u="none" strike="noStrike" kern="0" cap="none" spc="0" normalizeH="0" baseline="0" noProof="0" dirty="0">
                <a:ln>
                  <a:noFill/>
                </a:ln>
                <a:solidFill>
                  <a:prstClr val="white"/>
                </a:solidFill>
                <a:effectLst/>
                <a:uLnTx/>
                <a:uFillTx/>
                <a:latin typeface="Comic Sans MS"/>
                <a:ea typeface="+mn-ea"/>
                <a:cs typeface="+mn-cs"/>
              </a:rPr>
              <a:t> o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ddeddfau</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gyfer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anwes</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fferm</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rhai</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yr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arbrofir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arnynt</a:t>
            </a:r>
            <a:r>
              <a:rPr kumimoji="0" lang="en-GB" sz="1100" b="0" i="0" u="none" strike="noStrike" kern="0" cap="none" spc="0" normalizeH="0" baseline="0" noProof="0" dirty="0">
                <a:ln>
                  <a:noFill/>
                </a:ln>
                <a:solidFill>
                  <a:prstClr val="white"/>
                </a:solidFill>
                <a:effectLst/>
                <a:uLnTx/>
                <a:uFillTx/>
                <a:latin typeface="Comic Sans MS"/>
                <a:ea typeface="+mn-ea"/>
                <a:cs typeface="+mn-cs"/>
              </a:rPr>
              <a:t>.</a:t>
            </a:r>
          </a:p>
        </p:txBody>
      </p:sp>
      <p:sp>
        <p:nvSpPr>
          <p:cNvPr id="23" name="Rounded Rectangle 27"/>
          <p:cNvSpPr/>
          <p:nvPr/>
        </p:nvSpPr>
        <p:spPr>
          <a:xfrm>
            <a:off x="9559330" y="4538110"/>
            <a:ext cx="2445304" cy="119930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white"/>
                </a:solidFill>
                <a:effectLst/>
                <a:uLnTx/>
                <a:uFillTx/>
                <a:latin typeface="Comic Sans MS"/>
                <a:ea typeface="+mn-ea"/>
                <a:cs typeface="+mn-cs"/>
              </a:rPr>
              <a:t>Mae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arbrofion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wedi</a:t>
            </a:r>
            <a:r>
              <a:rPr kumimoji="0" lang="en-GB" sz="1050" b="0" i="0" u="none" strike="noStrike" kern="0" cap="none" spc="0" normalizeH="0" baseline="0" noProof="0" dirty="0">
                <a:ln>
                  <a:noFill/>
                </a:ln>
                <a:solidFill>
                  <a:prstClr val="white"/>
                </a:solidFill>
                <a:effectLst/>
                <a:uLnTx/>
                <a:uFillTx/>
                <a:latin typeface="Comic Sans MS"/>
                <a:ea typeface="+mn-ea"/>
                <a:cs typeface="+mn-cs"/>
              </a:rPr>
              <a:t> bod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gymorth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i</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ddatblygu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pigiadau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gyferTB</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llid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ymennydd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frech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goch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ymhlith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llawer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arall</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Mae’n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sicr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wedi</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arbed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sawl</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miliwn</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fywydau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dynol</a:t>
            </a:r>
            <a:r>
              <a:rPr kumimoji="0" lang="en-GB" sz="1050" b="0" i="0" u="none" strike="noStrike" kern="0" cap="none" spc="0" normalizeH="0" baseline="0" noProof="0" dirty="0">
                <a:ln>
                  <a:noFill/>
                </a:ln>
                <a:solidFill>
                  <a:prstClr val="white"/>
                </a:solidFill>
                <a:effectLst/>
                <a:uLnTx/>
                <a:uFillTx/>
                <a:latin typeface="Comic Sans MS"/>
                <a:ea typeface="+mn-ea"/>
                <a:cs typeface="+mn-cs"/>
              </a:rPr>
              <a:t>.</a:t>
            </a:r>
          </a:p>
        </p:txBody>
      </p:sp>
      <p:pic>
        <p:nvPicPr>
          <p:cNvPr id="24" name="Picture 26" descr="http://pugetsoundanarchists.org/system/files/billboardimproved_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33" t="13520" r="7879" b="48555"/>
          <a:stretch/>
        </p:blipFill>
        <p:spPr bwMode="auto">
          <a:xfrm>
            <a:off x="6727971" y="5785435"/>
            <a:ext cx="4963859" cy="102852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0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25603" y="148634"/>
            <a:ext cx="3736792"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Stiwardiaeth</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2535005" y="1126295"/>
            <a:ext cx="598279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Barn </a:t>
            </a:r>
            <a:r>
              <a:rPr lang="en-US" sz="5400" b="1" cap="none" spc="0" dirty="0" err="1">
                <a:ln w="22225">
                  <a:solidFill>
                    <a:schemeClr val="accent2"/>
                  </a:solidFill>
                  <a:prstDash val="solid"/>
                </a:ln>
                <a:solidFill>
                  <a:schemeClr val="accent2">
                    <a:lumMod val="40000"/>
                    <a:lumOff val="60000"/>
                  </a:schemeClr>
                </a:solidFill>
                <a:effectLst/>
              </a:rPr>
              <a:t>Cristion</a:t>
            </a:r>
            <a:r>
              <a:rPr lang="en-US" sz="5400" b="1" cap="none" spc="0" dirty="0">
                <a:ln w="22225">
                  <a:solidFill>
                    <a:schemeClr val="accent2"/>
                  </a:solidFill>
                  <a:prstDash val="solid"/>
                </a:ln>
                <a:solidFill>
                  <a:schemeClr val="accent2">
                    <a:lumMod val="40000"/>
                    <a:lumOff val="60000"/>
                  </a:schemeClr>
                </a:solidFill>
                <a:effectLst/>
              </a:rPr>
              <a:t>/</a:t>
            </a:r>
            <a:r>
              <a:rPr lang="en-US" sz="5400" b="1" cap="none" spc="0" dirty="0" err="1">
                <a:ln w="22225">
                  <a:solidFill>
                    <a:schemeClr val="accent2"/>
                  </a:solidFill>
                  <a:prstDash val="solid"/>
                </a:ln>
                <a:solidFill>
                  <a:schemeClr val="accent2">
                    <a:lumMod val="40000"/>
                    <a:lumOff val="60000"/>
                  </a:schemeClr>
                </a:solidFill>
                <a:effectLst/>
              </a:rPr>
              <a:t>Iddew</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360727" y="2095421"/>
            <a:ext cx="11375471" cy="1754326"/>
          </a:xfrm>
          <a:prstGeom prst="rect">
            <a:avLst/>
          </a:prstGeom>
          <a:noFill/>
        </p:spPr>
        <p:txBody>
          <a:bodyPr wrap="square" rtlCol="0">
            <a:spAutoFit/>
          </a:bodyPr>
          <a:lstStyle/>
          <a:p>
            <a:r>
              <a:rPr lang="en-GB" dirty="0"/>
              <a:t>Pan </a:t>
            </a:r>
            <a:r>
              <a:rPr lang="en-GB" dirty="0" err="1"/>
              <a:t>greodd</a:t>
            </a:r>
            <a:r>
              <a:rPr lang="en-GB" dirty="0"/>
              <a:t> </a:t>
            </a:r>
            <a:r>
              <a:rPr lang="en-GB" dirty="0" err="1"/>
              <a:t>Duw</a:t>
            </a:r>
            <a:r>
              <a:rPr lang="en-GB" dirty="0"/>
              <a:t> y </a:t>
            </a:r>
            <a:r>
              <a:rPr lang="en-GB" dirty="0" err="1"/>
              <a:t>byd</a:t>
            </a:r>
            <a:r>
              <a:rPr lang="en-GB" dirty="0"/>
              <a:t> </a:t>
            </a:r>
            <a:r>
              <a:rPr lang="en-GB" dirty="0" err="1"/>
              <a:t>dyn</a:t>
            </a:r>
            <a:r>
              <a:rPr lang="en-GB" dirty="0"/>
              <a:t> a </a:t>
            </a:r>
            <a:r>
              <a:rPr lang="en-GB" dirty="0" err="1"/>
              <a:t>grewyd</a:t>
            </a:r>
            <a:r>
              <a:rPr lang="en-GB" dirty="0"/>
              <a:t> </a:t>
            </a:r>
            <a:r>
              <a:rPr lang="en-GB" dirty="0" err="1"/>
              <a:t>olaf</a:t>
            </a:r>
            <a:r>
              <a:rPr lang="en-GB" dirty="0"/>
              <a:t> </a:t>
            </a:r>
            <a:r>
              <a:rPr lang="en-GB" dirty="0" err="1"/>
              <a:t>gan</a:t>
            </a:r>
            <a:r>
              <a:rPr lang="en-GB" dirty="0"/>
              <a:t> </a:t>
            </a:r>
            <a:r>
              <a:rPr lang="en-GB" dirty="0" err="1"/>
              <a:t>Dduw</a:t>
            </a:r>
            <a:r>
              <a:rPr lang="en-GB" dirty="0"/>
              <a:t> </a:t>
            </a:r>
            <a:r>
              <a:rPr lang="en-GB" dirty="0" err="1"/>
              <a:t>fel</a:t>
            </a:r>
            <a:r>
              <a:rPr lang="en-GB" dirty="0"/>
              <a:t> </a:t>
            </a:r>
            <a:r>
              <a:rPr lang="en-GB" dirty="0" err="1"/>
              <a:t>pinacl</a:t>
            </a:r>
            <a:r>
              <a:rPr lang="en-GB" dirty="0"/>
              <a:t> y </a:t>
            </a:r>
            <a:r>
              <a:rPr lang="en-GB" dirty="0" err="1"/>
              <a:t>creu</a:t>
            </a:r>
            <a:r>
              <a:rPr lang="en-GB" dirty="0"/>
              <a:t>.  Felly, y </a:t>
            </a:r>
            <a:r>
              <a:rPr lang="en-GB" dirty="0" err="1"/>
              <a:t>mae</a:t>
            </a:r>
            <a:r>
              <a:rPr lang="en-GB" dirty="0"/>
              <a:t> </a:t>
            </a:r>
            <a:r>
              <a:rPr lang="en-GB" dirty="0" err="1"/>
              <a:t>ganddo</a:t>
            </a:r>
            <a:r>
              <a:rPr lang="en-GB" dirty="0"/>
              <a:t> AWDURDOD </a:t>
            </a:r>
            <a:r>
              <a:rPr lang="en-GB" dirty="0" err="1"/>
              <a:t>dros</a:t>
            </a:r>
            <a:r>
              <a:rPr lang="en-GB" dirty="0"/>
              <a:t> </a:t>
            </a:r>
            <a:r>
              <a:rPr lang="en-GB" dirty="0" err="1"/>
              <a:t>natur</a:t>
            </a:r>
            <a:r>
              <a:rPr lang="en-GB" dirty="0"/>
              <a:t> a </a:t>
            </a:r>
            <a:r>
              <a:rPr lang="en-GB" dirty="0" err="1"/>
              <a:t>phopeth</a:t>
            </a:r>
            <a:r>
              <a:rPr lang="en-GB" dirty="0"/>
              <a:t> </a:t>
            </a:r>
            <a:r>
              <a:rPr lang="en-GB" dirty="0" err="1"/>
              <a:t>byw</a:t>
            </a:r>
            <a:r>
              <a:rPr lang="en-GB" dirty="0"/>
              <a:t> </a:t>
            </a:r>
            <a:r>
              <a:rPr lang="en-GB" dirty="0" err="1"/>
              <a:t>arall</a:t>
            </a:r>
            <a:r>
              <a:rPr lang="en-GB" dirty="0"/>
              <a:t> a </a:t>
            </a:r>
            <a:r>
              <a:rPr lang="en-GB" dirty="0" err="1"/>
              <a:t>grewyd</a:t>
            </a:r>
            <a:r>
              <a:rPr lang="en-GB" dirty="0"/>
              <a:t> a </a:t>
            </a:r>
            <a:r>
              <a:rPr lang="en-GB" dirty="0" err="1"/>
              <a:t>hawl</a:t>
            </a:r>
            <a:r>
              <a:rPr lang="en-GB" dirty="0"/>
              <a:t> </a:t>
            </a:r>
            <a:r>
              <a:rPr lang="en-GB" dirty="0" err="1"/>
              <a:t>i</a:t>
            </a:r>
            <a:r>
              <a:rPr lang="en-GB" dirty="0"/>
              <a:t> </a:t>
            </a:r>
            <a:r>
              <a:rPr lang="en-GB" dirty="0" err="1"/>
              <a:t>ladd</a:t>
            </a:r>
            <a:r>
              <a:rPr lang="en-GB" dirty="0"/>
              <a:t> </a:t>
            </a:r>
            <a:r>
              <a:rPr lang="en-GB" dirty="0" err="1"/>
              <a:t>anifeiliaid</a:t>
            </a:r>
            <a:r>
              <a:rPr lang="en-GB" dirty="0"/>
              <a:t> </a:t>
            </a:r>
            <a:r>
              <a:rPr lang="en-GB" dirty="0" err="1"/>
              <a:t>er</a:t>
            </a:r>
            <a:r>
              <a:rPr lang="en-GB" dirty="0"/>
              <a:t> </a:t>
            </a:r>
            <a:r>
              <a:rPr lang="en-GB" dirty="0" err="1"/>
              <a:t>mwyn</a:t>
            </a:r>
            <a:r>
              <a:rPr lang="en-GB" dirty="0"/>
              <a:t> </a:t>
            </a:r>
            <a:r>
              <a:rPr lang="en-GB" dirty="0" err="1"/>
              <a:t>cael</a:t>
            </a:r>
            <a:r>
              <a:rPr lang="en-GB" dirty="0"/>
              <a:t> </a:t>
            </a:r>
            <a:r>
              <a:rPr lang="en-GB" dirty="0" err="1"/>
              <a:t>bwyd</a:t>
            </a:r>
            <a:r>
              <a:rPr lang="en-GB" dirty="0"/>
              <a:t>. </a:t>
            </a:r>
            <a:r>
              <a:rPr lang="en-GB" dirty="0" err="1"/>
              <a:t>Dylid</a:t>
            </a:r>
            <a:r>
              <a:rPr lang="en-GB" dirty="0"/>
              <a:t> </a:t>
            </a:r>
            <a:r>
              <a:rPr lang="en-GB" dirty="0" err="1"/>
              <a:t>trin</a:t>
            </a:r>
            <a:r>
              <a:rPr lang="en-GB" dirty="0"/>
              <a:t> </a:t>
            </a:r>
            <a:r>
              <a:rPr lang="en-GB" dirty="0" err="1"/>
              <a:t>anifail</a:t>
            </a:r>
            <a:r>
              <a:rPr lang="en-GB" dirty="0"/>
              <a:t>, </a:t>
            </a:r>
            <a:r>
              <a:rPr lang="en-GB" dirty="0" err="1"/>
              <a:t>er</a:t>
            </a:r>
            <a:r>
              <a:rPr lang="en-GB" dirty="0"/>
              <a:t> </a:t>
            </a:r>
            <a:r>
              <a:rPr lang="en-GB" dirty="0" err="1"/>
              <a:t>hynny</a:t>
            </a:r>
            <a:r>
              <a:rPr lang="en-GB" dirty="0"/>
              <a:t>, </a:t>
            </a:r>
            <a:r>
              <a:rPr lang="en-GB" dirty="0" err="1"/>
              <a:t>gyda</a:t>
            </a:r>
            <a:r>
              <a:rPr lang="en-GB" dirty="0"/>
              <a:t> </a:t>
            </a:r>
            <a:r>
              <a:rPr lang="en-GB" dirty="0" err="1"/>
              <a:t>chydymdeimlad</a:t>
            </a:r>
            <a:r>
              <a:rPr lang="en-GB" dirty="0"/>
              <a:t> a </a:t>
            </a:r>
            <a:r>
              <a:rPr lang="en-GB" dirty="0" err="1"/>
              <a:t>pharch</a:t>
            </a:r>
            <a:r>
              <a:rPr lang="en-GB" dirty="0"/>
              <a:t>.  STIWARD </a:t>
            </a:r>
            <a:r>
              <a:rPr lang="en-GB" dirty="0" err="1"/>
              <a:t>yw</a:t>
            </a:r>
            <a:r>
              <a:rPr lang="en-GB" dirty="0"/>
              <a:t> </a:t>
            </a:r>
            <a:r>
              <a:rPr lang="en-GB" dirty="0" err="1"/>
              <a:t>dyn</a:t>
            </a:r>
            <a:r>
              <a:rPr lang="en-GB" dirty="0"/>
              <a:t> </a:t>
            </a:r>
            <a:r>
              <a:rPr lang="en-GB" dirty="0" err="1"/>
              <a:t>gyda’r</a:t>
            </a:r>
            <a:r>
              <a:rPr lang="en-GB" dirty="0"/>
              <a:t> </a:t>
            </a:r>
            <a:r>
              <a:rPr lang="en-GB" dirty="0" err="1"/>
              <a:t>cyfrifoldeb</a:t>
            </a:r>
            <a:r>
              <a:rPr lang="en-GB" dirty="0"/>
              <a:t> </a:t>
            </a:r>
            <a:r>
              <a:rPr lang="en-GB" dirty="0" err="1"/>
              <a:t>a’r</a:t>
            </a:r>
            <a:r>
              <a:rPr lang="en-GB" dirty="0"/>
              <a:t> </a:t>
            </a:r>
            <a:r>
              <a:rPr lang="en-GB" dirty="0" err="1"/>
              <a:t>dyletswydd</a:t>
            </a:r>
            <a:r>
              <a:rPr lang="en-GB" dirty="0"/>
              <a:t> i </a:t>
            </a:r>
            <a:r>
              <a:rPr lang="en-GB" dirty="0" err="1"/>
              <a:t>edrych</a:t>
            </a:r>
            <a:r>
              <a:rPr lang="en-GB" dirty="0"/>
              <a:t> </a:t>
            </a:r>
            <a:r>
              <a:rPr lang="en-GB" dirty="0" err="1"/>
              <a:t>ar</a:t>
            </a:r>
            <a:r>
              <a:rPr lang="en-GB" dirty="0"/>
              <a:t> </a:t>
            </a:r>
            <a:r>
              <a:rPr lang="en-GB" dirty="0" err="1"/>
              <a:t>ôl</a:t>
            </a:r>
            <a:r>
              <a:rPr lang="en-GB" dirty="0"/>
              <a:t> </a:t>
            </a:r>
            <a:r>
              <a:rPr lang="en-GB" dirty="0" err="1"/>
              <a:t>yr</a:t>
            </a:r>
            <a:r>
              <a:rPr lang="en-GB" dirty="0"/>
              <a:t> </a:t>
            </a:r>
            <a:r>
              <a:rPr lang="en-GB" dirty="0" err="1"/>
              <a:t>hyn</a:t>
            </a:r>
            <a:r>
              <a:rPr lang="en-GB" dirty="0"/>
              <a:t> a </a:t>
            </a:r>
            <a:r>
              <a:rPr lang="en-GB" dirty="0" err="1"/>
              <a:t>grewyd</a:t>
            </a:r>
            <a:r>
              <a:rPr lang="en-GB" dirty="0"/>
              <a:t>. Y </a:t>
            </a:r>
            <a:r>
              <a:rPr lang="en-GB" dirty="0" err="1"/>
              <a:t>mae</a:t>
            </a:r>
            <a:r>
              <a:rPr lang="en-GB" dirty="0"/>
              <a:t> Genesis 1:26 a Genesis 1:28 </a:t>
            </a:r>
            <a:r>
              <a:rPr lang="en-GB" dirty="0" err="1"/>
              <a:t>yn</a:t>
            </a:r>
            <a:r>
              <a:rPr lang="en-GB" dirty="0"/>
              <a:t> </a:t>
            </a:r>
            <a:r>
              <a:rPr lang="en-GB" dirty="0" err="1"/>
              <a:t>dangos</a:t>
            </a:r>
            <a:r>
              <a:rPr lang="en-GB" dirty="0"/>
              <a:t> </a:t>
            </a:r>
            <a:r>
              <a:rPr lang="en-GB" dirty="0" err="1"/>
              <a:t>hynny</a:t>
            </a:r>
            <a:r>
              <a:rPr lang="en-GB" dirty="0"/>
              <a:t> </a:t>
            </a:r>
            <a:r>
              <a:rPr lang="en-GB" dirty="0" err="1"/>
              <a:t>wrth</a:t>
            </a:r>
            <a:r>
              <a:rPr lang="en-GB" dirty="0"/>
              <a:t> </a:t>
            </a:r>
            <a:r>
              <a:rPr lang="en-GB" dirty="0" err="1"/>
              <a:t>ddweud</a:t>
            </a:r>
            <a:r>
              <a:rPr lang="en-GB" dirty="0"/>
              <a:t> </a:t>
            </a:r>
            <a:r>
              <a:rPr lang="en-GB" dirty="0" err="1"/>
              <a:t>fod</a:t>
            </a:r>
            <a:r>
              <a:rPr lang="en-GB" dirty="0"/>
              <a:t> </a:t>
            </a:r>
            <a:r>
              <a:rPr lang="en-GB" dirty="0" err="1"/>
              <a:t>gan</a:t>
            </a:r>
            <a:r>
              <a:rPr lang="en-GB" dirty="0"/>
              <a:t> </a:t>
            </a:r>
            <a:r>
              <a:rPr lang="en-GB" dirty="0" err="1"/>
              <a:t>ddyn</a:t>
            </a:r>
            <a:r>
              <a:rPr lang="en-GB" dirty="0"/>
              <a:t> ENAID </a:t>
            </a:r>
            <a:r>
              <a:rPr lang="en-GB" dirty="0" err="1"/>
              <a:t>tra</a:t>
            </a:r>
            <a:r>
              <a:rPr lang="en-GB" dirty="0"/>
              <a:t> </a:t>
            </a:r>
            <a:r>
              <a:rPr lang="en-GB" dirty="0" err="1"/>
              <a:t>nad</a:t>
            </a:r>
            <a:r>
              <a:rPr lang="en-GB" dirty="0"/>
              <a:t> </a:t>
            </a:r>
            <a:r>
              <a:rPr lang="en-GB" dirty="0" err="1"/>
              <a:t>oes</a:t>
            </a:r>
            <a:r>
              <a:rPr lang="en-GB" dirty="0"/>
              <a:t> </a:t>
            </a:r>
            <a:r>
              <a:rPr lang="en-GB" dirty="0" err="1"/>
              <a:t>gan</a:t>
            </a:r>
            <a:r>
              <a:rPr lang="en-GB" dirty="0"/>
              <a:t> </a:t>
            </a:r>
            <a:r>
              <a:rPr lang="en-GB" dirty="0" err="1"/>
              <a:t>anifail</a:t>
            </a:r>
            <a:r>
              <a:rPr lang="en-GB" dirty="0"/>
              <a:t> </a:t>
            </a:r>
            <a:r>
              <a:rPr lang="en-GB" dirty="0" err="1"/>
              <a:t>ddim</a:t>
            </a:r>
            <a:r>
              <a:rPr lang="en-GB" dirty="0"/>
              <a:t> un. Pan </a:t>
            </a:r>
            <a:r>
              <a:rPr lang="en-GB" dirty="0" err="1"/>
              <a:t>wnaeth</a:t>
            </a:r>
            <a:r>
              <a:rPr lang="en-GB" dirty="0"/>
              <a:t> </a:t>
            </a:r>
            <a:r>
              <a:rPr lang="en-GB" dirty="0" err="1"/>
              <a:t>Duw</a:t>
            </a:r>
            <a:r>
              <a:rPr lang="en-GB" dirty="0"/>
              <a:t> </a:t>
            </a:r>
            <a:r>
              <a:rPr lang="en-GB" dirty="0" err="1"/>
              <a:t>greu</a:t>
            </a:r>
            <a:r>
              <a:rPr lang="en-GB" dirty="0"/>
              <a:t> </a:t>
            </a:r>
            <a:r>
              <a:rPr lang="en-GB" dirty="0" err="1"/>
              <a:t>Adda</a:t>
            </a:r>
            <a:r>
              <a:rPr lang="en-GB" dirty="0"/>
              <a:t> o </a:t>
            </a:r>
            <a:r>
              <a:rPr lang="en-GB" dirty="0" err="1"/>
              <a:t>lwch</a:t>
            </a:r>
            <a:r>
              <a:rPr lang="en-GB" dirty="0"/>
              <a:t> y </a:t>
            </a:r>
            <a:r>
              <a:rPr lang="en-GB" dirty="0" err="1"/>
              <a:t>ddaear</a:t>
            </a:r>
            <a:r>
              <a:rPr lang="en-GB" dirty="0"/>
              <a:t> </a:t>
            </a:r>
            <a:r>
              <a:rPr lang="en-GB" dirty="0" err="1"/>
              <a:t>yn</a:t>
            </a:r>
            <a:r>
              <a:rPr lang="en-GB" dirty="0"/>
              <a:t> </a:t>
            </a:r>
            <a:r>
              <a:rPr lang="en-GB" dirty="0" err="1"/>
              <a:t>ôl</a:t>
            </a:r>
            <a:r>
              <a:rPr lang="en-GB" dirty="0"/>
              <a:t> Genesis 2:7 </a:t>
            </a:r>
            <a:r>
              <a:rPr lang="en-GB" dirty="0" err="1"/>
              <a:t>fe</a:t>
            </a:r>
            <a:r>
              <a:rPr lang="en-GB" dirty="0"/>
              <a:t> </a:t>
            </a:r>
            <a:r>
              <a:rPr lang="en-GB" dirty="0" err="1"/>
              <a:t>gafodd</a:t>
            </a:r>
            <a:r>
              <a:rPr lang="en-GB" dirty="0"/>
              <a:t> </a:t>
            </a:r>
            <a:r>
              <a:rPr lang="en-GB" dirty="0" err="1"/>
              <a:t>statws</a:t>
            </a:r>
            <a:r>
              <a:rPr lang="en-GB" dirty="0"/>
              <a:t> </a:t>
            </a:r>
            <a:r>
              <a:rPr lang="en-GB" dirty="0" err="1"/>
              <a:t>arbennig</a:t>
            </a:r>
            <a:r>
              <a:rPr lang="en-GB" dirty="0"/>
              <a:t> </a:t>
            </a:r>
            <a:r>
              <a:rPr lang="en-GB" dirty="0" err="1"/>
              <a:t>dros</a:t>
            </a:r>
            <a:r>
              <a:rPr lang="en-GB" dirty="0"/>
              <a:t> </a:t>
            </a:r>
            <a:r>
              <a:rPr lang="en-GB" dirty="0" err="1"/>
              <a:t>weddill</a:t>
            </a:r>
            <a:r>
              <a:rPr lang="en-GB" dirty="0"/>
              <a:t> </a:t>
            </a:r>
            <a:r>
              <a:rPr lang="en-GB" dirty="0" err="1"/>
              <a:t>byd</a:t>
            </a:r>
            <a:r>
              <a:rPr lang="en-GB" dirty="0"/>
              <a:t> </a:t>
            </a:r>
            <a:r>
              <a:rPr lang="en-GB" dirty="0" err="1"/>
              <a:t>natur</a:t>
            </a:r>
            <a:r>
              <a:rPr lang="en-GB" dirty="0"/>
              <a:t>. </a:t>
            </a:r>
            <a:r>
              <a:rPr lang="en-GB" dirty="0" err="1"/>
              <a:t>Eto</a:t>
            </a:r>
            <a:r>
              <a:rPr lang="en-GB" dirty="0"/>
              <a:t> i </a:t>
            </a:r>
            <a:r>
              <a:rPr lang="en-GB" dirty="0" err="1"/>
              <a:t>gyd</a:t>
            </a:r>
            <a:r>
              <a:rPr lang="en-GB" dirty="0"/>
              <a:t>, y </a:t>
            </a:r>
            <a:r>
              <a:rPr lang="en-GB" dirty="0" err="1"/>
              <a:t>mae</a:t>
            </a:r>
            <a:r>
              <a:rPr lang="en-GB" dirty="0"/>
              <a:t> </a:t>
            </a:r>
            <a:r>
              <a:rPr lang="en-GB" dirty="0" err="1"/>
              <a:t>gan</a:t>
            </a:r>
            <a:r>
              <a:rPr lang="en-GB" dirty="0"/>
              <a:t> </a:t>
            </a:r>
            <a:r>
              <a:rPr lang="en-GB" dirty="0" err="1"/>
              <a:t>ddyn</a:t>
            </a:r>
            <a:r>
              <a:rPr lang="en-GB" dirty="0"/>
              <a:t> </a:t>
            </a:r>
            <a:r>
              <a:rPr lang="en-GB" dirty="0" err="1"/>
              <a:t>gyfrifoldeb</a:t>
            </a:r>
            <a:r>
              <a:rPr lang="en-GB" dirty="0"/>
              <a:t> i </a:t>
            </a:r>
            <a:r>
              <a:rPr lang="en-GB" dirty="0" err="1"/>
              <a:t>ddefnyddio</a:t>
            </a:r>
            <a:r>
              <a:rPr lang="en-GB" dirty="0"/>
              <a:t> </a:t>
            </a:r>
            <a:r>
              <a:rPr lang="en-GB" dirty="0" err="1"/>
              <a:t>adnoddau’r</a:t>
            </a:r>
            <a:r>
              <a:rPr lang="en-GB" dirty="0"/>
              <a:t> </a:t>
            </a:r>
            <a:r>
              <a:rPr lang="en-GB" dirty="0" err="1"/>
              <a:t>ddaear</a:t>
            </a:r>
            <a:r>
              <a:rPr lang="en-GB" dirty="0"/>
              <a:t> </a:t>
            </a:r>
            <a:r>
              <a:rPr lang="en-GB" dirty="0" err="1"/>
              <a:t>mewn</a:t>
            </a:r>
            <a:r>
              <a:rPr lang="en-GB" dirty="0"/>
              <a:t> </a:t>
            </a:r>
            <a:r>
              <a:rPr lang="en-GB" dirty="0" err="1"/>
              <a:t>modd</a:t>
            </a:r>
            <a:r>
              <a:rPr lang="en-GB" dirty="0"/>
              <a:t> </a:t>
            </a:r>
            <a:r>
              <a:rPr lang="en-GB" dirty="0" err="1"/>
              <a:t>cynaladwy</a:t>
            </a:r>
            <a:r>
              <a:rPr lang="en-GB" dirty="0"/>
              <a:t> </a:t>
            </a:r>
            <a:r>
              <a:rPr lang="en-GB" dirty="0" err="1"/>
              <a:t>er</a:t>
            </a:r>
            <a:r>
              <a:rPr lang="en-GB" dirty="0"/>
              <a:t> </a:t>
            </a:r>
            <a:r>
              <a:rPr lang="en-GB" dirty="0" err="1"/>
              <a:t>mwyn</a:t>
            </a:r>
            <a:r>
              <a:rPr lang="en-GB" dirty="0"/>
              <a:t> </a:t>
            </a:r>
            <a:r>
              <a:rPr lang="en-GB" dirty="0" err="1"/>
              <a:t>ei</a:t>
            </a:r>
            <a:r>
              <a:rPr lang="en-GB" dirty="0"/>
              <a:t> </a:t>
            </a:r>
            <a:r>
              <a:rPr lang="en-GB" dirty="0" err="1"/>
              <a:t>drosglwyddo</a:t>
            </a:r>
            <a:r>
              <a:rPr lang="en-GB" dirty="0"/>
              <a:t> </a:t>
            </a:r>
            <a:r>
              <a:rPr lang="en-GB" dirty="0" err="1"/>
              <a:t>i’r</a:t>
            </a:r>
            <a:r>
              <a:rPr lang="en-GB" dirty="0"/>
              <a:t> </a:t>
            </a:r>
            <a:r>
              <a:rPr lang="en-GB" dirty="0" err="1"/>
              <a:t>genhedlaeth</a:t>
            </a:r>
            <a:r>
              <a:rPr lang="en-GB" dirty="0"/>
              <a:t> </a:t>
            </a:r>
            <a:r>
              <a:rPr lang="en-GB" dirty="0" err="1"/>
              <a:t>nesaf</a:t>
            </a:r>
            <a:r>
              <a:rPr lang="en-GB" dirty="0"/>
              <a:t>.</a:t>
            </a:r>
          </a:p>
        </p:txBody>
      </p:sp>
      <p:sp>
        <p:nvSpPr>
          <p:cNvPr id="6" name="Rectangle 5"/>
          <p:cNvSpPr/>
          <p:nvPr/>
        </p:nvSpPr>
        <p:spPr>
          <a:xfrm>
            <a:off x="2734366" y="3856115"/>
            <a:ext cx="502092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Barn </a:t>
            </a:r>
            <a:r>
              <a:rPr lang="en-US" sz="5400" b="1" cap="none" spc="0" dirty="0" err="1">
                <a:ln w="22225">
                  <a:solidFill>
                    <a:schemeClr val="accent2"/>
                  </a:solidFill>
                  <a:prstDash val="solid"/>
                </a:ln>
                <a:solidFill>
                  <a:schemeClr val="accent2">
                    <a:lumMod val="40000"/>
                    <a:lumOff val="60000"/>
                  </a:schemeClr>
                </a:solidFill>
                <a:effectLst/>
              </a:rPr>
              <a:t>Dyneiddiwr</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494950" y="4873204"/>
            <a:ext cx="11182525" cy="1477328"/>
          </a:xfrm>
          <a:prstGeom prst="rect">
            <a:avLst/>
          </a:prstGeom>
          <a:noFill/>
        </p:spPr>
        <p:txBody>
          <a:bodyPr wrap="square" rtlCol="0">
            <a:spAutoFit/>
          </a:bodyPr>
          <a:lstStyle/>
          <a:p>
            <a:r>
              <a:rPr lang="en-GB" dirty="0"/>
              <a:t>Mae </a:t>
            </a:r>
            <a:r>
              <a:rPr lang="en-GB" dirty="0" err="1"/>
              <a:t>Dyneiddwyr</a:t>
            </a:r>
            <a:r>
              <a:rPr lang="en-GB" dirty="0"/>
              <a:t> </a:t>
            </a:r>
            <a:r>
              <a:rPr lang="en-GB" dirty="0" err="1"/>
              <a:t>yn</a:t>
            </a:r>
            <a:r>
              <a:rPr lang="en-GB" dirty="0"/>
              <a:t> </a:t>
            </a:r>
            <a:r>
              <a:rPr lang="en-GB" dirty="0" err="1"/>
              <a:t>ceisio</a:t>
            </a:r>
            <a:r>
              <a:rPr lang="en-GB" dirty="0"/>
              <a:t> </a:t>
            </a:r>
            <a:r>
              <a:rPr lang="en-GB" dirty="0" err="1"/>
              <a:t>selio</a:t>
            </a:r>
            <a:r>
              <a:rPr lang="en-GB" dirty="0"/>
              <a:t> </a:t>
            </a:r>
            <a:r>
              <a:rPr lang="en-GB" dirty="0" err="1"/>
              <a:t>eu</a:t>
            </a:r>
            <a:r>
              <a:rPr lang="en-GB" dirty="0"/>
              <a:t> barn </a:t>
            </a:r>
            <a:r>
              <a:rPr lang="en-GB" dirty="0" err="1"/>
              <a:t>ar</a:t>
            </a:r>
            <a:r>
              <a:rPr lang="en-GB" dirty="0"/>
              <a:t> </a:t>
            </a:r>
            <a:r>
              <a:rPr lang="en-GB" dirty="0" err="1"/>
              <a:t>reswm</a:t>
            </a:r>
            <a:r>
              <a:rPr lang="en-GB" dirty="0"/>
              <a:t> a </a:t>
            </a:r>
            <a:r>
              <a:rPr lang="en-GB" dirty="0" err="1"/>
              <a:t>thystiolaeth</a:t>
            </a:r>
            <a:r>
              <a:rPr lang="en-GB" dirty="0"/>
              <a:t>.  </a:t>
            </a:r>
            <a:r>
              <a:rPr lang="en-GB" dirty="0" err="1"/>
              <a:t>Maent</a:t>
            </a:r>
            <a:r>
              <a:rPr lang="en-GB" dirty="0"/>
              <a:t> </a:t>
            </a:r>
            <a:r>
              <a:rPr lang="en-GB" dirty="0" err="1"/>
              <a:t>yn</a:t>
            </a:r>
            <a:r>
              <a:rPr lang="en-GB" dirty="0"/>
              <a:t> </a:t>
            </a:r>
            <a:r>
              <a:rPr lang="en-GB" dirty="0" err="1"/>
              <a:t>gwrthod</a:t>
            </a:r>
            <a:r>
              <a:rPr lang="en-GB" dirty="0"/>
              <a:t> </a:t>
            </a:r>
            <a:r>
              <a:rPr lang="en-GB" dirty="0" err="1"/>
              <a:t>unrhyw</a:t>
            </a:r>
            <a:r>
              <a:rPr lang="en-GB" dirty="0"/>
              <a:t> </a:t>
            </a:r>
            <a:r>
              <a:rPr lang="en-GB" dirty="0" err="1"/>
              <a:t>syniad</a:t>
            </a:r>
            <a:r>
              <a:rPr lang="en-GB" dirty="0"/>
              <a:t> </a:t>
            </a:r>
            <a:r>
              <a:rPr lang="en-GB" dirty="0" err="1"/>
              <a:t>sydd</a:t>
            </a:r>
            <a:r>
              <a:rPr lang="en-GB" dirty="0"/>
              <a:t> </a:t>
            </a:r>
            <a:r>
              <a:rPr lang="en-GB" dirty="0" err="1"/>
              <a:t>yn</a:t>
            </a:r>
            <a:r>
              <a:rPr lang="en-GB" dirty="0"/>
              <a:t> </a:t>
            </a:r>
            <a:r>
              <a:rPr lang="en-GB" dirty="0" err="1"/>
              <a:t>dibynnu</a:t>
            </a:r>
            <a:r>
              <a:rPr lang="en-GB" dirty="0"/>
              <a:t> </a:t>
            </a:r>
            <a:r>
              <a:rPr lang="en-GB" dirty="0" err="1"/>
              <a:t>ar</a:t>
            </a:r>
            <a:r>
              <a:rPr lang="en-GB" dirty="0"/>
              <a:t> </a:t>
            </a:r>
            <a:r>
              <a:rPr lang="en-GB" dirty="0" err="1"/>
              <a:t>gredu</a:t>
            </a:r>
            <a:r>
              <a:rPr lang="en-GB" dirty="0"/>
              <a:t> </a:t>
            </a:r>
            <a:r>
              <a:rPr lang="en-GB" dirty="0" err="1"/>
              <a:t>mewn</a:t>
            </a:r>
            <a:r>
              <a:rPr lang="en-GB" dirty="0"/>
              <a:t> bod </a:t>
            </a:r>
            <a:r>
              <a:rPr lang="en-GB" dirty="0" err="1"/>
              <a:t>goruwchnaturiol</a:t>
            </a:r>
            <a:r>
              <a:rPr lang="en-GB" dirty="0"/>
              <a:t> </a:t>
            </a:r>
            <a:r>
              <a:rPr lang="en-GB" dirty="0" err="1"/>
              <a:t>neu</a:t>
            </a:r>
            <a:r>
              <a:rPr lang="en-GB" dirty="0"/>
              <a:t> </a:t>
            </a:r>
            <a:r>
              <a:rPr lang="en-GB" dirty="0" err="1"/>
              <a:t>Dduw</a:t>
            </a:r>
            <a:r>
              <a:rPr lang="en-GB" dirty="0"/>
              <a:t>.  Mae </a:t>
            </a:r>
            <a:r>
              <a:rPr lang="en-GB" dirty="0" err="1"/>
              <a:t>mwyafrif</a:t>
            </a:r>
            <a:r>
              <a:rPr lang="en-GB" dirty="0"/>
              <a:t> y </a:t>
            </a:r>
            <a:r>
              <a:rPr lang="en-GB" dirty="0" err="1"/>
              <a:t>Dyneiddwyr</a:t>
            </a:r>
            <a:r>
              <a:rPr lang="en-GB" dirty="0"/>
              <a:t> </a:t>
            </a:r>
            <a:r>
              <a:rPr lang="en-GB" dirty="0" err="1"/>
              <a:t>yn</a:t>
            </a:r>
            <a:r>
              <a:rPr lang="en-GB" dirty="0"/>
              <a:t> </a:t>
            </a:r>
            <a:r>
              <a:rPr lang="en-GB" dirty="0" err="1"/>
              <a:t>cytuno</a:t>
            </a:r>
            <a:r>
              <a:rPr lang="en-GB" dirty="0"/>
              <a:t> </a:t>
            </a:r>
            <a:r>
              <a:rPr lang="en-GB" dirty="0" err="1"/>
              <a:t>gyda’r</a:t>
            </a:r>
            <a:r>
              <a:rPr lang="en-GB" dirty="0"/>
              <a:t> </a:t>
            </a:r>
            <a:r>
              <a:rPr lang="en-GB" dirty="0" err="1"/>
              <a:t>syniad</a:t>
            </a:r>
            <a:r>
              <a:rPr lang="en-GB" dirty="0"/>
              <a:t> o </a:t>
            </a:r>
            <a:r>
              <a:rPr lang="en-GB" dirty="0" err="1"/>
              <a:t>stiwardiaeth</a:t>
            </a:r>
            <a:r>
              <a:rPr lang="en-GB" dirty="0"/>
              <a:t>; </a:t>
            </a:r>
            <a:r>
              <a:rPr lang="en-GB" dirty="0" err="1"/>
              <a:t>maent</a:t>
            </a:r>
            <a:r>
              <a:rPr lang="en-GB" dirty="0"/>
              <a:t> </a:t>
            </a:r>
            <a:r>
              <a:rPr lang="en-GB" dirty="0" err="1"/>
              <a:t>yn</a:t>
            </a:r>
            <a:r>
              <a:rPr lang="en-GB" dirty="0"/>
              <a:t> </a:t>
            </a:r>
            <a:r>
              <a:rPr lang="en-GB" dirty="0" err="1"/>
              <a:t>dweud</a:t>
            </a:r>
            <a:r>
              <a:rPr lang="en-GB" dirty="0"/>
              <a:t> </a:t>
            </a:r>
            <a:r>
              <a:rPr lang="en-GB" dirty="0" err="1"/>
              <a:t>fod</a:t>
            </a:r>
            <a:r>
              <a:rPr lang="en-GB" dirty="0"/>
              <a:t> </a:t>
            </a:r>
            <a:r>
              <a:rPr lang="en-GB" dirty="0" err="1"/>
              <a:t>gennym</a:t>
            </a:r>
            <a:r>
              <a:rPr lang="en-GB" dirty="0"/>
              <a:t> </a:t>
            </a:r>
            <a:r>
              <a:rPr lang="en-GB" dirty="0" err="1"/>
              <a:t>gyfrifoldeb</a:t>
            </a:r>
            <a:r>
              <a:rPr lang="en-GB" dirty="0"/>
              <a:t> </a:t>
            </a:r>
            <a:r>
              <a:rPr lang="en-GB" dirty="0" err="1"/>
              <a:t>i</a:t>
            </a:r>
            <a:r>
              <a:rPr lang="en-GB" dirty="0"/>
              <a:t> </a:t>
            </a:r>
            <a:r>
              <a:rPr lang="en-GB" dirty="0" err="1"/>
              <a:t>weithio</a:t>
            </a:r>
            <a:r>
              <a:rPr lang="en-GB" dirty="0"/>
              <a:t> </a:t>
            </a:r>
            <a:r>
              <a:rPr lang="en-GB" dirty="0" err="1"/>
              <a:t>i</a:t>
            </a:r>
            <a:r>
              <a:rPr lang="en-GB" dirty="0"/>
              <a:t> </a:t>
            </a:r>
            <a:r>
              <a:rPr lang="en-GB" dirty="0" err="1"/>
              <a:t>gadw’r</a:t>
            </a:r>
            <a:r>
              <a:rPr lang="en-GB" dirty="0"/>
              <a:t> </a:t>
            </a:r>
            <a:r>
              <a:rPr lang="en-GB" dirty="0" err="1"/>
              <a:t>byd</a:t>
            </a:r>
            <a:r>
              <a:rPr lang="en-GB" dirty="0"/>
              <a:t> </a:t>
            </a:r>
            <a:r>
              <a:rPr lang="en-GB" dirty="0" err="1"/>
              <a:t>i</a:t>
            </a:r>
            <a:r>
              <a:rPr lang="en-GB" dirty="0"/>
              <a:t> </a:t>
            </a:r>
            <a:r>
              <a:rPr lang="en-GB" dirty="0" err="1"/>
              <a:t>fynd</a:t>
            </a:r>
            <a:r>
              <a:rPr lang="en-GB" dirty="0"/>
              <a:t> </a:t>
            </a:r>
            <a:r>
              <a:rPr lang="en-GB" dirty="0" err="1"/>
              <a:t>gan</a:t>
            </a:r>
            <a:r>
              <a:rPr lang="en-GB" dirty="0"/>
              <a:t> </a:t>
            </a:r>
            <a:r>
              <a:rPr lang="en-GB" dirty="0" err="1"/>
              <a:t>achosi</a:t>
            </a:r>
            <a:r>
              <a:rPr lang="en-GB" dirty="0"/>
              <a:t> </a:t>
            </a:r>
            <a:r>
              <a:rPr lang="en-GB" dirty="0" err="1"/>
              <a:t>cyn</a:t>
            </a:r>
            <a:r>
              <a:rPr lang="en-GB" dirty="0"/>
              <a:t> </a:t>
            </a:r>
            <a:r>
              <a:rPr lang="en-GB" dirty="0" err="1"/>
              <a:t>lleied</a:t>
            </a:r>
            <a:r>
              <a:rPr lang="en-GB" dirty="0"/>
              <a:t> o </a:t>
            </a:r>
            <a:r>
              <a:rPr lang="en-GB" dirty="0" err="1"/>
              <a:t>niwed</a:t>
            </a:r>
            <a:r>
              <a:rPr lang="en-GB" dirty="0"/>
              <a:t> </a:t>
            </a:r>
            <a:r>
              <a:rPr lang="en-GB" dirty="0" err="1"/>
              <a:t>i’r</a:t>
            </a:r>
            <a:r>
              <a:rPr lang="en-GB" dirty="0"/>
              <a:t> </a:t>
            </a:r>
            <a:r>
              <a:rPr lang="en-GB" dirty="0" err="1"/>
              <a:t>amgylchedd</a:t>
            </a:r>
            <a:r>
              <a:rPr lang="en-GB" dirty="0"/>
              <a:t> ag </a:t>
            </a:r>
            <a:r>
              <a:rPr lang="en-GB" dirty="0" err="1"/>
              <a:t>sy’n</a:t>
            </a:r>
            <a:r>
              <a:rPr lang="en-GB" dirty="0"/>
              <a:t> </a:t>
            </a:r>
            <a:r>
              <a:rPr lang="en-GB" dirty="0" err="1"/>
              <a:t>bosibl</a:t>
            </a:r>
            <a:r>
              <a:rPr lang="en-GB" dirty="0"/>
              <a:t>.  </a:t>
            </a:r>
            <a:r>
              <a:rPr lang="en-GB" dirty="0" err="1"/>
              <a:t>Maent</a:t>
            </a:r>
            <a:r>
              <a:rPr lang="en-GB" dirty="0"/>
              <a:t> </a:t>
            </a:r>
            <a:r>
              <a:rPr lang="en-GB" dirty="0" err="1"/>
              <a:t>yn</a:t>
            </a:r>
            <a:r>
              <a:rPr lang="en-GB" dirty="0"/>
              <a:t> </a:t>
            </a:r>
            <a:r>
              <a:rPr lang="en-GB" dirty="0" err="1"/>
              <a:t>dweud</a:t>
            </a:r>
            <a:r>
              <a:rPr lang="en-GB" dirty="0"/>
              <a:t> </a:t>
            </a:r>
            <a:r>
              <a:rPr lang="en-GB" dirty="0" err="1"/>
              <a:t>hyn</a:t>
            </a:r>
            <a:r>
              <a:rPr lang="en-GB" dirty="0"/>
              <a:t> am </a:t>
            </a:r>
            <a:r>
              <a:rPr lang="en-GB" dirty="0" err="1"/>
              <a:t>eu</a:t>
            </a:r>
            <a:r>
              <a:rPr lang="en-GB" dirty="0"/>
              <a:t> bod </a:t>
            </a:r>
            <a:r>
              <a:rPr lang="en-GB" dirty="0" err="1"/>
              <a:t>yn</a:t>
            </a:r>
            <a:r>
              <a:rPr lang="en-GB" dirty="0"/>
              <a:t> </a:t>
            </a:r>
            <a:r>
              <a:rPr lang="en-GB" dirty="0" err="1"/>
              <a:t>credu</a:t>
            </a:r>
            <a:r>
              <a:rPr lang="en-GB" dirty="0"/>
              <a:t> </a:t>
            </a:r>
            <a:r>
              <a:rPr lang="en-GB" dirty="0" err="1"/>
              <a:t>ei</a:t>
            </a:r>
            <a:r>
              <a:rPr lang="en-GB" dirty="0"/>
              <a:t> </a:t>
            </a:r>
            <a:r>
              <a:rPr lang="en-GB" dirty="0" err="1"/>
              <a:t>fod</a:t>
            </a:r>
            <a:r>
              <a:rPr lang="en-GB" dirty="0"/>
              <a:t> </a:t>
            </a:r>
            <a:r>
              <a:rPr lang="en-GB" dirty="0" err="1"/>
              <a:t>yn</a:t>
            </a:r>
            <a:r>
              <a:rPr lang="en-GB" dirty="0"/>
              <a:t> </a:t>
            </a:r>
            <a:r>
              <a:rPr lang="en-GB" dirty="0" err="1"/>
              <a:t>gwneud</a:t>
            </a:r>
            <a:r>
              <a:rPr lang="en-GB" dirty="0"/>
              <a:t> </a:t>
            </a:r>
            <a:r>
              <a:rPr lang="en-GB" dirty="0" err="1"/>
              <a:t>synnwyr</a:t>
            </a:r>
            <a:r>
              <a:rPr lang="en-GB" dirty="0"/>
              <a:t> ac </a:t>
            </a:r>
            <a:r>
              <a:rPr lang="en-GB" dirty="0" err="1"/>
              <a:t>nid</a:t>
            </a:r>
            <a:r>
              <a:rPr lang="en-GB" dirty="0"/>
              <a:t> am </a:t>
            </a:r>
            <a:r>
              <a:rPr lang="en-GB" dirty="0" err="1"/>
              <a:t>fod</a:t>
            </a:r>
            <a:r>
              <a:rPr lang="en-GB" dirty="0"/>
              <a:t> </a:t>
            </a:r>
            <a:r>
              <a:rPr lang="en-GB" dirty="0" err="1"/>
              <a:t>Duw</a:t>
            </a:r>
            <a:r>
              <a:rPr lang="en-GB" dirty="0"/>
              <a:t> </a:t>
            </a:r>
            <a:r>
              <a:rPr lang="en-GB" dirty="0" err="1"/>
              <a:t>wedi’n</a:t>
            </a:r>
            <a:r>
              <a:rPr lang="en-GB" dirty="0"/>
              <a:t> </a:t>
            </a:r>
            <a:r>
              <a:rPr lang="en-GB" dirty="0" err="1"/>
              <a:t>gosod</a:t>
            </a:r>
            <a:r>
              <a:rPr lang="en-GB" dirty="0"/>
              <a:t> </a:t>
            </a:r>
            <a:r>
              <a:rPr lang="en-GB" dirty="0" err="1"/>
              <a:t>ar</a:t>
            </a:r>
            <a:r>
              <a:rPr lang="en-GB" dirty="0"/>
              <a:t> y </a:t>
            </a:r>
            <a:r>
              <a:rPr lang="en-GB" dirty="0" err="1"/>
              <a:t>ddaear</a:t>
            </a:r>
            <a:r>
              <a:rPr lang="en-GB" dirty="0"/>
              <a:t> </a:t>
            </a:r>
            <a:r>
              <a:rPr lang="en-GB" dirty="0" err="1"/>
              <a:t>ar</a:t>
            </a:r>
            <a:r>
              <a:rPr lang="en-GB" dirty="0"/>
              <a:t> </a:t>
            </a:r>
            <a:r>
              <a:rPr lang="en-GB" dirty="0" err="1"/>
              <a:t>gyfer</a:t>
            </a:r>
            <a:r>
              <a:rPr lang="en-GB" dirty="0"/>
              <a:t> y </a:t>
            </a:r>
            <a:r>
              <a:rPr lang="en-GB" dirty="0" err="1"/>
              <a:t>pwrpas</a:t>
            </a:r>
            <a:r>
              <a:rPr lang="en-GB" dirty="0"/>
              <a:t> </a:t>
            </a:r>
            <a:r>
              <a:rPr lang="en-GB" dirty="0" err="1"/>
              <a:t>hwnnw</a:t>
            </a:r>
            <a:r>
              <a:rPr lang="en-GB" dirty="0"/>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74" y="211546"/>
            <a:ext cx="2077498" cy="94201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6854" y="152902"/>
            <a:ext cx="2077498" cy="91906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532" y="1230768"/>
            <a:ext cx="1294442" cy="86465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0468" y="1161414"/>
            <a:ext cx="1314100" cy="85309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1205" y="3856115"/>
            <a:ext cx="1017089" cy="1017089"/>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0468" y="3884463"/>
            <a:ext cx="1314100" cy="941861"/>
          </a:xfrm>
          <a:prstGeom prst="rect">
            <a:avLst/>
          </a:prstGeom>
        </p:spPr>
      </p:pic>
    </p:spTree>
    <p:extLst>
      <p:ext uri="{BB962C8B-B14F-4D97-AF65-F5344CB8AC3E}">
        <p14:creationId xmlns:p14="http://schemas.microsoft.com/office/powerpoint/2010/main" val="156238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2548" y="297564"/>
            <a:ext cx="6512167" cy="461665"/>
          </a:xfrm>
          <a:prstGeom prst="rect">
            <a:avLst/>
          </a:prstGeom>
          <a:noFill/>
        </p:spPr>
        <p:txBody>
          <a:bodyPr wrap="none" lIns="91440" tIns="45720" rIns="91440" bIns="45720">
            <a:spAutoFit/>
          </a:bodyPr>
          <a:lstStyle/>
          <a:p>
            <a:pPr algn="ctr"/>
            <a:r>
              <a:rPr lang="en-US" sz="2400" b="0" cap="none" spc="0" dirty="0" err="1">
                <a:ln w="0"/>
                <a:solidFill>
                  <a:schemeClr val="tx1"/>
                </a:solidFill>
                <a:effectLst>
                  <a:outerShdw blurRad="38100" dist="19050" dir="2700000" algn="tl" rotWithShape="0">
                    <a:schemeClr val="dk1">
                      <a:alpha val="40000"/>
                    </a:schemeClr>
                  </a:outerShdw>
                </a:effectLst>
              </a:rPr>
              <a:t>Cynnwys</a:t>
            </a:r>
            <a:r>
              <a:rPr lang="en-US" sz="2400" b="0" cap="none" spc="0" dirty="0">
                <a:ln w="0"/>
                <a:solidFill>
                  <a:schemeClr val="tx1"/>
                </a:solidFill>
                <a:effectLst>
                  <a:outerShdw blurRad="38100" dist="19050" dir="2700000" algn="tl" rotWithShape="0">
                    <a:schemeClr val="dk1">
                      <a:alpha val="40000"/>
                    </a:schemeClr>
                  </a:outerShdw>
                </a:effectLst>
              </a:rPr>
              <a:t> o </a:t>
            </a:r>
            <a:r>
              <a:rPr lang="en-US" sz="2400" b="0" cap="none" spc="0" dirty="0" err="1">
                <a:ln w="0"/>
                <a:solidFill>
                  <a:schemeClr val="tx1"/>
                </a:solidFill>
                <a:effectLst>
                  <a:outerShdw blurRad="38100" dist="19050" dir="2700000" algn="tl" rotWithShape="0">
                    <a:schemeClr val="dk1">
                      <a:alpha val="40000"/>
                    </a:schemeClr>
                  </a:outerShdw>
                </a:effectLst>
              </a:rPr>
              <a:t>safbwyntiau</a:t>
            </a:r>
            <a:r>
              <a:rPr lang="en-US" sz="2400" b="0" cap="none" spc="0" dirty="0">
                <a:ln w="0"/>
                <a:solidFill>
                  <a:schemeClr val="tx1"/>
                </a:solidFill>
                <a:effectLst>
                  <a:outerShdw blurRad="38100" dist="19050" dir="2700000" algn="tl" rotWithShape="0">
                    <a:schemeClr val="dk1">
                      <a:alpha val="40000"/>
                    </a:schemeClr>
                  </a:outerShdw>
                </a:effectLst>
              </a:rPr>
              <a:t> </a:t>
            </a:r>
            <a:r>
              <a:rPr lang="en-US" sz="2400" dirty="0" err="1">
                <a:ln w="0"/>
                <a:effectLst>
                  <a:outerShdw blurRad="38100" dist="19050" dir="2700000" algn="tl" rotWithShape="0">
                    <a:schemeClr val="dk1">
                      <a:alpha val="40000"/>
                    </a:schemeClr>
                  </a:outerShdw>
                </a:effectLst>
              </a:rPr>
              <a:t>Cristnogol</a:t>
            </a:r>
            <a:r>
              <a:rPr lang="en-US" sz="2400" b="0" cap="none" spc="0" dirty="0">
                <a:ln w="0"/>
                <a:solidFill>
                  <a:schemeClr val="tx1"/>
                </a:solidFill>
                <a:effectLst>
                  <a:outerShdw blurRad="38100" dist="19050" dir="2700000" algn="tl" rotWithShape="0">
                    <a:schemeClr val="dk1">
                      <a:alpha val="40000"/>
                    </a:schemeClr>
                  </a:outerShdw>
                </a:effectLst>
              </a:rPr>
              <a:t> ac </a:t>
            </a:r>
            <a:r>
              <a:rPr lang="en-US" sz="2400" b="0" cap="none" spc="0" dirty="0" err="1">
                <a:ln w="0"/>
                <a:solidFill>
                  <a:schemeClr val="tx1"/>
                </a:solidFill>
                <a:effectLst>
                  <a:outerShdw blurRad="38100" dist="19050" dir="2700000" algn="tl" rotWithShape="0">
                    <a:schemeClr val="dk1">
                      <a:alpha val="40000"/>
                    </a:schemeClr>
                  </a:outerShdw>
                </a:effectLst>
              </a:rPr>
              <a:t>anghrefyddol</a:t>
            </a:r>
            <a:endParaRPr lang="en-US" sz="2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089324450"/>
              </p:ext>
            </p:extLst>
          </p:nvPr>
        </p:nvGraphicFramePr>
        <p:xfrm>
          <a:off x="375160" y="1227666"/>
          <a:ext cx="11446934" cy="4577080"/>
        </p:xfrm>
        <a:graphic>
          <a:graphicData uri="http://schemas.openxmlformats.org/drawingml/2006/table">
            <a:tbl>
              <a:tblPr firstRow="1" bandRow="1">
                <a:tableStyleId>{5940675A-B579-460E-94D1-54222C63F5DA}</a:tableStyleId>
              </a:tblPr>
              <a:tblGrid>
                <a:gridCol w="3987801">
                  <a:extLst>
                    <a:ext uri="{9D8B030D-6E8A-4147-A177-3AD203B41FA5}">
                      <a16:colId xmlns:a16="http://schemas.microsoft.com/office/drawing/2014/main" val="3781166727"/>
                    </a:ext>
                  </a:extLst>
                </a:gridCol>
                <a:gridCol w="7459133">
                  <a:extLst>
                    <a:ext uri="{9D8B030D-6E8A-4147-A177-3AD203B41FA5}">
                      <a16:colId xmlns:a16="http://schemas.microsoft.com/office/drawing/2014/main" val="1876384096"/>
                    </a:ext>
                  </a:extLst>
                </a:gridCol>
              </a:tblGrid>
              <a:tr h="370840">
                <a:tc>
                  <a:txBody>
                    <a:bodyPr/>
                    <a:lstStyle/>
                    <a:p>
                      <a:pPr algn="ctr"/>
                      <a:r>
                        <a:rPr lang="en-GB" dirty="0" err="1"/>
                        <a:t>Meysydd</a:t>
                      </a:r>
                      <a:r>
                        <a:rPr lang="en-GB" dirty="0"/>
                        <a:t> </a:t>
                      </a:r>
                      <a:r>
                        <a:rPr lang="en-GB" dirty="0" err="1"/>
                        <a:t>Astudiaeth</a:t>
                      </a:r>
                      <a:endParaRPr lang="en-GB" dirty="0"/>
                    </a:p>
                  </a:txBody>
                  <a:tcPr/>
                </a:tc>
                <a:tc>
                  <a:txBody>
                    <a:bodyPr/>
                    <a:lstStyle/>
                    <a:p>
                      <a:pPr algn="ctr"/>
                      <a:r>
                        <a:rPr lang="en-GB" dirty="0" err="1"/>
                        <a:t>Cynnwys</a:t>
                      </a:r>
                      <a:r>
                        <a:rPr lang="en-GB" dirty="0"/>
                        <a:t> </a:t>
                      </a:r>
                      <a:r>
                        <a:rPr lang="en-GB" dirty="0" err="1"/>
                        <a:t>Penodol</a:t>
                      </a:r>
                      <a:endParaRPr lang="en-GB" dirty="0"/>
                    </a:p>
                  </a:txBody>
                  <a:tcPr/>
                </a:tc>
                <a:extLst>
                  <a:ext uri="{0D108BD9-81ED-4DB2-BD59-A6C34878D82A}">
                    <a16:rowId xmlns:a16="http://schemas.microsoft.com/office/drawing/2014/main" val="1225262993"/>
                  </a:ext>
                </a:extLst>
              </a:tr>
              <a:tr h="370840">
                <a:tc>
                  <a:txBody>
                    <a:bodyPr/>
                    <a:lstStyle/>
                    <a:p>
                      <a:pPr algn="ctr"/>
                      <a:r>
                        <a:rPr lang="en-GB" dirty="0"/>
                        <a:t>Y BYD</a:t>
                      </a:r>
                    </a:p>
                  </a:txBody>
                  <a:tcPr/>
                </a:tc>
                <a:tc>
                  <a:txBody>
                    <a:bodyPr/>
                    <a:lstStyle/>
                    <a:p>
                      <a:pPr marL="285750" indent="-285750">
                        <a:buFont typeface="Wingdings" panose="05000000000000000000" pitchFamily="2" charset="2"/>
                        <a:buChar char="Ø"/>
                      </a:pPr>
                      <a:r>
                        <a:rPr lang="en-GB" baseline="0" dirty="0" err="1"/>
                        <a:t>Credoau</a:t>
                      </a:r>
                      <a:r>
                        <a:rPr lang="en-GB" baseline="0" dirty="0"/>
                        <a:t>, </a:t>
                      </a:r>
                      <a:r>
                        <a:rPr lang="en-GB" baseline="0" dirty="0" err="1"/>
                        <a:t>dysgeidiaethau</a:t>
                      </a:r>
                      <a:r>
                        <a:rPr lang="en-GB" baseline="0" dirty="0"/>
                        <a:t> ac </a:t>
                      </a:r>
                      <a:r>
                        <a:rPr lang="en-GB" baseline="0" dirty="0" err="1"/>
                        <a:t>agweddau</a:t>
                      </a:r>
                      <a:r>
                        <a:rPr lang="en-GB" baseline="0" dirty="0"/>
                        <a:t> </a:t>
                      </a:r>
                      <a:r>
                        <a:rPr lang="en-GB" baseline="0" dirty="0" err="1"/>
                        <a:t>Cristnogol</a:t>
                      </a:r>
                      <a:r>
                        <a:rPr lang="en-GB" baseline="0" dirty="0"/>
                        <a:t> </a:t>
                      </a:r>
                      <a:r>
                        <a:rPr lang="en-GB" baseline="0" dirty="0" err="1"/>
                        <a:t>amrywiol</a:t>
                      </a:r>
                      <a:r>
                        <a:rPr lang="en-GB" baseline="0" dirty="0"/>
                        <a:t> am </a:t>
                      </a:r>
                      <a:r>
                        <a:rPr lang="en-GB" baseline="0" dirty="0" err="1"/>
                        <a:t>yr</a:t>
                      </a:r>
                      <a:r>
                        <a:rPr lang="en-GB" baseline="0" dirty="0"/>
                        <a:t> </a:t>
                      </a:r>
                      <a:r>
                        <a:rPr lang="en-GB" baseline="0" dirty="0" err="1"/>
                        <a:t>hyn</a:t>
                      </a:r>
                      <a:r>
                        <a:rPr lang="en-GB" baseline="0" dirty="0"/>
                        <a:t> a </a:t>
                      </a:r>
                      <a:r>
                        <a:rPr lang="en-GB" baseline="0" dirty="0" err="1"/>
                        <a:t>ysgrifennwyd</a:t>
                      </a:r>
                      <a:r>
                        <a:rPr lang="en-GB" baseline="0" dirty="0"/>
                        <a:t> am </a:t>
                      </a:r>
                      <a:r>
                        <a:rPr lang="en-GB" baseline="0" dirty="0" err="1"/>
                        <a:t>darddiad</a:t>
                      </a:r>
                      <a:r>
                        <a:rPr lang="en-GB" baseline="0" dirty="0"/>
                        <a:t> y </a:t>
                      </a:r>
                      <a:r>
                        <a:rPr lang="en-GB" baseline="0" dirty="0" err="1"/>
                        <a:t>bydysawd</a:t>
                      </a:r>
                      <a:r>
                        <a:rPr lang="en-GB" baseline="0" dirty="0"/>
                        <a:t>: Genesis 1 a 2 </a:t>
                      </a:r>
                    </a:p>
                    <a:p>
                      <a:pPr marL="285750" indent="-285750">
                        <a:buFont typeface="Wingdings" panose="05000000000000000000" pitchFamily="2" charset="2"/>
                        <a:buChar char="Ø"/>
                      </a:pPr>
                      <a:r>
                        <a:rPr lang="en-GB" baseline="0" dirty="0"/>
                        <a:t>Y </a:t>
                      </a:r>
                      <a:r>
                        <a:rPr lang="en-GB" baseline="0" dirty="0" err="1"/>
                        <a:t>berthynas</a:t>
                      </a:r>
                      <a:r>
                        <a:rPr lang="en-GB" baseline="0" dirty="0"/>
                        <a:t> </a:t>
                      </a:r>
                      <a:r>
                        <a:rPr lang="en-GB" baseline="0" dirty="0" err="1"/>
                        <a:t>rhwng</a:t>
                      </a:r>
                      <a:r>
                        <a:rPr lang="en-GB" baseline="0" dirty="0"/>
                        <a:t> </a:t>
                      </a:r>
                      <a:r>
                        <a:rPr lang="en-GB" baseline="0" dirty="0" err="1"/>
                        <a:t>safbwyntiau</a:t>
                      </a:r>
                      <a:r>
                        <a:rPr lang="en-GB" baseline="0" dirty="0"/>
                        <a:t> </a:t>
                      </a:r>
                      <a:r>
                        <a:rPr lang="en-GB" baseline="0" dirty="0" err="1"/>
                        <a:t>Cristnogol</a:t>
                      </a:r>
                      <a:r>
                        <a:rPr lang="en-GB" baseline="0" dirty="0"/>
                        <a:t> ac </a:t>
                      </a:r>
                      <a:r>
                        <a:rPr lang="en-GB" baseline="0" dirty="0" err="1"/>
                        <a:t>anghrefyddol</a:t>
                      </a:r>
                      <a:r>
                        <a:rPr lang="en-GB" baseline="0" dirty="0"/>
                        <a:t> am y </a:t>
                      </a:r>
                      <a:r>
                        <a:rPr lang="en-GB" baseline="0" dirty="0" err="1"/>
                        <a:t>creu</a:t>
                      </a:r>
                      <a:r>
                        <a:rPr lang="en-GB" baseline="0" dirty="0"/>
                        <a:t> ac </a:t>
                      </a:r>
                      <a:r>
                        <a:rPr lang="en-GB" baseline="0" dirty="0" err="1"/>
                        <a:t>i</a:t>
                      </a:r>
                      <a:r>
                        <a:rPr lang="en-GB" baseline="0" dirty="0"/>
                        <a:t> </a:t>
                      </a:r>
                      <a:r>
                        <a:rPr lang="en-GB" baseline="0" dirty="0" err="1"/>
                        <a:t>ba</a:t>
                      </a:r>
                      <a:r>
                        <a:rPr lang="en-GB" baseline="0" dirty="0"/>
                        <a:t> </a:t>
                      </a:r>
                      <a:r>
                        <a:rPr lang="en-GB" baseline="0" dirty="0" err="1"/>
                        <a:t>raddau</a:t>
                      </a:r>
                      <a:r>
                        <a:rPr lang="en-GB" baseline="0" dirty="0"/>
                        <a:t> </a:t>
                      </a:r>
                      <a:r>
                        <a:rPr lang="en-GB" baseline="0" dirty="0" err="1"/>
                        <a:t>maent</a:t>
                      </a:r>
                      <a:r>
                        <a:rPr lang="en-GB" baseline="0" dirty="0"/>
                        <a:t> </a:t>
                      </a:r>
                      <a:r>
                        <a:rPr lang="en-GB" baseline="0" dirty="0" err="1"/>
                        <a:t>yn</a:t>
                      </a:r>
                      <a:r>
                        <a:rPr lang="en-GB" baseline="0" dirty="0"/>
                        <a:t> </a:t>
                      </a:r>
                      <a:r>
                        <a:rPr lang="en-GB" baseline="0" dirty="0" err="1"/>
                        <a:t>gwrthdaro</a:t>
                      </a:r>
                      <a:r>
                        <a:rPr lang="en-GB" baseline="0" dirty="0"/>
                        <a:t> </a:t>
                      </a:r>
                    </a:p>
                    <a:p>
                      <a:pPr marL="285750" indent="-285750">
                        <a:buFont typeface="Wingdings" panose="05000000000000000000" pitchFamily="2" charset="2"/>
                        <a:buChar char="Ø"/>
                      </a:pPr>
                      <a:r>
                        <a:rPr lang="en-GB" baseline="0" dirty="0" err="1"/>
                        <a:t>Credoau</a:t>
                      </a:r>
                      <a:r>
                        <a:rPr lang="en-GB" baseline="0" dirty="0"/>
                        <a:t>, </a:t>
                      </a:r>
                      <a:r>
                        <a:rPr lang="en-GB" baseline="0" dirty="0" err="1"/>
                        <a:t>dysgeidiaethau</a:t>
                      </a:r>
                      <a:r>
                        <a:rPr lang="en-GB" baseline="0" dirty="0"/>
                        <a:t> ac </a:t>
                      </a:r>
                      <a:r>
                        <a:rPr lang="en-GB" baseline="0" dirty="0" err="1"/>
                        <a:t>agweddau</a:t>
                      </a:r>
                      <a:r>
                        <a:rPr lang="en-GB" baseline="0" dirty="0"/>
                        <a:t> </a:t>
                      </a:r>
                      <a:r>
                        <a:rPr lang="en-GB" baseline="0" dirty="0" err="1"/>
                        <a:t>Cristnogol</a:t>
                      </a:r>
                      <a:r>
                        <a:rPr lang="en-GB" baseline="0" dirty="0"/>
                        <a:t> am </a:t>
                      </a:r>
                      <a:r>
                        <a:rPr lang="en-GB" baseline="0" dirty="0" err="1"/>
                        <a:t>awdurdod</a:t>
                      </a:r>
                      <a:r>
                        <a:rPr lang="en-GB" baseline="0" dirty="0"/>
                        <a:t>, </a:t>
                      </a:r>
                      <a:r>
                        <a:rPr lang="en-GB" baseline="0" dirty="0" err="1"/>
                        <a:t>stiwardiaeth</a:t>
                      </a:r>
                      <a:r>
                        <a:rPr lang="en-GB" baseline="0" dirty="0"/>
                        <a:t>, </a:t>
                      </a:r>
                      <a:r>
                        <a:rPr lang="en-GB" baseline="0" dirty="0" err="1"/>
                        <a:t>cyfrifoldeb</a:t>
                      </a:r>
                      <a:r>
                        <a:rPr lang="en-GB" baseline="0" dirty="0"/>
                        <a:t> </a:t>
                      </a:r>
                      <a:r>
                        <a:rPr lang="en-GB" baseline="0" dirty="0" err="1"/>
                        <a:t>amgylcheddol</a:t>
                      </a:r>
                      <a:r>
                        <a:rPr lang="en-GB" baseline="0" dirty="0"/>
                        <a:t>, </a:t>
                      </a:r>
                      <a:r>
                        <a:rPr lang="en-GB" baseline="0" dirty="0" err="1"/>
                        <a:t>cynaliadwyedd</a:t>
                      </a:r>
                      <a:r>
                        <a:rPr lang="en-GB" baseline="0" dirty="0"/>
                        <a:t> a </a:t>
                      </a:r>
                      <a:r>
                        <a:rPr lang="en-GB" baseline="0" dirty="0" err="1"/>
                        <a:t>dinasyddiaeth</a:t>
                      </a:r>
                      <a:r>
                        <a:rPr lang="en-GB" baseline="0" dirty="0"/>
                        <a:t> </a:t>
                      </a:r>
                      <a:r>
                        <a:rPr lang="en-GB" baseline="0" dirty="0" err="1"/>
                        <a:t>fyd-eang</a:t>
                      </a:r>
                      <a:r>
                        <a:rPr lang="en-GB" baseline="0" dirty="0"/>
                        <a:t>: Genesis 1:28, </a:t>
                      </a:r>
                      <a:r>
                        <a:rPr lang="en-GB" baseline="0" dirty="0" err="1"/>
                        <a:t>Salmau</a:t>
                      </a:r>
                      <a:r>
                        <a:rPr lang="en-GB" baseline="0" dirty="0"/>
                        <a:t> 8:6  </a:t>
                      </a:r>
                    </a:p>
                    <a:p>
                      <a:pPr marL="285750" indent="-285750">
                        <a:buFont typeface="Wingdings" panose="05000000000000000000" pitchFamily="2" charset="2"/>
                        <a:buChar char="Ø"/>
                      </a:pPr>
                      <a:r>
                        <a:rPr lang="en-GB" baseline="0" dirty="0"/>
                        <a:t>Gwaith </a:t>
                      </a:r>
                      <a:r>
                        <a:rPr lang="en-GB" baseline="0" dirty="0" err="1"/>
                        <a:t>Cymorth</a:t>
                      </a:r>
                      <a:r>
                        <a:rPr lang="en-GB" baseline="0" dirty="0"/>
                        <a:t> </a:t>
                      </a:r>
                      <a:r>
                        <a:rPr lang="en-GB" baseline="0" dirty="0" err="1"/>
                        <a:t>Cristnogol</a:t>
                      </a:r>
                      <a:r>
                        <a:rPr lang="en-GB" baseline="0" dirty="0"/>
                        <a:t> </a:t>
                      </a:r>
                      <a:r>
                        <a:rPr lang="en-GB" baseline="0" dirty="0" err="1"/>
                        <a:t>i</a:t>
                      </a:r>
                      <a:r>
                        <a:rPr lang="en-GB" baseline="0" dirty="0"/>
                        <a:t> </a:t>
                      </a:r>
                      <a:r>
                        <a:rPr lang="en-GB" baseline="0" dirty="0" err="1"/>
                        <a:t>hyrwyddo</a:t>
                      </a:r>
                      <a:r>
                        <a:rPr lang="en-GB" baseline="0" dirty="0"/>
                        <a:t> </a:t>
                      </a:r>
                      <a:r>
                        <a:rPr lang="en-GB" baseline="0" dirty="0" err="1"/>
                        <a:t>dinasyddiaeth</a:t>
                      </a:r>
                      <a:r>
                        <a:rPr lang="en-GB" baseline="0" dirty="0"/>
                        <a:t> </a:t>
                      </a:r>
                      <a:r>
                        <a:rPr lang="en-GB" baseline="0" dirty="0" err="1"/>
                        <a:t>fyd-eang</a:t>
                      </a:r>
                      <a:r>
                        <a:rPr lang="en-GB" baseline="0" dirty="0"/>
                        <a:t> </a:t>
                      </a:r>
                    </a:p>
                    <a:p>
                      <a:pPr marL="0" indent="0">
                        <a:buFont typeface="Wingdings" panose="05000000000000000000" pitchFamily="2" charset="2"/>
                        <a:buNone/>
                      </a:pPr>
                      <a:r>
                        <a:rPr lang="en-GB" baseline="0" dirty="0"/>
                        <a:t> </a:t>
                      </a:r>
                    </a:p>
                    <a:p>
                      <a:pPr marL="0" indent="0">
                        <a:buFont typeface="Wingdings" panose="05000000000000000000" pitchFamily="2" charset="2"/>
                        <a:buNone/>
                      </a:pPr>
                      <a:r>
                        <a:rPr lang="en-GB" baseline="0" dirty="0" err="1"/>
                        <a:t>Safbwyntiau</a:t>
                      </a:r>
                      <a:r>
                        <a:rPr lang="en-GB" baseline="0" dirty="0"/>
                        <a:t> </a:t>
                      </a:r>
                      <a:r>
                        <a:rPr lang="en-GB" baseline="0" dirty="0" err="1"/>
                        <a:t>anghrefyddol</a:t>
                      </a:r>
                      <a:r>
                        <a:rPr lang="en-GB" baseline="0" dirty="0"/>
                        <a:t> </a:t>
                      </a:r>
                      <a:r>
                        <a:rPr lang="en-GB" baseline="0" dirty="0" err="1"/>
                        <a:t>ar</a:t>
                      </a:r>
                      <a:r>
                        <a:rPr lang="en-GB" baseline="0" dirty="0"/>
                        <a:t>: </a:t>
                      </a:r>
                    </a:p>
                    <a:p>
                      <a:pPr marL="285750" indent="-285750">
                        <a:buFont typeface="Wingdings" panose="05000000000000000000" pitchFamily="2" charset="2"/>
                        <a:buChar char="Ø"/>
                      </a:pPr>
                      <a:r>
                        <a:rPr lang="en-GB" baseline="0" dirty="0" err="1"/>
                        <a:t>greu’r</a:t>
                      </a:r>
                      <a:r>
                        <a:rPr lang="en-GB" baseline="0" dirty="0"/>
                        <a:t> </a:t>
                      </a:r>
                      <a:r>
                        <a:rPr lang="en-GB" baseline="0" dirty="0" err="1"/>
                        <a:t>Bydysawd</a:t>
                      </a:r>
                      <a:r>
                        <a:rPr lang="en-GB" baseline="0" dirty="0"/>
                        <a:t>: '</a:t>
                      </a:r>
                      <a:r>
                        <a:rPr lang="en-GB" baseline="0" dirty="0" err="1"/>
                        <a:t>Damcaniaeth</a:t>
                      </a:r>
                      <a:r>
                        <a:rPr lang="en-GB" baseline="0" dirty="0"/>
                        <a:t> y </a:t>
                      </a:r>
                      <a:r>
                        <a:rPr lang="en-GB" baseline="0" dirty="0" err="1"/>
                        <a:t>Glec</a:t>
                      </a:r>
                      <a:r>
                        <a:rPr lang="en-GB" baseline="0" dirty="0"/>
                        <a:t> </a:t>
                      </a:r>
                      <a:r>
                        <a:rPr lang="en-GB" baseline="0" dirty="0" err="1"/>
                        <a:t>Fawr</a:t>
                      </a:r>
                      <a:r>
                        <a:rPr lang="en-GB" baseline="0" dirty="0"/>
                        <a:t>' (Stephen Hawking) </a:t>
                      </a:r>
                    </a:p>
                    <a:p>
                      <a:pPr marL="285750" indent="-285750">
                        <a:buFont typeface="Wingdings" panose="05000000000000000000" pitchFamily="2" charset="2"/>
                        <a:buChar char="Ø"/>
                      </a:pPr>
                      <a:r>
                        <a:rPr lang="en-GB" baseline="0" dirty="0" err="1"/>
                        <a:t>Esblygiad</a:t>
                      </a:r>
                      <a:r>
                        <a:rPr lang="en-GB" baseline="0" dirty="0"/>
                        <a:t> ‘Dall’ </a:t>
                      </a:r>
                      <a:r>
                        <a:rPr lang="en-GB" baseline="0" dirty="0" err="1"/>
                        <a:t>yn</a:t>
                      </a:r>
                      <a:r>
                        <a:rPr lang="en-GB" baseline="0" dirty="0"/>
                        <a:t> </a:t>
                      </a:r>
                      <a:r>
                        <a:rPr lang="en-GB" baseline="0" dirty="0" err="1"/>
                        <a:t>erbyn</a:t>
                      </a:r>
                      <a:r>
                        <a:rPr lang="en-GB" baseline="0" dirty="0"/>
                        <a:t> </a:t>
                      </a:r>
                      <a:r>
                        <a:rPr lang="en-GB" baseline="0" dirty="0" err="1"/>
                        <a:t>Esblygiad</a:t>
                      </a:r>
                      <a:r>
                        <a:rPr lang="en-GB" baseline="0" dirty="0"/>
                        <a:t> ‘</a:t>
                      </a:r>
                      <a:r>
                        <a:rPr lang="en-GB" baseline="0" dirty="0" err="1"/>
                        <a:t>Cynlluniedig</a:t>
                      </a:r>
                      <a:r>
                        <a:rPr lang="en-GB" baseline="0" dirty="0"/>
                        <a:t>’ (Charles Darwin a Richard Dawkins) </a:t>
                      </a:r>
                    </a:p>
                    <a:p>
                      <a:pPr marL="285750" indent="-285750">
                        <a:buFont typeface="Wingdings" panose="05000000000000000000" pitchFamily="2" charset="2"/>
                        <a:buChar char="Ø"/>
                      </a:pPr>
                      <a:r>
                        <a:rPr lang="en-GB" baseline="0" dirty="0" err="1"/>
                        <a:t>stiwardiaeth</a:t>
                      </a:r>
                      <a:r>
                        <a:rPr lang="en-GB" baseline="0" dirty="0"/>
                        <a:t>, </a:t>
                      </a:r>
                      <a:r>
                        <a:rPr lang="en-GB" baseline="0" dirty="0" err="1"/>
                        <a:t>cyfrifoldeb</a:t>
                      </a:r>
                      <a:r>
                        <a:rPr lang="en-GB" baseline="0" dirty="0"/>
                        <a:t> </a:t>
                      </a:r>
                      <a:r>
                        <a:rPr lang="en-GB" baseline="0" dirty="0" err="1"/>
                        <a:t>cymdeithasol</a:t>
                      </a:r>
                      <a:r>
                        <a:rPr lang="en-GB" baseline="0" dirty="0"/>
                        <a:t> a </a:t>
                      </a:r>
                      <a:r>
                        <a:rPr lang="en-GB" baseline="0" dirty="0" err="1"/>
                        <a:t>chymunedol</a:t>
                      </a:r>
                      <a:r>
                        <a:rPr lang="en-GB" baseline="0" dirty="0"/>
                        <a:t>, </a:t>
                      </a:r>
                      <a:r>
                        <a:rPr lang="en-GB" baseline="0" dirty="0" err="1"/>
                        <a:t>cynaliadwyedd</a:t>
                      </a:r>
                      <a:r>
                        <a:rPr lang="en-GB" baseline="0" dirty="0"/>
                        <a:t>;  ‘</a:t>
                      </a:r>
                      <a:r>
                        <a:rPr lang="en-GB" baseline="0" dirty="0" err="1"/>
                        <a:t>Dyneiddwyr</a:t>
                      </a:r>
                      <a:r>
                        <a:rPr lang="en-GB" baseline="0" dirty="0"/>
                        <a:t> o </a:t>
                      </a:r>
                      <a:r>
                        <a:rPr lang="en-GB" baseline="0" dirty="0" err="1"/>
                        <a:t>blaid</a:t>
                      </a:r>
                      <a:r>
                        <a:rPr lang="en-GB" baseline="0" dirty="0"/>
                        <a:t> </a:t>
                      </a:r>
                      <a:r>
                        <a:rPr lang="en-GB" baseline="0" dirty="0" err="1"/>
                        <a:t>Byd</a:t>
                      </a:r>
                      <a:r>
                        <a:rPr lang="en-GB" baseline="0" dirty="0"/>
                        <a:t> </a:t>
                      </a:r>
                      <a:r>
                        <a:rPr lang="en-GB" baseline="0" dirty="0" err="1"/>
                        <a:t>Gwell</a:t>
                      </a:r>
                      <a:endParaRPr lang="en-GB" baseline="0" dirty="0"/>
                    </a:p>
                  </a:txBody>
                  <a:tcPr/>
                </a:tc>
                <a:extLst>
                  <a:ext uri="{0D108BD9-81ED-4DB2-BD59-A6C34878D82A}">
                    <a16:rowId xmlns:a16="http://schemas.microsoft.com/office/drawing/2014/main" val="3268006666"/>
                  </a:ext>
                </a:extLst>
              </a:tr>
            </a:tbl>
          </a:graphicData>
        </a:graphic>
      </p:graphicFrame>
    </p:spTree>
    <p:extLst>
      <p:ext uri="{BB962C8B-B14F-4D97-AF65-F5344CB8AC3E}">
        <p14:creationId xmlns:p14="http://schemas.microsoft.com/office/powerpoint/2010/main" val="2449191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9506" y="260754"/>
            <a:ext cx="3578224" cy="1200329"/>
          </a:xfrm>
          <a:prstGeom prst="rect">
            <a:avLst/>
          </a:prstGeom>
          <a:noFill/>
        </p:spPr>
        <p:txBody>
          <a:bodyPr wrap="none" lIns="91440" tIns="45720" rIns="91440" bIns="45720">
            <a:spAutoFit/>
          </a:bodyPr>
          <a:lstStyle/>
          <a:p>
            <a:pPr algn="ctr"/>
            <a:r>
              <a:rPr lang="en-US" sz="7200" b="0" cap="none" spc="0" dirty="0" err="1">
                <a:ln w="28575">
                  <a:solidFill>
                    <a:schemeClr val="tx1"/>
                  </a:solidFill>
                </a:ln>
                <a:solidFill>
                  <a:srgbClr val="FF0000"/>
                </a:solidFill>
                <a:effectLst>
                  <a:outerShdw blurRad="38100" dist="19050" dir="2700000" algn="tl" rotWithShape="0">
                    <a:schemeClr val="dk1">
                      <a:alpha val="40000"/>
                    </a:schemeClr>
                  </a:outerShdw>
                </a:effectLst>
              </a:rPr>
              <a:t>Meddwl</a:t>
            </a:r>
            <a:r>
              <a:rPr lang="en-US" sz="7200" b="0" cap="none" spc="0" dirty="0">
                <a:ln w="28575">
                  <a:solidFill>
                    <a:schemeClr val="tx1"/>
                  </a:solidFill>
                </a:ln>
                <a:solidFill>
                  <a:srgbClr val="FF0000"/>
                </a:solidFill>
                <a:effectLst>
                  <a:outerShdw blurRad="38100" dist="19050" dir="2700000" algn="tl" rotWithShape="0">
                    <a:schemeClr val="dk1">
                      <a:alpha val="40000"/>
                    </a:schemeClr>
                  </a:outerShdw>
                </a:effectLst>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498" y="260754"/>
            <a:ext cx="1249960" cy="158602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78" t="413" b="1"/>
          <a:stretch/>
        </p:blipFill>
        <p:spPr>
          <a:xfrm>
            <a:off x="1669408" y="260754"/>
            <a:ext cx="1249960" cy="1586024"/>
          </a:xfrm>
          <a:prstGeom prst="rect">
            <a:avLst/>
          </a:prstGeom>
        </p:spPr>
      </p:pic>
      <p:sp>
        <p:nvSpPr>
          <p:cNvPr id="7" name="Rectangle 6"/>
          <p:cNvSpPr/>
          <p:nvPr/>
        </p:nvSpPr>
        <p:spPr>
          <a:xfrm>
            <a:off x="375582" y="2170695"/>
            <a:ext cx="11640623" cy="4832092"/>
          </a:xfrm>
          <a:prstGeom prst="rect">
            <a:avLst/>
          </a:prstGeom>
          <a:noFill/>
          <a:ln>
            <a:noFill/>
          </a:ln>
        </p:spPr>
        <p:txBody>
          <a:bodyPr wrap="none" lIns="91440" tIns="45720" rIns="91440" bIns="45720">
            <a:spAutoFit/>
          </a:bodyPr>
          <a:lstStyle/>
          <a:p>
            <a:pPr algn="ctr"/>
            <a:r>
              <a:rPr lang="en-US" sz="4400" b="1" cap="none" spc="0" dirty="0">
                <a:ln w="28575">
                  <a:solidFill>
                    <a:schemeClr val="accent4">
                      <a:lumMod val="50000"/>
                    </a:schemeClr>
                  </a:solidFill>
                  <a:prstDash val="solid"/>
                </a:ln>
                <a:solidFill>
                  <a:schemeClr val="accent2">
                    <a:lumMod val="40000"/>
                    <a:lumOff val="60000"/>
                  </a:schemeClr>
                </a:solidFill>
                <a:effectLst/>
              </a:rPr>
              <a:t>“Mae </a:t>
            </a:r>
            <a:r>
              <a:rPr lang="en-US" sz="4400" b="1" cap="none" spc="0" dirty="0" err="1">
                <a:ln w="28575">
                  <a:solidFill>
                    <a:schemeClr val="accent4">
                      <a:lumMod val="50000"/>
                    </a:schemeClr>
                  </a:solidFill>
                  <a:prstDash val="solid"/>
                </a:ln>
                <a:solidFill>
                  <a:schemeClr val="accent2">
                    <a:lumMod val="40000"/>
                    <a:lumOff val="60000"/>
                  </a:schemeClr>
                </a:solidFill>
                <a:effectLst/>
              </a:rPr>
              <a:t>gan</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bawb</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gyfrifoldeb</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i</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edrych</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ar</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ôl</a:t>
            </a:r>
            <a:r>
              <a:rPr lang="en-US" sz="4400" b="1" cap="none" spc="0" dirty="0">
                <a:ln w="28575">
                  <a:solidFill>
                    <a:schemeClr val="accent4">
                      <a:lumMod val="50000"/>
                    </a:schemeClr>
                  </a:solidFill>
                  <a:prstDash val="solid"/>
                </a:ln>
                <a:solidFill>
                  <a:schemeClr val="accent2">
                    <a:lumMod val="40000"/>
                    <a:lumOff val="60000"/>
                  </a:schemeClr>
                </a:solidFill>
                <a:effectLst/>
              </a:rPr>
              <a:t> y </a:t>
            </a:r>
            <a:r>
              <a:rPr lang="en-US" sz="4400" b="1" cap="none" spc="0" dirty="0" err="1">
                <a:ln w="28575">
                  <a:solidFill>
                    <a:schemeClr val="accent4">
                      <a:lumMod val="50000"/>
                    </a:schemeClr>
                  </a:solidFill>
                  <a:prstDash val="solid"/>
                </a:ln>
                <a:solidFill>
                  <a:schemeClr val="accent2">
                    <a:lumMod val="40000"/>
                    <a:lumOff val="60000"/>
                  </a:schemeClr>
                </a:solidFill>
                <a:effectLst/>
              </a:rPr>
              <a:t>byd</a:t>
            </a:r>
            <a:r>
              <a:rPr lang="en-US" sz="4400" b="1" cap="none" spc="0" dirty="0">
                <a:ln w="28575">
                  <a:solidFill>
                    <a:schemeClr val="accent4">
                      <a:lumMod val="50000"/>
                    </a:schemeClr>
                  </a:solidFill>
                  <a:prstDash val="solid"/>
                </a:ln>
                <a:solidFill>
                  <a:schemeClr val="accent2">
                    <a:lumMod val="40000"/>
                    <a:lumOff val="60000"/>
                  </a:schemeClr>
                </a:solidFill>
                <a:effectLst/>
              </a:rPr>
              <a:t>”.</a:t>
            </a:r>
          </a:p>
          <a:p>
            <a:pPr algn="ctr"/>
            <a:r>
              <a:rPr lang="en-US" sz="4400" b="1" cap="none" spc="0" dirty="0" err="1">
                <a:ln w="28575">
                  <a:solidFill>
                    <a:schemeClr val="accent4">
                      <a:lumMod val="50000"/>
                    </a:schemeClr>
                  </a:solidFill>
                  <a:prstDash val="solid"/>
                </a:ln>
                <a:solidFill>
                  <a:schemeClr val="accent2">
                    <a:lumMod val="40000"/>
                    <a:lumOff val="60000"/>
                  </a:schemeClr>
                </a:solidFill>
                <a:effectLst/>
              </a:rPr>
              <a:t>Sut</a:t>
            </a:r>
            <a:r>
              <a:rPr lang="en-US" sz="4400" b="1" cap="none" spc="0" dirty="0">
                <a:ln w="28575">
                  <a:solidFill>
                    <a:schemeClr val="accent4">
                      <a:lumMod val="50000"/>
                    </a:schemeClr>
                  </a:solidFill>
                  <a:prstDash val="solid"/>
                </a:ln>
                <a:solidFill>
                  <a:schemeClr val="accent2">
                    <a:lumMod val="40000"/>
                    <a:lumOff val="60000"/>
                  </a:schemeClr>
                </a:solidFill>
                <a:effectLst/>
              </a:rPr>
              <a:t> y </a:t>
            </a:r>
            <a:r>
              <a:rPr lang="en-US" sz="4400" b="1" cap="none" spc="0" dirty="0" err="1">
                <a:ln w="28575">
                  <a:solidFill>
                    <a:schemeClr val="accent4">
                      <a:lumMod val="50000"/>
                    </a:schemeClr>
                  </a:solidFill>
                  <a:prstDash val="solid"/>
                </a:ln>
                <a:solidFill>
                  <a:schemeClr val="accent2">
                    <a:lumMod val="40000"/>
                    <a:lumOff val="60000"/>
                  </a:schemeClr>
                </a:solidFill>
                <a:effectLst/>
              </a:rPr>
              <a:t>dylem</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ateb</a:t>
            </a:r>
            <a:r>
              <a:rPr lang="en-US" sz="4400" b="1" cap="none" spc="0" dirty="0">
                <a:ln w="28575">
                  <a:solidFill>
                    <a:schemeClr val="accent4">
                      <a:lumMod val="50000"/>
                    </a:schemeClr>
                  </a:solidFill>
                  <a:prstDash val="solid"/>
                </a:ln>
                <a:solidFill>
                  <a:schemeClr val="accent2">
                    <a:lumMod val="40000"/>
                    <a:lumOff val="60000"/>
                  </a:schemeClr>
                </a:solidFill>
                <a:effectLst/>
              </a:rPr>
              <a:t> y </a:t>
            </a:r>
            <a:r>
              <a:rPr lang="en-US" sz="4400" b="1" cap="none" spc="0" dirty="0" err="1">
                <a:ln w="28575">
                  <a:solidFill>
                    <a:schemeClr val="accent4">
                      <a:lumMod val="50000"/>
                    </a:schemeClr>
                  </a:solidFill>
                  <a:prstDash val="solid"/>
                </a:ln>
                <a:solidFill>
                  <a:schemeClr val="accent2">
                    <a:lumMod val="40000"/>
                    <a:lumOff val="60000"/>
                  </a:schemeClr>
                </a:solidFill>
                <a:effectLst/>
              </a:rPr>
              <a:t>cwestiwn</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hwn</a:t>
            </a:r>
            <a:r>
              <a:rPr lang="en-US" sz="4400" b="1" cap="none" spc="0" dirty="0">
                <a:ln w="28575">
                  <a:solidFill>
                    <a:schemeClr val="accent4">
                      <a:lumMod val="50000"/>
                    </a:schemeClr>
                  </a:solidFill>
                  <a:prstDash val="solid"/>
                </a:ln>
                <a:solidFill>
                  <a:schemeClr val="accent2">
                    <a:lumMod val="40000"/>
                    <a:lumOff val="60000"/>
                  </a:schemeClr>
                </a:solidFill>
                <a:effectLst/>
              </a:rPr>
              <a:t>?</a:t>
            </a:r>
          </a:p>
          <a:p>
            <a:pPr algn="ctr"/>
            <a:r>
              <a:rPr lang="en-US" sz="4400" b="1" dirty="0" err="1">
                <a:ln w="28575">
                  <a:solidFill>
                    <a:schemeClr val="accent4">
                      <a:lumMod val="50000"/>
                    </a:schemeClr>
                  </a:solidFill>
                  <a:prstDash val="solid"/>
                </a:ln>
                <a:solidFill>
                  <a:schemeClr val="accent2">
                    <a:lumMod val="40000"/>
                    <a:lumOff val="60000"/>
                  </a:schemeClr>
                </a:solidFill>
              </a:rPr>
              <a:t>Cofiwch</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ddefnyddio</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gymaint</a:t>
            </a:r>
            <a:r>
              <a:rPr lang="en-US" sz="4400" b="1" dirty="0">
                <a:ln w="28575">
                  <a:solidFill>
                    <a:schemeClr val="accent4">
                      <a:lumMod val="50000"/>
                    </a:schemeClr>
                  </a:solidFill>
                  <a:prstDash val="solid"/>
                </a:ln>
                <a:solidFill>
                  <a:schemeClr val="accent2">
                    <a:lumMod val="40000"/>
                    <a:lumOff val="60000"/>
                  </a:schemeClr>
                </a:solidFill>
              </a:rPr>
              <a:t> ag </a:t>
            </a:r>
            <a:r>
              <a:rPr lang="en-US" sz="4400" b="1" dirty="0" err="1">
                <a:ln w="28575">
                  <a:solidFill>
                    <a:schemeClr val="accent4">
                      <a:lumMod val="50000"/>
                    </a:schemeClr>
                  </a:solidFill>
                  <a:prstDash val="solid"/>
                </a:ln>
                <a:solidFill>
                  <a:schemeClr val="accent2">
                    <a:lumMod val="40000"/>
                    <a:lumOff val="60000"/>
                  </a:schemeClr>
                </a:solidFill>
              </a:rPr>
              <a:t>sy’n</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bosibl</a:t>
            </a:r>
            <a:r>
              <a:rPr lang="en-US" sz="4400" b="1" dirty="0">
                <a:ln w="28575">
                  <a:solidFill>
                    <a:schemeClr val="accent4">
                      <a:lumMod val="50000"/>
                    </a:schemeClr>
                  </a:solidFill>
                  <a:prstDash val="solid"/>
                </a:ln>
                <a:solidFill>
                  <a:schemeClr val="accent2">
                    <a:lumMod val="40000"/>
                    <a:lumOff val="60000"/>
                  </a:schemeClr>
                </a:solidFill>
              </a:rPr>
              <a:t> o </a:t>
            </a:r>
          </a:p>
          <a:p>
            <a:pPr algn="ctr"/>
            <a:r>
              <a:rPr lang="en-US" sz="4400" b="1" dirty="0" err="1">
                <a:ln w="28575">
                  <a:solidFill>
                    <a:schemeClr val="accent4">
                      <a:lumMod val="50000"/>
                    </a:schemeClr>
                  </a:solidFill>
                  <a:prstDash val="solid"/>
                </a:ln>
                <a:solidFill>
                  <a:schemeClr val="accent2">
                    <a:lumMod val="40000"/>
                    <a:lumOff val="60000"/>
                  </a:schemeClr>
                </a:solidFill>
              </a:rPr>
              <a:t>d</a:t>
            </a:r>
            <a:r>
              <a:rPr lang="en-US" sz="4400" b="1" cap="none" spc="0" dirty="0" err="1">
                <a:ln w="28575">
                  <a:solidFill>
                    <a:schemeClr val="accent4">
                      <a:lumMod val="50000"/>
                    </a:schemeClr>
                  </a:solidFill>
                  <a:prstDash val="solid"/>
                </a:ln>
                <a:solidFill>
                  <a:schemeClr val="accent2">
                    <a:lumMod val="40000"/>
                    <a:lumOff val="60000"/>
                  </a:schemeClr>
                </a:solidFill>
                <a:effectLst/>
              </a:rPr>
              <a:t>ermau</a:t>
            </a:r>
            <a:r>
              <a:rPr lang="en-US" sz="4400" b="1" cap="none" spc="0" dirty="0">
                <a:ln w="28575">
                  <a:solidFill>
                    <a:schemeClr val="accent4">
                      <a:lumMod val="50000"/>
                    </a:schemeClr>
                  </a:solidFill>
                  <a:prstDash val="solid"/>
                </a:ln>
                <a:solidFill>
                  <a:schemeClr val="accent2">
                    <a:lumMod val="40000"/>
                    <a:lumOff val="60000"/>
                  </a:schemeClr>
                </a:solidFill>
                <a:effectLst/>
              </a:rPr>
              <a:t> a </a:t>
            </a:r>
            <a:r>
              <a:rPr lang="en-US" sz="4400" b="1" cap="none" spc="0" dirty="0" err="1">
                <a:ln w="28575">
                  <a:solidFill>
                    <a:schemeClr val="accent4">
                      <a:lumMod val="50000"/>
                    </a:schemeClr>
                  </a:solidFill>
                  <a:prstDash val="solid"/>
                </a:ln>
                <a:solidFill>
                  <a:schemeClr val="accent2">
                    <a:lumMod val="40000"/>
                    <a:lumOff val="60000"/>
                  </a:schemeClr>
                </a:solidFill>
                <a:effectLst/>
              </a:rPr>
              <a:t>chysyniadau</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crefyddol</a:t>
            </a:r>
            <a:r>
              <a:rPr lang="en-US" sz="4400" b="1" cap="none" spc="0" dirty="0">
                <a:ln w="28575">
                  <a:solidFill>
                    <a:schemeClr val="accent4">
                      <a:lumMod val="50000"/>
                    </a:schemeClr>
                  </a:solidFill>
                  <a:prstDash val="solid"/>
                </a:ln>
                <a:solidFill>
                  <a:schemeClr val="accent2">
                    <a:lumMod val="40000"/>
                    <a:lumOff val="60000"/>
                  </a:schemeClr>
                </a:solidFill>
                <a:effectLst/>
              </a:rPr>
              <a:t> ac </a:t>
            </a:r>
            <a:r>
              <a:rPr lang="en-US" sz="4400" b="1" cap="none" spc="0" dirty="0" err="1">
                <a:ln w="28575">
                  <a:solidFill>
                    <a:schemeClr val="accent4">
                      <a:lumMod val="50000"/>
                    </a:schemeClr>
                  </a:solidFill>
                  <a:prstDash val="solid"/>
                </a:ln>
                <a:solidFill>
                  <a:schemeClr val="accent2">
                    <a:lumMod val="40000"/>
                    <a:lumOff val="60000"/>
                  </a:schemeClr>
                </a:solidFill>
                <a:effectLst/>
              </a:rPr>
              <a:t>anghrefyddol</a:t>
            </a:r>
            <a:endParaRPr lang="en-US" sz="4400" b="1" cap="none" spc="0" dirty="0">
              <a:ln w="28575">
                <a:solidFill>
                  <a:schemeClr val="accent4">
                    <a:lumMod val="50000"/>
                  </a:schemeClr>
                </a:solidFill>
                <a:prstDash val="solid"/>
              </a:ln>
              <a:solidFill>
                <a:schemeClr val="accent2">
                  <a:lumMod val="40000"/>
                  <a:lumOff val="60000"/>
                </a:schemeClr>
              </a:solidFill>
              <a:effectLst/>
            </a:endParaRPr>
          </a:p>
          <a:p>
            <a:pPr algn="ctr"/>
            <a:r>
              <a:rPr lang="en-US" sz="4400" b="1" dirty="0" err="1">
                <a:ln w="28575">
                  <a:solidFill>
                    <a:schemeClr val="accent4">
                      <a:lumMod val="50000"/>
                    </a:schemeClr>
                  </a:solidFill>
                  <a:prstDash val="solid"/>
                </a:ln>
                <a:solidFill>
                  <a:schemeClr val="accent2">
                    <a:lumMod val="40000"/>
                    <a:lumOff val="60000"/>
                  </a:schemeClr>
                </a:solidFill>
              </a:rPr>
              <a:t>yn</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eich</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ateb</a:t>
            </a:r>
            <a:r>
              <a:rPr lang="en-US" sz="4400" b="1" dirty="0">
                <a:ln w="28575">
                  <a:solidFill>
                    <a:schemeClr val="accent4">
                      <a:lumMod val="50000"/>
                    </a:schemeClr>
                  </a:solidFill>
                  <a:prstDash val="solid"/>
                </a:ln>
                <a:solidFill>
                  <a:schemeClr val="accent2">
                    <a:lumMod val="40000"/>
                    <a:lumOff val="60000"/>
                  </a:schemeClr>
                </a:solidFill>
              </a:rPr>
              <a:t>.</a:t>
            </a:r>
          </a:p>
          <a:p>
            <a:pPr algn="ctr"/>
            <a:r>
              <a:rPr lang="en-US" sz="4400" b="1" cap="none" spc="0" dirty="0">
                <a:ln w="28575">
                  <a:solidFill>
                    <a:schemeClr val="accent4">
                      <a:lumMod val="50000"/>
                    </a:schemeClr>
                  </a:solidFill>
                  <a:prstDash val="solid"/>
                </a:ln>
                <a:solidFill>
                  <a:schemeClr val="accent2">
                    <a:lumMod val="40000"/>
                    <a:lumOff val="60000"/>
                  </a:schemeClr>
                </a:solidFill>
                <a:effectLst/>
              </a:rPr>
              <a:t>Mae </a:t>
            </a:r>
            <a:r>
              <a:rPr lang="en-US" sz="4400" b="1" cap="none" spc="0" dirty="0" err="1">
                <a:ln w="28575">
                  <a:solidFill>
                    <a:schemeClr val="accent4">
                      <a:lumMod val="50000"/>
                    </a:schemeClr>
                  </a:solidFill>
                  <a:prstDash val="solid"/>
                </a:ln>
                <a:solidFill>
                  <a:schemeClr val="accent2">
                    <a:lumMod val="40000"/>
                    <a:lumOff val="60000"/>
                  </a:schemeClr>
                </a:solidFill>
                <a:effectLst/>
              </a:rPr>
              <a:t>hynny’n</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bwysig</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iawn</a:t>
            </a:r>
            <a:r>
              <a:rPr lang="en-US" sz="4400" b="1" cap="none" spc="0" dirty="0">
                <a:ln w="28575">
                  <a:solidFill>
                    <a:schemeClr val="accent4">
                      <a:lumMod val="50000"/>
                    </a:schemeClr>
                  </a:solidFill>
                  <a:prstDash val="solid"/>
                </a:ln>
                <a:solidFill>
                  <a:schemeClr val="accent2">
                    <a:lumMod val="40000"/>
                    <a:lumOff val="60000"/>
                  </a:schemeClr>
                </a:solidFill>
                <a:effectLst/>
              </a:rPr>
              <a:t>.</a:t>
            </a:r>
          </a:p>
          <a:p>
            <a:pPr algn="ct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9431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3113" y="134864"/>
            <a:ext cx="6903343" cy="1415772"/>
          </a:xfrm>
          <a:prstGeom prst="rect">
            <a:avLst/>
          </a:prstGeom>
          <a:noFill/>
        </p:spPr>
        <p:txBody>
          <a:bodyPr wrap="square" lIns="91440" tIns="45720" rIns="91440" bIns="45720">
            <a:spAutoFit/>
          </a:bodyPr>
          <a:lstStyle/>
          <a:p>
            <a:pPr algn="ctr"/>
            <a:r>
              <a:rPr lang="en-US" sz="5400" b="0" cap="none" spc="0" dirty="0" err="1">
                <a:ln w="28575">
                  <a:solidFill>
                    <a:schemeClr val="tx1"/>
                  </a:solidFill>
                </a:ln>
                <a:solidFill>
                  <a:srgbClr val="FF0000"/>
                </a:solidFill>
                <a:effectLst>
                  <a:outerShdw blurRad="38100" dist="19050" dir="2700000" algn="tl" rotWithShape="0">
                    <a:schemeClr val="dk1">
                      <a:alpha val="40000"/>
                    </a:schemeClr>
                  </a:outerShdw>
                </a:effectLst>
              </a:rPr>
              <a:t>Cymorth</a:t>
            </a:r>
            <a:r>
              <a:rPr lang="en-US" sz="5400" b="0" cap="none" spc="0" dirty="0">
                <a:ln w="28575">
                  <a:solidFill>
                    <a:schemeClr val="tx1"/>
                  </a:solidFill>
                </a:ln>
                <a:solidFill>
                  <a:srgbClr val="FF0000"/>
                </a:solidFill>
                <a:effectLst>
                  <a:outerShdw blurRad="38100" dist="19050" dir="2700000" algn="tl" rotWithShape="0">
                    <a:schemeClr val="dk1">
                      <a:alpha val="40000"/>
                    </a:schemeClr>
                  </a:outerShdw>
                </a:effectLst>
              </a:rPr>
              <a:t> </a:t>
            </a:r>
            <a:r>
              <a:rPr lang="en-US" sz="5400" b="0" cap="none" spc="0" dirty="0" err="1">
                <a:ln w="28575">
                  <a:solidFill>
                    <a:schemeClr val="tx1"/>
                  </a:solidFill>
                </a:ln>
                <a:solidFill>
                  <a:srgbClr val="FF0000"/>
                </a:solidFill>
                <a:effectLst>
                  <a:outerShdw blurRad="38100" dist="19050" dir="2700000" algn="tl" rotWithShape="0">
                    <a:schemeClr val="dk1">
                      <a:alpha val="40000"/>
                    </a:schemeClr>
                  </a:outerShdw>
                </a:effectLst>
              </a:rPr>
              <a:t>Cristnogol</a:t>
            </a:r>
            <a:endParaRPr lang="en-US" sz="5400" b="0" cap="none" spc="0" dirty="0">
              <a:ln w="28575">
                <a:solidFill>
                  <a:schemeClr val="tx1"/>
                </a:solidFill>
              </a:ln>
              <a:solidFill>
                <a:srgbClr val="FF0000"/>
              </a:solidFill>
              <a:effectLst>
                <a:outerShdw blurRad="38100" dist="19050" dir="2700000" algn="tl" rotWithShape="0">
                  <a:schemeClr val="dk1">
                    <a:alpha val="40000"/>
                  </a:schemeClr>
                </a:outerShdw>
              </a:effectLst>
            </a:endParaRPr>
          </a:p>
          <a:p>
            <a:pPr algn="ctr"/>
            <a:r>
              <a:rPr lang="en-US" sz="3200" dirty="0" err="1">
                <a:ln w="28575">
                  <a:solidFill>
                    <a:schemeClr val="tx1"/>
                  </a:solidFill>
                </a:ln>
                <a:solidFill>
                  <a:srgbClr val="FF0000"/>
                </a:solidFill>
                <a:effectLst>
                  <a:outerShdw blurRad="38100" dist="19050" dir="2700000" algn="tl" rotWithShape="0">
                    <a:schemeClr val="dk1">
                      <a:alpha val="40000"/>
                    </a:schemeClr>
                  </a:outerShdw>
                </a:effectLst>
              </a:rPr>
              <a:t>Credwn</a:t>
            </a:r>
            <a:r>
              <a:rPr lang="en-US" sz="3200" dirty="0">
                <a:ln w="28575">
                  <a:solidFill>
                    <a:schemeClr val="tx1"/>
                  </a:solidFill>
                </a:ln>
                <a:solidFill>
                  <a:srgbClr val="FF0000"/>
                </a:solidFill>
                <a:effectLst>
                  <a:outerShdw blurRad="38100" dist="19050" dir="2700000" algn="tl" rotWithShape="0">
                    <a:schemeClr val="dk1">
                      <a:alpha val="40000"/>
                    </a:schemeClr>
                  </a:outerShdw>
                </a:effectLst>
              </a:rPr>
              <a:t> </a:t>
            </a:r>
            <a:r>
              <a:rPr lang="en-US" sz="3200" dirty="0" err="1">
                <a:ln w="28575">
                  <a:solidFill>
                    <a:schemeClr val="tx1"/>
                  </a:solidFill>
                </a:ln>
                <a:solidFill>
                  <a:srgbClr val="FF0000"/>
                </a:solidFill>
                <a:effectLst>
                  <a:outerShdw blurRad="38100" dist="19050" dir="2700000" algn="tl" rotWithShape="0">
                    <a:schemeClr val="dk1">
                      <a:alpha val="40000"/>
                    </a:schemeClr>
                  </a:outerShdw>
                </a:effectLst>
              </a:rPr>
              <a:t>mewn</a:t>
            </a:r>
            <a:r>
              <a:rPr lang="en-US" sz="3200" dirty="0">
                <a:ln w="28575">
                  <a:solidFill>
                    <a:schemeClr val="tx1"/>
                  </a:solidFill>
                </a:ln>
                <a:solidFill>
                  <a:srgbClr val="FF0000"/>
                </a:solidFill>
                <a:effectLst>
                  <a:outerShdw blurRad="38100" dist="19050" dir="2700000" algn="tl" rotWithShape="0">
                    <a:schemeClr val="dk1">
                      <a:alpha val="40000"/>
                    </a:schemeClr>
                  </a:outerShdw>
                </a:effectLst>
              </a:rPr>
              <a:t> </a:t>
            </a:r>
            <a:r>
              <a:rPr lang="en-US" sz="3200" dirty="0" err="1">
                <a:ln w="28575">
                  <a:solidFill>
                    <a:schemeClr val="tx1"/>
                  </a:solidFill>
                </a:ln>
                <a:solidFill>
                  <a:srgbClr val="FF0000"/>
                </a:solidFill>
                <a:effectLst>
                  <a:outerShdw blurRad="38100" dist="19050" dir="2700000" algn="tl" rotWithShape="0">
                    <a:schemeClr val="dk1">
                      <a:alpha val="40000"/>
                    </a:schemeClr>
                  </a:outerShdw>
                </a:effectLst>
              </a:rPr>
              <a:t>bywyd</a:t>
            </a:r>
            <a:r>
              <a:rPr lang="en-US" sz="3200" dirty="0">
                <a:ln w="28575">
                  <a:solidFill>
                    <a:schemeClr val="tx1"/>
                  </a:solidFill>
                </a:ln>
                <a:solidFill>
                  <a:srgbClr val="FF0000"/>
                </a:solidFill>
                <a:effectLst>
                  <a:outerShdw blurRad="38100" dist="19050" dir="2700000" algn="tl" rotWithShape="0">
                    <a:schemeClr val="dk1">
                      <a:alpha val="40000"/>
                    </a:schemeClr>
                  </a:outerShdw>
                </a:effectLst>
              </a:rPr>
              <a:t> </a:t>
            </a:r>
            <a:r>
              <a:rPr lang="en-US" sz="3200" dirty="0" err="1">
                <a:ln w="28575">
                  <a:solidFill>
                    <a:schemeClr val="tx1"/>
                  </a:solidFill>
                </a:ln>
                <a:solidFill>
                  <a:srgbClr val="FF0000"/>
                </a:solidFill>
                <a:effectLst>
                  <a:outerShdw blurRad="38100" dist="19050" dir="2700000" algn="tl" rotWithShape="0">
                    <a:schemeClr val="dk1">
                      <a:alpha val="40000"/>
                    </a:schemeClr>
                  </a:outerShdw>
                </a:effectLst>
              </a:rPr>
              <a:t>cyn</a:t>
            </a:r>
            <a:r>
              <a:rPr lang="en-US" sz="3200" dirty="0">
                <a:ln w="28575">
                  <a:solidFill>
                    <a:schemeClr val="tx1"/>
                  </a:solidFill>
                </a:ln>
                <a:solidFill>
                  <a:srgbClr val="FF0000"/>
                </a:solidFill>
                <a:effectLst>
                  <a:outerShdw blurRad="38100" dist="19050" dir="2700000" algn="tl" rotWithShape="0">
                    <a:schemeClr val="dk1">
                      <a:alpha val="40000"/>
                    </a:schemeClr>
                  </a:outerShdw>
                </a:effectLst>
              </a:rPr>
              <a:t> </a:t>
            </a:r>
            <a:r>
              <a:rPr lang="en-US" sz="3200" dirty="0" err="1">
                <a:ln w="28575">
                  <a:solidFill>
                    <a:schemeClr val="tx1"/>
                  </a:solidFill>
                </a:ln>
                <a:solidFill>
                  <a:srgbClr val="FF0000"/>
                </a:solidFill>
                <a:effectLst>
                  <a:outerShdw blurRad="38100" dist="19050" dir="2700000" algn="tl" rotWithShape="0">
                    <a:schemeClr val="dk1">
                      <a:alpha val="40000"/>
                    </a:schemeClr>
                  </a:outerShdw>
                </a:effectLst>
              </a:rPr>
              <a:t>marwolaeth</a:t>
            </a:r>
            <a:endParaRPr lang="en-US" sz="3200" b="0" cap="none" spc="0" dirty="0">
              <a:ln w="28575">
                <a:solidFill>
                  <a:schemeClr val="tx1"/>
                </a:solidFill>
              </a:ln>
              <a:solidFill>
                <a:srgbClr val="FF0000"/>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44344"/>
            <a:ext cx="2207664" cy="13255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6448" y="234582"/>
            <a:ext cx="2207664" cy="1325534"/>
          </a:xfrm>
          <a:prstGeom prst="rect">
            <a:avLst/>
          </a:prstGeom>
        </p:spPr>
      </p:pic>
      <p:sp>
        <p:nvSpPr>
          <p:cNvPr id="9" name="TextBox 8"/>
          <p:cNvSpPr txBox="1"/>
          <p:nvPr/>
        </p:nvSpPr>
        <p:spPr>
          <a:xfrm>
            <a:off x="367469" y="1560116"/>
            <a:ext cx="6631536" cy="5170646"/>
          </a:xfrm>
          <a:prstGeom prst="rect">
            <a:avLst/>
          </a:prstGeom>
          <a:noFill/>
          <a:ln w="38100">
            <a:solidFill>
              <a:srgbClr val="7030A0"/>
            </a:solidFill>
          </a:ln>
        </p:spPr>
        <p:txBody>
          <a:bodyPr wrap="square" rtlCol="0">
            <a:spAutoFit/>
          </a:bodyPr>
          <a:lstStyle/>
          <a:p>
            <a:r>
              <a:rPr lang="en-GB" sz="2400" dirty="0">
                <a:solidFill>
                  <a:srgbClr val="FF0000"/>
                </a:solidFill>
              </a:rPr>
              <a:t>FFORMIWLA DANGOS</a:t>
            </a:r>
          </a:p>
          <a:p>
            <a:endParaRPr lang="en-GB" dirty="0"/>
          </a:p>
          <a:p>
            <a:r>
              <a:rPr lang="en-GB" sz="2400" dirty="0" err="1">
                <a:solidFill>
                  <a:srgbClr val="FF0000"/>
                </a:solidFill>
              </a:rPr>
              <a:t>D</a:t>
            </a:r>
            <a:r>
              <a:rPr lang="en-GB" dirty="0" err="1"/>
              <a:t>weud</a:t>
            </a:r>
            <a:r>
              <a:rPr lang="en-GB" dirty="0"/>
              <a:t>  ………..    </a:t>
            </a:r>
            <a:r>
              <a:rPr lang="en-GB" dirty="0" err="1"/>
              <a:t>Enw</a:t>
            </a:r>
            <a:r>
              <a:rPr lang="en-GB" dirty="0"/>
              <a:t> </a:t>
            </a:r>
            <a:r>
              <a:rPr lang="en-GB" dirty="0" err="1"/>
              <a:t>cywir</a:t>
            </a:r>
            <a:r>
              <a:rPr lang="en-GB" dirty="0"/>
              <a:t> y person </a:t>
            </a:r>
            <a:r>
              <a:rPr lang="en-GB" dirty="0" err="1"/>
              <a:t>neu’r</a:t>
            </a:r>
            <a:r>
              <a:rPr lang="en-GB" dirty="0"/>
              <a:t> </a:t>
            </a:r>
            <a:r>
              <a:rPr lang="en-GB" dirty="0" err="1"/>
              <a:t>asiantaeth</a:t>
            </a:r>
            <a:endParaRPr lang="en-GB" dirty="0"/>
          </a:p>
          <a:p>
            <a:endParaRPr lang="en-GB" dirty="0"/>
          </a:p>
          <a:p>
            <a:r>
              <a:rPr lang="en-GB" sz="2400" dirty="0" err="1">
                <a:solidFill>
                  <a:srgbClr val="FF0000"/>
                </a:solidFill>
              </a:rPr>
              <a:t>A</a:t>
            </a:r>
            <a:r>
              <a:rPr lang="en-GB" dirty="0" err="1"/>
              <a:t>dnabod</a:t>
            </a:r>
            <a:r>
              <a:rPr lang="en-GB" dirty="0"/>
              <a:t>  ……..    Y </a:t>
            </a:r>
            <a:r>
              <a:rPr lang="en-GB" dirty="0" err="1"/>
              <a:t>traddodiad</a:t>
            </a:r>
            <a:r>
              <a:rPr lang="en-GB" dirty="0"/>
              <a:t> </a:t>
            </a:r>
            <a:r>
              <a:rPr lang="en-GB" dirty="0" err="1"/>
              <a:t>crefyddol</a:t>
            </a:r>
            <a:r>
              <a:rPr lang="en-GB" dirty="0"/>
              <a:t> </a:t>
            </a:r>
            <a:r>
              <a:rPr lang="en-GB" dirty="0" err="1"/>
              <a:t>maen</a:t>
            </a:r>
            <a:r>
              <a:rPr lang="en-GB" dirty="0"/>
              <a:t> </a:t>
            </a:r>
            <a:r>
              <a:rPr lang="en-GB" dirty="0" err="1"/>
              <a:t>nhw’n</a:t>
            </a:r>
            <a:r>
              <a:rPr lang="en-GB" dirty="0"/>
              <a:t> </a:t>
            </a:r>
            <a:r>
              <a:rPr lang="en-GB" dirty="0" err="1"/>
              <a:t>perthyn</a:t>
            </a:r>
            <a:r>
              <a:rPr lang="en-GB" dirty="0"/>
              <a:t> </a:t>
            </a:r>
            <a:r>
              <a:rPr lang="en-GB" dirty="0" err="1"/>
              <a:t>iddo</a:t>
            </a:r>
            <a:endParaRPr lang="en-GB" dirty="0"/>
          </a:p>
          <a:p>
            <a:endParaRPr lang="en-GB" dirty="0"/>
          </a:p>
          <a:p>
            <a:r>
              <a:rPr lang="en-GB" sz="2400" dirty="0" err="1">
                <a:solidFill>
                  <a:srgbClr val="FF0000"/>
                </a:solidFill>
              </a:rPr>
              <a:t>N</a:t>
            </a:r>
            <a:r>
              <a:rPr lang="en-GB" dirty="0" err="1"/>
              <a:t>odi’r</a:t>
            </a:r>
            <a:r>
              <a:rPr lang="en-GB" dirty="0"/>
              <a:t>  ………….    </a:t>
            </a:r>
            <a:r>
              <a:rPr lang="en-GB" dirty="0" err="1"/>
              <a:t>Cyd-destun</a:t>
            </a:r>
            <a:r>
              <a:rPr lang="en-GB" dirty="0"/>
              <a:t> </a:t>
            </a:r>
            <a:r>
              <a:rPr lang="en-GB" dirty="0" err="1"/>
              <a:t>mae’r</a:t>
            </a:r>
            <a:r>
              <a:rPr lang="en-GB" dirty="0"/>
              <a:t> person </a:t>
            </a:r>
            <a:r>
              <a:rPr lang="en-GB" dirty="0" err="1"/>
              <a:t>neu’r</a:t>
            </a:r>
            <a:r>
              <a:rPr lang="en-GB" dirty="0"/>
              <a:t> </a:t>
            </a:r>
            <a:r>
              <a:rPr lang="en-GB" dirty="0" err="1"/>
              <a:t>asiantaeth</a:t>
            </a:r>
            <a:r>
              <a:rPr lang="en-GB" dirty="0"/>
              <a:t> </a:t>
            </a:r>
            <a:r>
              <a:rPr lang="en-GB" dirty="0" err="1"/>
              <a:t>yn</a:t>
            </a:r>
            <a:endParaRPr lang="en-GB" dirty="0"/>
          </a:p>
          <a:p>
            <a:r>
              <a:rPr lang="en-GB" dirty="0"/>
              <a:t>                               </a:t>
            </a:r>
            <a:r>
              <a:rPr lang="en-GB" dirty="0" err="1"/>
              <a:t>gweithio</a:t>
            </a:r>
            <a:r>
              <a:rPr lang="en-GB" dirty="0"/>
              <a:t> </a:t>
            </a:r>
            <a:r>
              <a:rPr lang="en-GB" dirty="0" err="1"/>
              <a:t>ynddo</a:t>
            </a:r>
            <a:endParaRPr lang="en-GB" dirty="0"/>
          </a:p>
          <a:p>
            <a:endParaRPr lang="en-GB" dirty="0"/>
          </a:p>
          <a:p>
            <a:r>
              <a:rPr lang="en-GB" sz="2400" dirty="0" err="1">
                <a:solidFill>
                  <a:srgbClr val="FF0000"/>
                </a:solidFill>
              </a:rPr>
              <a:t>G</a:t>
            </a:r>
            <a:r>
              <a:rPr lang="en-GB" dirty="0" err="1"/>
              <a:t>weld</a:t>
            </a:r>
            <a:r>
              <a:rPr lang="en-GB" dirty="0"/>
              <a:t> …………..   </a:t>
            </a:r>
            <a:r>
              <a:rPr lang="en-GB" dirty="0" err="1"/>
              <a:t>Rhai</a:t>
            </a:r>
            <a:r>
              <a:rPr lang="en-GB" dirty="0"/>
              <a:t> </a:t>
            </a:r>
            <a:r>
              <a:rPr lang="en-GB" dirty="0" err="1"/>
              <a:t>o’r</a:t>
            </a:r>
            <a:r>
              <a:rPr lang="en-GB" dirty="0"/>
              <a:t> </a:t>
            </a:r>
            <a:r>
              <a:rPr lang="en-GB" dirty="0" err="1"/>
              <a:t>prif</a:t>
            </a:r>
            <a:r>
              <a:rPr lang="en-GB" dirty="0"/>
              <a:t> </a:t>
            </a:r>
            <a:r>
              <a:rPr lang="en-GB" dirty="0" err="1"/>
              <a:t>agweddau</a:t>
            </a:r>
            <a:r>
              <a:rPr lang="en-GB" dirty="0"/>
              <a:t> </a:t>
            </a:r>
            <a:r>
              <a:rPr lang="en-GB" dirty="0" err="1"/>
              <a:t>ar</a:t>
            </a:r>
            <a:r>
              <a:rPr lang="en-GB" dirty="0"/>
              <a:t> </a:t>
            </a:r>
            <a:r>
              <a:rPr lang="en-GB" dirty="0" err="1"/>
              <a:t>eu</a:t>
            </a:r>
            <a:r>
              <a:rPr lang="en-GB" dirty="0"/>
              <a:t> Gwaith</a:t>
            </a:r>
          </a:p>
          <a:p>
            <a:endParaRPr lang="en-GB" dirty="0"/>
          </a:p>
          <a:p>
            <a:r>
              <a:rPr lang="en-GB" sz="2400" dirty="0" err="1">
                <a:solidFill>
                  <a:srgbClr val="FF0000"/>
                </a:solidFill>
              </a:rPr>
              <a:t>O</a:t>
            </a:r>
            <a:r>
              <a:rPr lang="en-GB" dirty="0" err="1"/>
              <a:t>lrhain</a:t>
            </a:r>
            <a:r>
              <a:rPr lang="en-GB" dirty="0"/>
              <a:t>  …………  </a:t>
            </a:r>
            <a:r>
              <a:rPr lang="en-GB" dirty="0" err="1"/>
              <a:t>Sut</a:t>
            </a:r>
            <a:r>
              <a:rPr lang="en-GB" dirty="0"/>
              <a:t> </a:t>
            </a:r>
            <a:r>
              <a:rPr lang="en-GB" dirty="0" err="1"/>
              <a:t>mae</a:t>
            </a:r>
            <a:r>
              <a:rPr lang="en-GB" dirty="0"/>
              <a:t> </a:t>
            </a:r>
            <a:r>
              <a:rPr lang="en-GB" dirty="0" err="1"/>
              <a:t>eu</a:t>
            </a:r>
            <a:r>
              <a:rPr lang="en-GB" dirty="0"/>
              <a:t> </a:t>
            </a:r>
            <a:r>
              <a:rPr lang="en-GB" dirty="0" err="1"/>
              <a:t>gwaith</a:t>
            </a:r>
            <a:r>
              <a:rPr lang="en-GB" dirty="0"/>
              <a:t> </a:t>
            </a:r>
            <a:r>
              <a:rPr lang="en-GB" dirty="0" err="1"/>
              <a:t>yn</a:t>
            </a:r>
            <a:r>
              <a:rPr lang="en-GB" dirty="0"/>
              <a:t> </a:t>
            </a:r>
            <a:r>
              <a:rPr lang="en-GB" dirty="0" err="1"/>
              <a:t>dangos</a:t>
            </a:r>
            <a:r>
              <a:rPr lang="en-GB" dirty="0"/>
              <a:t> </a:t>
            </a:r>
            <a:r>
              <a:rPr lang="en-GB" dirty="0" err="1"/>
              <a:t>dysgeidiaeth</a:t>
            </a:r>
            <a:r>
              <a:rPr lang="en-GB" dirty="0"/>
              <a:t> y </a:t>
            </a:r>
            <a:r>
              <a:rPr lang="en-GB" dirty="0" err="1"/>
              <a:t>grefydd</a:t>
            </a:r>
            <a:endParaRPr lang="en-GB" dirty="0"/>
          </a:p>
          <a:p>
            <a:r>
              <a:rPr lang="en-GB" dirty="0"/>
              <a:t>                              </a:t>
            </a:r>
            <a:r>
              <a:rPr lang="en-GB" dirty="0" err="1"/>
              <a:t>maen</a:t>
            </a:r>
            <a:r>
              <a:rPr lang="en-GB" dirty="0"/>
              <a:t> </a:t>
            </a:r>
            <a:r>
              <a:rPr lang="en-GB" dirty="0" err="1"/>
              <a:t>nhw’n</a:t>
            </a:r>
            <a:r>
              <a:rPr lang="en-GB" dirty="0"/>
              <a:t> </a:t>
            </a:r>
            <a:r>
              <a:rPr lang="en-GB" dirty="0" err="1"/>
              <a:t>perthyn</a:t>
            </a:r>
            <a:r>
              <a:rPr lang="en-GB" dirty="0"/>
              <a:t> </a:t>
            </a:r>
            <a:r>
              <a:rPr lang="en-GB" dirty="0" err="1"/>
              <a:t>iddi</a:t>
            </a:r>
            <a:endParaRPr lang="en-GB" dirty="0"/>
          </a:p>
          <a:p>
            <a:endParaRPr lang="en-GB" dirty="0"/>
          </a:p>
          <a:p>
            <a:r>
              <a:rPr lang="en-GB" sz="2400" dirty="0" err="1">
                <a:solidFill>
                  <a:srgbClr val="FF0000"/>
                </a:solidFill>
              </a:rPr>
              <a:t>S</a:t>
            </a:r>
            <a:r>
              <a:rPr lang="en-GB" dirty="0" err="1"/>
              <a:t>ôn</a:t>
            </a:r>
            <a:r>
              <a:rPr lang="en-GB" dirty="0"/>
              <a:t>  ………………   Am </a:t>
            </a:r>
            <a:r>
              <a:rPr lang="en-GB" dirty="0" err="1"/>
              <a:t>enghreifftiau</a:t>
            </a:r>
            <a:r>
              <a:rPr lang="en-GB" dirty="0"/>
              <a:t> </a:t>
            </a:r>
            <a:r>
              <a:rPr lang="en-GB" dirty="0" err="1"/>
              <a:t>penodol</a:t>
            </a:r>
            <a:r>
              <a:rPr lang="en-GB" dirty="0"/>
              <a:t> o </a:t>
            </a:r>
            <a:r>
              <a:rPr lang="en-GB" dirty="0" err="1"/>
              <a:t>brojectau</a:t>
            </a:r>
            <a:r>
              <a:rPr lang="en-GB" dirty="0"/>
              <a:t> </a:t>
            </a:r>
            <a:r>
              <a:rPr lang="en-GB" dirty="0" err="1"/>
              <a:t>tymor</a:t>
            </a:r>
            <a:r>
              <a:rPr lang="en-GB" dirty="0"/>
              <a:t> </a:t>
            </a:r>
            <a:r>
              <a:rPr lang="en-GB" dirty="0" err="1"/>
              <a:t>hir</a:t>
            </a:r>
            <a:r>
              <a:rPr lang="en-GB" dirty="0"/>
              <a:t> a </a:t>
            </a:r>
          </a:p>
          <a:p>
            <a:r>
              <a:rPr lang="en-GB" dirty="0"/>
              <a:t>                              </a:t>
            </a:r>
            <a:r>
              <a:rPr lang="en-GB" dirty="0" err="1"/>
              <a:t>thymor</a:t>
            </a:r>
            <a:r>
              <a:rPr lang="en-GB" dirty="0"/>
              <a:t> </a:t>
            </a:r>
            <a:r>
              <a:rPr lang="en-GB" dirty="0" err="1"/>
              <a:t>byr</a:t>
            </a:r>
            <a:r>
              <a:rPr lang="en-GB" dirty="0"/>
              <a:t>.</a:t>
            </a:r>
          </a:p>
        </p:txBody>
      </p:sp>
      <p:sp>
        <p:nvSpPr>
          <p:cNvPr id="10" name="TextBox 9"/>
          <p:cNvSpPr txBox="1"/>
          <p:nvPr/>
        </p:nvSpPr>
        <p:spPr>
          <a:xfrm>
            <a:off x="7497556" y="1620803"/>
            <a:ext cx="4093435" cy="1754326"/>
          </a:xfrm>
          <a:prstGeom prst="rect">
            <a:avLst/>
          </a:prstGeom>
          <a:noFill/>
          <a:ln w="38100">
            <a:solidFill>
              <a:schemeClr val="accent5">
                <a:lumMod val="75000"/>
              </a:schemeClr>
            </a:solidFill>
          </a:ln>
        </p:spPr>
        <p:txBody>
          <a:bodyPr wrap="square" rtlCol="0">
            <a:spAutoFit/>
          </a:bodyPr>
          <a:lstStyle/>
          <a:p>
            <a:r>
              <a:rPr lang="en-GB" dirty="0" err="1"/>
              <a:t>Ewch</a:t>
            </a:r>
            <a:r>
              <a:rPr lang="en-GB" dirty="0"/>
              <a:t> </a:t>
            </a:r>
            <a:r>
              <a:rPr lang="en-GB" dirty="0" err="1"/>
              <a:t>ar</a:t>
            </a:r>
            <a:r>
              <a:rPr lang="en-GB" dirty="0"/>
              <a:t> </a:t>
            </a:r>
            <a:r>
              <a:rPr lang="en-GB" dirty="0" err="1"/>
              <a:t>wefan</a:t>
            </a:r>
            <a:r>
              <a:rPr lang="en-GB" dirty="0"/>
              <a:t> </a:t>
            </a:r>
            <a:r>
              <a:rPr lang="en-GB" dirty="0" err="1"/>
              <a:t>Cymorth</a:t>
            </a:r>
            <a:r>
              <a:rPr lang="en-GB" dirty="0"/>
              <a:t> </a:t>
            </a:r>
            <a:r>
              <a:rPr lang="en-GB" dirty="0" err="1"/>
              <a:t>Cristnogol</a:t>
            </a:r>
            <a:r>
              <a:rPr lang="en-GB" dirty="0"/>
              <a:t>, </a:t>
            </a:r>
            <a:r>
              <a:rPr lang="en-GB" dirty="0" err="1"/>
              <a:t>sef</a:t>
            </a:r>
            <a:r>
              <a:rPr lang="en-GB" dirty="0"/>
              <a:t> </a:t>
            </a:r>
          </a:p>
          <a:p>
            <a:r>
              <a:rPr lang="en-GB" i="1" dirty="0">
                <a:solidFill>
                  <a:schemeClr val="accent6">
                    <a:lumMod val="75000"/>
                  </a:schemeClr>
                </a:solidFill>
                <a:hlinkClick r:id="rId4"/>
              </a:rPr>
              <a:t>www.</a:t>
            </a:r>
            <a:r>
              <a:rPr lang="en-GB" b="1" i="1" dirty="0">
                <a:solidFill>
                  <a:schemeClr val="accent6">
                    <a:lumMod val="75000"/>
                  </a:schemeClr>
                </a:solidFill>
                <a:hlinkClick r:id="rId4"/>
              </a:rPr>
              <a:t>christianaid</a:t>
            </a:r>
            <a:r>
              <a:rPr lang="en-GB" i="1" dirty="0">
                <a:solidFill>
                  <a:schemeClr val="accent6">
                    <a:lumMod val="75000"/>
                  </a:schemeClr>
                </a:solidFill>
                <a:hlinkClick r:id="rId4"/>
              </a:rPr>
              <a:t>.org.uk</a:t>
            </a:r>
            <a:r>
              <a:rPr lang="en-GB" i="1" dirty="0">
                <a:solidFill>
                  <a:schemeClr val="accent6">
                    <a:lumMod val="75000"/>
                  </a:schemeClr>
                </a:solidFill>
              </a:rPr>
              <a:t> </a:t>
            </a:r>
            <a:r>
              <a:rPr lang="en-GB" dirty="0"/>
              <a:t>a </a:t>
            </a:r>
            <a:r>
              <a:rPr lang="en-GB" dirty="0" err="1"/>
              <a:t>llunio</a:t>
            </a:r>
            <a:r>
              <a:rPr lang="en-GB" dirty="0"/>
              <a:t> </a:t>
            </a:r>
            <a:r>
              <a:rPr lang="en-GB" dirty="0" err="1"/>
              <a:t>taflen</a:t>
            </a:r>
            <a:r>
              <a:rPr lang="en-GB" dirty="0"/>
              <a:t> </a:t>
            </a:r>
            <a:r>
              <a:rPr lang="en-GB" dirty="0" err="1"/>
              <a:t>wybodaeth</a:t>
            </a:r>
            <a:r>
              <a:rPr lang="en-GB" dirty="0"/>
              <a:t>/</a:t>
            </a:r>
            <a:r>
              <a:rPr lang="en-GB" dirty="0" err="1"/>
              <a:t>pamffledyn</a:t>
            </a:r>
            <a:r>
              <a:rPr lang="en-GB" dirty="0"/>
              <a:t> a </a:t>
            </a:r>
            <a:r>
              <a:rPr lang="en-GB" dirty="0" err="1"/>
              <a:t>fydd</a:t>
            </a:r>
            <a:r>
              <a:rPr lang="en-GB" dirty="0"/>
              <a:t> </a:t>
            </a:r>
            <a:r>
              <a:rPr lang="en-GB" dirty="0" err="1"/>
              <a:t>yn</a:t>
            </a:r>
            <a:r>
              <a:rPr lang="en-GB" dirty="0"/>
              <a:t> </a:t>
            </a:r>
            <a:r>
              <a:rPr lang="en-GB" dirty="0" err="1"/>
              <a:t>profi’r</a:t>
            </a:r>
            <a:r>
              <a:rPr lang="en-GB" dirty="0"/>
              <a:t> </a:t>
            </a:r>
            <a:r>
              <a:rPr lang="en-GB" dirty="0" err="1"/>
              <a:t>fformiwla</a:t>
            </a:r>
            <a:r>
              <a:rPr lang="en-GB" dirty="0"/>
              <a:t> DANGOS ac </a:t>
            </a:r>
            <a:r>
              <a:rPr lang="en-GB" dirty="0" err="1"/>
              <a:t>yn</a:t>
            </a:r>
            <a:r>
              <a:rPr lang="en-GB" dirty="0"/>
              <a:t> </a:t>
            </a:r>
            <a:r>
              <a:rPr lang="en-GB" dirty="0" err="1"/>
              <a:t>gweld</a:t>
            </a:r>
            <a:r>
              <a:rPr lang="en-GB" dirty="0"/>
              <a:t> </a:t>
            </a:r>
            <a:r>
              <a:rPr lang="en-GB" dirty="0" err="1"/>
              <a:t>sut</a:t>
            </a:r>
            <a:r>
              <a:rPr lang="en-GB" dirty="0"/>
              <a:t> </a:t>
            </a:r>
            <a:r>
              <a:rPr lang="en-GB" dirty="0" err="1"/>
              <a:t>mae’r</a:t>
            </a:r>
            <a:r>
              <a:rPr lang="en-GB" dirty="0"/>
              <a:t> </a:t>
            </a:r>
            <a:r>
              <a:rPr lang="en-GB" dirty="0" err="1"/>
              <a:t>elusen</a:t>
            </a:r>
            <a:r>
              <a:rPr lang="en-GB" dirty="0"/>
              <a:t> </a:t>
            </a:r>
            <a:r>
              <a:rPr lang="en-GB" dirty="0" err="1"/>
              <a:t>yn</a:t>
            </a:r>
            <a:r>
              <a:rPr lang="en-GB" dirty="0"/>
              <a:t> </a:t>
            </a:r>
            <a:r>
              <a:rPr lang="en-GB" dirty="0" err="1"/>
              <a:t>hyrwyddo</a:t>
            </a:r>
            <a:r>
              <a:rPr lang="en-GB" dirty="0"/>
              <a:t> </a:t>
            </a:r>
            <a:r>
              <a:rPr lang="en-GB" dirty="0" err="1"/>
              <a:t>dinasyddiaeth</a:t>
            </a:r>
            <a:r>
              <a:rPr lang="en-GB" dirty="0"/>
              <a:t> </a:t>
            </a:r>
            <a:r>
              <a:rPr lang="en-GB" dirty="0" err="1"/>
              <a:t>fyd-eang</a:t>
            </a:r>
            <a:r>
              <a:rPr lang="en-GB" dirty="0"/>
              <a:t>.</a:t>
            </a:r>
            <a:endParaRPr lang="en-GB" dirty="0">
              <a:solidFill>
                <a:schemeClr val="accent6">
                  <a:lumMod val="75000"/>
                </a:schemeClr>
              </a:solidFill>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1" r="17908" b="-833"/>
          <a:stretch/>
        </p:blipFill>
        <p:spPr>
          <a:xfrm>
            <a:off x="7498934" y="3445296"/>
            <a:ext cx="1768979" cy="162961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t="1" r="11412" b="-1298"/>
          <a:stretch/>
        </p:blipFill>
        <p:spPr>
          <a:xfrm>
            <a:off x="9476456" y="3435816"/>
            <a:ext cx="1768979" cy="1629616"/>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r="8546" b="-301"/>
          <a:stretch/>
        </p:blipFill>
        <p:spPr>
          <a:xfrm>
            <a:off x="7497556" y="5145080"/>
            <a:ext cx="1789562" cy="1629617"/>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t="1" r="7550" b="363"/>
          <a:stretch/>
        </p:blipFill>
        <p:spPr>
          <a:xfrm>
            <a:off x="9476456" y="5101145"/>
            <a:ext cx="1789562" cy="1629617"/>
          </a:xfrm>
          <a:prstGeom prst="rect">
            <a:avLst/>
          </a:prstGeom>
        </p:spPr>
      </p:pic>
    </p:spTree>
    <p:extLst>
      <p:ext uri="{BB962C8B-B14F-4D97-AF65-F5344CB8AC3E}">
        <p14:creationId xmlns:p14="http://schemas.microsoft.com/office/powerpoint/2010/main" val="29936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55" y="-61091"/>
            <a:ext cx="10560648" cy="769441"/>
          </a:xfrm>
          <a:prstGeom prst="rect">
            <a:avLst/>
          </a:prstGeom>
          <a:noFill/>
        </p:spPr>
        <p:txBody>
          <a:bodyPr wrap="none" lIns="91440" tIns="45720" rIns="91440" bIns="45720">
            <a:spAutoFit/>
          </a:bodyPr>
          <a:lstStyle/>
          <a:p>
            <a:pPr algn="ct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Gwefannau</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defnyddiol</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gyfer</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yr</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uned</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hon!</a:t>
            </a:r>
          </a:p>
        </p:txBody>
      </p:sp>
      <p:sp>
        <p:nvSpPr>
          <p:cNvPr id="3" name="TextBox 2"/>
          <p:cNvSpPr txBox="1"/>
          <p:nvPr/>
        </p:nvSpPr>
        <p:spPr>
          <a:xfrm>
            <a:off x="1098958" y="632849"/>
            <a:ext cx="9873842" cy="7017306"/>
          </a:xfrm>
          <a:prstGeom prst="rect">
            <a:avLst/>
          </a:prstGeom>
          <a:noFill/>
        </p:spPr>
        <p:txBody>
          <a:bodyPr wrap="square" rtlCol="0">
            <a:spAutoFit/>
          </a:bodyPr>
          <a:lstStyle/>
          <a:p>
            <a:r>
              <a:rPr lang="en-GB" dirty="0"/>
              <a:t>Dim </a:t>
            </a:r>
            <a:r>
              <a:rPr lang="en-GB" dirty="0" err="1"/>
              <a:t>ond</a:t>
            </a:r>
            <a:r>
              <a:rPr lang="en-GB" dirty="0"/>
              <a:t> </a:t>
            </a:r>
            <a:r>
              <a:rPr lang="en-GB" dirty="0" err="1"/>
              <a:t>enghreifftiau’n</a:t>
            </a:r>
            <a:r>
              <a:rPr lang="en-GB" dirty="0"/>
              <a:t> </a:t>
            </a:r>
            <a:r>
              <a:rPr lang="en-GB" dirty="0" err="1"/>
              <a:t>unig</a:t>
            </a:r>
            <a:r>
              <a:rPr lang="en-GB" dirty="0"/>
              <a:t> </a:t>
            </a:r>
            <a:r>
              <a:rPr lang="en-GB" dirty="0" err="1"/>
              <a:t>yw’r</a:t>
            </a:r>
            <a:r>
              <a:rPr lang="en-GB" dirty="0"/>
              <a:t> </a:t>
            </a:r>
            <a:r>
              <a:rPr lang="en-GB" dirty="0" err="1"/>
              <a:t>canlynol</a:t>
            </a:r>
            <a:r>
              <a:rPr lang="en-GB" dirty="0"/>
              <a:t> – </a:t>
            </a:r>
            <a:r>
              <a:rPr lang="en-GB" dirty="0" err="1"/>
              <a:t>mae</a:t>
            </a:r>
            <a:r>
              <a:rPr lang="en-GB" dirty="0"/>
              <a:t> </a:t>
            </a:r>
            <a:r>
              <a:rPr lang="en-GB" dirty="0" err="1"/>
              <a:t>llawer</a:t>
            </a:r>
            <a:r>
              <a:rPr lang="en-GB" dirty="0"/>
              <a:t> </a:t>
            </a:r>
            <a:r>
              <a:rPr lang="en-GB" dirty="0" err="1"/>
              <a:t>mwy</a:t>
            </a:r>
            <a:r>
              <a:rPr lang="en-GB" dirty="0"/>
              <a:t> o </a:t>
            </a:r>
            <a:r>
              <a:rPr lang="en-GB" dirty="0" err="1"/>
              <a:t>wefannau</a:t>
            </a:r>
            <a:r>
              <a:rPr lang="en-GB" dirty="0"/>
              <a:t> a </a:t>
            </a:r>
            <a:r>
              <a:rPr lang="en-GB" dirty="0" err="1"/>
              <a:t>fideos</a:t>
            </a:r>
            <a:r>
              <a:rPr lang="en-GB" dirty="0"/>
              <a:t> </a:t>
            </a:r>
            <a:r>
              <a:rPr lang="en-GB" dirty="0" err="1"/>
              <a:t>ar</a:t>
            </a:r>
            <a:r>
              <a:rPr lang="en-GB" dirty="0"/>
              <a:t> </a:t>
            </a:r>
            <a:r>
              <a:rPr lang="en-GB" dirty="0" err="1"/>
              <a:t>gael</a:t>
            </a:r>
            <a:r>
              <a:rPr lang="en-GB" dirty="0"/>
              <a:t>.</a:t>
            </a:r>
          </a:p>
          <a:p>
            <a:r>
              <a:rPr lang="en-GB" dirty="0" err="1"/>
              <a:t>Gwefan</a:t>
            </a:r>
            <a:r>
              <a:rPr lang="en-GB" dirty="0"/>
              <a:t> C.B.A.C.</a:t>
            </a:r>
          </a:p>
          <a:p>
            <a:r>
              <a:rPr lang="en-GB" b="1" i="1" dirty="0">
                <a:solidFill>
                  <a:srgbClr val="767676"/>
                </a:solidFill>
                <a:hlinkClick r:id="rId2"/>
              </a:rPr>
              <a:t>www.bbc.co.uk</a:t>
            </a:r>
            <a:r>
              <a:rPr lang="en-GB" i="1" dirty="0">
                <a:solidFill>
                  <a:srgbClr val="767676"/>
                </a:solidFill>
                <a:hlinkClick r:id="rId2"/>
              </a:rPr>
              <a:t>/timelines/zq8gcdm</a:t>
            </a:r>
            <a:endParaRPr lang="en-GB" i="1" dirty="0">
              <a:solidFill>
                <a:srgbClr val="767676"/>
              </a:solidFill>
            </a:endParaRPr>
          </a:p>
          <a:p>
            <a:r>
              <a:rPr lang="en-GB" b="1" i="1" dirty="0">
                <a:solidFill>
                  <a:srgbClr val="767676"/>
                </a:solidFill>
                <a:hlinkClick r:id="rId3"/>
              </a:rPr>
              <a:t>www.darwin</a:t>
            </a:r>
            <a:r>
              <a:rPr lang="en-GB" i="1" dirty="0">
                <a:solidFill>
                  <a:srgbClr val="767676"/>
                </a:solidFill>
                <a:hlinkClick r:id="rId3"/>
              </a:rPr>
              <a:t>-online.org.uk/</a:t>
            </a:r>
            <a:r>
              <a:rPr lang="en-GB" b="1" i="1" dirty="0">
                <a:solidFill>
                  <a:srgbClr val="767676"/>
                </a:solidFill>
                <a:hlinkClick r:id="rId3"/>
              </a:rPr>
              <a:t>biography</a:t>
            </a:r>
            <a:r>
              <a:rPr lang="en-GB" i="1" dirty="0">
                <a:solidFill>
                  <a:srgbClr val="767676"/>
                </a:solidFill>
                <a:hlinkClick r:id="rId3"/>
              </a:rPr>
              <a:t>.html</a:t>
            </a:r>
            <a:endParaRPr lang="en-GB" i="1" dirty="0">
              <a:solidFill>
                <a:srgbClr val="767676"/>
              </a:solidFill>
            </a:endParaRPr>
          </a:p>
          <a:p>
            <a:r>
              <a:rPr lang="en-GB" i="1" dirty="0">
                <a:solidFill>
                  <a:srgbClr val="767676"/>
                </a:solidFill>
                <a:hlinkClick r:id="rId4"/>
              </a:rPr>
              <a:t>www.</a:t>
            </a:r>
            <a:r>
              <a:rPr lang="en-GB" b="1" i="1" dirty="0">
                <a:solidFill>
                  <a:srgbClr val="767676"/>
                </a:solidFill>
                <a:hlinkClick r:id="rId4"/>
              </a:rPr>
              <a:t>hawking</a:t>
            </a:r>
            <a:r>
              <a:rPr lang="en-GB" i="1" dirty="0">
                <a:solidFill>
                  <a:srgbClr val="767676"/>
                </a:solidFill>
                <a:hlinkClick r:id="rId4"/>
              </a:rPr>
              <a:t>.org.uk</a:t>
            </a:r>
            <a:endParaRPr lang="en-GB" i="1" dirty="0">
              <a:solidFill>
                <a:srgbClr val="767676"/>
              </a:solidFill>
            </a:endParaRPr>
          </a:p>
          <a:p>
            <a:r>
              <a:rPr lang="en-GB" b="1" i="1" dirty="0">
                <a:solidFill>
                  <a:srgbClr val="767676"/>
                </a:solidFill>
                <a:hlinkClick r:id="rId5"/>
              </a:rPr>
              <a:t>www.independent.co.uk</a:t>
            </a:r>
            <a:r>
              <a:rPr lang="en-GB" i="1" dirty="0">
                <a:solidFill>
                  <a:srgbClr val="767676"/>
                </a:solidFill>
                <a:hlinkClick r:id="rId5"/>
              </a:rPr>
              <a:t>/topic/</a:t>
            </a:r>
            <a:r>
              <a:rPr lang="en-GB" b="1" i="1" dirty="0">
                <a:solidFill>
                  <a:srgbClr val="767676"/>
                </a:solidFill>
                <a:hlinkClick r:id="rId5"/>
              </a:rPr>
              <a:t>stephen-hawking</a:t>
            </a:r>
            <a:endParaRPr lang="en-GB" b="1" i="1" dirty="0">
              <a:solidFill>
                <a:srgbClr val="767676"/>
              </a:solidFill>
            </a:endParaRPr>
          </a:p>
          <a:p>
            <a:r>
              <a:rPr lang="en-GB" i="1" dirty="0">
                <a:solidFill>
                  <a:srgbClr val="767676"/>
                </a:solidFill>
                <a:hlinkClick r:id="rId6"/>
              </a:rPr>
              <a:t>https://</a:t>
            </a:r>
            <a:r>
              <a:rPr lang="en-GB" b="1" i="1" dirty="0">
                <a:solidFill>
                  <a:srgbClr val="767676"/>
                </a:solidFill>
                <a:hlinkClick r:id="rId6"/>
              </a:rPr>
              <a:t>richarddawkins</a:t>
            </a:r>
            <a:r>
              <a:rPr lang="en-GB" i="1" dirty="0">
                <a:solidFill>
                  <a:srgbClr val="767676"/>
                </a:solidFill>
                <a:hlinkClick r:id="rId6"/>
              </a:rPr>
              <a:t>.net</a:t>
            </a:r>
            <a:endParaRPr lang="en-GB" i="1" dirty="0">
              <a:solidFill>
                <a:srgbClr val="767676"/>
              </a:solidFill>
            </a:endParaRPr>
          </a:p>
          <a:p>
            <a:r>
              <a:rPr lang="en-GB" i="1" dirty="0">
                <a:solidFill>
                  <a:srgbClr val="767676"/>
                </a:solidFill>
                <a:hlinkClick r:id="rId7"/>
              </a:rPr>
              <a:t>https://www.youtube.com/watch?v=BLtOffrpsHQ</a:t>
            </a:r>
            <a:endParaRPr lang="en-GB" i="1" dirty="0">
              <a:solidFill>
                <a:srgbClr val="767676"/>
              </a:solidFill>
            </a:endParaRPr>
          </a:p>
          <a:p>
            <a:r>
              <a:rPr lang="en-GB" i="1" dirty="0">
                <a:solidFill>
                  <a:srgbClr val="767676"/>
                </a:solidFill>
                <a:hlinkClick r:id="rId8"/>
              </a:rPr>
              <a:t>https://www.youtube.com/watch?v=6qnOIhLZTpg</a:t>
            </a:r>
            <a:endParaRPr lang="en-GB" i="1" dirty="0">
              <a:solidFill>
                <a:srgbClr val="767676"/>
              </a:solidFill>
            </a:endParaRPr>
          </a:p>
          <a:p>
            <a:r>
              <a:rPr lang="en-GB" i="1" dirty="0">
                <a:solidFill>
                  <a:srgbClr val="767676"/>
                </a:solidFill>
                <a:hlinkClick r:id="rId9"/>
              </a:rPr>
              <a:t>https://www.youtube.com/watch?v=y8hy8NxZvFY</a:t>
            </a:r>
            <a:endParaRPr lang="en-GB" i="1" dirty="0">
              <a:solidFill>
                <a:srgbClr val="767676"/>
              </a:solidFill>
            </a:endParaRPr>
          </a:p>
          <a:p>
            <a:r>
              <a:rPr lang="en-GB" dirty="0">
                <a:hlinkClick r:id="rId10"/>
              </a:rPr>
              <a:t>https://www.youtube.com/watch?v=Jzkm1E5RqJo</a:t>
            </a:r>
            <a:endParaRPr lang="en-GB" dirty="0"/>
          </a:p>
          <a:p>
            <a:r>
              <a:rPr lang="en-GB" b="1" i="1" dirty="0">
                <a:solidFill>
                  <a:srgbClr val="767676"/>
                </a:solidFill>
                <a:hlinkClick r:id="rId11"/>
              </a:rPr>
              <a:t>www.biography.com</a:t>
            </a:r>
            <a:r>
              <a:rPr lang="en-GB" i="1" dirty="0">
                <a:solidFill>
                  <a:srgbClr val="767676"/>
                </a:solidFill>
                <a:hlinkClick r:id="rId11"/>
              </a:rPr>
              <a:t>/people/</a:t>
            </a:r>
            <a:r>
              <a:rPr lang="en-GB" b="1" i="1" dirty="0">
                <a:solidFill>
                  <a:srgbClr val="767676"/>
                </a:solidFill>
                <a:hlinkClick r:id="rId11"/>
              </a:rPr>
              <a:t>peter-singer</a:t>
            </a:r>
            <a:r>
              <a:rPr lang="en-GB" i="1" dirty="0">
                <a:solidFill>
                  <a:srgbClr val="767676"/>
                </a:solidFill>
                <a:hlinkClick r:id="rId11"/>
              </a:rPr>
              <a:t>-39994</a:t>
            </a:r>
            <a:endParaRPr lang="en-GB" i="1" dirty="0">
              <a:solidFill>
                <a:srgbClr val="767676"/>
              </a:solidFill>
            </a:endParaRPr>
          </a:p>
          <a:p>
            <a:r>
              <a:rPr lang="en-GB" i="1" dirty="0">
                <a:solidFill>
                  <a:srgbClr val="767676"/>
                </a:solidFill>
                <a:hlinkClick r:id="rId12"/>
              </a:rPr>
              <a:t>www.</a:t>
            </a:r>
            <a:r>
              <a:rPr lang="en-GB" b="1" i="1" dirty="0">
                <a:solidFill>
                  <a:srgbClr val="767676"/>
                </a:solidFill>
                <a:hlinkClick r:id="rId12"/>
              </a:rPr>
              <a:t>petersinger</a:t>
            </a:r>
            <a:r>
              <a:rPr lang="en-GB" i="1" dirty="0">
                <a:solidFill>
                  <a:srgbClr val="767676"/>
                </a:solidFill>
                <a:hlinkClick r:id="rId12"/>
              </a:rPr>
              <a:t>.info</a:t>
            </a:r>
            <a:endParaRPr lang="en-GB" i="1" dirty="0">
              <a:solidFill>
                <a:srgbClr val="767676"/>
              </a:solidFill>
            </a:endParaRPr>
          </a:p>
          <a:p>
            <a:r>
              <a:rPr lang="en-GB" i="1" dirty="0">
                <a:solidFill>
                  <a:srgbClr val="767676"/>
                </a:solidFill>
                <a:hlinkClick r:id="rId13"/>
              </a:rPr>
              <a:t>www.chicomendes.com</a:t>
            </a:r>
            <a:endParaRPr lang="en-GB" i="1" dirty="0">
              <a:solidFill>
                <a:srgbClr val="767676"/>
              </a:solidFill>
            </a:endParaRPr>
          </a:p>
          <a:p>
            <a:r>
              <a:rPr lang="en-GB" i="1" dirty="0">
                <a:solidFill>
                  <a:srgbClr val="767676"/>
                </a:solidFill>
                <a:hlinkClick r:id="rId14"/>
              </a:rPr>
              <a:t>www.christianaid.org</a:t>
            </a:r>
            <a:endParaRPr lang="en-GB" i="1" dirty="0">
              <a:solidFill>
                <a:srgbClr val="767676"/>
              </a:solidFill>
            </a:endParaRPr>
          </a:p>
          <a:p>
            <a:r>
              <a:rPr lang="en-GB" i="1" dirty="0">
                <a:solidFill>
                  <a:srgbClr val="767676"/>
                </a:solidFill>
                <a:hlinkClick r:id="rId15"/>
              </a:rPr>
              <a:t>https://</a:t>
            </a:r>
            <a:r>
              <a:rPr lang="en-GB" b="1" i="1" dirty="0">
                <a:solidFill>
                  <a:srgbClr val="767676"/>
                </a:solidFill>
                <a:hlinkClick r:id="rId15"/>
              </a:rPr>
              <a:t>en.wikipedia.org</a:t>
            </a:r>
            <a:r>
              <a:rPr lang="en-GB" i="1" dirty="0">
                <a:solidFill>
                  <a:srgbClr val="767676"/>
                </a:solidFill>
                <a:hlinkClick r:id="rId15"/>
              </a:rPr>
              <a:t>/wiki/</a:t>
            </a:r>
            <a:r>
              <a:rPr lang="en-GB" b="1" i="1" dirty="0">
                <a:solidFill>
                  <a:srgbClr val="767676"/>
                </a:solidFill>
                <a:hlinkClick r:id="rId15"/>
              </a:rPr>
              <a:t>World_citizen</a:t>
            </a:r>
            <a:endParaRPr lang="en-GB" b="1" i="1" dirty="0">
              <a:solidFill>
                <a:srgbClr val="767676"/>
              </a:solidFill>
            </a:endParaRPr>
          </a:p>
          <a:p>
            <a:r>
              <a:rPr lang="en-GB" i="1" dirty="0">
                <a:solidFill>
                  <a:srgbClr val="767676"/>
                </a:solidFill>
                <a:hlinkClick r:id="rId16"/>
              </a:rPr>
              <a:t>www.wittenburgministries.com/site/</a:t>
            </a:r>
            <a:r>
              <a:rPr lang="en-GB" i="1" dirty="0" err="1">
                <a:solidFill>
                  <a:srgbClr val="767676"/>
                </a:solidFill>
                <a:hlinkClick r:id="rId16"/>
              </a:rPr>
              <a:t>index.php?option</a:t>
            </a:r>
            <a:r>
              <a:rPr lang="en-GB" i="1" dirty="0">
                <a:solidFill>
                  <a:srgbClr val="767676"/>
                </a:solidFill>
                <a:hlinkClick r:id="rId16"/>
              </a:rPr>
              <a:t>=</a:t>
            </a:r>
            <a:r>
              <a:rPr lang="en-GB" i="1" dirty="0" err="1">
                <a:solidFill>
                  <a:srgbClr val="767676"/>
                </a:solidFill>
                <a:hlinkClick r:id="rId16"/>
              </a:rPr>
              <a:t>com_content</a:t>
            </a:r>
            <a:r>
              <a:rPr lang="en-GB" i="1" dirty="0">
                <a:solidFill>
                  <a:srgbClr val="767676"/>
                </a:solidFill>
                <a:hlinkClick r:id="rId16"/>
              </a:rPr>
              <a:t>&amp;</a:t>
            </a:r>
            <a:r>
              <a:rPr lang="en-GB" i="1" dirty="0">
                <a:solidFill>
                  <a:srgbClr val="767676"/>
                </a:solidFill>
              </a:rPr>
              <a:t>...</a:t>
            </a:r>
          </a:p>
          <a:p>
            <a:r>
              <a:rPr lang="en-GB" i="1" dirty="0">
                <a:solidFill>
                  <a:srgbClr val="767676"/>
                </a:solidFill>
                <a:hlinkClick r:id="rId17"/>
              </a:rPr>
              <a:t>www.creationmoments.com/content/stewards-</a:t>
            </a:r>
            <a:r>
              <a:rPr lang="en-GB" b="1" i="1" dirty="0">
                <a:solidFill>
                  <a:srgbClr val="767676"/>
                </a:solidFill>
                <a:hlinkClick r:id="rId17"/>
              </a:rPr>
              <a:t>earth</a:t>
            </a:r>
            <a:endParaRPr lang="en-GB" b="1" i="1" dirty="0">
              <a:solidFill>
                <a:srgbClr val="767676"/>
              </a:solidFill>
            </a:endParaRPr>
          </a:p>
          <a:p>
            <a:r>
              <a:rPr lang="en-GB" dirty="0">
                <a:hlinkClick r:id="rId18"/>
              </a:rPr>
              <a:t>https://www.youtube.com/watch?v=J7QKYeMbb_8</a:t>
            </a:r>
            <a:endParaRPr lang="en-GB" dirty="0"/>
          </a:p>
          <a:p>
            <a:r>
              <a:rPr lang="en-GB" dirty="0">
                <a:hlinkClick r:id="rId19"/>
              </a:rPr>
              <a:t>https://www.youtube.com/watch?v=R_pgnC6ORjY</a:t>
            </a:r>
            <a:endParaRPr lang="en-GB" dirty="0"/>
          </a:p>
          <a:p>
            <a:r>
              <a:rPr lang="en-GB" i="1" dirty="0">
                <a:solidFill>
                  <a:srgbClr val="767676"/>
                </a:solidFill>
                <a:hlinkClick r:id="rId20"/>
              </a:rPr>
              <a:t>https://humanism.org.uk/about/</a:t>
            </a:r>
            <a:r>
              <a:rPr lang="en-GB" b="1" i="1" dirty="0">
                <a:solidFill>
                  <a:srgbClr val="767676"/>
                </a:solidFill>
                <a:hlinkClick r:id="rId20"/>
              </a:rPr>
              <a:t>h4bw</a:t>
            </a:r>
            <a:r>
              <a:rPr lang="en-GB" i="1" dirty="0">
                <a:solidFill>
                  <a:srgbClr val="767676"/>
                </a:solidFill>
                <a:hlinkClick r:id="rId20"/>
              </a:rPr>
              <a:t>/about-us</a:t>
            </a:r>
            <a:endParaRPr lang="en-GB" i="1" dirty="0">
              <a:solidFill>
                <a:srgbClr val="767676"/>
              </a:solidFill>
            </a:endParaRPr>
          </a:p>
          <a:p>
            <a:endParaRPr lang="en-GB" i="1" dirty="0">
              <a:solidFill>
                <a:srgbClr val="767676"/>
              </a:solidFill>
            </a:endParaRPr>
          </a:p>
          <a:p>
            <a:endParaRPr lang="en-GB" dirty="0">
              <a:solidFill>
                <a:srgbClr val="767676"/>
              </a:solidFill>
            </a:endParaRPr>
          </a:p>
          <a:p>
            <a:endParaRPr lang="en-GB" dirty="0"/>
          </a:p>
          <a:p>
            <a:endParaRPr lang="en-GB" dirty="0"/>
          </a:p>
        </p:txBody>
      </p:sp>
    </p:spTree>
    <p:extLst>
      <p:ext uri="{BB962C8B-B14F-4D97-AF65-F5344CB8AC3E}">
        <p14:creationId xmlns:p14="http://schemas.microsoft.com/office/powerpoint/2010/main" val="1363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3949" y="5852160"/>
            <a:ext cx="10557164" cy="4068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23949" y="5278582"/>
            <a:ext cx="11446626"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23949" y="4480560"/>
            <a:ext cx="11446626" cy="73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3949" y="3890356"/>
            <a:ext cx="11446626" cy="5320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23949" y="2510444"/>
            <a:ext cx="7157258" cy="490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3949" y="3075709"/>
            <a:ext cx="11587942" cy="73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3949" y="1970116"/>
            <a:ext cx="11446626" cy="473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23949" y="1429789"/>
            <a:ext cx="5622179" cy="465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23949" y="798022"/>
            <a:ext cx="6508866" cy="5569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443586" y="-16144"/>
            <a:ext cx="9205084" cy="523220"/>
          </a:xfrm>
          <a:prstGeom prst="rect">
            <a:avLst/>
          </a:prstGeom>
          <a:noFill/>
        </p:spPr>
        <p:txBody>
          <a:bodyPr wrap="none" lIns="91440" tIns="45720" rIns="91440" bIns="45720">
            <a:spAutoFit/>
          </a:bodyPr>
          <a:lstStyle/>
          <a:p>
            <a:pPr algn="ctr"/>
            <a:r>
              <a:rPr lang="en-US" sz="2800" b="0" cap="none" spc="0" dirty="0" err="1">
                <a:ln w="0"/>
                <a:solidFill>
                  <a:schemeClr val="tx1"/>
                </a:solidFill>
                <a:effectLst>
                  <a:outerShdw blurRad="38100" dist="19050" dir="2700000" algn="tl" rotWithShape="0">
                    <a:schemeClr val="dk1">
                      <a:alpha val="40000"/>
                    </a:schemeClr>
                  </a:outerShdw>
                </a:effectLst>
              </a:rPr>
              <a:t>Credoau</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Cristnogol</a:t>
            </a:r>
            <a:r>
              <a:rPr lang="en-US" sz="2800" b="0" cap="none" spc="0" dirty="0">
                <a:ln w="0"/>
                <a:solidFill>
                  <a:schemeClr val="tx1"/>
                </a:solidFill>
                <a:effectLst>
                  <a:outerShdw blurRad="38100" dist="19050" dir="2700000" algn="tl" rotWithShape="0">
                    <a:schemeClr val="dk1">
                      <a:alpha val="40000"/>
                    </a:schemeClr>
                  </a:outerShdw>
                </a:effectLst>
              </a:rPr>
              <a:t> am </a:t>
            </a:r>
            <a:r>
              <a:rPr lang="en-US" sz="2800" b="0" cap="none" spc="0" dirty="0" err="1">
                <a:ln w="0"/>
                <a:solidFill>
                  <a:schemeClr val="tx1"/>
                </a:solidFill>
                <a:effectLst>
                  <a:outerShdw blurRad="38100" dist="19050" dir="2700000" algn="tl" rotWithShape="0">
                    <a:schemeClr val="dk1">
                      <a:alpha val="40000"/>
                    </a:schemeClr>
                  </a:outerShdw>
                </a:effectLst>
              </a:rPr>
              <a:t>Greu’r</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Byd</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Gweithgaredd</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Deiamwnt</a:t>
            </a:r>
            <a:r>
              <a:rPr lang="en-US" sz="2800" b="0" cap="none" spc="0" dirty="0">
                <a:ln w="0"/>
                <a:solidFill>
                  <a:schemeClr val="tx1"/>
                </a:solidFill>
                <a:effectLst>
                  <a:outerShdw blurRad="38100" dist="19050" dir="2700000" algn="tl" rotWithShape="0">
                    <a:schemeClr val="dk1">
                      <a:alpha val="40000"/>
                    </a:schemeClr>
                  </a:outerShdw>
                </a:effectLst>
              </a:rPr>
              <a:t> 9</a:t>
            </a:r>
          </a:p>
        </p:txBody>
      </p:sp>
      <p:sp>
        <p:nvSpPr>
          <p:cNvPr id="7" name="Rectangle 6"/>
          <p:cNvSpPr/>
          <p:nvPr/>
        </p:nvSpPr>
        <p:spPr>
          <a:xfrm>
            <a:off x="423949" y="2510444"/>
            <a:ext cx="7157258" cy="490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53291" y="903717"/>
            <a:ext cx="11587942" cy="5355312"/>
          </a:xfrm>
          <a:prstGeom prst="rect">
            <a:avLst/>
          </a:prstGeom>
          <a:noFill/>
          <a:ln>
            <a:noFill/>
          </a:ln>
        </p:spPr>
        <p:txBody>
          <a:bodyPr wrap="square" rtlCol="0">
            <a:spAutoFit/>
          </a:bodyPr>
          <a:lstStyle/>
          <a:p>
            <a:r>
              <a:rPr lang="en-GB" dirty="0"/>
              <a:t>‘</a:t>
            </a:r>
            <a:r>
              <a:rPr lang="en-GB" dirty="0" err="1"/>
              <a:t>Yn</a:t>
            </a:r>
            <a:r>
              <a:rPr lang="en-GB" dirty="0"/>
              <a:t> y </a:t>
            </a:r>
            <a:r>
              <a:rPr lang="en-GB" dirty="0" err="1"/>
              <a:t>dechreuad</a:t>
            </a:r>
            <a:r>
              <a:rPr lang="en-GB" dirty="0"/>
              <a:t> y </a:t>
            </a:r>
            <a:r>
              <a:rPr lang="en-GB" dirty="0" err="1"/>
              <a:t>creodd</a:t>
            </a:r>
            <a:r>
              <a:rPr lang="en-GB" dirty="0"/>
              <a:t> </a:t>
            </a:r>
            <a:r>
              <a:rPr lang="en-GB" dirty="0" err="1"/>
              <a:t>Duw</a:t>
            </a:r>
            <a:r>
              <a:rPr lang="en-GB" dirty="0"/>
              <a:t> y </a:t>
            </a:r>
            <a:r>
              <a:rPr lang="en-GB" dirty="0" err="1"/>
              <a:t>Nefoedd</a:t>
            </a:r>
            <a:r>
              <a:rPr lang="en-GB" dirty="0"/>
              <a:t> </a:t>
            </a:r>
            <a:r>
              <a:rPr lang="en-GB" dirty="0" err="1"/>
              <a:t>a’r</a:t>
            </a:r>
            <a:r>
              <a:rPr lang="en-GB" dirty="0"/>
              <a:t> </a:t>
            </a:r>
            <a:r>
              <a:rPr lang="en-GB" dirty="0" err="1"/>
              <a:t>ddaear</a:t>
            </a:r>
            <a:r>
              <a:rPr lang="en-GB" dirty="0"/>
              <a:t>’.  (Genesis 1:1)</a:t>
            </a:r>
          </a:p>
          <a:p>
            <a:endParaRPr lang="en-GB" dirty="0"/>
          </a:p>
          <a:p>
            <a:r>
              <a:rPr lang="en-GB" dirty="0"/>
              <a:t>‘</a:t>
            </a:r>
            <a:r>
              <a:rPr lang="en-GB" dirty="0" err="1"/>
              <a:t>Yr</a:t>
            </a:r>
            <a:r>
              <a:rPr lang="en-GB" dirty="0"/>
              <a:t> </a:t>
            </a:r>
            <a:r>
              <a:rPr lang="en-GB" dirty="0" err="1"/>
              <a:t>oedd</a:t>
            </a:r>
            <a:r>
              <a:rPr lang="en-GB" dirty="0"/>
              <a:t> y </a:t>
            </a:r>
            <a:r>
              <a:rPr lang="en-GB" dirty="0" err="1"/>
              <a:t>ddaear</a:t>
            </a:r>
            <a:r>
              <a:rPr lang="en-GB" dirty="0"/>
              <a:t> </a:t>
            </a:r>
            <a:r>
              <a:rPr lang="en-GB" dirty="0" err="1"/>
              <a:t>yn</a:t>
            </a:r>
            <a:r>
              <a:rPr lang="en-GB" dirty="0"/>
              <a:t> </a:t>
            </a:r>
            <a:r>
              <a:rPr lang="en-GB" dirty="0" err="1"/>
              <a:t>afluniaidd</a:t>
            </a:r>
            <a:r>
              <a:rPr lang="en-GB" dirty="0"/>
              <a:t> a </a:t>
            </a:r>
            <a:r>
              <a:rPr lang="en-GB" dirty="0" err="1"/>
              <a:t>gwag</a:t>
            </a:r>
            <a:r>
              <a:rPr lang="en-GB" dirty="0"/>
              <a:t> …..’ (Genesis 1:2)</a:t>
            </a:r>
          </a:p>
          <a:p>
            <a:endParaRPr lang="en-GB" dirty="0"/>
          </a:p>
          <a:p>
            <a:r>
              <a:rPr lang="en-GB" dirty="0"/>
              <a:t>‘Felly, </a:t>
            </a:r>
            <a:r>
              <a:rPr lang="en-GB" dirty="0" err="1"/>
              <a:t>creodd</a:t>
            </a:r>
            <a:r>
              <a:rPr lang="en-GB" dirty="0"/>
              <a:t> </a:t>
            </a:r>
            <a:r>
              <a:rPr lang="en-GB" dirty="0" err="1"/>
              <a:t>Duw</a:t>
            </a:r>
            <a:r>
              <a:rPr lang="en-GB" dirty="0"/>
              <a:t> </a:t>
            </a:r>
            <a:r>
              <a:rPr lang="en-GB" dirty="0" err="1"/>
              <a:t>ddyn</a:t>
            </a:r>
            <a:r>
              <a:rPr lang="en-GB" dirty="0"/>
              <a:t> </a:t>
            </a:r>
            <a:r>
              <a:rPr lang="en-GB" dirty="0" err="1"/>
              <a:t>ar</a:t>
            </a:r>
            <a:r>
              <a:rPr lang="en-GB" dirty="0"/>
              <a:t> </a:t>
            </a:r>
            <a:r>
              <a:rPr lang="en-GB" dirty="0" err="1"/>
              <a:t>ei</a:t>
            </a:r>
            <a:r>
              <a:rPr lang="en-GB" dirty="0"/>
              <a:t> </a:t>
            </a:r>
            <a:r>
              <a:rPr lang="en-GB" dirty="0" err="1"/>
              <a:t>ddelw</a:t>
            </a:r>
            <a:r>
              <a:rPr lang="en-GB" dirty="0"/>
              <a:t> </a:t>
            </a:r>
            <a:r>
              <a:rPr lang="en-GB" dirty="0" err="1"/>
              <a:t>ei</a:t>
            </a:r>
            <a:r>
              <a:rPr lang="en-GB" dirty="0"/>
              <a:t> </a:t>
            </a:r>
            <a:r>
              <a:rPr lang="en-GB" dirty="0" err="1"/>
              <a:t>hun</a:t>
            </a:r>
            <a:r>
              <a:rPr lang="en-GB" dirty="0"/>
              <a:t>; </a:t>
            </a:r>
            <a:r>
              <a:rPr lang="en-GB" dirty="0" err="1"/>
              <a:t>ar</a:t>
            </a:r>
            <a:r>
              <a:rPr lang="en-GB" dirty="0"/>
              <a:t> </a:t>
            </a:r>
            <a:r>
              <a:rPr lang="en-GB" dirty="0" err="1"/>
              <a:t>ddelw</a:t>
            </a:r>
            <a:r>
              <a:rPr lang="en-GB" dirty="0"/>
              <a:t> </a:t>
            </a:r>
            <a:r>
              <a:rPr lang="en-GB" dirty="0" err="1"/>
              <a:t>Duw</a:t>
            </a:r>
            <a:r>
              <a:rPr lang="en-GB" dirty="0"/>
              <a:t> y </a:t>
            </a:r>
            <a:r>
              <a:rPr lang="en-GB" dirty="0" err="1"/>
              <a:t>creodd</a:t>
            </a:r>
            <a:r>
              <a:rPr lang="en-GB" dirty="0"/>
              <a:t> </a:t>
            </a:r>
            <a:r>
              <a:rPr lang="en-GB" dirty="0" err="1"/>
              <a:t>ef</a:t>
            </a:r>
            <a:r>
              <a:rPr lang="en-GB" dirty="0"/>
              <a:t>; </a:t>
            </a:r>
            <a:r>
              <a:rPr lang="en-GB" dirty="0" err="1"/>
              <a:t>yn</a:t>
            </a:r>
            <a:r>
              <a:rPr lang="en-GB" dirty="0"/>
              <a:t> </a:t>
            </a:r>
            <a:r>
              <a:rPr lang="en-GB" dirty="0" err="1"/>
              <a:t>wryw</a:t>
            </a:r>
            <a:r>
              <a:rPr lang="en-GB" dirty="0"/>
              <a:t> ac </a:t>
            </a:r>
            <a:r>
              <a:rPr lang="en-GB" dirty="0" err="1"/>
              <a:t>yn</a:t>
            </a:r>
            <a:r>
              <a:rPr lang="en-GB" dirty="0"/>
              <a:t> </a:t>
            </a:r>
            <a:r>
              <a:rPr lang="en-GB" dirty="0" err="1"/>
              <a:t>fenyw</a:t>
            </a:r>
            <a:r>
              <a:rPr lang="en-GB" dirty="0"/>
              <a:t> y </a:t>
            </a:r>
            <a:r>
              <a:rPr lang="en-GB" dirty="0" err="1"/>
              <a:t>creodd</a:t>
            </a:r>
            <a:r>
              <a:rPr lang="en-GB" dirty="0"/>
              <a:t> hwy.’ (Genesis 1:27)</a:t>
            </a:r>
          </a:p>
          <a:p>
            <a:endParaRPr lang="en-GB" dirty="0"/>
          </a:p>
          <a:p>
            <a:r>
              <a:rPr lang="en-GB" dirty="0"/>
              <a:t>‘</a:t>
            </a:r>
            <a:r>
              <a:rPr lang="en-GB" dirty="0" err="1"/>
              <a:t>Gwelodd</a:t>
            </a:r>
            <a:r>
              <a:rPr lang="en-GB" dirty="0"/>
              <a:t> </a:t>
            </a:r>
            <a:r>
              <a:rPr lang="en-GB" dirty="0" err="1"/>
              <a:t>Duw</a:t>
            </a:r>
            <a:r>
              <a:rPr lang="en-GB" dirty="0"/>
              <a:t> y </a:t>
            </a:r>
            <a:r>
              <a:rPr lang="en-GB" dirty="0" err="1"/>
              <a:t>cwbl</a:t>
            </a:r>
            <a:r>
              <a:rPr lang="en-GB" dirty="0"/>
              <a:t> a </a:t>
            </a:r>
            <a:r>
              <a:rPr lang="en-GB" dirty="0" err="1"/>
              <a:t>wnaeth</a:t>
            </a:r>
            <a:r>
              <a:rPr lang="en-GB" dirty="0"/>
              <a:t>: ac </a:t>
            </a:r>
            <a:r>
              <a:rPr lang="en-GB" dirty="0" err="1"/>
              <a:t>yr</a:t>
            </a:r>
            <a:r>
              <a:rPr lang="en-GB" dirty="0"/>
              <a:t> </a:t>
            </a:r>
            <a:r>
              <a:rPr lang="en-GB" dirty="0" err="1"/>
              <a:t>oedd</a:t>
            </a:r>
            <a:r>
              <a:rPr lang="en-GB" dirty="0"/>
              <a:t> </a:t>
            </a:r>
            <a:r>
              <a:rPr lang="en-GB" dirty="0" err="1"/>
              <a:t>yn</a:t>
            </a:r>
            <a:r>
              <a:rPr lang="en-GB" dirty="0"/>
              <a:t> </a:t>
            </a:r>
            <a:r>
              <a:rPr lang="en-GB" dirty="0" err="1"/>
              <a:t>dda</a:t>
            </a:r>
            <a:r>
              <a:rPr lang="en-GB" dirty="0"/>
              <a:t> </a:t>
            </a:r>
            <a:r>
              <a:rPr lang="en-GB" dirty="0" err="1"/>
              <a:t>iawn</a:t>
            </a:r>
            <a:r>
              <a:rPr lang="en-GB" dirty="0"/>
              <a:t>’. (Genesis 1:31)</a:t>
            </a:r>
          </a:p>
          <a:p>
            <a:endParaRPr lang="en-GB" dirty="0"/>
          </a:p>
          <a:p>
            <a:r>
              <a:rPr lang="en-GB" dirty="0"/>
              <a:t>‘Ac </a:t>
            </a:r>
            <a:r>
              <a:rPr lang="en-GB" dirty="0" err="1"/>
              <a:t>erbyn</a:t>
            </a:r>
            <a:r>
              <a:rPr lang="en-GB" dirty="0"/>
              <a:t> y </a:t>
            </a:r>
            <a:r>
              <a:rPr lang="en-GB" dirty="0" err="1"/>
              <a:t>seithfed</a:t>
            </a:r>
            <a:r>
              <a:rPr lang="en-GB" dirty="0"/>
              <a:t> </a:t>
            </a:r>
            <a:r>
              <a:rPr lang="en-GB" dirty="0" err="1"/>
              <a:t>dydd</a:t>
            </a:r>
            <a:r>
              <a:rPr lang="en-GB" dirty="0"/>
              <a:t> </a:t>
            </a:r>
            <a:r>
              <a:rPr lang="en-GB" dirty="0" err="1"/>
              <a:t>yr</a:t>
            </a:r>
            <a:r>
              <a:rPr lang="en-GB" dirty="0"/>
              <a:t> </a:t>
            </a:r>
            <a:r>
              <a:rPr lang="en-GB" dirty="0" err="1"/>
              <a:t>oedd</a:t>
            </a:r>
            <a:r>
              <a:rPr lang="en-GB" dirty="0"/>
              <a:t> </a:t>
            </a:r>
            <a:r>
              <a:rPr lang="en-GB" dirty="0" err="1"/>
              <a:t>Duw</a:t>
            </a:r>
            <a:r>
              <a:rPr lang="en-GB" dirty="0"/>
              <a:t> </a:t>
            </a:r>
            <a:r>
              <a:rPr lang="en-GB" dirty="0" err="1"/>
              <a:t>wedi</a:t>
            </a:r>
            <a:r>
              <a:rPr lang="en-GB" dirty="0"/>
              <a:t> </a:t>
            </a:r>
            <a:r>
              <a:rPr lang="en-GB" dirty="0" err="1"/>
              <a:t>gorffen</a:t>
            </a:r>
            <a:r>
              <a:rPr lang="en-GB" dirty="0"/>
              <a:t> y </a:t>
            </a:r>
            <a:r>
              <a:rPr lang="en-GB" dirty="0" err="1"/>
              <a:t>gwaith</a:t>
            </a:r>
            <a:r>
              <a:rPr lang="en-GB" dirty="0"/>
              <a:t> a </a:t>
            </a:r>
            <a:r>
              <a:rPr lang="en-GB" dirty="0" err="1"/>
              <a:t>wnaeth</a:t>
            </a:r>
            <a:r>
              <a:rPr lang="en-GB" dirty="0"/>
              <a:t>: a </a:t>
            </a:r>
            <a:r>
              <a:rPr lang="en-GB" dirty="0" err="1"/>
              <a:t>gorffwysodd</a:t>
            </a:r>
            <a:r>
              <a:rPr lang="en-GB" dirty="0"/>
              <a:t> </a:t>
            </a:r>
            <a:r>
              <a:rPr lang="en-GB" dirty="0" err="1"/>
              <a:t>ar</a:t>
            </a:r>
            <a:r>
              <a:rPr lang="en-GB" dirty="0"/>
              <a:t> y </a:t>
            </a:r>
            <a:r>
              <a:rPr lang="en-GB" dirty="0" err="1"/>
              <a:t>seithfed</a:t>
            </a:r>
            <a:r>
              <a:rPr lang="en-GB" dirty="0"/>
              <a:t> </a:t>
            </a:r>
            <a:r>
              <a:rPr lang="en-GB" dirty="0" err="1"/>
              <a:t>dydd</a:t>
            </a:r>
            <a:r>
              <a:rPr lang="en-GB" dirty="0"/>
              <a:t> </a:t>
            </a:r>
            <a:r>
              <a:rPr lang="en-GB" dirty="0" err="1"/>
              <a:t>oddi</a:t>
            </a:r>
            <a:r>
              <a:rPr lang="en-GB" dirty="0"/>
              <a:t> </a:t>
            </a:r>
            <a:r>
              <a:rPr lang="en-GB" dirty="0" err="1"/>
              <a:t>wrth</a:t>
            </a:r>
            <a:r>
              <a:rPr lang="en-GB" dirty="0"/>
              <a:t> </a:t>
            </a:r>
            <a:r>
              <a:rPr lang="en-GB" dirty="0" err="1"/>
              <a:t>ei</a:t>
            </a:r>
            <a:r>
              <a:rPr lang="en-GB" dirty="0"/>
              <a:t> </a:t>
            </a:r>
            <a:r>
              <a:rPr lang="en-GB" dirty="0" err="1"/>
              <a:t>holl</a:t>
            </a:r>
            <a:r>
              <a:rPr lang="en-GB" dirty="0"/>
              <a:t> </a:t>
            </a:r>
            <a:r>
              <a:rPr lang="en-GB" dirty="0" err="1"/>
              <a:t>waith</a:t>
            </a:r>
            <a:r>
              <a:rPr lang="en-GB" dirty="0"/>
              <a:t>.’ (Genesis 2:2)</a:t>
            </a:r>
          </a:p>
          <a:p>
            <a:endParaRPr lang="en-GB" dirty="0"/>
          </a:p>
          <a:p>
            <a:r>
              <a:rPr lang="en-GB" dirty="0"/>
              <a:t>‘A </a:t>
            </a:r>
            <a:r>
              <a:rPr lang="en-GB" dirty="0" err="1"/>
              <a:t>phlannodd</a:t>
            </a:r>
            <a:r>
              <a:rPr lang="en-GB" dirty="0"/>
              <a:t> </a:t>
            </a:r>
            <a:r>
              <a:rPr lang="en-GB" dirty="0" err="1"/>
              <a:t>yr</a:t>
            </a:r>
            <a:r>
              <a:rPr lang="en-GB" dirty="0"/>
              <a:t> ARGLWYDD </a:t>
            </a:r>
            <a:r>
              <a:rPr lang="en-GB" dirty="0" err="1"/>
              <a:t>Dduw</a:t>
            </a:r>
            <a:r>
              <a:rPr lang="en-GB" dirty="0"/>
              <a:t> </a:t>
            </a:r>
            <a:r>
              <a:rPr lang="en-GB" dirty="0" err="1"/>
              <a:t>ardd</a:t>
            </a:r>
            <a:r>
              <a:rPr lang="en-GB" dirty="0"/>
              <a:t> </a:t>
            </a:r>
            <a:r>
              <a:rPr lang="en-GB" dirty="0" err="1"/>
              <a:t>yn</a:t>
            </a:r>
            <a:r>
              <a:rPr lang="en-GB" dirty="0"/>
              <a:t> Eden, </a:t>
            </a:r>
            <a:r>
              <a:rPr lang="en-GB" dirty="0" err="1"/>
              <a:t>tua’r</a:t>
            </a:r>
            <a:r>
              <a:rPr lang="en-GB" dirty="0"/>
              <a:t> </a:t>
            </a:r>
            <a:r>
              <a:rPr lang="en-GB" dirty="0" err="1"/>
              <a:t>dwyrain</a:t>
            </a:r>
            <a:r>
              <a:rPr lang="en-GB" dirty="0"/>
              <a:t>; a </a:t>
            </a:r>
            <a:r>
              <a:rPr lang="en-GB" dirty="0" err="1"/>
              <a:t>gosododd</a:t>
            </a:r>
            <a:r>
              <a:rPr lang="en-GB" dirty="0"/>
              <a:t> </a:t>
            </a:r>
            <a:r>
              <a:rPr lang="en-GB" dirty="0" err="1"/>
              <a:t>yno</a:t>
            </a:r>
            <a:r>
              <a:rPr lang="en-GB" dirty="0"/>
              <a:t> y </a:t>
            </a:r>
            <a:r>
              <a:rPr lang="en-GB" dirty="0" err="1"/>
              <a:t>dyn</a:t>
            </a:r>
            <a:r>
              <a:rPr lang="en-GB" dirty="0"/>
              <a:t> </a:t>
            </a:r>
            <a:r>
              <a:rPr lang="en-GB" dirty="0" err="1"/>
              <a:t>yr</a:t>
            </a:r>
            <a:r>
              <a:rPr lang="en-GB" dirty="0"/>
              <a:t> </a:t>
            </a:r>
            <a:r>
              <a:rPr lang="en-GB" dirty="0" err="1"/>
              <a:t>oedd</a:t>
            </a:r>
            <a:r>
              <a:rPr lang="en-GB" dirty="0"/>
              <a:t> </a:t>
            </a:r>
            <a:r>
              <a:rPr lang="en-GB" dirty="0" err="1"/>
              <a:t>wedi</a:t>
            </a:r>
            <a:r>
              <a:rPr lang="en-GB" dirty="0"/>
              <a:t> </a:t>
            </a:r>
            <a:r>
              <a:rPr lang="en-GB" dirty="0" err="1"/>
              <a:t>ei</a:t>
            </a:r>
            <a:r>
              <a:rPr lang="en-GB" dirty="0"/>
              <a:t> </a:t>
            </a:r>
            <a:r>
              <a:rPr lang="en-GB" dirty="0" err="1"/>
              <a:t>lunio</a:t>
            </a:r>
            <a:r>
              <a:rPr lang="en-GB" dirty="0"/>
              <a:t>.’ (Genesis 2:8)</a:t>
            </a:r>
          </a:p>
          <a:p>
            <a:endParaRPr lang="en-GB" dirty="0"/>
          </a:p>
          <a:p>
            <a:r>
              <a:rPr lang="en-GB" dirty="0"/>
              <a:t> “</a:t>
            </a:r>
            <a:r>
              <a:rPr lang="en-GB" dirty="0" err="1"/>
              <a:t>Cei</a:t>
            </a:r>
            <a:r>
              <a:rPr lang="en-GB" dirty="0"/>
              <a:t>’ </a:t>
            </a:r>
            <a:r>
              <a:rPr lang="en-GB" dirty="0" err="1"/>
              <a:t>fwyta’n</a:t>
            </a:r>
            <a:r>
              <a:rPr lang="en-GB" dirty="0"/>
              <a:t> </a:t>
            </a:r>
            <a:r>
              <a:rPr lang="en-GB" dirty="0" err="1"/>
              <a:t>rhydd</a:t>
            </a:r>
            <a:r>
              <a:rPr lang="en-GB" dirty="0"/>
              <a:t> o bob </a:t>
            </a:r>
            <a:r>
              <a:rPr lang="en-GB" dirty="0" err="1"/>
              <a:t>coeden</a:t>
            </a:r>
            <a:r>
              <a:rPr lang="en-GB" dirty="0"/>
              <a:t> </a:t>
            </a:r>
            <a:r>
              <a:rPr lang="en-GB" dirty="0" err="1"/>
              <a:t>yn</a:t>
            </a:r>
            <a:r>
              <a:rPr lang="en-GB" dirty="0"/>
              <a:t> </a:t>
            </a:r>
            <a:r>
              <a:rPr lang="en-GB" dirty="0" err="1"/>
              <a:t>yr</a:t>
            </a:r>
            <a:r>
              <a:rPr lang="en-GB" dirty="0"/>
              <a:t> </a:t>
            </a:r>
            <a:r>
              <a:rPr lang="en-GB" dirty="0" err="1"/>
              <a:t>ardd</a:t>
            </a:r>
            <a:r>
              <a:rPr lang="en-GB" dirty="0"/>
              <a:t>, </a:t>
            </a:r>
            <a:r>
              <a:rPr lang="en-GB" dirty="0" err="1"/>
              <a:t>ond</a:t>
            </a:r>
            <a:r>
              <a:rPr lang="en-GB" dirty="0"/>
              <a:t> </a:t>
            </a:r>
            <a:r>
              <a:rPr lang="en-GB" dirty="0" err="1"/>
              <a:t>ni</a:t>
            </a:r>
            <a:r>
              <a:rPr lang="en-GB" dirty="0"/>
              <a:t> </a:t>
            </a:r>
            <a:r>
              <a:rPr lang="en-GB" dirty="0" err="1"/>
              <a:t>chei</a:t>
            </a:r>
            <a:r>
              <a:rPr lang="en-GB" dirty="0"/>
              <a:t> </a:t>
            </a:r>
            <a:r>
              <a:rPr lang="en-GB" dirty="0" err="1"/>
              <a:t>fwyta</a:t>
            </a:r>
            <a:r>
              <a:rPr lang="en-GB" dirty="0"/>
              <a:t> o </a:t>
            </a:r>
            <a:r>
              <a:rPr lang="en-GB" dirty="0" err="1"/>
              <a:t>bren</a:t>
            </a:r>
            <a:r>
              <a:rPr lang="en-GB" dirty="0"/>
              <a:t> </a:t>
            </a:r>
            <a:r>
              <a:rPr lang="en-GB" dirty="0" err="1"/>
              <a:t>gwybodaeth</a:t>
            </a:r>
            <a:r>
              <a:rPr lang="en-GB" dirty="0"/>
              <a:t> da a </a:t>
            </a:r>
            <a:r>
              <a:rPr lang="en-GB" dirty="0" err="1"/>
              <a:t>drwg</a:t>
            </a:r>
            <a:r>
              <a:rPr lang="en-GB" dirty="0"/>
              <a:t>, </a:t>
            </a:r>
            <a:r>
              <a:rPr lang="en-GB" dirty="0" err="1"/>
              <a:t>oherwydd</a:t>
            </a:r>
            <a:r>
              <a:rPr lang="en-GB" dirty="0"/>
              <a:t> y </a:t>
            </a:r>
            <a:r>
              <a:rPr lang="en-GB" dirty="0" err="1"/>
              <a:t>dydd</a:t>
            </a:r>
            <a:r>
              <a:rPr lang="en-GB" dirty="0"/>
              <a:t> y </a:t>
            </a:r>
            <a:r>
              <a:rPr lang="en-GB" dirty="0" err="1"/>
              <a:t>bwytei</a:t>
            </a:r>
            <a:r>
              <a:rPr lang="en-GB" dirty="0"/>
              <a:t> </a:t>
            </a:r>
            <a:r>
              <a:rPr lang="en-GB" dirty="0" err="1"/>
              <a:t>ohono</a:t>
            </a:r>
            <a:r>
              <a:rPr lang="en-GB" dirty="0"/>
              <a:t> </a:t>
            </a:r>
            <a:r>
              <a:rPr lang="en-GB" dirty="0" err="1"/>
              <a:t>ef</a:t>
            </a:r>
            <a:r>
              <a:rPr lang="en-GB" dirty="0"/>
              <a:t>, </a:t>
            </a:r>
            <a:r>
              <a:rPr lang="en-GB" dirty="0" err="1"/>
              <a:t>byddi’n</a:t>
            </a:r>
            <a:r>
              <a:rPr lang="en-GB" dirty="0"/>
              <a:t> </a:t>
            </a:r>
            <a:r>
              <a:rPr lang="en-GB" dirty="0" err="1"/>
              <a:t>sicr</a:t>
            </a:r>
            <a:r>
              <a:rPr lang="en-GB" dirty="0"/>
              <a:t> o </a:t>
            </a:r>
            <a:r>
              <a:rPr lang="en-GB" dirty="0" err="1"/>
              <a:t>farw</a:t>
            </a:r>
            <a:r>
              <a:rPr lang="en-GB" dirty="0"/>
              <a:t>”’  (Genesis 2: 16-17)</a:t>
            </a:r>
          </a:p>
          <a:p>
            <a:endParaRPr lang="en-GB" dirty="0"/>
          </a:p>
          <a:p>
            <a:r>
              <a:rPr lang="en-GB" dirty="0"/>
              <a:t>‘</a:t>
            </a:r>
            <a:r>
              <a:rPr lang="en-GB" dirty="0" err="1"/>
              <a:t>Dywedodd</a:t>
            </a:r>
            <a:r>
              <a:rPr lang="en-GB" dirty="0"/>
              <a:t> </a:t>
            </a:r>
            <a:r>
              <a:rPr lang="en-GB" dirty="0" err="1"/>
              <a:t>yr</a:t>
            </a:r>
            <a:r>
              <a:rPr lang="en-GB" dirty="0"/>
              <a:t> ARGLWYDD </a:t>
            </a:r>
            <a:r>
              <a:rPr lang="en-GB" dirty="0" err="1"/>
              <a:t>Dduw</a:t>
            </a:r>
            <a:r>
              <a:rPr lang="en-GB" dirty="0"/>
              <a:t> </a:t>
            </a:r>
            <a:r>
              <a:rPr lang="en-GB" dirty="0" err="1"/>
              <a:t>hefyd</a:t>
            </a:r>
            <a:r>
              <a:rPr lang="en-GB" dirty="0"/>
              <a:t>, “</a:t>
            </a:r>
            <a:r>
              <a:rPr lang="en-GB" dirty="0" err="1"/>
              <a:t>Nid</a:t>
            </a:r>
            <a:r>
              <a:rPr lang="en-GB" dirty="0"/>
              <a:t> da bod y </a:t>
            </a:r>
            <a:r>
              <a:rPr lang="en-GB" dirty="0" err="1"/>
              <a:t>dyn</a:t>
            </a:r>
            <a:r>
              <a:rPr lang="en-GB" dirty="0"/>
              <a:t> </a:t>
            </a:r>
            <a:r>
              <a:rPr lang="en-GB" dirty="0" err="1"/>
              <a:t>ar</a:t>
            </a:r>
            <a:r>
              <a:rPr lang="en-GB" dirty="0"/>
              <a:t> </a:t>
            </a:r>
            <a:r>
              <a:rPr lang="en-GB" dirty="0" err="1"/>
              <a:t>ei</a:t>
            </a:r>
            <a:r>
              <a:rPr lang="en-GB" dirty="0"/>
              <a:t> ben </a:t>
            </a:r>
            <a:r>
              <a:rPr lang="en-GB" dirty="0" err="1"/>
              <a:t>ei</a:t>
            </a:r>
            <a:r>
              <a:rPr lang="en-GB" dirty="0"/>
              <a:t> </a:t>
            </a:r>
            <a:r>
              <a:rPr lang="en-GB" dirty="0" err="1"/>
              <a:t>hun</a:t>
            </a:r>
            <a:r>
              <a:rPr lang="en-GB" dirty="0"/>
              <a:t>; </a:t>
            </a:r>
            <a:r>
              <a:rPr lang="en-GB" dirty="0" err="1"/>
              <a:t>gwnaf</a:t>
            </a:r>
            <a:r>
              <a:rPr lang="en-GB" dirty="0"/>
              <a:t> </a:t>
            </a:r>
            <a:r>
              <a:rPr lang="en-GB" dirty="0" err="1"/>
              <a:t>iddo</a:t>
            </a:r>
            <a:r>
              <a:rPr lang="en-GB" dirty="0"/>
              <a:t> </a:t>
            </a:r>
            <a:r>
              <a:rPr lang="en-GB" dirty="0" err="1"/>
              <a:t>ymgeledd</a:t>
            </a:r>
            <a:r>
              <a:rPr lang="en-GB" dirty="0"/>
              <a:t> </a:t>
            </a:r>
            <a:r>
              <a:rPr lang="en-GB" dirty="0" err="1"/>
              <a:t>cymwys</a:t>
            </a:r>
            <a:r>
              <a:rPr lang="en-GB" dirty="0"/>
              <a:t>.”’ (Genesis 2:18)</a:t>
            </a:r>
          </a:p>
          <a:p>
            <a:endParaRPr lang="en-GB" dirty="0"/>
          </a:p>
          <a:p>
            <a:r>
              <a:rPr lang="en-GB" dirty="0"/>
              <a:t>‘Dyna pam y </a:t>
            </a:r>
            <a:r>
              <a:rPr lang="en-GB" dirty="0" err="1"/>
              <a:t>bydd</a:t>
            </a:r>
            <a:r>
              <a:rPr lang="en-GB" dirty="0"/>
              <a:t> </a:t>
            </a:r>
            <a:r>
              <a:rPr lang="en-GB" dirty="0" err="1"/>
              <a:t>dyn</a:t>
            </a:r>
            <a:r>
              <a:rPr lang="en-GB" dirty="0"/>
              <a:t> </a:t>
            </a:r>
            <a:r>
              <a:rPr lang="en-GB" dirty="0" err="1"/>
              <a:t>yn</a:t>
            </a:r>
            <a:r>
              <a:rPr lang="en-GB" dirty="0"/>
              <a:t> </a:t>
            </a:r>
            <a:r>
              <a:rPr lang="en-GB" dirty="0" err="1"/>
              <a:t>gadael</a:t>
            </a:r>
            <a:r>
              <a:rPr lang="en-GB" dirty="0"/>
              <a:t> </a:t>
            </a:r>
            <a:r>
              <a:rPr lang="en-GB" dirty="0" err="1"/>
              <a:t>ei</a:t>
            </a:r>
            <a:r>
              <a:rPr lang="en-GB" dirty="0"/>
              <a:t> dad </a:t>
            </a:r>
            <a:r>
              <a:rPr lang="en-GB" dirty="0" err="1"/>
              <a:t>a’i</a:t>
            </a:r>
            <a:r>
              <a:rPr lang="en-GB" dirty="0"/>
              <a:t> fam, ac </a:t>
            </a:r>
            <a:r>
              <a:rPr lang="en-GB" dirty="0" err="1"/>
              <a:t>yn</a:t>
            </a:r>
            <a:r>
              <a:rPr lang="en-GB" dirty="0"/>
              <a:t> </a:t>
            </a:r>
            <a:r>
              <a:rPr lang="en-GB" dirty="0" err="1"/>
              <a:t>glynu</a:t>
            </a:r>
            <a:r>
              <a:rPr lang="en-GB" dirty="0"/>
              <a:t> </a:t>
            </a:r>
            <a:r>
              <a:rPr lang="en-GB" dirty="0" err="1"/>
              <a:t>wrth</a:t>
            </a:r>
            <a:r>
              <a:rPr lang="en-GB" dirty="0"/>
              <a:t> </a:t>
            </a:r>
            <a:r>
              <a:rPr lang="en-GB" dirty="0" err="1"/>
              <a:t>ei</a:t>
            </a:r>
            <a:r>
              <a:rPr lang="en-GB" dirty="0"/>
              <a:t> </a:t>
            </a:r>
            <a:r>
              <a:rPr lang="en-GB" dirty="0" err="1"/>
              <a:t>wraig</a:t>
            </a:r>
            <a:r>
              <a:rPr lang="en-GB" dirty="0"/>
              <a:t>, a </a:t>
            </a:r>
            <a:r>
              <a:rPr lang="en-GB" dirty="0" err="1"/>
              <a:t>byddant</a:t>
            </a:r>
            <a:r>
              <a:rPr lang="en-GB" dirty="0"/>
              <a:t> </a:t>
            </a:r>
            <a:r>
              <a:rPr lang="en-GB" dirty="0" err="1"/>
              <a:t>yn</a:t>
            </a:r>
            <a:r>
              <a:rPr lang="en-GB" dirty="0"/>
              <a:t> un </a:t>
            </a:r>
            <a:r>
              <a:rPr lang="en-GB" dirty="0" err="1"/>
              <a:t>cnawd</a:t>
            </a:r>
            <a:r>
              <a:rPr lang="en-GB" dirty="0"/>
              <a:t>.’ (Genesis 2:24)</a:t>
            </a:r>
          </a:p>
        </p:txBody>
      </p:sp>
      <p:sp>
        <p:nvSpPr>
          <p:cNvPr id="17" name="TextBox 16"/>
          <p:cNvSpPr txBox="1"/>
          <p:nvPr/>
        </p:nvSpPr>
        <p:spPr>
          <a:xfrm>
            <a:off x="388620" y="6275200"/>
            <a:ext cx="11517284" cy="523220"/>
          </a:xfrm>
          <a:prstGeom prst="rect">
            <a:avLst/>
          </a:prstGeom>
          <a:noFill/>
        </p:spPr>
        <p:txBody>
          <a:bodyPr wrap="square" rtlCol="0">
            <a:spAutoFit/>
          </a:bodyPr>
          <a:lstStyle/>
          <a:p>
            <a:r>
              <a:rPr lang="en-GB" sz="1400" b="1" dirty="0" err="1"/>
              <a:t>Ceisiwch</a:t>
            </a:r>
            <a:r>
              <a:rPr lang="en-GB" sz="1400" b="1" dirty="0"/>
              <a:t> </a:t>
            </a:r>
            <a:r>
              <a:rPr lang="en-GB" sz="1400" b="1" dirty="0" err="1"/>
              <a:t>roi</a:t>
            </a:r>
            <a:r>
              <a:rPr lang="en-GB" sz="1400" b="1" dirty="0"/>
              <a:t> </a:t>
            </a:r>
            <a:r>
              <a:rPr lang="en-GB" sz="1400" b="1" dirty="0" err="1"/>
              <a:t>trefn</a:t>
            </a:r>
            <a:r>
              <a:rPr lang="en-GB" sz="1400" b="1" dirty="0"/>
              <a:t> </a:t>
            </a:r>
            <a:r>
              <a:rPr lang="en-GB" sz="1400" b="1" dirty="0" err="1"/>
              <a:t>ar</a:t>
            </a:r>
            <a:r>
              <a:rPr lang="en-GB" sz="1400" b="1" dirty="0"/>
              <a:t> y </a:t>
            </a:r>
            <a:r>
              <a:rPr lang="en-GB" sz="1400" b="1" dirty="0" err="1"/>
              <a:t>cardiau</a:t>
            </a:r>
            <a:r>
              <a:rPr lang="en-GB" sz="1400" b="1" dirty="0"/>
              <a:t> </a:t>
            </a:r>
            <a:r>
              <a:rPr lang="en-GB" sz="1400" b="1" dirty="0" err="1"/>
              <a:t>er</a:t>
            </a:r>
            <a:r>
              <a:rPr lang="en-GB" sz="1400" b="1" dirty="0"/>
              <a:t> </a:t>
            </a:r>
            <a:r>
              <a:rPr lang="en-GB" sz="1400" b="1" dirty="0" err="1"/>
              <a:t>mwyn</a:t>
            </a:r>
            <a:r>
              <a:rPr lang="en-GB" sz="1400" b="1" dirty="0"/>
              <a:t> </a:t>
            </a:r>
            <a:r>
              <a:rPr lang="en-GB" sz="1400" b="1" dirty="0" err="1"/>
              <a:t>darganfod</a:t>
            </a:r>
            <a:r>
              <a:rPr lang="en-GB" sz="1400" b="1" dirty="0"/>
              <a:t> </a:t>
            </a:r>
            <a:r>
              <a:rPr lang="en-GB" sz="1400" b="1" dirty="0" err="1"/>
              <a:t>beth</a:t>
            </a:r>
            <a:r>
              <a:rPr lang="en-GB" sz="1400" b="1" dirty="0"/>
              <a:t> </a:t>
            </a:r>
            <a:r>
              <a:rPr lang="en-GB" sz="1400" b="1" dirty="0" err="1"/>
              <a:t>yw</a:t>
            </a:r>
            <a:r>
              <a:rPr lang="en-GB" sz="1400" b="1" dirty="0"/>
              <a:t> </a:t>
            </a:r>
            <a:r>
              <a:rPr lang="en-GB" sz="1400" b="1" dirty="0" err="1"/>
              <a:t>trefn</a:t>
            </a:r>
            <a:r>
              <a:rPr lang="en-GB" sz="1400" b="1" dirty="0"/>
              <a:t> </a:t>
            </a:r>
            <a:r>
              <a:rPr lang="en-GB" sz="1400" b="1" dirty="0" err="1"/>
              <a:t>stori’r</a:t>
            </a:r>
            <a:r>
              <a:rPr lang="en-GB" sz="1400" b="1" dirty="0"/>
              <a:t> </a:t>
            </a:r>
            <a:r>
              <a:rPr lang="en-GB" sz="1400" b="1" dirty="0" err="1"/>
              <a:t>creu</a:t>
            </a:r>
            <a:r>
              <a:rPr lang="en-GB" sz="1400" b="1" dirty="0"/>
              <a:t> </a:t>
            </a:r>
            <a:r>
              <a:rPr lang="en-GB" sz="1400" b="1" dirty="0" err="1"/>
              <a:t>yn</a:t>
            </a:r>
            <a:r>
              <a:rPr lang="en-GB" sz="1400" b="1" dirty="0"/>
              <a:t> y </a:t>
            </a:r>
            <a:r>
              <a:rPr lang="en-GB" sz="1400" b="1" dirty="0" err="1"/>
              <a:t>Beibl</a:t>
            </a:r>
            <a:r>
              <a:rPr lang="en-GB" sz="1400" b="1" dirty="0"/>
              <a:t>. </a:t>
            </a:r>
            <a:r>
              <a:rPr lang="en-GB" sz="1400" b="1" dirty="0" err="1"/>
              <a:t>Yna</a:t>
            </a:r>
            <a:r>
              <a:rPr lang="en-GB" sz="1400" b="1" dirty="0"/>
              <a:t>, </a:t>
            </a:r>
            <a:r>
              <a:rPr lang="en-GB" sz="1400" b="1" dirty="0" err="1"/>
              <a:t>ysgrifennwch</a:t>
            </a:r>
            <a:r>
              <a:rPr lang="en-GB" sz="1400" b="1" dirty="0"/>
              <a:t> </a:t>
            </a:r>
            <a:r>
              <a:rPr lang="en-GB" sz="1400" b="1" dirty="0" err="1"/>
              <a:t>baragraff</a:t>
            </a:r>
            <a:r>
              <a:rPr lang="en-GB" sz="1400" b="1" dirty="0"/>
              <a:t> </a:t>
            </a:r>
            <a:r>
              <a:rPr lang="en-GB" sz="1400" b="1" dirty="0" err="1"/>
              <a:t>byr</a:t>
            </a:r>
            <a:r>
              <a:rPr lang="en-GB" sz="1400" b="1" dirty="0"/>
              <a:t> </a:t>
            </a:r>
            <a:r>
              <a:rPr lang="en-GB" sz="1400" b="1" dirty="0" err="1"/>
              <a:t>yn</a:t>
            </a:r>
            <a:r>
              <a:rPr lang="en-GB" sz="1400" b="1" dirty="0"/>
              <a:t> </a:t>
            </a:r>
            <a:r>
              <a:rPr lang="en-GB" sz="1400" b="1" dirty="0" err="1"/>
              <a:t>eich</a:t>
            </a:r>
            <a:r>
              <a:rPr lang="en-GB" sz="1400" b="1" dirty="0"/>
              <a:t> </a:t>
            </a:r>
            <a:r>
              <a:rPr lang="en-GB" sz="1400" b="1" dirty="0" err="1"/>
              <a:t>llyfrau</a:t>
            </a:r>
            <a:r>
              <a:rPr lang="en-GB" sz="1400" b="1" dirty="0"/>
              <a:t> </a:t>
            </a:r>
            <a:r>
              <a:rPr lang="en-GB" sz="1400" b="1" dirty="0" err="1"/>
              <a:t>yn</a:t>
            </a:r>
            <a:r>
              <a:rPr lang="en-GB" sz="1400" b="1" dirty="0"/>
              <a:t> </a:t>
            </a:r>
            <a:r>
              <a:rPr lang="en-GB" sz="1400" b="1" dirty="0" err="1"/>
              <a:t>dangos</a:t>
            </a:r>
            <a:r>
              <a:rPr lang="en-GB" sz="1400" b="1" dirty="0"/>
              <a:t> </a:t>
            </a:r>
            <a:r>
              <a:rPr lang="en-GB" sz="1400" b="1" dirty="0" err="1"/>
              <a:t>sut</a:t>
            </a:r>
            <a:r>
              <a:rPr lang="en-GB" sz="1400" b="1" dirty="0"/>
              <a:t> y </a:t>
            </a:r>
            <a:r>
              <a:rPr lang="en-GB" sz="1400" b="1" dirty="0" err="1"/>
              <a:t>crewyd</a:t>
            </a:r>
            <a:r>
              <a:rPr lang="en-GB" sz="1400" b="1" dirty="0"/>
              <a:t> y </a:t>
            </a:r>
            <a:r>
              <a:rPr lang="en-GB" sz="1400" b="1" dirty="0" err="1"/>
              <a:t>byd</a:t>
            </a:r>
            <a:r>
              <a:rPr lang="en-GB" sz="1400" b="1" dirty="0"/>
              <a:t> o </a:t>
            </a:r>
            <a:r>
              <a:rPr lang="en-GB" sz="1400" b="1" dirty="0" err="1"/>
              <a:t>safbwynt</a:t>
            </a:r>
            <a:r>
              <a:rPr lang="en-GB" sz="1400" b="1" dirty="0"/>
              <a:t> </a:t>
            </a:r>
            <a:r>
              <a:rPr lang="en-GB" sz="1400" b="1" dirty="0" err="1"/>
              <a:t>Cristnogol</a:t>
            </a:r>
            <a:r>
              <a:rPr lang="en-GB" sz="1400" b="1" dirty="0"/>
              <a:t>.</a:t>
            </a:r>
          </a:p>
        </p:txBody>
      </p:sp>
      <p:sp>
        <p:nvSpPr>
          <p:cNvPr id="19" name="TextBox 18"/>
          <p:cNvSpPr txBox="1"/>
          <p:nvPr/>
        </p:nvSpPr>
        <p:spPr>
          <a:xfrm>
            <a:off x="120616" y="422455"/>
            <a:ext cx="11851024" cy="307777"/>
          </a:xfrm>
          <a:prstGeom prst="rect">
            <a:avLst/>
          </a:prstGeom>
          <a:noFill/>
        </p:spPr>
        <p:txBody>
          <a:bodyPr wrap="square" rtlCol="0">
            <a:spAutoFit/>
          </a:bodyPr>
          <a:lstStyle/>
          <a:p>
            <a:r>
              <a:rPr lang="en-GB" sz="1400" b="1" dirty="0" err="1"/>
              <a:t>Mae’r</a:t>
            </a:r>
            <a:r>
              <a:rPr lang="en-GB" sz="1400" b="1" dirty="0"/>
              <a:t> </a:t>
            </a:r>
            <a:r>
              <a:rPr lang="en-GB" sz="1400" b="1" dirty="0" err="1"/>
              <a:t>templad</a:t>
            </a:r>
            <a:r>
              <a:rPr lang="en-GB" sz="1400" b="1" dirty="0"/>
              <a:t> </a:t>
            </a:r>
            <a:r>
              <a:rPr lang="en-GB" sz="1400" b="1" dirty="0" err="1"/>
              <a:t>deiamwnt</a:t>
            </a:r>
            <a:r>
              <a:rPr lang="en-GB" sz="1400" b="1" dirty="0"/>
              <a:t> 9 </a:t>
            </a:r>
            <a:r>
              <a:rPr lang="en-GB" sz="1400" b="1" dirty="0" err="1"/>
              <a:t>ar</a:t>
            </a:r>
            <a:r>
              <a:rPr lang="en-GB" sz="1400" b="1" dirty="0"/>
              <a:t> y </a:t>
            </a:r>
            <a:r>
              <a:rPr lang="en-GB" sz="1400" b="1" dirty="0" err="1"/>
              <a:t>dudalen</a:t>
            </a:r>
            <a:r>
              <a:rPr lang="en-GB" sz="1400" b="1" dirty="0"/>
              <a:t> </a:t>
            </a:r>
            <a:r>
              <a:rPr lang="en-GB" sz="1400" b="1" dirty="0" err="1"/>
              <a:t>nesaf</a:t>
            </a:r>
            <a:r>
              <a:rPr lang="en-GB" sz="1400" b="1" dirty="0"/>
              <a:t>. Does dim </a:t>
            </a:r>
            <a:r>
              <a:rPr lang="en-GB" sz="1400" b="1" dirty="0" err="1"/>
              <a:t>rhaid</a:t>
            </a:r>
            <a:r>
              <a:rPr lang="en-GB" sz="1400" b="1" dirty="0"/>
              <a:t> </a:t>
            </a:r>
            <a:r>
              <a:rPr lang="en-GB" sz="1400" b="1" dirty="0" err="1"/>
              <a:t>nodi’r</a:t>
            </a:r>
            <a:r>
              <a:rPr lang="en-GB" sz="1400" b="1" dirty="0"/>
              <a:t> </a:t>
            </a:r>
            <a:r>
              <a:rPr lang="en-GB" sz="1400" b="1" dirty="0" err="1"/>
              <a:t>cyfeiriad</a:t>
            </a:r>
            <a:r>
              <a:rPr lang="en-GB" sz="1400" b="1" dirty="0"/>
              <a:t> </a:t>
            </a:r>
            <a:r>
              <a:rPr lang="en-GB" sz="1400" b="1" dirty="0" err="1"/>
              <a:t>beiblaidd</a:t>
            </a:r>
            <a:r>
              <a:rPr lang="en-GB" sz="1400" b="1" dirty="0"/>
              <a:t> </a:t>
            </a:r>
            <a:r>
              <a:rPr lang="en-GB" sz="1400" b="1" dirty="0" err="1"/>
              <a:t>wrth</a:t>
            </a:r>
            <a:r>
              <a:rPr lang="en-GB" sz="1400" b="1" dirty="0"/>
              <a:t> </a:t>
            </a:r>
            <a:r>
              <a:rPr lang="en-GB" sz="1400" b="1" dirty="0" err="1"/>
              <a:t>dorri’r</a:t>
            </a:r>
            <a:r>
              <a:rPr lang="en-GB" sz="1400" b="1" dirty="0"/>
              <a:t> </a:t>
            </a:r>
            <a:r>
              <a:rPr lang="en-GB" sz="1400" b="1" dirty="0" err="1"/>
              <a:t>adnodau</a:t>
            </a:r>
            <a:r>
              <a:rPr lang="en-GB" sz="1400" b="1" dirty="0"/>
              <a:t> </a:t>
            </a:r>
            <a:r>
              <a:rPr lang="en-GB" sz="1400" b="1" dirty="0" err="1"/>
              <a:t>allan</a:t>
            </a:r>
            <a:r>
              <a:rPr lang="en-GB" sz="1400" b="1" dirty="0"/>
              <a:t>! </a:t>
            </a:r>
            <a:r>
              <a:rPr lang="en-GB" sz="1400" b="1" dirty="0" err="1"/>
              <a:t>Mae’n</a:t>
            </a:r>
            <a:r>
              <a:rPr lang="en-GB" sz="1400" b="1" dirty="0"/>
              <a:t> </a:t>
            </a:r>
            <a:r>
              <a:rPr lang="en-GB" sz="1400" b="1" dirty="0" err="1"/>
              <a:t>gwneud</a:t>
            </a:r>
            <a:r>
              <a:rPr lang="en-GB" sz="1400" b="1" dirty="0"/>
              <a:t> y </a:t>
            </a:r>
            <a:r>
              <a:rPr lang="en-GB" sz="1400" b="1" dirty="0" err="1"/>
              <a:t>dasg</a:t>
            </a:r>
            <a:r>
              <a:rPr lang="en-GB" sz="1400" b="1" dirty="0"/>
              <a:t> </a:t>
            </a:r>
            <a:r>
              <a:rPr lang="en-GB" sz="1400" b="1" dirty="0" err="1"/>
              <a:t>yn</a:t>
            </a:r>
            <a:r>
              <a:rPr lang="en-GB" sz="1400" b="1" dirty="0"/>
              <a:t> </a:t>
            </a:r>
            <a:r>
              <a:rPr lang="en-GB" sz="1400" b="1" dirty="0" err="1"/>
              <a:t>fwy</a:t>
            </a:r>
            <a:r>
              <a:rPr lang="en-GB" sz="1400" b="1" dirty="0"/>
              <a:t> </a:t>
            </a:r>
            <a:r>
              <a:rPr lang="en-GB" sz="1400" b="1" dirty="0" err="1"/>
              <a:t>anodd</a:t>
            </a:r>
            <a:r>
              <a:rPr lang="en-GB" sz="1400" b="1" dirty="0"/>
              <a:t> felly!</a:t>
            </a:r>
          </a:p>
        </p:txBody>
      </p:sp>
    </p:spTree>
    <p:extLst>
      <p:ext uri="{BB962C8B-B14F-4D97-AF65-F5344CB8AC3E}">
        <p14:creationId xmlns:p14="http://schemas.microsoft.com/office/powerpoint/2010/main" val="132448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6" y="966008"/>
            <a:ext cx="11928764" cy="4803025"/>
          </a:xfrm>
          <a:prstGeom prst="rect">
            <a:avLst/>
          </a:prstGeom>
        </p:spPr>
      </p:pic>
      <p:sp>
        <p:nvSpPr>
          <p:cNvPr id="3" name="Rectangle 2"/>
          <p:cNvSpPr/>
          <p:nvPr/>
        </p:nvSpPr>
        <p:spPr>
          <a:xfrm>
            <a:off x="1990419" y="265698"/>
            <a:ext cx="7379905" cy="923330"/>
          </a:xfrm>
          <a:prstGeom prst="rect">
            <a:avLst/>
          </a:prstGeom>
          <a:noFill/>
        </p:spPr>
        <p:txBody>
          <a:bodyPr wrap="none" lIns="91440" tIns="45720" rIns="91440" bIns="45720">
            <a:spAutoFit/>
          </a:bodyPr>
          <a:lstStyle/>
          <a:p>
            <a:pPr algn="ctr"/>
            <a:r>
              <a:rPr lang="en-US" sz="5400" b="0" cap="none" spc="0" dirty="0" err="1">
                <a:ln w="0">
                  <a:solidFill>
                    <a:schemeClr val="tx1"/>
                  </a:solidFill>
                </a:ln>
                <a:solidFill>
                  <a:srgbClr val="FF0000"/>
                </a:solidFill>
                <a:effectLst>
                  <a:outerShdw blurRad="38100" dist="19050" dir="2700000" algn="tl" rotWithShape="0">
                    <a:schemeClr val="dk1">
                      <a:alpha val="40000"/>
                    </a:schemeClr>
                  </a:outerShdw>
                </a:effectLst>
              </a:rPr>
              <a:t>Deiamwnt</a:t>
            </a:r>
            <a:r>
              <a:rPr lang="en-US" sz="5400" b="0" cap="none" spc="0" dirty="0">
                <a:ln w="0">
                  <a:solidFill>
                    <a:schemeClr val="tx1"/>
                  </a:solidFill>
                </a:ln>
                <a:solidFill>
                  <a:srgbClr val="FF0000"/>
                </a:solidFill>
                <a:effectLst>
                  <a:outerShdw blurRad="38100" dist="19050" dir="2700000" algn="tl" rotWithShape="0">
                    <a:schemeClr val="dk1">
                      <a:alpha val="40000"/>
                    </a:schemeClr>
                  </a:outerShdw>
                </a:effectLst>
              </a:rPr>
              <a:t> 9 = </a:t>
            </a:r>
            <a:r>
              <a:rPr lang="en-US" sz="5400" b="0" cap="none" spc="0" dirty="0" err="1">
                <a:ln w="0">
                  <a:solidFill>
                    <a:schemeClr val="tx1"/>
                  </a:solidFill>
                </a:ln>
                <a:solidFill>
                  <a:srgbClr val="FF0000"/>
                </a:solidFill>
                <a:effectLst>
                  <a:outerShdw blurRad="38100" dist="19050" dir="2700000" algn="tl" rotWithShape="0">
                    <a:schemeClr val="dk1">
                      <a:alpha val="40000"/>
                    </a:schemeClr>
                  </a:outerShdw>
                </a:effectLst>
              </a:rPr>
              <a:t>Creu’r</a:t>
            </a:r>
            <a:r>
              <a:rPr lang="en-US" sz="5400" b="0" cap="none" spc="0" dirty="0">
                <a:ln w="0">
                  <a:solidFill>
                    <a:schemeClr val="tx1"/>
                  </a:solidFill>
                </a:ln>
                <a:solidFill>
                  <a:srgbClr val="FF0000"/>
                </a:solidFill>
                <a:effectLst>
                  <a:outerShdw blurRad="38100" dist="19050" dir="2700000" algn="tl" rotWithShape="0">
                    <a:schemeClr val="dk1">
                      <a:alpha val="40000"/>
                    </a:schemeClr>
                  </a:outerShdw>
                </a:effectLst>
              </a:rPr>
              <a:t> </a:t>
            </a:r>
            <a:r>
              <a:rPr lang="en-US" sz="5400" b="0" cap="none" spc="0" dirty="0" err="1">
                <a:ln w="0">
                  <a:solidFill>
                    <a:schemeClr val="tx1"/>
                  </a:solidFill>
                </a:ln>
                <a:solidFill>
                  <a:srgbClr val="FF0000"/>
                </a:solidFill>
                <a:effectLst>
                  <a:outerShdw blurRad="38100" dist="19050" dir="2700000" algn="tl" rotWithShape="0">
                    <a:schemeClr val="dk1">
                      <a:alpha val="40000"/>
                    </a:schemeClr>
                  </a:outerShdw>
                </a:effectLst>
              </a:rPr>
              <a:t>Byd</a:t>
            </a:r>
            <a:r>
              <a:rPr lang="en-US" sz="5400" b="0" cap="none" spc="0" dirty="0">
                <a:ln w="0">
                  <a:solidFill>
                    <a:schemeClr val="tx1"/>
                  </a:solidFill>
                </a:ln>
                <a:solidFill>
                  <a:srgbClr val="FF0000"/>
                </a:solidFill>
                <a:effectLst>
                  <a:outerShdw blurRad="38100" dist="19050" dir="2700000" algn="tl" rotWithShape="0">
                    <a:schemeClr val="dk1">
                      <a:alpha val="40000"/>
                    </a:schemeClr>
                  </a:outerShdw>
                </a:effectLst>
              </a:rPr>
              <a:t>!</a:t>
            </a:r>
          </a:p>
        </p:txBody>
      </p:sp>
      <p:sp>
        <p:nvSpPr>
          <p:cNvPr id="4" name="TextBox 3"/>
          <p:cNvSpPr txBox="1"/>
          <p:nvPr/>
        </p:nvSpPr>
        <p:spPr>
          <a:xfrm>
            <a:off x="1005841" y="5694218"/>
            <a:ext cx="10124901" cy="369332"/>
          </a:xfrm>
          <a:prstGeom prst="rect">
            <a:avLst/>
          </a:prstGeom>
          <a:noFill/>
        </p:spPr>
        <p:txBody>
          <a:bodyPr wrap="square" rtlCol="0">
            <a:spAutoFit/>
          </a:bodyPr>
          <a:lstStyle/>
          <a:p>
            <a:r>
              <a:rPr lang="en-GB" dirty="0" err="1"/>
              <a:t>Cofiwch</a:t>
            </a:r>
            <a:r>
              <a:rPr lang="en-GB" dirty="0"/>
              <a:t> </a:t>
            </a:r>
            <a:r>
              <a:rPr lang="en-GB" dirty="0" err="1"/>
              <a:t>ysgrifennu’r</a:t>
            </a:r>
            <a:r>
              <a:rPr lang="en-GB" dirty="0"/>
              <a:t> </a:t>
            </a:r>
            <a:r>
              <a:rPr lang="en-GB" dirty="0" err="1"/>
              <a:t>paragraff</a:t>
            </a:r>
            <a:r>
              <a:rPr lang="en-GB" dirty="0"/>
              <a:t> </a:t>
            </a:r>
            <a:r>
              <a:rPr lang="en-GB" dirty="0" err="1"/>
              <a:t>yn</a:t>
            </a:r>
            <a:r>
              <a:rPr lang="en-GB" dirty="0"/>
              <a:t> </a:t>
            </a:r>
            <a:r>
              <a:rPr lang="en-GB" dirty="0" err="1"/>
              <a:t>eich</a:t>
            </a:r>
            <a:r>
              <a:rPr lang="en-GB" dirty="0"/>
              <a:t> </a:t>
            </a:r>
            <a:r>
              <a:rPr lang="en-GB" dirty="0" err="1"/>
              <a:t>llyfrau</a:t>
            </a:r>
            <a:r>
              <a:rPr lang="en-GB" dirty="0"/>
              <a:t> am </a:t>
            </a:r>
            <a:r>
              <a:rPr lang="en-GB" dirty="0" err="1"/>
              <a:t>ddysgeidiaeth</a:t>
            </a:r>
            <a:r>
              <a:rPr lang="en-GB" dirty="0"/>
              <a:t> </a:t>
            </a:r>
            <a:r>
              <a:rPr lang="en-GB" dirty="0" err="1"/>
              <a:t>Gristnogol</a:t>
            </a:r>
            <a:r>
              <a:rPr lang="en-GB" dirty="0"/>
              <a:t> am </a:t>
            </a:r>
            <a:r>
              <a:rPr lang="en-GB" dirty="0" err="1"/>
              <a:t>greu’r</a:t>
            </a:r>
            <a:r>
              <a:rPr lang="en-GB" dirty="0"/>
              <a:t> </a:t>
            </a:r>
            <a:r>
              <a:rPr lang="en-GB" dirty="0" err="1"/>
              <a:t>byd</a:t>
            </a:r>
            <a:r>
              <a:rPr lang="en-GB" dirty="0"/>
              <a:t> </a:t>
            </a:r>
            <a:r>
              <a:rPr lang="en-GB" dirty="0" err="1"/>
              <a:t>yn</a:t>
            </a:r>
            <a:r>
              <a:rPr lang="en-GB" dirty="0"/>
              <a:t> </a:t>
            </a:r>
            <a:r>
              <a:rPr lang="en-GB" dirty="0" err="1"/>
              <a:t>ôl</a:t>
            </a:r>
            <a:r>
              <a:rPr lang="en-GB" dirty="0"/>
              <a:t> </a:t>
            </a:r>
            <a:r>
              <a:rPr lang="en-GB" dirty="0" err="1"/>
              <a:t>llyfr</a:t>
            </a:r>
            <a:r>
              <a:rPr lang="en-GB" dirty="0"/>
              <a:t> Genesis.</a:t>
            </a:r>
          </a:p>
        </p:txBody>
      </p:sp>
    </p:spTree>
    <p:extLst>
      <p:ext uri="{BB962C8B-B14F-4D97-AF65-F5344CB8AC3E}">
        <p14:creationId xmlns:p14="http://schemas.microsoft.com/office/powerpoint/2010/main" val="158714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6024" b="-4546"/>
          <a:stretch/>
        </p:blipFill>
        <p:spPr>
          <a:xfrm>
            <a:off x="2031122" y="1082037"/>
            <a:ext cx="1433253" cy="1633105"/>
          </a:xfrm>
          <a:prstGeom prst="rect">
            <a:avLst/>
          </a:prstGeom>
        </p:spPr>
      </p:pic>
      <p:cxnSp>
        <p:nvCxnSpPr>
          <p:cNvPr id="4" name="Straight Connector 3"/>
          <p:cNvCxnSpPr/>
          <p:nvPr/>
        </p:nvCxnSpPr>
        <p:spPr>
          <a:xfrm>
            <a:off x="3464375" y="1111996"/>
            <a:ext cx="0" cy="14992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800" t="-1" b="-2133"/>
          <a:stretch/>
        </p:blipFill>
        <p:spPr>
          <a:xfrm>
            <a:off x="4451559" y="1131914"/>
            <a:ext cx="1424941" cy="1456460"/>
          </a:xfrm>
          <a:prstGeom prst="rect">
            <a:avLst/>
          </a:prstGeom>
          <a:ln w="3810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355" y="1131914"/>
            <a:ext cx="1474519" cy="1479320"/>
          </a:xfrm>
          <a:prstGeom prst="rect">
            <a:avLst/>
          </a:prstGeom>
          <a:ln w="38100">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0729" y="1131914"/>
            <a:ext cx="1474519" cy="1533353"/>
          </a:xfrm>
          <a:prstGeom prst="rect">
            <a:avLst/>
          </a:prstGeom>
          <a:ln w="38100">
            <a:solidFill>
              <a:schemeClr val="tx1"/>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1502" y="3363881"/>
            <a:ext cx="1483363" cy="1494907"/>
          </a:xfrm>
          <a:prstGeom prst="rect">
            <a:avLst/>
          </a:prstGeom>
          <a:ln w="38100">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683" y="3338941"/>
            <a:ext cx="1467543" cy="1494907"/>
          </a:xfrm>
          <a:prstGeom prst="rect">
            <a:avLst/>
          </a:prstGeom>
          <a:ln w="38100">
            <a:solidFill>
              <a:schemeClr val="tx1"/>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3500" y="3338941"/>
            <a:ext cx="1467543" cy="1519847"/>
          </a:xfrm>
          <a:prstGeom prst="rect">
            <a:avLst/>
          </a:prstGeom>
          <a:ln w="38100">
            <a:solidFill>
              <a:schemeClr val="tx1"/>
            </a:solidFill>
          </a:ln>
        </p:spPr>
      </p:pic>
      <p:sp>
        <p:nvSpPr>
          <p:cNvPr id="13" name="Rectangle 12"/>
          <p:cNvSpPr/>
          <p:nvPr/>
        </p:nvSpPr>
        <p:spPr>
          <a:xfrm>
            <a:off x="1256307" y="143728"/>
            <a:ext cx="962340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FF0000"/>
                </a:solidFill>
                <a:effectLst>
                  <a:outerShdw dist="38100" dir="2700000" algn="bl" rotWithShape="0">
                    <a:schemeClr val="accent5"/>
                  </a:outerShdw>
                </a:effectLst>
              </a:rPr>
              <a:t>Beth </a:t>
            </a:r>
            <a:r>
              <a:rPr lang="en-US" sz="5400" b="1" cap="none" spc="0" dirty="0" err="1">
                <a:ln w="13462">
                  <a:solidFill>
                    <a:schemeClr val="bg1"/>
                  </a:solidFill>
                  <a:prstDash val="solid"/>
                </a:ln>
                <a:solidFill>
                  <a:srgbClr val="FF0000"/>
                </a:solidFill>
                <a:effectLst>
                  <a:outerShdw dist="38100" dir="2700000" algn="bl" rotWithShape="0">
                    <a:schemeClr val="accent5"/>
                  </a:outerShdw>
                </a:effectLst>
              </a:rPr>
              <a:t>sy’n</a:t>
            </a:r>
            <a:r>
              <a:rPr lang="en-US" sz="5400" b="1" cap="none" spc="0" dirty="0">
                <a:ln w="13462">
                  <a:solidFill>
                    <a:schemeClr val="bg1"/>
                  </a:solidFill>
                  <a:prstDash val="solid"/>
                </a:ln>
                <a:solidFill>
                  <a:srgbClr val="FF0000"/>
                </a:solidFill>
                <a:effectLst>
                  <a:outerShdw dist="38100" dir="2700000" algn="bl" rotWithShape="0">
                    <a:schemeClr val="accent5"/>
                  </a:outerShdw>
                </a:effectLst>
              </a:rPr>
              <a:t> </a:t>
            </a:r>
            <a:r>
              <a:rPr lang="en-US" sz="5400" b="1" cap="none" spc="0" dirty="0" err="1">
                <a:ln w="13462">
                  <a:solidFill>
                    <a:schemeClr val="bg1"/>
                  </a:solidFill>
                  <a:prstDash val="solid"/>
                </a:ln>
                <a:solidFill>
                  <a:srgbClr val="FF0000"/>
                </a:solidFill>
                <a:effectLst>
                  <a:outerShdw dist="38100" dir="2700000" algn="bl" rotWithShape="0">
                    <a:schemeClr val="accent5"/>
                  </a:outerShdw>
                </a:effectLst>
              </a:rPr>
              <a:t>digwydd</a:t>
            </a:r>
            <a:r>
              <a:rPr lang="en-US" sz="5400" b="1" cap="none" spc="0" dirty="0">
                <a:ln w="13462">
                  <a:solidFill>
                    <a:schemeClr val="bg1"/>
                  </a:solidFill>
                  <a:prstDash val="solid"/>
                </a:ln>
                <a:solidFill>
                  <a:srgbClr val="FF0000"/>
                </a:solidFill>
                <a:effectLst>
                  <a:outerShdw dist="38100" dir="2700000" algn="bl" rotWithShape="0">
                    <a:schemeClr val="accent5"/>
                  </a:outerShdw>
                </a:effectLst>
              </a:rPr>
              <a:t> bob </a:t>
            </a:r>
            <a:r>
              <a:rPr lang="en-US" sz="5400" b="1" cap="none" spc="0" dirty="0" err="1">
                <a:ln w="13462">
                  <a:solidFill>
                    <a:schemeClr val="bg1"/>
                  </a:solidFill>
                  <a:prstDash val="solid"/>
                </a:ln>
                <a:solidFill>
                  <a:srgbClr val="FF0000"/>
                </a:solidFill>
                <a:effectLst>
                  <a:outerShdw dist="38100" dir="2700000" algn="bl" rotWithShape="0">
                    <a:schemeClr val="accent5"/>
                  </a:outerShdw>
                </a:effectLst>
              </a:rPr>
              <a:t>diwrnod</a:t>
            </a:r>
            <a:r>
              <a:rPr lang="en-US" sz="5400" b="1" cap="none" spc="0" dirty="0">
                <a:ln w="13462">
                  <a:solidFill>
                    <a:schemeClr val="bg1"/>
                  </a:solidFill>
                  <a:prstDash val="solid"/>
                </a:ln>
                <a:solidFill>
                  <a:srgbClr val="FF0000"/>
                </a:solidFill>
                <a:effectLst>
                  <a:outerShdw dist="38100" dir="2700000" algn="bl" rotWithShape="0">
                    <a:schemeClr val="accent5"/>
                  </a:outerShdw>
                </a:effectLst>
              </a:rPr>
              <a:t>?</a:t>
            </a:r>
          </a:p>
        </p:txBody>
      </p:sp>
      <p:sp>
        <p:nvSpPr>
          <p:cNvPr id="14" name="Rectangle 13"/>
          <p:cNvSpPr/>
          <p:nvPr/>
        </p:nvSpPr>
        <p:spPr>
          <a:xfrm>
            <a:off x="196401" y="5288221"/>
            <a:ext cx="11743215" cy="1446550"/>
          </a:xfrm>
          <a:prstGeom prst="rect">
            <a:avLst/>
          </a:prstGeom>
          <a:noFill/>
        </p:spPr>
        <p:txBody>
          <a:bodyPr wrap="none" lIns="91440" tIns="45720" rIns="91440" bIns="45720">
            <a:spAutoFit/>
          </a:bodyPr>
          <a:lstStyle/>
          <a:p>
            <a:pPr algn="ct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Cysylltwch</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 bob </a:t>
            </a: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llun</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 </a:t>
            </a: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gyda’r</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 </a:t>
            </a: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ffeithiau</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 </a:t>
            </a: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cywir</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a:t>
            </a:r>
          </a:p>
          <a:p>
            <a:pPr algn="ctr"/>
            <a:r>
              <a:rPr lang="en-US" sz="3600" b="1" dirty="0">
                <a:ln w="13462">
                  <a:solidFill>
                    <a:schemeClr val="bg1"/>
                  </a:solidFill>
                  <a:prstDash val="solid"/>
                </a:ln>
                <a:solidFill>
                  <a:srgbClr val="FF0000"/>
                </a:solidFill>
                <a:effectLst>
                  <a:outerShdw dist="38100" dir="2700000" algn="bl" rotWithShape="0">
                    <a:schemeClr val="accent5"/>
                  </a:outerShdw>
                </a:effectLst>
              </a:rPr>
              <a:t>Y </a:t>
            </a:r>
            <a:r>
              <a:rPr lang="en-US" sz="3600" b="1" dirty="0" err="1">
                <a:ln w="13462">
                  <a:solidFill>
                    <a:schemeClr val="bg1"/>
                  </a:solidFill>
                  <a:prstDash val="solid"/>
                </a:ln>
                <a:solidFill>
                  <a:srgbClr val="FF0000"/>
                </a:solidFill>
                <a:effectLst>
                  <a:outerShdw dist="38100" dir="2700000" algn="bl" rotWithShape="0">
                    <a:schemeClr val="accent5"/>
                  </a:outerShdw>
                </a:effectLst>
              </a:rPr>
              <a:t>ffeithiau</a:t>
            </a:r>
            <a:r>
              <a:rPr lang="en-US" sz="3600" b="1" dirty="0">
                <a:ln w="13462">
                  <a:solidFill>
                    <a:schemeClr val="bg1"/>
                  </a:solidFill>
                  <a:prstDash val="solid"/>
                </a:ln>
                <a:solidFill>
                  <a:srgbClr val="FF0000"/>
                </a:solidFill>
                <a:effectLst>
                  <a:outerShdw dist="38100" dir="2700000" algn="bl" rotWithShape="0">
                    <a:schemeClr val="accent5"/>
                  </a:outerShdw>
                </a:effectLst>
              </a:rPr>
              <a:t> </a:t>
            </a:r>
            <a:r>
              <a:rPr lang="en-US" sz="3600" b="1" dirty="0" err="1">
                <a:ln w="13462">
                  <a:solidFill>
                    <a:schemeClr val="bg1"/>
                  </a:solidFill>
                  <a:prstDash val="solid"/>
                </a:ln>
                <a:solidFill>
                  <a:srgbClr val="FF0000"/>
                </a:solidFill>
                <a:effectLst>
                  <a:outerShdw dist="38100" dir="2700000" algn="bl" rotWithShape="0">
                    <a:schemeClr val="accent5"/>
                  </a:outerShdw>
                </a:effectLst>
              </a:rPr>
              <a:t>ar</a:t>
            </a:r>
            <a:r>
              <a:rPr lang="en-US" sz="3600" b="1" dirty="0">
                <a:ln w="13462">
                  <a:solidFill>
                    <a:schemeClr val="bg1"/>
                  </a:solidFill>
                  <a:prstDash val="solid"/>
                </a:ln>
                <a:solidFill>
                  <a:srgbClr val="FF0000"/>
                </a:solidFill>
                <a:effectLst>
                  <a:outerShdw dist="38100" dir="2700000" algn="bl" rotWithShape="0">
                    <a:schemeClr val="accent5"/>
                  </a:outerShdw>
                </a:effectLst>
              </a:rPr>
              <a:t> y </a:t>
            </a:r>
            <a:r>
              <a:rPr lang="en-US" sz="3600" b="1" dirty="0" err="1">
                <a:ln w="13462">
                  <a:solidFill>
                    <a:schemeClr val="bg1"/>
                  </a:solidFill>
                  <a:prstDash val="solid"/>
                </a:ln>
                <a:solidFill>
                  <a:srgbClr val="FF0000"/>
                </a:solidFill>
                <a:effectLst>
                  <a:outerShdw dist="38100" dir="2700000" algn="bl" rotWithShape="0">
                    <a:schemeClr val="accent5"/>
                  </a:outerShdw>
                </a:effectLst>
              </a:rPr>
              <a:t>sleid</a:t>
            </a:r>
            <a:r>
              <a:rPr lang="en-US" sz="3600" b="1" dirty="0">
                <a:ln w="13462">
                  <a:solidFill>
                    <a:schemeClr val="bg1"/>
                  </a:solidFill>
                  <a:prstDash val="solid"/>
                </a:ln>
                <a:solidFill>
                  <a:srgbClr val="FF0000"/>
                </a:solidFill>
                <a:effectLst>
                  <a:outerShdw dist="38100" dir="2700000" algn="bl" rotWithShape="0">
                    <a:schemeClr val="accent5"/>
                  </a:outerShdw>
                </a:effectLst>
              </a:rPr>
              <a:t> </a:t>
            </a:r>
            <a:r>
              <a:rPr lang="en-US" sz="3600" b="1" dirty="0" err="1">
                <a:ln w="13462">
                  <a:solidFill>
                    <a:schemeClr val="bg1"/>
                  </a:solidFill>
                  <a:prstDash val="solid"/>
                </a:ln>
                <a:solidFill>
                  <a:srgbClr val="FF0000"/>
                </a:solidFill>
                <a:effectLst>
                  <a:outerShdw dist="38100" dir="2700000" algn="bl" rotWithShape="0">
                    <a:schemeClr val="accent5"/>
                  </a:outerShdw>
                </a:effectLst>
              </a:rPr>
              <a:t>nesaf</a:t>
            </a:r>
            <a:r>
              <a:rPr lang="en-US" sz="3600" b="1" dirty="0">
                <a:ln w="13462">
                  <a:solidFill>
                    <a:schemeClr val="bg1"/>
                  </a:solidFill>
                  <a:prstDash val="solid"/>
                </a:ln>
                <a:solidFill>
                  <a:srgbClr val="FF0000"/>
                </a:solidFill>
                <a:effectLst>
                  <a:outerShdw dist="38100" dir="2700000" algn="bl" rotWithShape="0">
                    <a:schemeClr val="accent5"/>
                  </a:outerShdw>
                </a:effectLst>
              </a:rPr>
              <a:t>!</a:t>
            </a:r>
            <a:endParaRPr lang="en-US" sz="36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79615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771" y="448887"/>
            <a:ext cx="10731731" cy="923330"/>
          </a:xfrm>
          <a:prstGeom prst="rect">
            <a:avLst/>
          </a:prstGeom>
          <a:noFill/>
        </p:spPr>
        <p:txBody>
          <a:bodyPr wrap="square" rtlCol="0">
            <a:spAutoFit/>
          </a:bodyPr>
          <a:lstStyle/>
          <a:p>
            <a:r>
              <a:rPr lang="en-GB" dirty="0" err="1"/>
              <a:t>Dyma</a:t>
            </a:r>
            <a:r>
              <a:rPr lang="en-GB" dirty="0"/>
              <a:t> </a:t>
            </a:r>
            <a:r>
              <a:rPr lang="en-GB" dirty="0" err="1"/>
              <a:t>ffeithiau</a:t>
            </a:r>
            <a:r>
              <a:rPr lang="en-GB" dirty="0"/>
              <a:t> am </a:t>
            </a:r>
            <a:r>
              <a:rPr lang="en-GB" dirty="0" err="1"/>
              <a:t>yr</a:t>
            </a:r>
            <a:r>
              <a:rPr lang="en-GB" dirty="0"/>
              <a:t> </a:t>
            </a:r>
            <a:r>
              <a:rPr lang="en-GB" dirty="0" err="1"/>
              <a:t>hyn</a:t>
            </a:r>
            <a:r>
              <a:rPr lang="en-GB" dirty="0"/>
              <a:t> </a:t>
            </a:r>
            <a:r>
              <a:rPr lang="en-GB" dirty="0" err="1"/>
              <a:t>sydd</a:t>
            </a:r>
            <a:r>
              <a:rPr lang="en-GB" dirty="0"/>
              <a:t> </a:t>
            </a:r>
            <a:r>
              <a:rPr lang="en-GB" dirty="0" err="1"/>
              <a:t>yn</a:t>
            </a:r>
            <a:r>
              <a:rPr lang="en-GB" dirty="0"/>
              <a:t> </a:t>
            </a:r>
            <a:r>
              <a:rPr lang="en-GB" dirty="0" err="1"/>
              <a:t>digwydd</a:t>
            </a:r>
            <a:r>
              <a:rPr lang="en-GB" dirty="0"/>
              <a:t> bob </a:t>
            </a:r>
            <a:r>
              <a:rPr lang="en-GB" dirty="0" err="1"/>
              <a:t>diwrnod</a:t>
            </a:r>
            <a:r>
              <a:rPr lang="en-GB" dirty="0"/>
              <a:t> </a:t>
            </a:r>
            <a:r>
              <a:rPr lang="en-GB" dirty="0" err="1"/>
              <a:t>yn</a:t>
            </a:r>
            <a:r>
              <a:rPr lang="en-GB" dirty="0"/>
              <a:t> </a:t>
            </a:r>
            <a:r>
              <a:rPr lang="en-GB" dirty="0" err="1"/>
              <a:t>nhrefn</a:t>
            </a:r>
            <a:r>
              <a:rPr lang="en-GB" dirty="0"/>
              <a:t> y </a:t>
            </a:r>
            <a:r>
              <a:rPr lang="en-GB" dirty="0" err="1"/>
              <a:t>creu</a:t>
            </a:r>
            <a:r>
              <a:rPr lang="en-GB" dirty="0"/>
              <a:t>. </a:t>
            </a:r>
            <a:r>
              <a:rPr lang="en-GB" dirty="0" err="1"/>
              <a:t>Cysylltwch</a:t>
            </a:r>
            <a:r>
              <a:rPr lang="en-GB" dirty="0"/>
              <a:t> y </a:t>
            </a:r>
            <a:r>
              <a:rPr lang="en-GB" dirty="0" err="1"/>
              <a:t>brawddegau</a:t>
            </a:r>
            <a:r>
              <a:rPr lang="en-GB" dirty="0"/>
              <a:t> </a:t>
            </a:r>
            <a:r>
              <a:rPr lang="en-GB" dirty="0" err="1"/>
              <a:t>hyn</a:t>
            </a:r>
            <a:r>
              <a:rPr lang="en-GB" dirty="0"/>
              <a:t> </a:t>
            </a:r>
            <a:r>
              <a:rPr lang="en-GB" dirty="0" err="1"/>
              <a:t>gyda’r</a:t>
            </a:r>
            <a:r>
              <a:rPr lang="en-GB" dirty="0"/>
              <a:t> </a:t>
            </a:r>
            <a:r>
              <a:rPr lang="en-GB" dirty="0" err="1"/>
              <a:t>lluniau</a:t>
            </a:r>
            <a:r>
              <a:rPr lang="en-GB" dirty="0"/>
              <a:t> </a:t>
            </a:r>
            <a:r>
              <a:rPr lang="en-GB" dirty="0" err="1"/>
              <a:t>cywir</a:t>
            </a:r>
            <a:r>
              <a:rPr lang="en-GB" dirty="0"/>
              <a:t> </a:t>
            </a:r>
            <a:r>
              <a:rPr lang="en-GB" dirty="0" err="1"/>
              <a:t>sydd</a:t>
            </a:r>
            <a:r>
              <a:rPr lang="en-GB" dirty="0"/>
              <a:t> </a:t>
            </a:r>
            <a:r>
              <a:rPr lang="en-GB" dirty="0" err="1"/>
              <a:t>ar</a:t>
            </a:r>
            <a:r>
              <a:rPr lang="en-GB" dirty="0"/>
              <a:t> y </a:t>
            </a:r>
            <a:r>
              <a:rPr lang="en-GB" dirty="0" err="1"/>
              <a:t>dudalen</a:t>
            </a:r>
            <a:r>
              <a:rPr lang="en-GB" dirty="0"/>
              <a:t> </a:t>
            </a:r>
            <a:r>
              <a:rPr lang="en-GB" dirty="0" err="1"/>
              <a:t>flaenorol</a:t>
            </a:r>
            <a:r>
              <a:rPr lang="en-GB" dirty="0"/>
              <a:t>. </a:t>
            </a:r>
            <a:r>
              <a:rPr lang="en-GB" dirty="0" err="1"/>
              <a:t>Gallwch</a:t>
            </a:r>
            <a:r>
              <a:rPr lang="en-GB" dirty="0"/>
              <a:t> </a:t>
            </a:r>
            <a:r>
              <a:rPr lang="en-GB" dirty="0" err="1"/>
              <a:t>wneud</a:t>
            </a:r>
            <a:r>
              <a:rPr lang="en-GB" dirty="0"/>
              <a:t> </a:t>
            </a:r>
            <a:r>
              <a:rPr lang="en-GB" dirty="0" err="1"/>
              <a:t>hynny</a:t>
            </a:r>
            <a:r>
              <a:rPr lang="en-GB" dirty="0"/>
              <a:t> </a:t>
            </a:r>
            <a:r>
              <a:rPr lang="en-GB" dirty="0" err="1"/>
              <a:t>drwy</a:t>
            </a:r>
            <a:r>
              <a:rPr lang="en-GB" dirty="0"/>
              <a:t> </a:t>
            </a:r>
            <a:r>
              <a:rPr lang="en-GB" dirty="0" err="1"/>
              <a:t>rifo’r</a:t>
            </a:r>
            <a:r>
              <a:rPr lang="en-GB" dirty="0"/>
              <a:t> </a:t>
            </a:r>
            <a:r>
              <a:rPr lang="en-GB" dirty="0" err="1"/>
              <a:t>llun</a:t>
            </a:r>
            <a:r>
              <a:rPr lang="en-GB" dirty="0"/>
              <a:t> </a:t>
            </a:r>
            <a:r>
              <a:rPr lang="en-GB" dirty="0" err="1"/>
              <a:t>gyda’r</a:t>
            </a:r>
            <a:r>
              <a:rPr lang="en-GB" dirty="0"/>
              <a:t> </a:t>
            </a:r>
            <a:r>
              <a:rPr lang="en-GB" dirty="0" err="1"/>
              <a:t>frawddeg</a:t>
            </a:r>
            <a:r>
              <a:rPr lang="en-GB" dirty="0"/>
              <a:t> </a:t>
            </a:r>
            <a:r>
              <a:rPr lang="en-GB" dirty="0" err="1"/>
              <a:t>gywir</a:t>
            </a:r>
            <a:r>
              <a:rPr lang="en-GB" dirty="0"/>
              <a:t> </a:t>
            </a:r>
            <a:r>
              <a:rPr lang="en-GB" dirty="0" err="1"/>
              <a:t>neu</a:t>
            </a:r>
            <a:r>
              <a:rPr lang="en-GB" dirty="0"/>
              <a:t> </a:t>
            </a:r>
            <a:r>
              <a:rPr lang="en-GB" dirty="0" err="1"/>
              <a:t>eu</a:t>
            </a:r>
            <a:r>
              <a:rPr lang="en-GB" dirty="0"/>
              <a:t> </a:t>
            </a:r>
            <a:r>
              <a:rPr lang="en-GB" dirty="0" err="1"/>
              <a:t>torri</a:t>
            </a:r>
            <a:r>
              <a:rPr lang="en-GB" dirty="0"/>
              <a:t> </a:t>
            </a:r>
            <a:r>
              <a:rPr lang="en-GB" dirty="0" err="1"/>
              <a:t>allan</a:t>
            </a:r>
            <a:r>
              <a:rPr lang="en-GB" dirty="0"/>
              <a:t> a </a:t>
            </a:r>
            <a:r>
              <a:rPr lang="en-GB" dirty="0" err="1"/>
              <a:t>gludo’r</a:t>
            </a:r>
            <a:r>
              <a:rPr lang="en-GB" dirty="0"/>
              <a:t> </a:t>
            </a:r>
            <a:r>
              <a:rPr lang="en-GB" dirty="0" err="1"/>
              <a:t>llun</a:t>
            </a:r>
            <a:r>
              <a:rPr lang="en-GB" dirty="0"/>
              <a:t> </a:t>
            </a:r>
            <a:r>
              <a:rPr lang="en-GB" dirty="0" err="1"/>
              <a:t>gyda’r</a:t>
            </a:r>
            <a:r>
              <a:rPr lang="en-GB" dirty="0"/>
              <a:t> </a:t>
            </a:r>
            <a:r>
              <a:rPr lang="en-GB" dirty="0" err="1"/>
              <a:t>frawddeg</a:t>
            </a:r>
            <a:r>
              <a:rPr lang="en-GB" dirty="0"/>
              <a:t> </a:t>
            </a:r>
            <a:r>
              <a:rPr lang="en-GB" dirty="0" err="1"/>
              <a:t>gyfatebol</a:t>
            </a:r>
            <a:r>
              <a:rPr lang="en-GB" dirty="0"/>
              <a:t> </a:t>
            </a:r>
            <a:r>
              <a:rPr lang="en-GB" dirty="0" err="1"/>
              <a:t>yn</a:t>
            </a:r>
            <a:r>
              <a:rPr lang="en-GB" dirty="0"/>
              <a:t> </a:t>
            </a:r>
            <a:r>
              <a:rPr lang="en-GB" dirty="0" err="1"/>
              <a:t>eich</a:t>
            </a:r>
            <a:r>
              <a:rPr lang="en-GB" dirty="0"/>
              <a:t> </a:t>
            </a:r>
            <a:r>
              <a:rPr lang="en-GB" dirty="0" err="1"/>
              <a:t>llyfrau</a:t>
            </a:r>
            <a:r>
              <a:rPr lang="en-GB" dirty="0"/>
              <a:t>.  Chi </a:t>
            </a:r>
            <a:r>
              <a:rPr lang="en-GB" dirty="0" err="1"/>
              <a:t>biau’r</a:t>
            </a:r>
            <a:r>
              <a:rPr lang="en-GB" dirty="0"/>
              <a:t> </a:t>
            </a:r>
            <a:r>
              <a:rPr lang="en-GB" dirty="0" err="1"/>
              <a:t>dewis</a:t>
            </a:r>
            <a:r>
              <a:rPr lang="en-GB" dirty="0"/>
              <a:t>!</a:t>
            </a:r>
          </a:p>
        </p:txBody>
      </p:sp>
      <p:sp>
        <p:nvSpPr>
          <p:cNvPr id="3" name="TextBox 2"/>
          <p:cNvSpPr txBox="1"/>
          <p:nvPr/>
        </p:nvSpPr>
        <p:spPr>
          <a:xfrm>
            <a:off x="847898" y="1612669"/>
            <a:ext cx="3358342"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Creodd</a:t>
            </a:r>
            <a:r>
              <a:rPr lang="en-GB" dirty="0"/>
              <a:t> </a:t>
            </a:r>
            <a:r>
              <a:rPr lang="en-GB" dirty="0" err="1"/>
              <a:t>Duw</a:t>
            </a:r>
            <a:r>
              <a:rPr lang="en-GB" dirty="0"/>
              <a:t> </a:t>
            </a:r>
            <a:r>
              <a:rPr lang="en-GB" dirty="0" err="1"/>
              <a:t>olau</a:t>
            </a:r>
            <a:r>
              <a:rPr lang="en-GB" dirty="0"/>
              <a:t> </a:t>
            </a:r>
            <a:r>
              <a:rPr lang="en-GB" dirty="0" err="1"/>
              <a:t>a’i</a:t>
            </a:r>
            <a:r>
              <a:rPr lang="en-GB" dirty="0"/>
              <a:t> </a:t>
            </a:r>
            <a:r>
              <a:rPr lang="en-GB" dirty="0" err="1"/>
              <a:t>alw</a:t>
            </a:r>
            <a:r>
              <a:rPr lang="en-GB" dirty="0"/>
              <a:t> ‘y </a:t>
            </a:r>
            <a:r>
              <a:rPr lang="en-GB" dirty="0" err="1"/>
              <a:t>dydd</a:t>
            </a:r>
            <a:r>
              <a:rPr lang="en-GB" dirty="0"/>
              <a:t>’. </a:t>
            </a:r>
            <a:r>
              <a:rPr lang="en-GB" dirty="0" err="1"/>
              <a:t>Galwodd</a:t>
            </a:r>
            <a:r>
              <a:rPr lang="en-GB" dirty="0"/>
              <a:t> y </a:t>
            </a:r>
            <a:r>
              <a:rPr lang="en-GB" dirty="0" err="1"/>
              <a:t>tywyllwch</a:t>
            </a:r>
            <a:r>
              <a:rPr lang="en-GB" dirty="0"/>
              <a:t> ‘y </a:t>
            </a:r>
            <a:r>
              <a:rPr lang="en-GB" dirty="0" err="1"/>
              <a:t>nos</a:t>
            </a:r>
            <a:r>
              <a:rPr lang="en-GB" dirty="0"/>
              <a:t>’.</a:t>
            </a:r>
          </a:p>
        </p:txBody>
      </p:sp>
      <p:sp>
        <p:nvSpPr>
          <p:cNvPr id="4" name="TextBox 3"/>
          <p:cNvSpPr txBox="1"/>
          <p:nvPr/>
        </p:nvSpPr>
        <p:spPr>
          <a:xfrm>
            <a:off x="847898" y="2435629"/>
            <a:ext cx="3358342"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Creodd</a:t>
            </a:r>
            <a:r>
              <a:rPr lang="en-GB" dirty="0"/>
              <a:t> </a:t>
            </a:r>
            <a:r>
              <a:rPr lang="en-GB" dirty="0" err="1"/>
              <a:t>Duw</a:t>
            </a:r>
            <a:r>
              <a:rPr lang="en-GB" dirty="0"/>
              <a:t> </a:t>
            </a:r>
            <a:r>
              <a:rPr lang="en-GB" dirty="0" err="1"/>
              <a:t>yr</a:t>
            </a:r>
            <a:r>
              <a:rPr lang="en-GB" dirty="0"/>
              <a:t> </a:t>
            </a:r>
            <a:r>
              <a:rPr lang="en-GB" dirty="0" err="1"/>
              <a:t>awyr</a:t>
            </a:r>
            <a:r>
              <a:rPr lang="en-GB" dirty="0"/>
              <a:t> </a:t>
            </a:r>
            <a:r>
              <a:rPr lang="en-GB" dirty="0" err="1"/>
              <a:t>i</a:t>
            </a:r>
            <a:r>
              <a:rPr lang="en-GB" dirty="0"/>
              <a:t> </a:t>
            </a:r>
            <a:r>
              <a:rPr lang="en-GB" dirty="0" err="1"/>
              <a:t>wahanu’r</a:t>
            </a:r>
            <a:r>
              <a:rPr lang="en-GB" dirty="0"/>
              <a:t> </a:t>
            </a:r>
            <a:r>
              <a:rPr lang="en-GB" dirty="0" err="1"/>
              <a:t>dŵr</a:t>
            </a:r>
            <a:r>
              <a:rPr lang="en-GB" dirty="0"/>
              <a:t> </a:t>
            </a:r>
            <a:r>
              <a:rPr lang="en-GB" dirty="0" err="1"/>
              <a:t>sydd</a:t>
            </a:r>
            <a:r>
              <a:rPr lang="en-GB" dirty="0"/>
              <a:t> </a:t>
            </a:r>
            <a:r>
              <a:rPr lang="en-GB" dirty="0" err="1"/>
              <a:t>ar</a:t>
            </a:r>
            <a:r>
              <a:rPr lang="en-GB" dirty="0"/>
              <a:t> y </a:t>
            </a:r>
            <a:r>
              <a:rPr lang="en-GB" dirty="0" err="1"/>
              <a:t>ddaear</a:t>
            </a:r>
            <a:r>
              <a:rPr lang="en-GB" dirty="0"/>
              <a:t> </a:t>
            </a:r>
            <a:r>
              <a:rPr lang="en-GB" dirty="0" err="1"/>
              <a:t>oddi</a:t>
            </a:r>
            <a:r>
              <a:rPr lang="en-GB" dirty="0"/>
              <a:t> </a:t>
            </a:r>
            <a:r>
              <a:rPr lang="en-GB" dirty="0" err="1"/>
              <a:t>wrth</a:t>
            </a:r>
            <a:r>
              <a:rPr lang="en-GB" dirty="0"/>
              <a:t> y </a:t>
            </a:r>
            <a:r>
              <a:rPr lang="en-GB" dirty="0" err="1"/>
              <a:t>dŵr</a:t>
            </a:r>
            <a:r>
              <a:rPr lang="en-GB" dirty="0"/>
              <a:t> </a:t>
            </a:r>
            <a:r>
              <a:rPr lang="en-GB" dirty="0" err="1"/>
              <a:t>sydd</a:t>
            </a:r>
            <a:r>
              <a:rPr lang="en-GB" dirty="0"/>
              <a:t> </a:t>
            </a:r>
            <a:r>
              <a:rPr lang="en-GB" dirty="0" err="1"/>
              <a:t>uwchben</a:t>
            </a:r>
            <a:r>
              <a:rPr lang="en-GB" dirty="0"/>
              <a:t>.</a:t>
            </a:r>
          </a:p>
        </p:txBody>
      </p:sp>
      <p:sp>
        <p:nvSpPr>
          <p:cNvPr id="5" name="TextBox 4"/>
          <p:cNvSpPr txBox="1"/>
          <p:nvPr/>
        </p:nvSpPr>
        <p:spPr>
          <a:xfrm>
            <a:off x="847898" y="3532909"/>
            <a:ext cx="3358342" cy="1477328"/>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Casglodd</a:t>
            </a:r>
            <a:r>
              <a:rPr lang="en-GB" dirty="0"/>
              <a:t> </a:t>
            </a:r>
            <a:r>
              <a:rPr lang="en-GB" dirty="0" err="1"/>
              <a:t>Duw</a:t>
            </a:r>
            <a:r>
              <a:rPr lang="en-GB" dirty="0"/>
              <a:t> y </a:t>
            </a:r>
            <a:r>
              <a:rPr lang="en-GB" dirty="0" err="1"/>
              <a:t>dyfroedd</a:t>
            </a:r>
            <a:r>
              <a:rPr lang="en-GB" dirty="0"/>
              <a:t> at </a:t>
            </a:r>
            <a:r>
              <a:rPr lang="en-GB" dirty="0" err="1"/>
              <a:t>ei</a:t>
            </a:r>
            <a:r>
              <a:rPr lang="en-GB" dirty="0"/>
              <a:t> </a:t>
            </a:r>
            <a:r>
              <a:rPr lang="en-GB" dirty="0" err="1"/>
              <a:t>gilydd</a:t>
            </a:r>
            <a:r>
              <a:rPr lang="en-GB" dirty="0"/>
              <a:t> </a:t>
            </a:r>
            <a:r>
              <a:rPr lang="en-GB" dirty="0" err="1"/>
              <a:t>i</a:t>
            </a:r>
            <a:r>
              <a:rPr lang="en-GB" dirty="0"/>
              <a:t> </a:t>
            </a:r>
            <a:r>
              <a:rPr lang="en-GB" dirty="0" err="1"/>
              <a:t>wneud</a:t>
            </a:r>
            <a:r>
              <a:rPr lang="en-GB" dirty="0"/>
              <a:t> </a:t>
            </a:r>
            <a:r>
              <a:rPr lang="en-GB" dirty="0" err="1"/>
              <a:t>moroedd</a:t>
            </a:r>
            <a:r>
              <a:rPr lang="en-GB" dirty="0"/>
              <a:t> a </a:t>
            </a:r>
            <a:r>
              <a:rPr lang="en-GB" dirty="0" err="1"/>
              <a:t>galwodd</a:t>
            </a:r>
            <a:r>
              <a:rPr lang="en-GB" dirty="0"/>
              <a:t> y </a:t>
            </a:r>
            <a:r>
              <a:rPr lang="en-GB" dirty="0" err="1"/>
              <a:t>ddaear</a:t>
            </a:r>
            <a:r>
              <a:rPr lang="en-GB" dirty="0"/>
              <a:t> </a:t>
            </a:r>
            <a:r>
              <a:rPr lang="en-GB" dirty="0" err="1"/>
              <a:t>sych</a:t>
            </a:r>
            <a:r>
              <a:rPr lang="en-GB" dirty="0"/>
              <a:t> ‘y </a:t>
            </a:r>
            <a:r>
              <a:rPr lang="en-GB" dirty="0" err="1"/>
              <a:t>tir</a:t>
            </a:r>
            <a:r>
              <a:rPr lang="en-GB" dirty="0"/>
              <a:t>’. </a:t>
            </a:r>
            <a:r>
              <a:rPr lang="en-GB" dirty="0" err="1"/>
              <a:t>Yna</a:t>
            </a:r>
            <a:r>
              <a:rPr lang="en-GB" dirty="0"/>
              <a:t> </a:t>
            </a:r>
            <a:r>
              <a:rPr lang="en-GB" dirty="0" err="1"/>
              <a:t>bendithiodd</a:t>
            </a:r>
            <a:r>
              <a:rPr lang="en-GB" dirty="0"/>
              <a:t> </a:t>
            </a:r>
            <a:r>
              <a:rPr lang="en-GB" dirty="0" err="1"/>
              <a:t>Duw</a:t>
            </a:r>
            <a:r>
              <a:rPr lang="en-GB" dirty="0"/>
              <a:t> y </a:t>
            </a:r>
            <a:r>
              <a:rPr lang="en-GB" dirty="0" err="1"/>
              <a:t>tir</a:t>
            </a:r>
            <a:r>
              <a:rPr lang="en-GB" dirty="0"/>
              <a:t> a </a:t>
            </a:r>
            <a:r>
              <a:rPr lang="en-GB" dirty="0" err="1"/>
              <a:t>chynhyrchodd</a:t>
            </a:r>
            <a:r>
              <a:rPr lang="en-GB" dirty="0"/>
              <a:t> </a:t>
            </a:r>
            <a:r>
              <a:rPr lang="en-GB" dirty="0" err="1"/>
              <a:t>lysdyfiant</a:t>
            </a:r>
            <a:r>
              <a:rPr lang="en-GB" dirty="0"/>
              <a:t>.</a:t>
            </a:r>
          </a:p>
        </p:txBody>
      </p:sp>
      <p:sp>
        <p:nvSpPr>
          <p:cNvPr id="6" name="TextBox 5"/>
          <p:cNvSpPr txBox="1"/>
          <p:nvPr/>
        </p:nvSpPr>
        <p:spPr>
          <a:xfrm>
            <a:off x="847898" y="5153891"/>
            <a:ext cx="3358342"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Gwnaeth</a:t>
            </a:r>
            <a:r>
              <a:rPr lang="en-GB" dirty="0"/>
              <a:t> </a:t>
            </a:r>
            <a:r>
              <a:rPr lang="en-GB" dirty="0" err="1"/>
              <a:t>Duw</a:t>
            </a:r>
            <a:r>
              <a:rPr lang="en-GB" dirty="0"/>
              <a:t> </a:t>
            </a:r>
            <a:r>
              <a:rPr lang="en-GB" dirty="0" err="1"/>
              <a:t>ddau</a:t>
            </a:r>
            <a:r>
              <a:rPr lang="en-GB" dirty="0"/>
              <a:t> </a:t>
            </a:r>
            <a:r>
              <a:rPr lang="en-GB" dirty="0" err="1"/>
              <a:t>olau</a:t>
            </a:r>
            <a:r>
              <a:rPr lang="en-GB" dirty="0"/>
              <a:t> </a:t>
            </a:r>
            <a:r>
              <a:rPr lang="en-GB" dirty="0" err="1"/>
              <a:t>mawr</a:t>
            </a:r>
            <a:r>
              <a:rPr lang="en-GB" dirty="0"/>
              <a:t> – </a:t>
            </a:r>
            <a:r>
              <a:rPr lang="en-GB" dirty="0" err="1"/>
              <a:t>yr</a:t>
            </a:r>
            <a:r>
              <a:rPr lang="en-GB" dirty="0"/>
              <a:t> haul </a:t>
            </a:r>
            <a:r>
              <a:rPr lang="en-GB" dirty="0" err="1"/>
              <a:t>i</a:t>
            </a:r>
            <a:r>
              <a:rPr lang="en-GB" dirty="0"/>
              <a:t> </a:t>
            </a:r>
            <a:r>
              <a:rPr lang="en-GB" dirty="0" err="1"/>
              <a:t>reoli’r</a:t>
            </a:r>
            <a:r>
              <a:rPr lang="en-GB" dirty="0"/>
              <a:t> </a:t>
            </a:r>
            <a:r>
              <a:rPr lang="en-GB" dirty="0" err="1"/>
              <a:t>dydd</a:t>
            </a:r>
            <a:r>
              <a:rPr lang="en-GB" dirty="0"/>
              <a:t> </a:t>
            </a:r>
            <a:r>
              <a:rPr lang="en-GB" dirty="0" err="1"/>
              <a:t>a’r</a:t>
            </a:r>
            <a:r>
              <a:rPr lang="en-GB" dirty="0"/>
              <a:t> </a:t>
            </a:r>
            <a:r>
              <a:rPr lang="en-GB" dirty="0" err="1"/>
              <a:t>lleuad</a:t>
            </a:r>
            <a:r>
              <a:rPr lang="en-GB" dirty="0"/>
              <a:t> </a:t>
            </a:r>
            <a:r>
              <a:rPr lang="en-GB" dirty="0" err="1"/>
              <a:t>i</a:t>
            </a:r>
            <a:r>
              <a:rPr lang="en-GB" dirty="0"/>
              <a:t> </a:t>
            </a:r>
            <a:r>
              <a:rPr lang="en-GB" dirty="0" err="1"/>
              <a:t>reoli’r</a:t>
            </a:r>
            <a:r>
              <a:rPr lang="en-GB" dirty="0"/>
              <a:t> nos.  </a:t>
            </a:r>
            <a:r>
              <a:rPr lang="en-GB" dirty="0" err="1"/>
              <a:t>Ef</a:t>
            </a:r>
            <a:r>
              <a:rPr lang="en-GB" dirty="0"/>
              <a:t> </a:t>
            </a:r>
            <a:r>
              <a:rPr lang="en-GB" dirty="0" err="1"/>
              <a:t>hefyd</a:t>
            </a:r>
            <a:r>
              <a:rPr lang="en-GB" dirty="0"/>
              <a:t> </a:t>
            </a:r>
            <a:r>
              <a:rPr lang="en-GB" dirty="0" err="1"/>
              <a:t>wnaeth</a:t>
            </a:r>
            <a:r>
              <a:rPr lang="en-GB" dirty="0"/>
              <a:t> y </a:t>
            </a:r>
            <a:r>
              <a:rPr lang="en-GB" dirty="0" err="1"/>
              <a:t>sêr</a:t>
            </a:r>
            <a:r>
              <a:rPr lang="en-GB" dirty="0"/>
              <a:t>.</a:t>
            </a:r>
          </a:p>
        </p:txBody>
      </p:sp>
      <p:sp>
        <p:nvSpPr>
          <p:cNvPr id="7" name="TextBox 6"/>
          <p:cNvSpPr txBox="1"/>
          <p:nvPr/>
        </p:nvSpPr>
        <p:spPr>
          <a:xfrm>
            <a:off x="6334298" y="1512617"/>
            <a:ext cx="5191298"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Llanwodd</a:t>
            </a:r>
            <a:r>
              <a:rPr lang="en-GB" dirty="0"/>
              <a:t> </a:t>
            </a:r>
            <a:r>
              <a:rPr lang="en-GB" dirty="0" err="1"/>
              <a:t>Duw</a:t>
            </a:r>
            <a:r>
              <a:rPr lang="en-GB" dirty="0"/>
              <a:t> y </a:t>
            </a:r>
            <a:r>
              <a:rPr lang="en-GB" dirty="0" err="1"/>
              <a:t>moroedd</a:t>
            </a:r>
            <a:r>
              <a:rPr lang="en-GB" dirty="0"/>
              <a:t> </a:t>
            </a:r>
            <a:r>
              <a:rPr lang="en-GB" dirty="0" err="1"/>
              <a:t>gyda</a:t>
            </a:r>
            <a:r>
              <a:rPr lang="en-GB" dirty="0"/>
              <a:t> </a:t>
            </a:r>
            <a:r>
              <a:rPr lang="en-GB" dirty="0" err="1"/>
              <a:t>chreaduriaid</a:t>
            </a:r>
            <a:r>
              <a:rPr lang="en-GB" dirty="0"/>
              <a:t> </a:t>
            </a:r>
            <a:r>
              <a:rPr lang="en-GB" dirty="0" err="1"/>
              <a:t>byw</a:t>
            </a:r>
            <a:r>
              <a:rPr lang="en-GB" dirty="0"/>
              <a:t> </a:t>
            </a:r>
            <a:r>
              <a:rPr lang="en-GB" dirty="0" err="1"/>
              <a:t>a’r</a:t>
            </a:r>
            <a:r>
              <a:rPr lang="en-GB" dirty="0"/>
              <a:t> </a:t>
            </a:r>
            <a:r>
              <a:rPr lang="en-GB" dirty="0" err="1"/>
              <a:t>awyr</a:t>
            </a:r>
            <a:r>
              <a:rPr lang="en-GB" dirty="0"/>
              <a:t> </a:t>
            </a:r>
            <a:r>
              <a:rPr lang="en-GB" dirty="0" err="1"/>
              <a:t>gydag</a:t>
            </a:r>
            <a:r>
              <a:rPr lang="en-GB" dirty="0"/>
              <a:t> </a:t>
            </a:r>
            <a:r>
              <a:rPr lang="en-GB" dirty="0" err="1"/>
              <a:t>adar</a:t>
            </a:r>
            <a:r>
              <a:rPr lang="en-GB" dirty="0"/>
              <a:t>.</a:t>
            </a:r>
          </a:p>
        </p:txBody>
      </p:sp>
      <p:sp>
        <p:nvSpPr>
          <p:cNvPr id="8" name="TextBox 7"/>
          <p:cNvSpPr txBox="1"/>
          <p:nvPr/>
        </p:nvSpPr>
        <p:spPr>
          <a:xfrm>
            <a:off x="6334298" y="2301725"/>
            <a:ext cx="5162204"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Bendithiodd</a:t>
            </a:r>
            <a:r>
              <a:rPr lang="en-GB" dirty="0"/>
              <a:t> </a:t>
            </a:r>
            <a:r>
              <a:rPr lang="en-GB" dirty="0" err="1"/>
              <a:t>Duw</a:t>
            </a:r>
            <a:r>
              <a:rPr lang="en-GB" dirty="0"/>
              <a:t> y </a:t>
            </a:r>
            <a:r>
              <a:rPr lang="en-GB" dirty="0" err="1"/>
              <a:t>tir</a:t>
            </a:r>
            <a:r>
              <a:rPr lang="en-GB" dirty="0"/>
              <a:t> ac </a:t>
            </a:r>
            <a:r>
              <a:rPr lang="en-GB" dirty="0" err="1"/>
              <a:t>fe</a:t>
            </a:r>
            <a:r>
              <a:rPr lang="en-GB" dirty="0"/>
              <a:t> </a:t>
            </a:r>
            <a:r>
              <a:rPr lang="en-GB" dirty="0" err="1"/>
              <a:t>grewyd</a:t>
            </a:r>
            <a:r>
              <a:rPr lang="en-GB" dirty="0"/>
              <a:t> </a:t>
            </a:r>
            <a:r>
              <a:rPr lang="en-GB" dirty="0" err="1"/>
              <a:t>creaduriaid</a:t>
            </a:r>
            <a:r>
              <a:rPr lang="en-GB" dirty="0"/>
              <a:t> </a:t>
            </a:r>
            <a:r>
              <a:rPr lang="en-GB" dirty="0" err="1"/>
              <a:t>byw</a:t>
            </a:r>
            <a:r>
              <a:rPr lang="en-GB" dirty="0"/>
              <a:t> o bob math, </a:t>
            </a:r>
            <a:r>
              <a:rPr lang="en-GB" dirty="0" err="1"/>
              <a:t>dof</a:t>
            </a:r>
            <a:r>
              <a:rPr lang="en-GB" dirty="0"/>
              <a:t>, </a:t>
            </a:r>
            <a:r>
              <a:rPr lang="en-GB" dirty="0" err="1"/>
              <a:t>gwyllt</a:t>
            </a:r>
            <a:r>
              <a:rPr lang="en-GB" dirty="0"/>
              <a:t> a </a:t>
            </a:r>
            <a:r>
              <a:rPr lang="en-GB" dirty="0" err="1"/>
              <a:t>rhai</a:t>
            </a:r>
            <a:r>
              <a:rPr lang="en-GB" dirty="0"/>
              <a:t> </a:t>
            </a:r>
            <a:r>
              <a:rPr lang="en-GB" dirty="0" err="1"/>
              <a:t>sy’n</a:t>
            </a:r>
            <a:r>
              <a:rPr lang="en-GB" dirty="0"/>
              <a:t> </a:t>
            </a:r>
            <a:r>
              <a:rPr lang="en-GB" dirty="0" err="1"/>
              <a:t>ymlusgo</a:t>
            </a:r>
            <a:r>
              <a:rPr lang="en-GB" dirty="0"/>
              <a:t>.  </a:t>
            </a:r>
            <a:r>
              <a:rPr lang="en-GB" dirty="0" err="1"/>
              <a:t>Yna</a:t>
            </a:r>
            <a:r>
              <a:rPr lang="en-GB" dirty="0"/>
              <a:t> </a:t>
            </a:r>
            <a:r>
              <a:rPr lang="en-GB" dirty="0" err="1"/>
              <a:t>creodd</a:t>
            </a:r>
            <a:r>
              <a:rPr lang="en-GB" dirty="0"/>
              <a:t> </a:t>
            </a:r>
            <a:r>
              <a:rPr lang="en-GB" dirty="0" err="1"/>
              <a:t>Duw</a:t>
            </a:r>
            <a:r>
              <a:rPr lang="en-GB" dirty="0"/>
              <a:t> </a:t>
            </a:r>
            <a:r>
              <a:rPr lang="en-GB" dirty="0" err="1"/>
              <a:t>ŵr</a:t>
            </a:r>
            <a:r>
              <a:rPr lang="en-GB" dirty="0"/>
              <a:t> a </a:t>
            </a:r>
            <a:r>
              <a:rPr lang="en-GB" dirty="0" err="1"/>
              <a:t>gwraig</a:t>
            </a:r>
            <a:r>
              <a:rPr lang="en-GB" dirty="0"/>
              <a:t> </a:t>
            </a:r>
            <a:r>
              <a:rPr lang="en-GB" dirty="0" err="1"/>
              <a:t>ar</a:t>
            </a:r>
            <a:r>
              <a:rPr lang="en-GB" dirty="0"/>
              <a:t> </a:t>
            </a:r>
            <a:r>
              <a:rPr lang="en-GB" dirty="0" err="1"/>
              <a:t>ei</a:t>
            </a:r>
            <a:r>
              <a:rPr lang="en-GB" dirty="0"/>
              <a:t> </a:t>
            </a:r>
            <a:r>
              <a:rPr lang="en-GB" dirty="0" err="1"/>
              <a:t>ddelw</a:t>
            </a:r>
            <a:r>
              <a:rPr lang="en-GB" dirty="0"/>
              <a:t> </a:t>
            </a:r>
            <a:r>
              <a:rPr lang="en-GB" dirty="0" err="1"/>
              <a:t>ei</a:t>
            </a:r>
            <a:r>
              <a:rPr lang="en-GB" dirty="0"/>
              <a:t> </a:t>
            </a:r>
            <a:r>
              <a:rPr lang="en-GB" dirty="0" err="1"/>
              <a:t>hun</a:t>
            </a:r>
            <a:r>
              <a:rPr lang="en-GB" dirty="0"/>
              <a:t>.</a:t>
            </a:r>
          </a:p>
        </p:txBody>
      </p:sp>
      <p:sp>
        <p:nvSpPr>
          <p:cNvPr id="9" name="TextBox 8"/>
          <p:cNvSpPr txBox="1"/>
          <p:nvPr/>
        </p:nvSpPr>
        <p:spPr>
          <a:xfrm>
            <a:off x="6363392" y="3398358"/>
            <a:ext cx="5162204"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Bendithiodd</a:t>
            </a:r>
            <a:r>
              <a:rPr lang="en-GB" dirty="0"/>
              <a:t> </a:t>
            </a:r>
            <a:r>
              <a:rPr lang="en-GB" dirty="0" err="1"/>
              <a:t>Duw</a:t>
            </a:r>
            <a:r>
              <a:rPr lang="en-GB" dirty="0"/>
              <a:t> y </a:t>
            </a:r>
            <a:r>
              <a:rPr lang="en-GB" dirty="0" err="1"/>
              <a:t>dydd</a:t>
            </a:r>
            <a:r>
              <a:rPr lang="en-GB" dirty="0"/>
              <a:t> </a:t>
            </a:r>
            <a:r>
              <a:rPr lang="en-GB" dirty="0" err="1"/>
              <a:t>a’i</a:t>
            </a:r>
            <a:r>
              <a:rPr lang="en-GB" dirty="0"/>
              <a:t> </a:t>
            </a:r>
            <a:r>
              <a:rPr lang="en-GB" dirty="0" err="1"/>
              <a:t>wneud</a:t>
            </a:r>
            <a:r>
              <a:rPr lang="en-GB" dirty="0"/>
              <a:t> </a:t>
            </a:r>
            <a:r>
              <a:rPr lang="en-GB" dirty="0" err="1"/>
              <a:t>yn</a:t>
            </a:r>
            <a:r>
              <a:rPr lang="en-GB" dirty="0"/>
              <a:t> </a:t>
            </a:r>
            <a:r>
              <a:rPr lang="en-GB" dirty="0" err="1"/>
              <a:t>gysegredig</a:t>
            </a:r>
            <a:r>
              <a:rPr lang="en-GB" dirty="0"/>
              <a:t> ac </a:t>
            </a:r>
            <a:r>
              <a:rPr lang="en-GB" dirty="0" err="1"/>
              <a:t>yna</a:t>
            </a:r>
            <a:r>
              <a:rPr lang="en-GB" dirty="0"/>
              <a:t> </a:t>
            </a:r>
            <a:r>
              <a:rPr lang="en-GB" dirty="0" err="1"/>
              <a:t>fe</a:t>
            </a:r>
            <a:r>
              <a:rPr lang="en-GB" dirty="0"/>
              <a:t> </a:t>
            </a:r>
            <a:r>
              <a:rPr lang="en-GB" dirty="0" err="1"/>
              <a:t>orffwysodd</a:t>
            </a:r>
            <a:r>
              <a:rPr lang="en-GB" dirty="0"/>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335" y="4287828"/>
            <a:ext cx="1902171" cy="2171162"/>
          </a:xfrm>
          <a:prstGeom prst="rect">
            <a:avLst/>
          </a:prstGeom>
        </p:spPr>
      </p:pic>
      <p:sp>
        <p:nvSpPr>
          <p:cNvPr id="11" name="Rounded Rectangular Callout 10"/>
          <p:cNvSpPr/>
          <p:nvPr/>
        </p:nvSpPr>
        <p:spPr>
          <a:xfrm>
            <a:off x="6479771" y="4307518"/>
            <a:ext cx="3520440" cy="1532081"/>
          </a:xfrm>
          <a:prstGeom prst="wedgeRoundRectCallout">
            <a:avLst>
              <a:gd name="adj1" fmla="val 74492"/>
              <a:gd name="adj2" fmla="val 11661"/>
              <a:gd name="adj3" fmla="val 16667"/>
            </a:avLst>
          </a:prstGeom>
          <a:solidFill>
            <a:schemeClr val="accent1">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529647" y="4506373"/>
            <a:ext cx="3857106" cy="923330"/>
          </a:xfrm>
          <a:prstGeom prst="rect">
            <a:avLst/>
          </a:prstGeom>
          <a:noFill/>
          <a:ln>
            <a:noFill/>
          </a:ln>
        </p:spPr>
        <p:txBody>
          <a:bodyPr wrap="square" rtlCol="0">
            <a:spAutoFit/>
          </a:bodyPr>
          <a:lstStyle/>
          <a:p>
            <a:r>
              <a:rPr lang="en-GB" dirty="0" err="1"/>
              <a:t>Mae’n</a:t>
            </a:r>
            <a:r>
              <a:rPr lang="en-GB" dirty="0"/>
              <a:t> </a:t>
            </a:r>
            <a:r>
              <a:rPr lang="en-GB" dirty="0" err="1"/>
              <a:t>bwysig</a:t>
            </a:r>
            <a:r>
              <a:rPr lang="en-GB" dirty="0"/>
              <a:t> </a:t>
            </a:r>
            <a:r>
              <a:rPr lang="en-GB" dirty="0" err="1"/>
              <a:t>hefyd</a:t>
            </a:r>
            <a:r>
              <a:rPr lang="en-GB" dirty="0"/>
              <a:t> </a:t>
            </a:r>
            <a:r>
              <a:rPr lang="en-GB" dirty="0" err="1"/>
              <a:t>eich</a:t>
            </a:r>
            <a:r>
              <a:rPr lang="en-GB" dirty="0"/>
              <a:t> bod </a:t>
            </a:r>
            <a:r>
              <a:rPr lang="en-GB" dirty="0" err="1"/>
              <a:t>yn</a:t>
            </a:r>
            <a:r>
              <a:rPr lang="en-GB" dirty="0"/>
              <a:t> </a:t>
            </a:r>
            <a:r>
              <a:rPr lang="en-GB" dirty="0" err="1"/>
              <a:t>gwybod</a:t>
            </a:r>
            <a:r>
              <a:rPr lang="en-GB" dirty="0"/>
              <a:t> </a:t>
            </a:r>
            <a:r>
              <a:rPr lang="en-GB" dirty="0" err="1"/>
              <a:t>beth</a:t>
            </a:r>
            <a:r>
              <a:rPr lang="en-GB" dirty="0"/>
              <a:t> </a:t>
            </a:r>
            <a:r>
              <a:rPr lang="en-GB" dirty="0" err="1"/>
              <a:t>sy’n</a:t>
            </a:r>
            <a:r>
              <a:rPr lang="en-GB" dirty="0"/>
              <a:t> </a:t>
            </a:r>
            <a:r>
              <a:rPr lang="en-GB" dirty="0" err="1"/>
              <a:t>cael</a:t>
            </a:r>
            <a:r>
              <a:rPr lang="en-GB" dirty="0"/>
              <a:t> </a:t>
            </a:r>
            <a:r>
              <a:rPr lang="en-GB" dirty="0" err="1"/>
              <a:t>ei</a:t>
            </a:r>
            <a:r>
              <a:rPr lang="en-GB" dirty="0"/>
              <a:t> </a:t>
            </a:r>
            <a:r>
              <a:rPr lang="en-GB" dirty="0" err="1"/>
              <a:t>wneud</a:t>
            </a:r>
            <a:r>
              <a:rPr lang="en-GB" dirty="0"/>
              <a:t> </a:t>
            </a:r>
          </a:p>
          <a:p>
            <a:r>
              <a:rPr lang="en-GB" dirty="0"/>
              <a:t>bob </a:t>
            </a:r>
            <a:r>
              <a:rPr lang="en-GB" dirty="0" err="1"/>
              <a:t>dydd</a:t>
            </a:r>
            <a:r>
              <a:rPr lang="en-GB" dirty="0"/>
              <a:t>. Felly, </a:t>
            </a:r>
            <a:r>
              <a:rPr lang="en-GB" dirty="0" err="1"/>
              <a:t>rhifwch</a:t>
            </a:r>
            <a:r>
              <a:rPr lang="en-GB" dirty="0"/>
              <a:t> bob </a:t>
            </a:r>
            <a:r>
              <a:rPr lang="en-GB" dirty="0" err="1"/>
              <a:t>llun</a:t>
            </a:r>
            <a:r>
              <a:rPr lang="en-GB" dirty="0"/>
              <a:t>!</a:t>
            </a:r>
          </a:p>
        </p:txBody>
      </p:sp>
      <p:graphicFrame>
        <p:nvGraphicFramePr>
          <p:cNvPr id="13" name="Table 12"/>
          <p:cNvGraphicFramePr>
            <a:graphicFrameLocks noGrp="1"/>
          </p:cNvGraphicFramePr>
          <p:nvPr>
            <p:extLst>
              <p:ext uri="{D42A27DB-BD31-4B8C-83A1-F6EECF244321}">
                <p14:modId xmlns:p14="http://schemas.microsoft.com/office/powerpoint/2010/main" val="887039591"/>
              </p:ext>
            </p:extLst>
          </p:nvPr>
        </p:nvGraphicFramePr>
        <p:xfrm>
          <a:off x="1499986" y="6273570"/>
          <a:ext cx="8487756" cy="370840"/>
        </p:xfrm>
        <a:graphic>
          <a:graphicData uri="http://schemas.openxmlformats.org/drawingml/2006/table">
            <a:tbl>
              <a:tblPr firstRow="1" bandRow="1">
                <a:tableStyleId>{5C22544A-7EE6-4342-B048-85BDC9FD1C3A}</a:tableStyleId>
              </a:tblPr>
              <a:tblGrid>
                <a:gridCol w="8487756">
                  <a:extLst>
                    <a:ext uri="{9D8B030D-6E8A-4147-A177-3AD203B41FA5}">
                      <a16:colId xmlns:a16="http://schemas.microsoft.com/office/drawing/2014/main" val="3177629990"/>
                    </a:ext>
                  </a:extLst>
                </a:gridCol>
              </a:tblGrid>
              <a:tr h="370840">
                <a:tc>
                  <a:txBody>
                    <a:bodyPr/>
                    <a:lstStyle/>
                    <a:p>
                      <a:r>
                        <a:rPr lang="en-GB" dirty="0">
                          <a:solidFill>
                            <a:srgbClr val="FF0000"/>
                          </a:solidFill>
                        </a:rPr>
                        <a:t>ASTUDIWCH</a:t>
                      </a:r>
                      <a:r>
                        <a:rPr lang="en-GB" baseline="0" dirty="0">
                          <a:solidFill>
                            <a:srgbClr val="FF0000"/>
                          </a:solidFill>
                        </a:rPr>
                        <a:t> Y 5P. </a:t>
                      </a:r>
                      <a:r>
                        <a:rPr lang="en-GB" dirty="0">
                          <a:solidFill>
                            <a:srgbClr val="FF0000"/>
                          </a:solidFill>
                        </a:rPr>
                        <a:t>PWY?</a:t>
                      </a:r>
                      <a:r>
                        <a:rPr lang="en-GB" baseline="0" dirty="0">
                          <a:solidFill>
                            <a:srgbClr val="FF0000"/>
                          </a:solidFill>
                        </a:rPr>
                        <a:t> PAM? PA LE? PA BRYD? PA BETH? MEDDYLIWCH YN GALED!</a:t>
                      </a:r>
                      <a:endParaRPr lang="en-GB" dirty="0">
                        <a:solidFill>
                          <a:srgbClr val="FF0000"/>
                        </a:solidFill>
                      </a:endParaRPr>
                    </a:p>
                  </a:txBody>
                  <a:tcPr>
                    <a:solidFill>
                      <a:schemeClr val="bg1"/>
                    </a:solidFill>
                  </a:tcPr>
                </a:tc>
                <a:extLst>
                  <a:ext uri="{0D108BD9-81ED-4DB2-BD59-A6C34878D82A}">
                    <a16:rowId xmlns:a16="http://schemas.microsoft.com/office/drawing/2014/main" val="3936384892"/>
                  </a:ext>
                </a:extLst>
              </a:tr>
            </a:tbl>
          </a:graphicData>
        </a:graphic>
      </p:graphicFrame>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384" b="34122"/>
          <a:stretch/>
        </p:blipFill>
        <p:spPr>
          <a:xfrm>
            <a:off x="4312228" y="1568566"/>
            <a:ext cx="1886989" cy="4508655"/>
          </a:xfrm>
          <a:prstGeom prst="rect">
            <a:avLst/>
          </a:prstGeom>
        </p:spPr>
      </p:pic>
    </p:spTree>
    <p:extLst>
      <p:ext uri="{BB962C8B-B14F-4D97-AF65-F5344CB8AC3E}">
        <p14:creationId xmlns:p14="http://schemas.microsoft.com/office/powerpoint/2010/main" val="170206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094" y="-67090"/>
            <a:ext cx="821943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Beth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ddywed</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gwyddonwyr</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pic>
        <p:nvPicPr>
          <p:cNvPr id="5" name="Picture 4" descr="Z:\Work15-16\15-16_57\Copyright\Images\charles-darwi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1000" contrast="-8000"/>
                    </a14:imgEffect>
                  </a14:imgLayer>
                </a14:imgProps>
              </a:ext>
              <a:ext uri="{28A0092B-C50C-407E-A947-70E740481C1C}">
                <a14:useLocalDpi xmlns:a14="http://schemas.microsoft.com/office/drawing/2010/main" val="0"/>
              </a:ext>
            </a:extLst>
          </a:blip>
          <a:srcRect l="7828" r="8899"/>
          <a:stretch/>
        </p:blipFill>
        <p:spPr bwMode="auto">
          <a:xfrm>
            <a:off x="4534335" y="817659"/>
            <a:ext cx="1174109" cy="2231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Z:\Work15-16\15-16_57\Copyright\Images\Steve Haw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211" y="3869234"/>
            <a:ext cx="1305061" cy="2059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13408" y="3078317"/>
            <a:ext cx="19387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Charles Darwin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 name="Rectangle 7"/>
          <p:cNvSpPr/>
          <p:nvPr/>
        </p:nvSpPr>
        <p:spPr>
          <a:xfrm>
            <a:off x="3989930" y="6002375"/>
            <a:ext cx="1656479" cy="369332"/>
          </a:xfrm>
          <a:prstGeom prst="rect">
            <a:avLst/>
          </a:prstGeom>
        </p:spPr>
        <p:txBody>
          <a:bodyPr wrap="none">
            <a:spAutoFit/>
          </a:bodyPr>
          <a:lstStyle/>
          <a:p>
            <a:pPr algn="ctr"/>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Stephen Hawking</a:t>
            </a:r>
          </a:p>
        </p:txBody>
      </p:sp>
      <p:pic>
        <p:nvPicPr>
          <p:cNvPr id="9" name="Picture 9" descr="Z:\Work15-16\15-16_57\Copyright\Images\Richard_Dawkin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4" r="11843" b="5456"/>
          <a:stretch/>
        </p:blipFill>
        <p:spPr bwMode="auto">
          <a:xfrm>
            <a:off x="10709647" y="846728"/>
            <a:ext cx="1189868" cy="22522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204894" y="3176736"/>
            <a:ext cx="1597873" cy="369332"/>
          </a:xfrm>
          <a:prstGeom prst="rect">
            <a:avLst/>
          </a:prstGeom>
        </p:spPr>
        <p:txBody>
          <a:bodyPr wrap="none">
            <a:spAutoFit/>
          </a:bodyPr>
          <a:lstStyle/>
          <a:p>
            <a:pPr lvl="0"/>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Richard Dawkins</a:t>
            </a:r>
          </a:p>
        </p:txBody>
      </p:sp>
      <p:pic>
        <p:nvPicPr>
          <p:cNvPr id="12" name="Picture 8" descr="Z:\Work15-16\15-16_57\Copyright\Images\Peter_Singer_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174" r="22863"/>
          <a:stretch/>
        </p:blipFill>
        <p:spPr bwMode="auto">
          <a:xfrm>
            <a:off x="10615872" y="3688222"/>
            <a:ext cx="1375586" cy="23926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682772" y="6151660"/>
            <a:ext cx="1216743" cy="369332"/>
          </a:xfrm>
          <a:prstGeom prst="rect">
            <a:avLst/>
          </a:prstGeom>
        </p:spPr>
        <p:txBody>
          <a:bodyPr wrap="none">
            <a:spAutoFit/>
          </a:bodyPr>
          <a:lstStyle/>
          <a:p>
            <a:pPr algn="ctr"/>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Peter Singer</a:t>
            </a:r>
          </a:p>
        </p:txBody>
      </p:sp>
      <p:sp>
        <p:nvSpPr>
          <p:cNvPr id="16" name="Rectangle 15"/>
          <p:cNvSpPr/>
          <p:nvPr/>
        </p:nvSpPr>
        <p:spPr>
          <a:xfrm>
            <a:off x="2503628" y="785486"/>
            <a:ext cx="2132473" cy="523220"/>
          </a:xfrm>
          <a:prstGeom prst="rect">
            <a:avLst/>
          </a:prstGeom>
        </p:spPr>
        <p:txBody>
          <a:bodyPr wrap="square">
            <a:spAutoFit/>
          </a:bodyPr>
          <a:lstStyle/>
          <a:p>
            <a:pPr lvl="0" algn="ctr">
              <a:defRPr b="0" i="0"/>
            </a:pPr>
            <a:r>
              <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Meddyliodd am </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ddamcaniaeth esblygiad</a:t>
            </a:r>
          </a:p>
        </p:txBody>
      </p:sp>
      <p:sp>
        <p:nvSpPr>
          <p:cNvPr id="17" name="Rectangle 16"/>
          <p:cNvSpPr/>
          <p:nvPr/>
        </p:nvSpPr>
        <p:spPr>
          <a:xfrm>
            <a:off x="6600201" y="875847"/>
            <a:ext cx="6096000" cy="954107"/>
          </a:xfrm>
          <a:prstGeom prst="rect">
            <a:avLst/>
          </a:prstGeom>
        </p:spPr>
        <p:txBody>
          <a:bodyPr>
            <a:spAutoFit/>
          </a:bodyPr>
          <a:lstStyle/>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Mae’n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datblygu</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damcaniaeth esblygiad</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p>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ymhellach</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er</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mwyn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ceisio</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deall</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geneteg</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fwy</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clir</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p:cNvSpPr/>
          <p:nvPr/>
        </p:nvSpPr>
        <p:spPr>
          <a:xfrm>
            <a:off x="2390987" y="3648668"/>
            <a:ext cx="1993111" cy="738664"/>
          </a:xfrm>
          <a:prstGeom prst="rect">
            <a:avLst/>
          </a:prstGeom>
        </p:spPr>
        <p:txBody>
          <a:bodyPr wrap="none">
            <a:spAutoFit/>
          </a:bodyPr>
          <a:lstStyle/>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Dadansoddi’r</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Glec</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Fawr</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yw</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ei</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brif</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faes</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Fedrai</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amser</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byth</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fodoli</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cyn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hyn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p:cNvSpPr/>
          <p:nvPr/>
        </p:nvSpPr>
        <p:spPr>
          <a:xfrm>
            <a:off x="8321322" y="3548990"/>
            <a:ext cx="2294549" cy="1492716"/>
          </a:xfrm>
          <a:prstGeom prst="rect">
            <a:avLst/>
          </a:prstGeom>
        </p:spPr>
        <p:txBody>
          <a:bodyPr wrap="square">
            <a:spAutoFit/>
          </a:bodyPr>
          <a:lstStyle/>
          <a:p>
            <a:pPr lvl="0" algn="ctr">
              <a:defRPr b="0" i="0"/>
            </a:pP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Ysgrifennodd</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am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bwysigrwydd</a:t>
            </a:r>
            <a:endPar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bywyd</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dynol</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ac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anifeiliaid</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p>
          <a:p>
            <a:pPr lvl="0" algn="ctr">
              <a:defRPr b="0" i="0"/>
            </a:pP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rhywogaethiaeth</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rhagfarn</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yn</a:t>
            </a:r>
            <a:endPar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erbyn</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anifeiliaid</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sy’n</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hafal</a:t>
            </a:r>
            <a:endPar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â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dyn</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p:cNvSpPr/>
          <p:nvPr/>
        </p:nvSpPr>
        <p:spPr>
          <a:xfrm>
            <a:off x="125685" y="786068"/>
            <a:ext cx="1716723" cy="2677656"/>
          </a:xfrm>
          <a:prstGeom prst="rect">
            <a:avLst/>
          </a:prstGeom>
        </p:spPr>
        <p:txBody>
          <a:bodyPr wrap="square">
            <a:spAutoFit/>
          </a:bodyPr>
          <a:lstStyle/>
          <a:p>
            <a:pPr lvl="0">
              <a:defRPr b="0" i="0"/>
            </a:pP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Waw!Beth</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fwy</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rhyfedd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na</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gweld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sut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 cafodd llaw dyn ei ffurfio ar gyfer </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dal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gafael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mewn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rhywbeth</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pawen twrch daear ar gyfer cloddio, coes ceffyl, padl llamhidydd, ac ad</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ai</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 ystlum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gyd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creu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gyda’r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un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patrwm</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Dyna pam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rydw</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o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blaid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esblygiad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p:cNvSpPr/>
          <p:nvPr/>
        </p:nvSpPr>
        <p:spPr>
          <a:xfrm>
            <a:off x="137112" y="3965660"/>
            <a:ext cx="1356685" cy="2862322"/>
          </a:xfrm>
          <a:prstGeom prst="rect">
            <a:avLst/>
          </a:prstGeom>
        </p:spPr>
        <p:txBody>
          <a:bodyPr wrap="square">
            <a:spAutoFit/>
          </a:bodyPr>
          <a:lstStyle/>
          <a:p>
            <a:pPr lvl="0">
              <a:defRPr b="0" i="0"/>
            </a:pP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Seren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gyffredin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ydi’r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blaned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hon.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Rhywogaeth</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o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fwnciod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wedi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datblygu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ydym</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byw</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blaned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fechan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Ond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mae’r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gallu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gennym</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ddeall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y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Bydysawd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Mae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hynny’n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ein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bobl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arbennig</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p:cNvSpPr/>
          <p:nvPr/>
        </p:nvSpPr>
        <p:spPr>
          <a:xfrm>
            <a:off x="5938980" y="737116"/>
            <a:ext cx="2019830" cy="2308324"/>
          </a:xfrm>
          <a:prstGeom prst="rect">
            <a:avLst/>
          </a:prstGeom>
        </p:spPr>
        <p:txBody>
          <a:bodyPr wrap="square">
            <a:spAutoFit/>
          </a:bodyPr>
          <a:lstStyle/>
          <a:p>
            <a:pPr lvl="0">
              <a:defRPr b="0" i="0"/>
            </a:pP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Mae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ambell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wirionedd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mi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ryfeddu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llawer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Peiriannau goroesi ydym ni</a:t>
            </a:r>
          </a:p>
          <a:p>
            <a:pPr lvl="0">
              <a:defRPr b="0" i="0"/>
            </a:pP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cerbydau robot a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gafodd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rhaglennu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 ddall i gadw'r moleciwlau hunanol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cael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cyfeirio</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atynt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fel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ge</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nynnau.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Rydan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ni’n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beth</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mae’n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rhaid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inni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p:cNvSpPr/>
          <p:nvPr/>
        </p:nvSpPr>
        <p:spPr>
          <a:xfrm>
            <a:off x="5833393" y="3509737"/>
            <a:ext cx="1922862" cy="3046988"/>
          </a:xfrm>
          <a:prstGeom prst="rect">
            <a:avLst/>
          </a:prstGeom>
        </p:spPr>
        <p:txBody>
          <a:bodyPr wrap="square">
            <a:spAutoFit/>
          </a:bodyPr>
          <a:lstStyle/>
          <a:p>
            <a:pPr lvl="0">
              <a:defRPr b="0" i="0"/>
            </a:pP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Mae'r syniad fod bywyd dynol yn sanctaidd oherwydd ei fod yn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delio</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gyda</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bywyd dynol yn </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syniad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henffasiwn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os</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nad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ganoloesol...bydd y farn draddodiadol am sancteiddrwydd bywyd dynol yn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cael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sigo</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o dan bwysau datblygiadau gwyddonol, technolegol a demograffig.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Dydi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hynny</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ddim</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unrhyw</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synnwyr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3" descr="Z:\Work15-16\15-16_57\Powerpoint\images\origin-of-speci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5930" y="806762"/>
            <a:ext cx="839343" cy="12189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Z:\Work15-16\15-16_57\Powerpoint\images\history-of-tim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6875" y="3680343"/>
            <a:ext cx="861916" cy="11528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Z:\Work15-16\15-16_57\Powerpoint\images\selfish-gen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8053" y="788977"/>
            <a:ext cx="832165" cy="10987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Z:\Work15-16\15-16_57\Powerpoint\images\practical-ethic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7459" y="3610382"/>
            <a:ext cx="737322" cy="112025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016448" y="1586261"/>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1859</a:t>
            </a:r>
          </a:p>
        </p:txBody>
      </p:sp>
      <p:sp>
        <p:nvSpPr>
          <p:cNvPr id="31" name="Rectangle 30"/>
          <p:cNvSpPr/>
          <p:nvPr/>
        </p:nvSpPr>
        <p:spPr>
          <a:xfrm>
            <a:off x="8077589" y="1482606"/>
            <a:ext cx="447559" cy="246221"/>
          </a:xfrm>
          <a:prstGeom prst="rect">
            <a:avLst/>
          </a:prstGeom>
          <a:noFill/>
        </p:spPr>
        <p:txBody>
          <a:bodyPr wrap="none" lIns="91440" tIns="45720" rIns="91440" bIns="45720">
            <a:spAutoFit/>
          </a:bodyPr>
          <a:lstStyle/>
          <a:p>
            <a:pPr algn="ctr"/>
            <a:r>
              <a:rPr lang="en-US" sz="1000" dirty="0">
                <a:ln w="0"/>
                <a:solidFill>
                  <a:schemeClr val="bg1"/>
                </a:solidFill>
                <a:effectLst>
                  <a:outerShdw blurRad="38100" dist="19050" dir="2700000" algn="tl" rotWithShape="0">
                    <a:schemeClr val="dk1">
                      <a:alpha val="40000"/>
                    </a:schemeClr>
                  </a:outerShdw>
                </a:effectLst>
              </a:rPr>
              <a:t>1976</a:t>
            </a:r>
            <a:endParaRPr lang="en-US" sz="1000" b="0" cap="none" spc="0" dirty="0">
              <a:ln w="0"/>
              <a:solidFill>
                <a:schemeClr val="bg1"/>
              </a:solidFill>
              <a:effectLst>
                <a:outerShdw blurRad="38100" dist="19050" dir="2700000" algn="tl" rotWithShape="0">
                  <a:schemeClr val="dk1">
                    <a:alpha val="40000"/>
                  </a:schemeClr>
                </a:outerShdw>
              </a:effectLst>
            </a:endParaRPr>
          </a:p>
        </p:txBody>
      </p:sp>
      <p:sp>
        <p:nvSpPr>
          <p:cNvPr id="32" name="Rectangle 31"/>
          <p:cNvSpPr/>
          <p:nvPr/>
        </p:nvSpPr>
        <p:spPr>
          <a:xfrm>
            <a:off x="1762762" y="4467725"/>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1988</a:t>
            </a:r>
          </a:p>
        </p:txBody>
      </p:sp>
      <p:sp>
        <p:nvSpPr>
          <p:cNvPr id="33" name="Rectangle 32"/>
          <p:cNvSpPr/>
          <p:nvPr/>
        </p:nvSpPr>
        <p:spPr>
          <a:xfrm>
            <a:off x="7873764" y="4314464"/>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1979</a:t>
            </a:r>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21319" y="2342854"/>
            <a:ext cx="1926547" cy="577857"/>
          </a:xfrm>
          <a:prstGeom prst="rect">
            <a:avLst/>
          </a:prstGeom>
        </p:spPr>
      </p:pic>
      <p:sp>
        <p:nvSpPr>
          <p:cNvPr id="36" name="TextBox 35"/>
          <p:cNvSpPr txBox="1"/>
          <p:nvPr/>
        </p:nvSpPr>
        <p:spPr>
          <a:xfrm>
            <a:off x="8623917" y="1809130"/>
            <a:ext cx="2122032" cy="523220"/>
          </a:xfrm>
          <a:prstGeom prst="rect">
            <a:avLst/>
          </a:prstGeom>
          <a:noFill/>
        </p:spPr>
        <p:txBody>
          <a:bodyPr wrap="square" rtlCol="0">
            <a:spAutoFit/>
          </a:bodyPr>
          <a:lstStyle/>
          <a:p>
            <a:r>
              <a:rPr lang="en-GB" sz="1400" b="1" dirty="0">
                <a:solidFill>
                  <a:srgbClr val="FF0000"/>
                </a:solidFill>
              </a:rPr>
              <a:t>CYMYSGEDD O ENYNNAU – DIM MWY, DIM LLAI!</a:t>
            </a:r>
          </a:p>
        </p:txBody>
      </p:sp>
      <p:sp>
        <p:nvSpPr>
          <p:cNvPr id="37" name="TextBox 36"/>
          <p:cNvSpPr txBox="1"/>
          <p:nvPr/>
        </p:nvSpPr>
        <p:spPr>
          <a:xfrm>
            <a:off x="6874688" y="2903136"/>
            <a:ext cx="1663387" cy="523220"/>
          </a:xfrm>
          <a:prstGeom prst="rect">
            <a:avLst/>
          </a:prstGeom>
          <a:noFill/>
        </p:spPr>
        <p:txBody>
          <a:bodyPr wrap="square" rtlCol="0">
            <a:spAutoFit/>
          </a:bodyPr>
          <a:lstStyle/>
          <a:p>
            <a:r>
              <a:rPr lang="en-GB" sz="1400" b="1" dirty="0">
                <a:solidFill>
                  <a:srgbClr val="FF0000"/>
                </a:solidFill>
              </a:rPr>
              <a:t>DUW YN CREU’R BYD? DIM O GWBL!</a:t>
            </a:r>
          </a:p>
        </p:txBody>
      </p:sp>
      <p:pic>
        <p:nvPicPr>
          <p:cNvPr id="38" name="Picture 37"/>
          <p:cNvPicPr>
            <a:picLocks noChangeAspect="1"/>
          </p:cNvPicPr>
          <p:nvPr/>
        </p:nvPicPr>
        <p:blipFill rotWithShape="1">
          <a:blip r:embed="rId12" cstate="print">
            <a:extLst>
              <a:ext uri="{28A0092B-C50C-407E-A947-70E740481C1C}">
                <a14:useLocalDpi xmlns:a14="http://schemas.microsoft.com/office/drawing/2010/main" val="0"/>
              </a:ext>
            </a:extLst>
          </a:blip>
          <a:srcRect l="-1166" r="-1" b="27394"/>
          <a:stretch/>
        </p:blipFill>
        <p:spPr>
          <a:xfrm>
            <a:off x="8855225" y="4995422"/>
            <a:ext cx="1573663" cy="1026731"/>
          </a:xfrm>
          <a:prstGeom prst="rect">
            <a:avLst/>
          </a:prstGeom>
        </p:spPr>
      </p:pic>
      <p:sp>
        <p:nvSpPr>
          <p:cNvPr id="39" name="TextBox 38"/>
          <p:cNvSpPr txBox="1"/>
          <p:nvPr/>
        </p:nvSpPr>
        <p:spPr>
          <a:xfrm>
            <a:off x="8692282" y="5989356"/>
            <a:ext cx="1865211" cy="738664"/>
          </a:xfrm>
          <a:prstGeom prst="rect">
            <a:avLst/>
          </a:prstGeom>
          <a:noFill/>
        </p:spPr>
        <p:txBody>
          <a:bodyPr wrap="square" rtlCol="0">
            <a:spAutoFit/>
          </a:bodyPr>
          <a:lstStyle/>
          <a:p>
            <a:pPr algn="ctr"/>
            <a:r>
              <a:rPr lang="en-GB" sz="1400" b="1" dirty="0">
                <a:solidFill>
                  <a:srgbClr val="FF0000"/>
                </a:solidFill>
              </a:rPr>
              <a:t>PROBLEMAU MOESOL O SAFBWYNT ANGHREFYDDOL</a:t>
            </a:r>
          </a:p>
        </p:txBody>
      </p:sp>
      <p:sp>
        <p:nvSpPr>
          <p:cNvPr id="41" name="TextBox 40"/>
          <p:cNvSpPr txBox="1"/>
          <p:nvPr/>
        </p:nvSpPr>
        <p:spPr>
          <a:xfrm>
            <a:off x="7691926" y="4897400"/>
            <a:ext cx="1080842" cy="1384995"/>
          </a:xfrm>
          <a:prstGeom prst="rect">
            <a:avLst/>
          </a:prstGeom>
          <a:noFill/>
        </p:spPr>
        <p:txBody>
          <a:bodyPr wrap="square" rtlCol="0">
            <a:spAutoFit/>
          </a:bodyPr>
          <a:lstStyle/>
          <a:p>
            <a:r>
              <a:rPr lang="en-GB" sz="1400" b="1" dirty="0">
                <a:solidFill>
                  <a:srgbClr val="FF0000"/>
                </a:solidFill>
              </a:rPr>
              <a:t>NID BYWYD SANCTAIDD SYDD YN BWYSIG OND EI ANSAWDD!</a:t>
            </a:r>
          </a:p>
        </p:txBody>
      </p:sp>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0691" y="4955164"/>
            <a:ext cx="1645725" cy="893255"/>
          </a:xfrm>
          <a:prstGeom prst="rect">
            <a:avLst/>
          </a:prstGeom>
        </p:spPr>
      </p:pic>
      <p:sp>
        <p:nvSpPr>
          <p:cNvPr id="43" name="TextBox 42"/>
          <p:cNvSpPr txBox="1"/>
          <p:nvPr/>
        </p:nvSpPr>
        <p:spPr>
          <a:xfrm>
            <a:off x="2404603" y="4401886"/>
            <a:ext cx="1955477" cy="523220"/>
          </a:xfrm>
          <a:prstGeom prst="rect">
            <a:avLst/>
          </a:prstGeom>
          <a:noFill/>
        </p:spPr>
        <p:txBody>
          <a:bodyPr wrap="square" rtlCol="0">
            <a:spAutoFit/>
          </a:bodyPr>
          <a:lstStyle/>
          <a:p>
            <a:r>
              <a:rPr lang="en-GB" sz="1400" b="1" dirty="0">
                <a:solidFill>
                  <a:srgbClr val="FF0000"/>
                </a:solidFill>
              </a:rPr>
              <a:t>NID OEDD AMSER YN BOD CYN Y GLEC FAWR!</a:t>
            </a:r>
          </a:p>
        </p:txBody>
      </p:sp>
      <p:sp>
        <p:nvSpPr>
          <p:cNvPr id="44" name="TextBox 43"/>
          <p:cNvSpPr txBox="1"/>
          <p:nvPr/>
        </p:nvSpPr>
        <p:spPr>
          <a:xfrm>
            <a:off x="1367246" y="5602266"/>
            <a:ext cx="2092921" cy="1169551"/>
          </a:xfrm>
          <a:prstGeom prst="rect">
            <a:avLst/>
          </a:prstGeom>
          <a:noFill/>
        </p:spPr>
        <p:txBody>
          <a:bodyPr wrap="square" rtlCol="0">
            <a:spAutoFit/>
          </a:bodyPr>
          <a:lstStyle/>
          <a:p>
            <a:r>
              <a:rPr lang="en-GB" sz="1400" b="1" dirty="0">
                <a:solidFill>
                  <a:srgbClr val="FF0000"/>
                </a:solidFill>
              </a:rPr>
              <a:t>NID DUW, BOD GORUWCHNATURIOL A GREODD Y BYDYSAWD! DEDDFAU FFISEG A WNAETH HYNNY.</a:t>
            </a:r>
          </a:p>
        </p:txBody>
      </p:sp>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06852" y="2041325"/>
            <a:ext cx="1406577" cy="979795"/>
          </a:xfrm>
          <a:prstGeom prst="rect">
            <a:avLst/>
          </a:prstGeom>
        </p:spPr>
      </p:pic>
      <p:sp>
        <p:nvSpPr>
          <p:cNvPr id="46" name="TextBox 45"/>
          <p:cNvSpPr txBox="1"/>
          <p:nvPr/>
        </p:nvSpPr>
        <p:spPr>
          <a:xfrm>
            <a:off x="2599236" y="1329404"/>
            <a:ext cx="1753844" cy="738664"/>
          </a:xfrm>
          <a:prstGeom prst="rect">
            <a:avLst/>
          </a:prstGeom>
          <a:noFill/>
        </p:spPr>
        <p:txBody>
          <a:bodyPr wrap="square" rtlCol="0">
            <a:spAutoFit/>
          </a:bodyPr>
          <a:lstStyle/>
          <a:p>
            <a:r>
              <a:rPr lang="en-GB" sz="1400" b="1" dirty="0">
                <a:solidFill>
                  <a:srgbClr val="FF0000"/>
                </a:solidFill>
              </a:rPr>
              <a:t>WEDI DATBLYGU AC ESBLYGU O EPAOD – HEB GAEL EIN CREU!</a:t>
            </a:r>
          </a:p>
        </p:txBody>
      </p:sp>
      <p:sp>
        <p:nvSpPr>
          <p:cNvPr id="47" name="TextBox 46"/>
          <p:cNvSpPr txBox="1"/>
          <p:nvPr/>
        </p:nvSpPr>
        <p:spPr>
          <a:xfrm>
            <a:off x="1662094" y="2171062"/>
            <a:ext cx="1103661" cy="738664"/>
          </a:xfrm>
          <a:prstGeom prst="rect">
            <a:avLst/>
          </a:prstGeom>
          <a:noFill/>
        </p:spPr>
        <p:txBody>
          <a:bodyPr wrap="square" rtlCol="0">
            <a:spAutoFit/>
          </a:bodyPr>
          <a:lstStyle/>
          <a:p>
            <a:r>
              <a:rPr lang="en-GB" sz="1400" b="1" dirty="0">
                <a:solidFill>
                  <a:srgbClr val="FF0000"/>
                </a:solidFill>
              </a:rPr>
              <a:t>1859 YN FLWYDDYN BWYSIG! </a:t>
            </a:r>
          </a:p>
        </p:txBody>
      </p:sp>
      <p:sp>
        <p:nvSpPr>
          <p:cNvPr id="48" name="TextBox 47"/>
          <p:cNvSpPr txBox="1"/>
          <p:nvPr/>
        </p:nvSpPr>
        <p:spPr>
          <a:xfrm>
            <a:off x="1281167" y="3019800"/>
            <a:ext cx="2598767" cy="523220"/>
          </a:xfrm>
          <a:prstGeom prst="rect">
            <a:avLst/>
          </a:prstGeom>
          <a:noFill/>
        </p:spPr>
        <p:txBody>
          <a:bodyPr wrap="square" rtlCol="0">
            <a:spAutoFit/>
          </a:bodyPr>
          <a:lstStyle/>
          <a:p>
            <a:r>
              <a:rPr lang="en-GB" sz="1400" b="1" dirty="0">
                <a:solidFill>
                  <a:srgbClr val="FF0000"/>
                </a:solidFill>
              </a:rPr>
              <a:t>EGLURO ESBLYGIAD MEWN MODD MANWL A RHESYMEGOL</a:t>
            </a:r>
          </a:p>
        </p:txBody>
      </p:sp>
      <p:cxnSp>
        <p:nvCxnSpPr>
          <p:cNvPr id="50" name="Straight Connector 49"/>
          <p:cNvCxnSpPr/>
          <p:nvPr/>
        </p:nvCxnSpPr>
        <p:spPr>
          <a:xfrm>
            <a:off x="125685" y="3546068"/>
            <a:ext cx="11852955"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837303" y="785486"/>
            <a:ext cx="55579" cy="59139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87027" y="2930756"/>
            <a:ext cx="2110057" cy="307777"/>
          </a:xfrm>
          <a:prstGeom prst="rect">
            <a:avLst/>
          </a:prstGeom>
          <a:noFill/>
        </p:spPr>
        <p:txBody>
          <a:bodyPr wrap="square" rtlCol="0">
            <a:spAutoFit/>
          </a:bodyPr>
          <a:lstStyle/>
          <a:p>
            <a:r>
              <a:rPr lang="en-GB" sz="1400" b="1" dirty="0">
                <a:solidFill>
                  <a:srgbClr val="FF0000"/>
                </a:solidFill>
              </a:rPr>
              <a:t>THE BLIND WATCHMAKER</a:t>
            </a:r>
          </a:p>
        </p:txBody>
      </p:sp>
    </p:spTree>
    <p:extLst>
      <p:ext uri="{BB962C8B-B14F-4D97-AF65-F5344CB8AC3E}">
        <p14:creationId xmlns:p14="http://schemas.microsoft.com/office/powerpoint/2010/main" val="46828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1520039"/>
              </p:ext>
            </p:extLst>
          </p:nvPr>
        </p:nvGraphicFramePr>
        <p:xfrm>
          <a:off x="614230" y="2561719"/>
          <a:ext cx="8184536" cy="2773680"/>
        </p:xfrm>
        <a:graphic>
          <a:graphicData uri="http://schemas.openxmlformats.org/drawingml/2006/table">
            <a:tbl>
              <a:tblPr firstRow="1" firstCol="1" lastRow="1" lastCol="1" bandRow="1" bandCol="1"/>
              <a:tblGrid>
                <a:gridCol w="1047645">
                  <a:extLst>
                    <a:ext uri="{9D8B030D-6E8A-4147-A177-3AD203B41FA5}">
                      <a16:colId xmlns:a16="http://schemas.microsoft.com/office/drawing/2014/main" val="4158401527"/>
                    </a:ext>
                  </a:extLst>
                </a:gridCol>
                <a:gridCol w="2592198">
                  <a:extLst>
                    <a:ext uri="{9D8B030D-6E8A-4147-A177-3AD203B41FA5}">
                      <a16:colId xmlns:a16="http://schemas.microsoft.com/office/drawing/2014/main" val="3835733252"/>
                    </a:ext>
                  </a:extLst>
                </a:gridCol>
                <a:gridCol w="2498559">
                  <a:extLst>
                    <a:ext uri="{9D8B030D-6E8A-4147-A177-3AD203B41FA5}">
                      <a16:colId xmlns:a16="http://schemas.microsoft.com/office/drawing/2014/main" val="2050958419"/>
                    </a:ext>
                  </a:extLst>
                </a:gridCol>
                <a:gridCol w="2046134">
                  <a:extLst>
                    <a:ext uri="{9D8B030D-6E8A-4147-A177-3AD203B41FA5}">
                      <a16:colId xmlns:a16="http://schemas.microsoft.com/office/drawing/2014/main" val="2889342682"/>
                    </a:ext>
                  </a:extLst>
                </a:gridCol>
              </a:tblGrid>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GOSODIAD</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Tahoma" panose="020B0604030504040204" pitchFamily="34" charset="0"/>
                          <a:ea typeface="Times New Roman" panose="02020603050405020304" pitchFamily="18" charset="0"/>
                        </a:rPr>
                        <a:t>THEISTIAD</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Tahoma" panose="020B0604030504040204" pitchFamily="34" charset="0"/>
                          <a:ea typeface="Times New Roman" panose="02020603050405020304" pitchFamily="18" charset="0"/>
                        </a:rPr>
                        <a:t>ANFFYDDIWR</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Tahoma" panose="020B0604030504040204" pitchFamily="34" charset="0"/>
                          <a:ea typeface="Times New Roman" panose="02020603050405020304" pitchFamily="18" charset="0"/>
                        </a:rPr>
                        <a:t>AGNOSTIG</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078476"/>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881444"/>
                  </a:ext>
                </a:extLst>
              </a:tr>
              <a:tr h="209571">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459335"/>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3</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857439"/>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4</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575360"/>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5</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401180"/>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6</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740424"/>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7</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128475"/>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8</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997488"/>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9</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719024"/>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10</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43080"/>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11</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652467"/>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12</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970316"/>
                  </a:ext>
                </a:extLst>
              </a:tr>
            </a:tbl>
          </a:graphicData>
        </a:graphic>
      </p:graphicFrame>
      <p:sp>
        <p:nvSpPr>
          <p:cNvPr id="3" name="Rectangle 1"/>
          <p:cNvSpPr>
            <a:spLocks noChangeArrowheads="1"/>
          </p:cNvSpPr>
          <p:nvPr/>
        </p:nvSpPr>
        <p:spPr bwMode="auto">
          <a:xfrm>
            <a:off x="430491" y="421549"/>
            <a:ext cx="8368275"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Dyma</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dri</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gair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pwysig</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y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byddwch</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gorfod</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eu</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dysgu</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uned</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hon:</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CREDINIWR/THEISTIAD :  RHYWUN SY’N CREDU FOD DUW YN BOD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AGNOSTIG: RHYWUN SY’N CREDU NAD YW HI’N BOSIBL GWYBOD A OES DUW NEU BEIDIO</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ANFFYDDIWR: RHYWUN SY’N CREDU NAD OES DUW YN BOD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Edrychwch</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y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gwahanol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ddisgrifiadau</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neu</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ambell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farn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am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Dduw</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welwch</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dudalen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61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Archwilio</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Materion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mewn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Addysg</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Grefyddol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1 ac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llenwch</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y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tabl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canlynol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drwy</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roi</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tic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y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golofn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gywir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366397" y="2610976"/>
            <a:ext cx="2066667" cy="1952381"/>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9366396" y="594276"/>
            <a:ext cx="2066667" cy="1961905"/>
          </a:xfrm>
          <a:prstGeom prst="rect">
            <a:avLst/>
          </a:prstGeom>
          <a:ln w="38100">
            <a:solidFill>
              <a:schemeClr val="tx1"/>
            </a:solidFill>
          </a:ln>
        </p:spPr>
      </p:pic>
      <p:pic>
        <p:nvPicPr>
          <p:cNvPr id="6" name="Picture 5"/>
          <p:cNvPicPr>
            <a:picLocks noChangeAspect="1"/>
          </p:cNvPicPr>
          <p:nvPr/>
        </p:nvPicPr>
        <p:blipFill>
          <a:blip r:embed="rId4"/>
          <a:stretch>
            <a:fillRect/>
          </a:stretch>
        </p:blipFill>
        <p:spPr>
          <a:xfrm>
            <a:off x="9366397" y="4618152"/>
            <a:ext cx="2066667" cy="1980952"/>
          </a:xfrm>
          <a:prstGeom prst="rect">
            <a:avLst/>
          </a:prstGeom>
          <a:ln w="38100">
            <a:solidFill>
              <a:schemeClr val="tx1"/>
            </a:solidFill>
          </a:ln>
        </p:spPr>
      </p:pic>
      <p:pic>
        <p:nvPicPr>
          <p:cNvPr id="7" name="Picture 6"/>
          <p:cNvPicPr>
            <a:picLocks noChangeAspect="1"/>
          </p:cNvPicPr>
          <p:nvPr/>
        </p:nvPicPr>
        <p:blipFill>
          <a:blip r:embed="rId5"/>
          <a:stretch>
            <a:fillRect/>
          </a:stretch>
        </p:blipFill>
        <p:spPr>
          <a:xfrm>
            <a:off x="1985519" y="114742"/>
            <a:ext cx="5628571" cy="342457"/>
          </a:xfrm>
          <a:prstGeom prst="rect">
            <a:avLst/>
          </a:prstGeom>
        </p:spPr>
      </p:pic>
      <p:sp>
        <p:nvSpPr>
          <p:cNvPr id="9" name="TextBox 8"/>
          <p:cNvSpPr txBox="1"/>
          <p:nvPr/>
        </p:nvSpPr>
        <p:spPr>
          <a:xfrm>
            <a:off x="218388" y="5436273"/>
            <a:ext cx="8976220" cy="1323439"/>
          </a:xfrm>
          <a:prstGeom prst="rect">
            <a:avLst/>
          </a:prstGeom>
          <a:solidFill>
            <a:schemeClr val="accent1">
              <a:lumMod val="20000"/>
              <a:lumOff val="80000"/>
            </a:schemeClr>
          </a:solidFill>
        </p:spPr>
        <p:txBody>
          <a:bodyPr wrap="square" rtlCol="0">
            <a:spAutoFit/>
          </a:bodyPr>
          <a:lstStyle/>
          <a:p>
            <a:r>
              <a:rPr lang="en-GB" sz="1600" b="1" dirty="0">
                <a:solidFill>
                  <a:srgbClr val="FF0000"/>
                </a:solidFill>
              </a:rPr>
              <a:t>DYNEIDDWYR: </a:t>
            </a:r>
            <a:r>
              <a:rPr lang="en-GB" sz="1600" b="1" dirty="0" err="1">
                <a:solidFill>
                  <a:srgbClr val="FF0000"/>
                </a:solidFill>
              </a:rPr>
              <a:t>Gallwn</a:t>
            </a:r>
            <a:r>
              <a:rPr lang="en-GB" sz="1600" b="1" dirty="0">
                <a:solidFill>
                  <a:srgbClr val="FF0000"/>
                </a:solidFill>
              </a:rPr>
              <a:t> </a:t>
            </a:r>
            <a:r>
              <a:rPr lang="en-GB" sz="1600" b="1" dirty="0" err="1">
                <a:solidFill>
                  <a:srgbClr val="FF0000"/>
                </a:solidFill>
              </a:rPr>
              <a:t>ddeall</a:t>
            </a:r>
            <a:r>
              <a:rPr lang="en-GB" sz="1600" b="1" dirty="0">
                <a:solidFill>
                  <a:srgbClr val="FF0000"/>
                </a:solidFill>
              </a:rPr>
              <a:t> y </a:t>
            </a:r>
            <a:r>
              <a:rPr lang="en-GB" sz="1600" b="1" dirty="0" err="1">
                <a:solidFill>
                  <a:srgbClr val="FF0000"/>
                </a:solidFill>
              </a:rPr>
              <a:t>byd</a:t>
            </a:r>
            <a:r>
              <a:rPr lang="en-GB" sz="1600" b="1" dirty="0">
                <a:solidFill>
                  <a:srgbClr val="FF0000"/>
                </a:solidFill>
              </a:rPr>
              <a:t> </a:t>
            </a:r>
            <a:r>
              <a:rPr lang="en-GB" sz="1600" b="1" dirty="0" err="1">
                <a:solidFill>
                  <a:srgbClr val="FF0000"/>
                </a:solidFill>
              </a:rPr>
              <a:t>gyda</a:t>
            </a:r>
            <a:r>
              <a:rPr lang="en-GB" sz="1600" b="1" dirty="0">
                <a:solidFill>
                  <a:srgbClr val="FF0000"/>
                </a:solidFill>
              </a:rPr>
              <a:t> </a:t>
            </a:r>
            <a:r>
              <a:rPr lang="en-GB" sz="1600" b="1" dirty="0" err="1">
                <a:solidFill>
                  <a:srgbClr val="FF0000"/>
                </a:solidFill>
              </a:rPr>
              <a:t>chymorth</a:t>
            </a:r>
            <a:r>
              <a:rPr lang="en-GB" sz="1600" b="1" dirty="0">
                <a:solidFill>
                  <a:srgbClr val="FF0000"/>
                </a:solidFill>
              </a:rPr>
              <a:t> </a:t>
            </a:r>
            <a:r>
              <a:rPr lang="en-GB" sz="1600" b="1" dirty="0" err="1">
                <a:solidFill>
                  <a:srgbClr val="FF0000"/>
                </a:solidFill>
              </a:rPr>
              <a:t>Gwyddoniaeth</a:t>
            </a:r>
            <a:r>
              <a:rPr lang="en-GB" sz="1600" b="1" dirty="0">
                <a:solidFill>
                  <a:srgbClr val="FF0000"/>
                </a:solidFill>
              </a:rPr>
              <a:t>.  Ni </a:t>
            </a:r>
            <a:r>
              <a:rPr lang="en-GB" sz="1600" b="1" dirty="0" err="1">
                <a:solidFill>
                  <a:srgbClr val="FF0000"/>
                </a:solidFill>
              </a:rPr>
              <a:t>allwn</a:t>
            </a:r>
            <a:r>
              <a:rPr lang="en-GB" sz="1600" b="1" dirty="0">
                <a:solidFill>
                  <a:srgbClr val="FF0000"/>
                </a:solidFill>
              </a:rPr>
              <a:t> </a:t>
            </a:r>
            <a:r>
              <a:rPr lang="en-GB" sz="1600" b="1" dirty="0" err="1">
                <a:solidFill>
                  <a:srgbClr val="FF0000"/>
                </a:solidFill>
              </a:rPr>
              <a:t>ddibynnu</a:t>
            </a:r>
            <a:r>
              <a:rPr lang="en-GB" sz="1600" b="1" dirty="0">
                <a:solidFill>
                  <a:srgbClr val="FF0000"/>
                </a:solidFill>
              </a:rPr>
              <a:t> </a:t>
            </a:r>
            <a:r>
              <a:rPr lang="en-GB" sz="1600" b="1" dirty="0" err="1">
                <a:solidFill>
                  <a:srgbClr val="FF0000"/>
                </a:solidFill>
              </a:rPr>
              <a:t>ar</a:t>
            </a:r>
            <a:r>
              <a:rPr lang="en-GB" sz="1600" b="1" dirty="0">
                <a:solidFill>
                  <a:srgbClr val="FF0000"/>
                </a:solidFill>
              </a:rPr>
              <a:t> </a:t>
            </a:r>
            <a:r>
              <a:rPr lang="en-GB" sz="1600" b="1" dirty="0" err="1">
                <a:solidFill>
                  <a:srgbClr val="FF0000"/>
                </a:solidFill>
              </a:rPr>
              <a:t>gredoau</a:t>
            </a:r>
            <a:r>
              <a:rPr lang="en-GB" sz="1600" b="1" dirty="0">
                <a:solidFill>
                  <a:srgbClr val="FF0000"/>
                </a:solidFill>
              </a:rPr>
              <a:t> </a:t>
            </a:r>
            <a:r>
              <a:rPr lang="en-GB" sz="1600" b="1" dirty="0" err="1">
                <a:solidFill>
                  <a:srgbClr val="FF0000"/>
                </a:solidFill>
              </a:rPr>
              <a:t>crefyddol</a:t>
            </a:r>
            <a:r>
              <a:rPr lang="en-GB" sz="1600" b="1" dirty="0">
                <a:solidFill>
                  <a:srgbClr val="FF0000"/>
                </a:solidFill>
              </a:rPr>
              <a:t>.  </a:t>
            </a:r>
            <a:r>
              <a:rPr lang="en-GB" sz="1600" b="1" dirty="0" err="1">
                <a:solidFill>
                  <a:srgbClr val="FF0000"/>
                </a:solidFill>
              </a:rPr>
              <a:t>Nid</a:t>
            </a:r>
            <a:r>
              <a:rPr lang="en-GB" sz="1600" b="1" dirty="0">
                <a:solidFill>
                  <a:srgbClr val="FF0000"/>
                </a:solidFill>
              </a:rPr>
              <a:t> </a:t>
            </a:r>
            <a:r>
              <a:rPr lang="en-GB" sz="1600" b="1" dirty="0" err="1">
                <a:solidFill>
                  <a:srgbClr val="FF0000"/>
                </a:solidFill>
              </a:rPr>
              <a:t>oes</a:t>
            </a:r>
            <a:r>
              <a:rPr lang="en-GB" sz="1600" b="1" dirty="0">
                <a:solidFill>
                  <a:srgbClr val="FF0000"/>
                </a:solidFill>
              </a:rPr>
              <a:t> </a:t>
            </a:r>
            <a:r>
              <a:rPr lang="en-GB" sz="1600" b="1" dirty="0" err="1">
                <a:solidFill>
                  <a:srgbClr val="FF0000"/>
                </a:solidFill>
              </a:rPr>
              <a:t>rheswm</a:t>
            </a:r>
            <a:r>
              <a:rPr lang="en-GB" sz="1600" b="1" dirty="0">
                <a:solidFill>
                  <a:srgbClr val="FF0000"/>
                </a:solidFill>
              </a:rPr>
              <a:t> da </a:t>
            </a:r>
            <a:r>
              <a:rPr lang="en-GB" sz="1600" b="1" dirty="0" err="1">
                <a:solidFill>
                  <a:srgbClr val="FF0000"/>
                </a:solidFill>
              </a:rPr>
              <a:t>dros</a:t>
            </a:r>
            <a:r>
              <a:rPr lang="en-GB" sz="1600" b="1" dirty="0">
                <a:solidFill>
                  <a:srgbClr val="FF0000"/>
                </a:solidFill>
              </a:rPr>
              <a:t> </a:t>
            </a:r>
            <a:r>
              <a:rPr lang="en-GB" sz="1600" b="1" dirty="0" err="1">
                <a:solidFill>
                  <a:srgbClr val="FF0000"/>
                </a:solidFill>
              </a:rPr>
              <a:t>gredu</a:t>
            </a:r>
            <a:r>
              <a:rPr lang="en-GB" sz="1600" b="1" dirty="0">
                <a:solidFill>
                  <a:srgbClr val="FF0000"/>
                </a:solidFill>
              </a:rPr>
              <a:t> </a:t>
            </a:r>
            <a:r>
              <a:rPr lang="en-GB" sz="1600" b="1" dirty="0" err="1">
                <a:solidFill>
                  <a:srgbClr val="FF0000"/>
                </a:solidFill>
              </a:rPr>
              <a:t>mewn</a:t>
            </a:r>
            <a:r>
              <a:rPr lang="en-GB" sz="1600" b="1" dirty="0">
                <a:solidFill>
                  <a:srgbClr val="FF0000"/>
                </a:solidFill>
              </a:rPr>
              <a:t> </a:t>
            </a:r>
            <a:r>
              <a:rPr lang="en-GB" sz="1600" b="1" dirty="0" err="1">
                <a:solidFill>
                  <a:srgbClr val="FF0000"/>
                </a:solidFill>
              </a:rPr>
              <a:t>Duw</a:t>
            </a:r>
            <a:r>
              <a:rPr lang="en-GB" sz="1600" b="1" dirty="0">
                <a:solidFill>
                  <a:srgbClr val="FF0000"/>
                </a:solidFill>
              </a:rPr>
              <a:t> ac y </a:t>
            </a:r>
            <a:r>
              <a:rPr lang="en-GB" sz="1600" b="1" dirty="0" err="1">
                <a:solidFill>
                  <a:srgbClr val="FF0000"/>
                </a:solidFill>
              </a:rPr>
              <a:t>mae</a:t>
            </a:r>
            <a:r>
              <a:rPr lang="en-GB" sz="1600" b="1" dirty="0">
                <a:solidFill>
                  <a:srgbClr val="FF0000"/>
                </a:solidFill>
              </a:rPr>
              <a:t> </a:t>
            </a:r>
            <a:r>
              <a:rPr lang="en-GB" sz="1600" b="1" dirty="0" err="1">
                <a:solidFill>
                  <a:srgbClr val="FF0000"/>
                </a:solidFill>
              </a:rPr>
              <a:t>llawer</a:t>
            </a:r>
            <a:r>
              <a:rPr lang="en-GB" sz="1600" b="1" dirty="0">
                <a:solidFill>
                  <a:srgbClr val="FF0000"/>
                </a:solidFill>
              </a:rPr>
              <a:t> o </a:t>
            </a:r>
            <a:r>
              <a:rPr lang="en-GB" sz="1600" b="1" dirty="0" err="1">
                <a:solidFill>
                  <a:srgbClr val="FF0000"/>
                </a:solidFill>
              </a:rPr>
              <a:t>dystiolaeth</a:t>
            </a:r>
            <a:r>
              <a:rPr lang="en-GB" sz="1600" b="1" dirty="0">
                <a:solidFill>
                  <a:srgbClr val="FF0000"/>
                </a:solidFill>
              </a:rPr>
              <a:t> </a:t>
            </a:r>
            <a:r>
              <a:rPr lang="en-GB" sz="1600" b="1" dirty="0" err="1">
                <a:solidFill>
                  <a:srgbClr val="FF0000"/>
                </a:solidFill>
              </a:rPr>
              <a:t>sydd</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awgrymu</a:t>
            </a:r>
            <a:r>
              <a:rPr lang="en-GB" sz="1600" b="1" dirty="0">
                <a:solidFill>
                  <a:srgbClr val="FF0000"/>
                </a:solidFill>
              </a:rPr>
              <a:t> </a:t>
            </a:r>
            <a:r>
              <a:rPr lang="en-GB" sz="1600" b="1" dirty="0" err="1">
                <a:solidFill>
                  <a:srgbClr val="FF0000"/>
                </a:solidFill>
              </a:rPr>
              <a:t>fod</a:t>
            </a:r>
            <a:r>
              <a:rPr lang="en-GB" sz="1600" b="1" dirty="0">
                <a:solidFill>
                  <a:srgbClr val="FF0000"/>
                </a:solidFill>
              </a:rPr>
              <a:t> y </a:t>
            </a:r>
            <a:r>
              <a:rPr lang="en-GB" sz="1600" b="1" dirty="0" err="1">
                <a:solidFill>
                  <a:srgbClr val="FF0000"/>
                </a:solidFill>
              </a:rPr>
              <a:t>byd</a:t>
            </a:r>
            <a:r>
              <a:rPr lang="en-GB" sz="1600" b="1" dirty="0">
                <a:solidFill>
                  <a:srgbClr val="FF0000"/>
                </a:solidFill>
              </a:rPr>
              <a:t> </a:t>
            </a:r>
            <a:r>
              <a:rPr lang="en-GB" sz="1600" b="1" dirty="0" err="1">
                <a:solidFill>
                  <a:srgbClr val="FF0000"/>
                </a:solidFill>
              </a:rPr>
              <a:t>wedi</a:t>
            </a:r>
            <a:r>
              <a:rPr lang="en-GB" sz="1600" b="1" dirty="0">
                <a:solidFill>
                  <a:srgbClr val="FF0000"/>
                </a:solidFill>
              </a:rPr>
              <a:t> </a:t>
            </a:r>
            <a:r>
              <a:rPr lang="en-GB" sz="1600" b="1" dirty="0" err="1">
                <a:solidFill>
                  <a:srgbClr val="FF0000"/>
                </a:solidFill>
              </a:rPr>
              <a:t>datblygu</a:t>
            </a:r>
            <a:r>
              <a:rPr lang="en-GB" sz="1600" b="1" dirty="0">
                <a:solidFill>
                  <a:srgbClr val="FF0000"/>
                </a:solidFill>
              </a:rPr>
              <a:t> </a:t>
            </a:r>
            <a:r>
              <a:rPr lang="en-GB" sz="1600" b="1" dirty="0" err="1">
                <a:solidFill>
                  <a:srgbClr val="FF0000"/>
                </a:solidFill>
              </a:rPr>
              <a:t>dros</a:t>
            </a:r>
            <a:r>
              <a:rPr lang="en-GB" sz="1600" b="1" dirty="0">
                <a:solidFill>
                  <a:srgbClr val="FF0000"/>
                </a:solidFill>
              </a:rPr>
              <a:t> </a:t>
            </a:r>
            <a:r>
              <a:rPr lang="en-GB" sz="1600" b="1" dirty="0" err="1">
                <a:solidFill>
                  <a:srgbClr val="FF0000"/>
                </a:solidFill>
              </a:rPr>
              <a:t>gyfnod</a:t>
            </a:r>
            <a:r>
              <a:rPr lang="en-GB" sz="1600" b="1" dirty="0">
                <a:solidFill>
                  <a:srgbClr val="FF0000"/>
                </a:solidFill>
              </a:rPr>
              <a:t> o </a:t>
            </a:r>
            <a:r>
              <a:rPr lang="en-GB" sz="1600" b="1" dirty="0" err="1">
                <a:solidFill>
                  <a:srgbClr val="FF0000"/>
                </a:solidFill>
              </a:rPr>
              <a:t>amser</a:t>
            </a:r>
            <a:r>
              <a:rPr lang="en-GB" sz="1600" b="1" dirty="0">
                <a:solidFill>
                  <a:srgbClr val="FF0000"/>
                </a:solidFill>
              </a:rPr>
              <a:t>, </a:t>
            </a:r>
            <a:r>
              <a:rPr lang="en-GB" sz="1600" b="1" dirty="0" err="1">
                <a:solidFill>
                  <a:srgbClr val="FF0000"/>
                </a:solidFill>
              </a:rPr>
              <a:t>drwy</a:t>
            </a:r>
            <a:r>
              <a:rPr lang="en-GB" sz="1600" b="1" dirty="0">
                <a:solidFill>
                  <a:srgbClr val="FF0000"/>
                </a:solidFill>
              </a:rPr>
              <a:t> </a:t>
            </a:r>
            <a:r>
              <a:rPr lang="en-GB" sz="1600" b="1" dirty="0" err="1">
                <a:solidFill>
                  <a:srgbClr val="FF0000"/>
                </a:solidFill>
              </a:rPr>
              <a:t>brosesau</a:t>
            </a:r>
            <a:r>
              <a:rPr lang="en-GB" sz="1600" b="1" dirty="0">
                <a:solidFill>
                  <a:srgbClr val="FF0000"/>
                </a:solidFill>
              </a:rPr>
              <a:t> </a:t>
            </a:r>
            <a:r>
              <a:rPr lang="en-GB" sz="1600" b="1" dirty="0" err="1">
                <a:solidFill>
                  <a:srgbClr val="FF0000"/>
                </a:solidFill>
              </a:rPr>
              <a:t>naturiol</a:t>
            </a:r>
            <a:r>
              <a:rPr lang="en-GB" sz="1600" b="1" dirty="0">
                <a:solidFill>
                  <a:srgbClr val="FF0000"/>
                </a:solidFill>
              </a:rPr>
              <a:t> </a:t>
            </a:r>
            <a:r>
              <a:rPr lang="en-GB" sz="1600" b="1" dirty="0" err="1">
                <a:solidFill>
                  <a:srgbClr val="FF0000"/>
                </a:solidFill>
              </a:rPr>
              <a:t>dros</a:t>
            </a:r>
            <a:r>
              <a:rPr lang="en-GB" sz="1600" b="1" dirty="0">
                <a:solidFill>
                  <a:srgbClr val="FF0000"/>
                </a:solidFill>
              </a:rPr>
              <a:t> </a:t>
            </a:r>
            <a:r>
              <a:rPr lang="en-GB" sz="1600" b="1" dirty="0" err="1">
                <a:solidFill>
                  <a:srgbClr val="FF0000"/>
                </a:solidFill>
              </a:rPr>
              <a:t>filiynau</a:t>
            </a:r>
            <a:r>
              <a:rPr lang="en-GB" sz="1600" b="1" dirty="0">
                <a:solidFill>
                  <a:srgbClr val="FF0000"/>
                </a:solidFill>
              </a:rPr>
              <a:t> o </a:t>
            </a:r>
            <a:r>
              <a:rPr lang="en-GB" sz="1600" b="1" dirty="0" err="1">
                <a:solidFill>
                  <a:srgbClr val="FF0000"/>
                </a:solidFill>
              </a:rPr>
              <a:t>flynyddoedd</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ôl</a:t>
            </a:r>
            <a:r>
              <a:rPr lang="en-GB" sz="1600" b="1" dirty="0">
                <a:solidFill>
                  <a:srgbClr val="FF0000"/>
                </a:solidFill>
              </a:rPr>
              <a:t>.  Gall </a:t>
            </a:r>
            <a:r>
              <a:rPr lang="en-GB" sz="1600" b="1" dirty="0" err="1">
                <a:solidFill>
                  <a:srgbClr val="FF0000"/>
                </a:solidFill>
              </a:rPr>
              <a:t>esblygiad</a:t>
            </a:r>
            <a:r>
              <a:rPr lang="en-GB" sz="1600" b="1" dirty="0">
                <a:solidFill>
                  <a:srgbClr val="FF0000"/>
                </a:solidFill>
              </a:rPr>
              <a:t> </a:t>
            </a:r>
            <a:r>
              <a:rPr lang="en-GB" sz="1600" b="1" dirty="0" err="1">
                <a:solidFill>
                  <a:srgbClr val="FF0000"/>
                </a:solidFill>
              </a:rPr>
              <a:t>ddangos</a:t>
            </a:r>
            <a:r>
              <a:rPr lang="en-GB" sz="1600" b="1" dirty="0">
                <a:solidFill>
                  <a:srgbClr val="FF0000"/>
                </a:solidFill>
              </a:rPr>
              <a:t> </a:t>
            </a:r>
            <a:r>
              <a:rPr lang="en-GB" sz="1600" b="1" dirty="0" err="1">
                <a:solidFill>
                  <a:srgbClr val="FF0000"/>
                </a:solidFill>
              </a:rPr>
              <a:t>inni’r</a:t>
            </a:r>
            <a:r>
              <a:rPr lang="en-GB" sz="1600" b="1" dirty="0">
                <a:solidFill>
                  <a:srgbClr val="FF0000"/>
                </a:solidFill>
              </a:rPr>
              <a:t> </a:t>
            </a:r>
            <a:r>
              <a:rPr lang="en-GB" sz="1600" b="1" dirty="0" err="1">
                <a:solidFill>
                  <a:srgbClr val="FF0000"/>
                </a:solidFill>
              </a:rPr>
              <a:t>ffordd</a:t>
            </a:r>
            <a:r>
              <a:rPr lang="en-GB" sz="1600" b="1" dirty="0">
                <a:solidFill>
                  <a:srgbClr val="FF0000"/>
                </a:solidFill>
              </a:rPr>
              <a:t> y </a:t>
            </a:r>
            <a:r>
              <a:rPr lang="en-GB" sz="1600" b="1" dirty="0" err="1">
                <a:solidFill>
                  <a:srgbClr val="FF0000"/>
                </a:solidFill>
              </a:rPr>
              <a:t>mae</a:t>
            </a:r>
            <a:r>
              <a:rPr lang="en-GB" sz="1600" b="1" dirty="0">
                <a:solidFill>
                  <a:srgbClr val="FF0000"/>
                </a:solidFill>
              </a:rPr>
              <a:t> </a:t>
            </a:r>
            <a:r>
              <a:rPr lang="en-GB" sz="1600" b="1" dirty="0" err="1">
                <a:solidFill>
                  <a:srgbClr val="FF0000"/>
                </a:solidFill>
              </a:rPr>
              <a:t>gwahanol</a:t>
            </a:r>
            <a:r>
              <a:rPr lang="en-GB" sz="1600" b="1" dirty="0">
                <a:solidFill>
                  <a:srgbClr val="FF0000"/>
                </a:solidFill>
              </a:rPr>
              <a:t> </a:t>
            </a:r>
            <a:r>
              <a:rPr lang="en-GB" sz="1600" b="1" dirty="0" err="1">
                <a:solidFill>
                  <a:srgbClr val="FF0000"/>
                </a:solidFill>
              </a:rPr>
              <a:t>rywogiaethau</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perthyn</a:t>
            </a:r>
            <a:r>
              <a:rPr lang="en-GB" sz="1600" b="1" dirty="0">
                <a:solidFill>
                  <a:srgbClr val="FF0000"/>
                </a:solidFill>
              </a:rPr>
              <a:t> </a:t>
            </a:r>
            <a:r>
              <a:rPr lang="en-GB" sz="1600" b="1" dirty="0" err="1">
                <a:solidFill>
                  <a:srgbClr val="FF0000"/>
                </a:solidFill>
              </a:rPr>
              <a:t>i’w</a:t>
            </a:r>
            <a:r>
              <a:rPr lang="en-GB" sz="1600" b="1" dirty="0">
                <a:solidFill>
                  <a:srgbClr val="FF0000"/>
                </a:solidFill>
              </a:rPr>
              <a:t> </a:t>
            </a:r>
            <a:r>
              <a:rPr lang="en-GB" sz="1600" b="1" dirty="0" err="1">
                <a:solidFill>
                  <a:srgbClr val="FF0000"/>
                </a:solidFill>
              </a:rPr>
              <a:t>gilydd</a:t>
            </a:r>
            <a:r>
              <a:rPr lang="en-GB" sz="1600" b="1" dirty="0">
                <a:solidFill>
                  <a:srgbClr val="FF0000"/>
                </a:solidFill>
              </a:rPr>
              <a:t> </a:t>
            </a:r>
            <a:r>
              <a:rPr lang="en-GB" sz="1600" b="1" dirty="0" err="1">
                <a:solidFill>
                  <a:srgbClr val="FF0000"/>
                </a:solidFill>
              </a:rPr>
              <a:t>erbyn</a:t>
            </a:r>
            <a:r>
              <a:rPr lang="en-GB" sz="1600" b="1" dirty="0">
                <a:solidFill>
                  <a:srgbClr val="FF0000"/>
                </a:solidFill>
              </a:rPr>
              <a:t> </a:t>
            </a:r>
            <a:r>
              <a:rPr lang="en-GB" sz="1600" b="1" dirty="0" err="1">
                <a:solidFill>
                  <a:srgbClr val="FF0000"/>
                </a:solidFill>
              </a:rPr>
              <a:t>heddiw</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hytrach</a:t>
            </a:r>
            <a:r>
              <a:rPr lang="en-GB" sz="1600" b="1" dirty="0">
                <a:solidFill>
                  <a:srgbClr val="FF0000"/>
                </a:solidFill>
              </a:rPr>
              <a:t> </a:t>
            </a:r>
            <a:r>
              <a:rPr lang="en-GB" sz="1600" b="1" dirty="0" err="1">
                <a:solidFill>
                  <a:srgbClr val="FF0000"/>
                </a:solidFill>
              </a:rPr>
              <a:t>na</a:t>
            </a:r>
            <a:r>
              <a:rPr lang="en-GB" sz="1600" b="1" dirty="0">
                <a:solidFill>
                  <a:srgbClr val="FF0000"/>
                </a:solidFill>
              </a:rPr>
              <a:t> </a:t>
            </a:r>
            <a:r>
              <a:rPr lang="en-GB" sz="1600" b="1" dirty="0" err="1">
                <a:solidFill>
                  <a:srgbClr val="FF0000"/>
                </a:solidFill>
              </a:rPr>
              <a:t>dibynnu</a:t>
            </a:r>
            <a:r>
              <a:rPr lang="en-GB" sz="1600" b="1" dirty="0">
                <a:solidFill>
                  <a:srgbClr val="FF0000"/>
                </a:solidFill>
              </a:rPr>
              <a:t> </a:t>
            </a:r>
            <a:r>
              <a:rPr lang="en-GB" sz="1600" b="1" dirty="0" err="1">
                <a:solidFill>
                  <a:srgbClr val="FF0000"/>
                </a:solidFill>
              </a:rPr>
              <a:t>ar</a:t>
            </a:r>
            <a:r>
              <a:rPr lang="en-GB" sz="1600" b="1" dirty="0">
                <a:solidFill>
                  <a:srgbClr val="FF0000"/>
                </a:solidFill>
              </a:rPr>
              <a:t> </a:t>
            </a:r>
            <a:r>
              <a:rPr lang="en-GB" sz="1600" b="1" dirty="0" err="1">
                <a:solidFill>
                  <a:srgbClr val="FF0000"/>
                </a:solidFill>
              </a:rPr>
              <a:t>gred</a:t>
            </a:r>
            <a:r>
              <a:rPr lang="en-GB" sz="1600" b="1" dirty="0">
                <a:solidFill>
                  <a:srgbClr val="FF0000"/>
                </a:solidFill>
              </a:rPr>
              <a:t> </a:t>
            </a:r>
            <a:r>
              <a:rPr lang="en-GB" sz="1600" b="1" dirty="0" err="1">
                <a:solidFill>
                  <a:srgbClr val="FF0000"/>
                </a:solidFill>
              </a:rPr>
              <a:t>grefyddol</a:t>
            </a:r>
            <a:r>
              <a:rPr lang="en-GB" sz="1600" b="1" dirty="0">
                <a:solidFill>
                  <a:srgbClr val="FF0000"/>
                </a:solidFill>
              </a:rPr>
              <a:t> </a:t>
            </a:r>
            <a:r>
              <a:rPr lang="en-GB" sz="1600" b="1" dirty="0" err="1">
                <a:solidFill>
                  <a:srgbClr val="FF0000"/>
                </a:solidFill>
              </a:rPr>
              <a:t>sydd</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dysgu</a:t>
            </a:r>
            <a:r>
              <a:rPr lang="en-GB" sz="1600" b="1" dirty="0">
                <a:solidFill>
                  <a:srgbClr val="FF0000"/>
                </a:solidFill>
              </a:rPr>
              <a:t> </a:t>
            </a:r>
            <a:r>
              <a:rPr lang="en-GB" sz="1600" b="1" dirty="0" err="1">
                <a:solidFill>
                  <a:srgbClr val="FF0000"/>
                </a:solidFill>
              </a:rPr>
              <a:t>fod</a:t>
            </a:r>
            <a:r>
              <a:rPr lang="en-GB" sz="1600" b="1" dirty="0">
                <a:solidFill>
                  <a:srgbClr val="FF0000"/>
                </a:solidFill>
              </a:rPr>
              <a:t> y </a:t>
            </a:r>
            <a:r>
              <a:rPr lang="en-GB" sz="1600" b="1" dirty="0" err="1">
                <a:solidFill>
                  <a:srgbClr val="FF0000"/>
                </a:solidFill>
              </a:rPr>
              <a:t>cyfan</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ddirgelwch</a:t>
            </a:r>
            <a:r>
              <a:rPr lang="en-GB" sz="1600" b="1" dirty="0">
                <a:solidFill>
                  <a:srgbClr val="FF0000"/>
                </a:solidFill>
              </a:rPr>
              <a:t>’.</a:t>
            </a:r>
          </a:p>
        </p:txBody>
      </p:sp>
    </p:spTree>
    <p:extLst>
      <p:ext uri="{BB962C8B-B14F-4D97-AF65-F5344CB8AC3E}">
        <p14:creationId xmlns:p14="http://schemas.microsoft.com/office/powerpoint/2010/main" val="19874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952" y="0"/>
            <a:ext cx="12139126" cy="1077218"/>
          </a:xfrm>
          <a:prstGeom prst="rect">
            <a:avLst/>
          </a:prstGeom>
          <a:noFill/>
        </p:spPr>
        <p:txBody>
          <a:bodyPr wrap="square" lIns="91440" tIns="45720" rIns="91440" bIns="45720">
            <a:spAutoFit/>
          </a:bodyPr>
          <a:lstStyle/>
          <a:p>
            <a:pPr algn="ctr"/>
            <a:r>
              <a:rPr lang="en-US" sz="3200" b="0" cap="none" spc="0" dirty="0" err="1">
                <a:ln w="0"/>
                <a:solidFill>
                  <a:schemeClr val="tx1"/>
                </a:solidFill>
                <a:effectLst>
                  <a:outerShdw blurRad="38100" dist="19050" dir="2700000" algn="tl" rotWithShape="0">
                    <a:schemeClr val="dk1">
                      <a:alpha val="40000"/>
                    </a:schemeClr>
                  </a:outerShdw>
                </a:effectLst>
              </a:rPr>
              <a:t>Gwybodaeth</a:t>
            </a:r>
            <a:r>
              <a:rPr lang="en-US" sz="3200" b="0" cap="none" spc="0" dirty="0">
                <a:ln w="0"/>
                <a:solidFill>
                  <a:schemeClr val="tx1"/>
                </a:solidFill>
                <a:effectLst>
                  <a:outerShdw blurRad="38100" dist="19050" dir="2700000" algn="tl" rotWithShape="0">
                    <a:schemeClr val="dk1">
                      <a:alpha val="40000"/>
                    </a:schemeClr>
                  </a:outerShdw>
                </a:effectLst>
              </a:rPr>
              <a:t> </a:t>
            </a:r>
            <a:r>
              <a:rPr lang="en-US" sz="3200" b="0" cap="none" spc="0" dirty="0" err="1">
                <a:ln w="0"/>
                <a:solidFill>
                  <a:schemeClr val="tx1"/>
                </a:solidFill>
                <a:effectLst>
                  <a:outerShdw blurRad="38100" dist="19050" dir="2700000" algn="tl" rotWithShape="0">
                    <a:schemeClr val="dk1">
                      <a:alpha val="40000"/>
                    </a:schemeClr>
                  </a:outerShdw>
                </a:effectLst>
              </a:rPr>
              <a:t>angenrheidiol</a:t>
            </a:r>
            <a:r>
              <a:rPr lang="en-US" sz="3200" b="0" cap="none" spc="0" dirty="0">
                <a:ln w="0"/>
                <a:solidFill>
                  <a:schemeClr val="tx1"/>
                </a:solidFill>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Diffinio</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termau</a:t>
            </a:r>
            <a:r>
              <a:rPr lang="en-US" sz="3200" dirty="0">
                <a:ln w="0"/>
                <a:effectLst>
                  <a:outerShdw blurRad="38100" dist="19050" dir="2700000" algn="tl" rotWithShape="0">
                    <a:schemeClr val="dk1">
                      <a:alpha val="40000"/>
                    </a:schemeClr>
                  </a:outerShdw>
                </a:effectLst>
              </a:rPr>
              <a:t>!</a:t>
            </a:r>
          </a:p>
          <a:p>
            <a:pPr algn="ctr"/>
            <a:r>
              <a:rPr lang="en-US" sz="3200" b="0" cap="none" spc="0" dirty="0">
                <a:ln w="0"/>
                <a:solidFill>
                  <a:schemeClr val="tx1"/>
                </a:solidFill>
                <a:effectLst>
                  <a:outerShdw blurRad="38100" dist="19050" dir="2700000" algn="tl" rotWithShape="0">
                    <a:schemeClr val="dk1">
                      <a:alpha val="40000"/>
                    </a:schemeClr>
                  </a:outerShdw>
                </a:effectLst>
              </a:rPr>
              <a:t>(</a:t>
            </a:r>
            <a:r>
              <a:rPr lang="en-US" sz="3200" dirty="0" err="1">
                <a:ln w="0"/>
                <a:effectLst>
                  <a:outerShdw blurRad="38100" dist="19050" dir="2700000" algn="tl" rotWithShape="0">
                    <a:schemeClr val="dk1">
                      <a:alpha val="40000"/>
                    </a:schemeClr>
                  </a:outerShdw>
                </a:effectLst>
              </a:rPr>
              <a:t>Gellir</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torri’r</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rhain</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fel</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cardiau</a:t>
            </a:r>
            <a:r>
              <a:rPr lang="en-US" sz="3200" dirty="0">
                <a:ln w="0"/>
                <a:effectLst>
                  <a:outerShdw blurRad="38100" dist="19050" dir="2700000" algn="tl" rotWithShape="0">
                    <a:schemeClr val="dk1">
                      <a:alpha val="40000"/>
                    </a:schemeClr>
                  </a:outerShdw>
                </a:effectLst>
              </a:rPr>
              <a:t> – ‘mix &amp; match’)</a:t>
            </a:r>
            <a:endParaRPr lang="en-US" sz="32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782268962"/>
              </p:ext>
            </p:extLst>
          </p:nvPr>
        </p:nvGraphicFramePr>
        <p:xfrm>
          <a:off x="603051" y="1122423"/>
          <a:ext cx="11123646" cy="5493706"/>
        </p:xfrm>
        <a:graphic>
          <a:graphicData uri="http://schemas.openxmlformats.org/drawingml/2006/table">
            <a:tbl>
              <a:tblPr firstRow="1" bandRow="1">
                <a:tableStyleId>{5940675A-B579-460E-94D1-54222C63F5DA}</a:tableStyleId>
              </a:tblPr>
              <a:tblGrid>
                <a:gridCol w="5561823">
                  <a:extLst>
                    <a:ext uri="{9D8B030D-6E8A-4147-A177-3AD203B41FA5}">
                      <a16:colId xmlns:a16="http://schemas.microsoft.com/office/drawing/2014/main" val="2030049626"/>
                    </a:ext>
                  </a:extLst>
                </a:gridCol>
                <a:gridCol w="5561823">
                  <a:extLst>
                    <a:ext uri="{9D8B030D-6E8A-4147-A177-3AD203B41FA5}">
                      <a16:colId xmlns:a16="http://schemas.microsoft.com/office/drawing/2014/main" val="2912456740"/>
                    </a:ext>
                  </a:extLst>
                </a:gridCol>
              </a:tblGrid>
              <a:tr h="1144397">
                <a:tc>
                  <a:txBody>
                    <a:bodyPr/>
                    <a:lstStyle/>
                    <a:p>
                      <a:endParaRPr lang="en-GB" dirty="0"/>
                    </a:p>
                  </a:txBody>
                  <a:tcPr/>
                </a:tc>
                <a:tc>
                  <a:txBody>
                    <a:bodyPr/>
                    <a:lstStyle/>
                    <a:p>
                      <a:r>
                        <a:rPr lang="en-GB" sz="1400" dirty="0" err="1"/>
                        <a:t>Dyma’r</a:t>
                      </a:r>
                      <a:r>
                        <a:rPr lang="en-GB" sz="1400" dirty="0"/>
                        <a:t> broses </a:t>
                      </a:r>
                      <a:r>
                        <a:rPr lang="en-GB" sz="1400" dirty="0" err="1"/>
                        <a:t>lle</a:t>
                      </a:r>
                      <a:r>
                        <a:rPr lang="en-GB" sz="1400" dirty="0"/>
                        <a:t> </a:t>
                      </a:r>
                      <a:r>
                        <a:rPr lang="en-GB" sz="1400" dirty="0" err="1"/>
                        <a:t>mae</a:t>
                      </a:r>
                      <a:r>
                        <a:rPr lang="en-GB" sz="1400" dirty="0"/>
                        <a:t> </a:t>
                      </a:r>
                      <a:r>
                        <a:rPr lang="en-GB" sz="1400" dirty="0" err="1"/>
                        <a:t>gwyddonwyr</a:t>
                      </a:r>
                      <a:r>
                        <a:rPr lang="en-GB" sz="1400" dirty="0"/>
                        <a:t>/</a:t>
                      </a:r>
                      <a:r>
                        <a:rPr lang="en-GB" sz="1400" dirty="0" err="1"/>
                        <a:t>rhai</a:t>
                      </a:r>
                      <a:r>
                        <a:rPr lang="en-GB" sz="1400" dirty="0"/>
                        <a:t> </a:t>
                      </a:r>
                      <a:r>
                        <a:rPr lang="en-GB" sz="1400" dirty="0" err="1"/>
                        <a:t>credinwyr</a:t>
                      </a:r>
                      <a:r>
                        <a:rPr lang="en-GB" sz="1400" dirty="0"/>
                        <a:t> </a:t>
                      </a:r>
                      <a:r>
                        <a:rPr lang="en-GB" sz="1400" dirty="0" err="1"/>
                        <a:t>crefyddol</a:t>
                      </a:r>
                      <a:r>
                        <a:rPr lang="en-GB" sz="1400" dirty="0"/>
                        <a:t> </a:t>
                      </a:r>
                      <a:r>
                        <a:rPr lang="en-GB" sz="1400" dirty="0" err="1"/>
                        <a:t>yn</a:t>
                      </a:r>
                      <a:r>
                        <a:rPr lang="en-GB" sz="1400" dirty="0"/>
                        <a:t> </a:t>
                      </a:r>
                      <a:r>
                        <a:rPr lang="en-GB" sz="1400" dirty="0" err="1"/>
                        <a:t>credu</a:t>
                      </a:r>
                      <a:r>
                        <a:rPr lang="en-GB" sz="1400" dirty="0"/>
                        <a:t> </a:t>
                      </a:r>
                      <a:r>
                        <a:rPr lang="en-GB" sz="1400" dirty="0" err="1"/>
                        <a:t>fod</a:t>
                      </a:r>
                      <a:r>
                        <a:rPr lang="en-GB" sz="1400" dirty="0"/>
                        <a:t> </a:t>
                      </a:r>
                      <a:r>
                        <a:rPr lang="en-GB" sz="1400" dirty="0" err="1"/>
                        <a:t>gwahanol</a:t>
                      </a:r>
                      <a:r>
                        <a:rPr lang="en-GB" sz="1400" dirty="0"/>
                        <a:t> </a:t>
                      </a:r>
                      <a:r>
                        <a:rPr lang="en-GB" sz="1400" dirty="0" err="1"/>
                        <a:t>greaduriaid</a:t>
                      </a:r>
                      <a:r>
                        <a:rPr lang="en-GB" sz="1400" dirty="0"/>
                        <a:t> </a:t>
                      </a:r>
                      <a:r>
                        <a:rPr lang="en-GB" sz="1400" dirty="0" err="1"/>
                        <a:t>wedi</a:t>
                      </a:r>
                      <a:r>
                        <a:rPr lang="en-GB" sz="1400" dirty="0"/>
                        <a:t> </a:t>
                      </a:r>
                      <a:r>
                        <a:rPr lang="en-GB" sz="1400" dirty="0" err="1"/>
                        <a:t>datblygu</a:t>
                      </a:r>
                      <a:r>
                        <a:rPr lang="en-GB" sz="1400" dirty="0"/>
                        <a:t> o </a:t>
                      </a:r>
                      <a:r>
                        <a:rPr lang="en-GB" sz="1400" dirty="0" err="1"/>
                        <a:t>rywiogaethau</a:t>
                      </a:r>
                      <a:r>
                        <a:rPr lang="en-GB" sz="1400" dirty="0"/>
                        <a:t> </a:t>
                      </a:r>
                      <a:r>
                        <a:rPr lang="en-GB" sz="1400" dirty="0" err="1"/>
                        <a:t>eraill</a:t>
                      </a:r>
                      <a:r>
                        <a:rPr lang="en-GB" sz="1400" dirty="0"/>
                        <a:t> </a:t>
                      </a:r>
                      <a:r>
                        <a:rPr lang="en-GB" sz="1400" dirty="0" err="1"/>
                        <a:t>cynnar</a:t>
                      </a:r>
                      <a:r>
                        <a:rPr lang="en-GB" sz="1400" dirty="0"/>
                        <a:t> a </a:t>
                      </a:r>
                      <a:r>
                        <a:rPr lang="en-GB" sz="1400" dirty="0" err="1"/>
                        <a:t>naturiol</a:t>
                      </a:r>
                      <a:r>
                        <a:rPr lang="en-GB" sz="1400" dirty="0"/>
                        <a:t> </a:t>
                      </a:r>
                      <a:r>
                        <a:rPr lang="en-GB" sz="1400" dirty="0" err="1"/>
                        <a:t>yn</a:t>
                      </a:r>
                      <a:r>
                        <a:rPr lang="en-GB" sz="1400" dirty="0"/>
                        <a:t> </a:t>
                      </a:r>
                      <a:r>
                        <a:rPr lang="en-GB" sz="1400" dirty="0" err="1"/>
                        <a:t>hanes</a:t>
                      </a:r>
                      <a:r>
                        <a:rPr lang="en-GB" sz="1400" dirty="0"/>
                        <a:t> y </a:t>
                      </a:r>
                      <a:r>
                        <a:rPr lang="en-GB" sz="1400" dirty="0" err="1"/>
                        <a:t>ddaear</a:t>
                      </a:r>
                      <a:r>
                        <a:rPr lang="en-GB" sz="1400" dirty="0"/>
                        <a:t> </a:t>
                      </a:r>
                      <a:r>
                        <a:rPr lang="en-GB" sz="1400" dirty="0" err="1"/>
                        <a:t>e.e</a:t>
                      </a:r>
                      <a:r>
                        <a:rPr lang="en-GB" sz="1400" dirty="0"/>
                        <a:t>. Darwin </a:t>
                      </a:r>
                      <a:r>
                        <a:rPr lang="en-GB" sz="1400" dirty="0" err="1"/>
                        <a:t>yn</a:t>
                      </a:r>
                      <a:r>
                        <a:rPr lang="en-GB" sz="1400" dirty="0"/>
                        <a:t> </a:t>
                      </a:r>
                      <a:r>
                        <a:rPr lang="en-GB" sz="1400" dirty="0" err="1"/>
                        <a:t>credu</a:t>
                      </a:r>
                      <a:r>
                        <a:rPr lang="en-GB" sz="1400" dirty="0"/>
                        <a:t> </a:t>
                      </a:r>
                      <a:r>
                        <a:rPr lang="en-GB" sz="1400" dirty="0" err="1"/>
                        <a:t>fod</a:t>
                      </a:r>
                      <a:r>
                        <a:rPr lang="en-GB" sz="1400" dirty="0"/>
                        <a:t> </a:t>
                      </a:r>
                      <a:r>
                        <a:rPr lang="en-GB" sz="1400" dirty="0" err="1"/>
                        <a:t>pobl</a:t>
                      </a:r>
                      <a:r>
                        <a:rPr lang="en-GB" sz="1400" dirty="0"/>
                        <a:t> </a:t>
                      </a:r>
                      <a:r>
                        <a:rPr lang="en-GB" sz="1400" dirty="0" err="1"/>
                        <a:t>wedi</a:t>
                      </a:r>
                      <a:r>
                        <a:rPr lang="en-GB" sz="1400" dirty="0"/>
                        <a:t> </a:t>
                      </a:r>
                      <a:r>
                        <a:rPr lang="en-GB" sz="1400" dirty="0" err="1"/>
                        <a:t>esblygu</a:t>
                      </a:r>
                      <a:r>
                        <a:rPr lang="en-GB" sz="1400" dirty="0"/>
                        <a:t> o </a:t>
                      </a:r>
                      <a:r>
                        <a:rPr lang="en-GB" sz="1400" dirty="0" err="1"/>
                        <a:t>epaod</a:t>
                      </a:r>
                      <a:r>
                        <a:rPr lang="en-GB" sz="1400" dirty="0"/>
                        <a:t>. </a:t>
                      </a:r>
                      <a:r>
                        <a:rPr lang="en-GB" sz="1400" dirty="0" err="1"/>
                        <a:t>Gellir</a:t>
                      </a:r>
                      <a:r>
                        <a:rPr lang="en-GB" sz="1400" dirty="0"/>
                        <a:t> </a:t>
                      </a:r>
                      <a:r>
                        <a:rPr lang="en-GB" sz="1400" dirty="0" err="1"/>
                        <a:t>gwneud</a:t>
                      </a:r>
                      <a:r>
                        <a:rPr lang="en-GB" sz="1400" dirty="0"/>
                        <a:t> </a:t>
                      </a:r>
                      <a:r>
                        <a:rPr lang="en-GB" sz="1400" dirty="0" err="1"/>
                        <a:t>hyn</a:t>
                      </a:r>
                      <a:r>
                        <a:rPr lang="en-GB" sz="1400" dirty="0"/>
                        <a:t> </a:t>
                      </a:r>
                      <a:r>
                        <a:rPr lang="en-GB" sz="1400" dirty="0" err="1"/>
                        <a:t>drwy</a:t>
                      </a:r>
                      <a:r>
                        <a:rPr lang="en-GB" sz="1400" dirty="0"/>
                        <a:t> </a:t>
                      </a:r>
                      <a:r>
                        <a:rPr lang="en-GB" sz="1400" dirty="0" err="1"/>
                        <a:t>dddetholiad</a:t>
                      </a:r>
                      <a:r>
                        <a:rPr lang="en-GB" sz="1400" dirty="0"/>
                        <a:t> </a:t>
                      </a:r>
                      <a:r>
                        <a:rPr lang="en-GB" sz="1400" dirty="0" err="1"/>
                        <a:t>naturiol</a:t>
                      </a:r>
                      <a:r>
                        <a:rPr lang="en-GB" sz="1400" dirty="0"/>
                        <a:t>, </a:t>
                      </a:r>
                      <a:r>
                        <a:rPr lang="en-GB" sz="1400" dirty="0" err="1"/>
                        <a:t>sef</a:t>
                      </a:r>
                      <a:r>
                        <a:rPr lang="en-GB" sz="1400" dirty="0"/>
                        <a:t> </a:t>
                      </a:r>
                      <a:r>
                        <a:rPr lang="en-GB" sz="1400" dirty="0" err="1"/>
                        <a:t>anifeiliaid</a:t>
                      </a:r>
                      <a:r>
                        <a:rPr lang="en-GB" sz="1400" dirty="0"/>
                        <a:t> </a:t>
                      </a:r>
                      <a:r>
                        <a:rPr lang="en-GB" sz="1400" dirty="0" err="1"/>
                        <a:t>neu</a:t>
                      </a:r>
                      <a:r>
                        <a:rPr lang="en-GB" sz="1400" dirty="0"/>
                        <a:t> </a:t>
                      </a:r>
                      <a:r>
                        <a:rPr lang="en-GB" sz="1400" dirty="0" err="1"/>
                        <a:t>adar</a:t>
                      </a:r>
                      <a:r>
                        <a:rPr lang="en-GB" sz="1400" dirty="0"/>
                        <a:t> </a:t>
                      </a:r>
                      <a:r>
                        <a:rPr lang="en-GB" sz="1400" dirty="0" err="1"/>
                        <a:t>sydd</a:t>
                      </a:r>
                      <a:r>
                        <a:rPr lang="en-GB" sz="1400" dirty="0"/>
                        <a:t> </a:t>
                      </a:r>
                      <a:r>
                        <a:rPr lang="en-GB" sz="1400" dirty="0" err="1"/>
                        <a:t>yn</a:t>
                      </a:r>
                      <a:r>
                        <a:rPr lang="en-GB" sz="1400" dirty="0"/>
                        <a:t> </a:t>
                      </a:r>
                      <a:r>
                        <a:rPr lang="en-GB" sz="1400" dirty="0" err="1"/>
                        <a:t>addasu</a:t>
                      </a:r>
                      <a:r>
                        <a:rPr lang="en-GB" sz="1400" dirty="0"/>
                        <a:t> </a:t>
                      </a:r>
                      <a:r>
                        <a:rPr lang="en-GB" sz="1400" dirty="0" err="1"/>
                        <a:t>eu</a:t>
                      </a:r>
                      <a:r>
                        <a:rPr lang="en-GB" sz="1400" dirty="0"/>
                        <a:t> </a:t>
                      </a:r>
                      <a:r>
                        <a:rPr lang="en-GB" sz="1400" dirty="0" err="1"/>
                        <a:t>hunain</a:t>
                      </a:r>
                      <a:r>
                        <a:rPr lang="en-GB" sz="1400" dirty="0"/>
                        <a:t> </a:t>
                      </a:r>
                      <a:r>
                        <a:rPr lang="en-GB" sz="1400" dirty="0" err="1"/>
                        <a:t>i’r</a:t>
                      </a:r>
                      <a:r>
                        <a:rPr lang="en-GB" sz="1400" dirty="0"/>
                        <a:t> </a:t>
                      </a:r>
                      <a:r>
                        <a:rPr lang="en-GB" sz="1400" dirty="0" err="1"/>
                        <a:t>amgylchedd</a:t>
                      </a:r>
                      <a:r>
                        <a:rPr lang="en-GB" sz="1400" dirty="0"/>
                        <a:t> y </a:t>
                      </a:r>
                      <a:r>
                        <a:rPr lang="en-GB" sz="1400" dirty="0" err="1"/>
                        <a:t>maent</a:t>
                      </a:r>
                      <a:r>
                        <a:rPr lang="en-GB" sz="1400" dirty="0"/>
                        <a:t> </a:t>
                      </a:r>
                      <a:r>
                        <a:rPr lang="en-GB" sz="1400" dirty="0" err="1"/>
                        <a:t>yn</a:t>
                      </a:r>
                      <a:r>
                        <a:rPr lang="en-GB" sz="1400" dirty="0"/>
                        <a:t> </a:t>
                      </a:r>
                      <a:r>
                        <a:rPr lang="en-GB" sz="1400" dirty="0" err="1"/>
                        <a:t>byw</a:t>
                      </a:r>
                      <a:r>
                        <a:rPr lang="en-GB" sz="1400" dirty="0"/>
                        <a:t> </a:t>
                      </a:r>
                      <a:r>
                        <a:rPr lang="en-GB" sz="1400" dirty="0" err="1"/>
                        <a:t>ynddo</a:t>
                      </a:r>
                      <a:r>
                        <a:rPr lang="en-GB" sz="1400" dirty="0"/>
                        <a:t>. </a:t>
                      </a:r>
                    </a:p>
                  </a:txBody>
                  <a:tcPr/>
                </a:tc>
                <a:extLst>
                  <a:ext uri="{0D108BD9-81ED-4DB2-BD59-A6C34878D82A}">
                    <a16:rowId xmlns:a16="http://schemas.microsoft.com/office/drawing/2014/main" val="2678264308"/>
                  </a:ext>
                </a:extLst>
              </a:tr>
              <a:tr h="1805626">
                <a:tc>
                  <a:txBody>
                    <a:bodyPr/>
                    <a:lstStyle/>
                    <a:p>
                      <a:endParaRPr lang="en-GB" dirty="0"/>
                    </a:p>
                  </a:txBody>
                  <a:tcPr/>
                </a:tc>
                <a:tc>
                  <a:txBody>
                    <a:bodyPr/>
                    <a:lstStyle/>
                    <a:p>
                      <a:r>
                        <a:rPr lang="en-GB" sz="1400" dirty="0" err="1"/>
                        <a:t>Dyma</a:t>
                      </a:r>
                      <a:r>
                        <a:rPr lang="en-GB" sz="1400" dirty="0"/>
                        <a:t> </a:t>
                      </a:r>
                      <a:r>
                        <a:rPr lang="en-GB" sz="1400" dirty="0" err="1"/>
                        <a:t>ddamcaniaeth</a:t>
                      </a:r>
                      <a:r>
                        <a:rPr lang="en-GB" sz="1400" dirty="0"/>
                        <a:t> </a:t>
                      </a:r>
                      <a:r>
                        <a:rPr lang="en-GB" sz="1400" dirty="0" err="1"/>
                        <a:t>wyddonol</a:t>
                      </a:r>
                      <a:r>
                        <a:rPr lang="en-GB" sz="1400" dirty="0"/>
                        <a:t> </a:t>
                      </a:r>
                      <a:r>
                        <a:rPr lang="en-GB" sz="1400" dirty="0" err="1"/>
                        <a:t>sydd</a:t>
                      </a:r>
                      <a:r>
                        <a:rPr lang="en-GB" sz="1400" dirty="0"/>
                        <a:t> </a:t>
                      </a:r>
                      <a:r>
                        <a:rPr lang="en-GB" sz="1400" dirty="0" err="1"/>
                        <a:t>yn</a:t>
                      </a:r>
                      <a:r>
                        <a:rPr lang="en-GB" sz="1400" dirty="0"/>
                        <a:t> </a:t>
                      </a:r>
                      <a:r>
                        <a:rPr lang="en-GB" sz="1400" dirty="0" err="1"/>
                        <a:t>dweud</a:t>
                      </a:r>
                      <a:r>
                        <a:rPr lang="en-GB" sz="1400" dirty="0"/>
                        <a:t> </a:t>
                      </a:r>
                      <a:r>
                        <a:rPr lang="en-GB" sz="1400" dirty="0" err="1"/>
                        <a:t>fod</a:t>
                      </a:r>
                      <a:r>
                        <a:rPr lang="en-GB" sz="1400" dirty="0"/>
                        <a:t> y </a:t>
                      </a:r>
                      <a:r>
                        <a:rPr lang="en-GB" sz="1400" dirty="0" err="1"/>
                        <a:t>bydysawd</a:t>
                      </a:r>
                      <a:r>
                        <a:rPr lang="en-GB" sz="1400" dirty="0"/>
                        <a:t> ac </a:t>
                      </a:r>
                      <a:r>
                        <a:rPr lang="en-GB" sz="1400" dirty="0" err="1"/>
                        <a:t>amser</a:t>
                      </a:r>
                      <a:r>
                        <a:rPr lang="en-GB" sz="1400" dirty="0"/>
                        <a:t> </a:t>
                      </a:r>
                      <a:r>
                        <a:rPr lang="en-GB" sz="1400" dirty="0" err="1"/>
                        <a:t>wedi</a:t>
                      </a:r>
                      <a:r>
                        <a:rPr lang="en-GB" sz="1400" dirty="0"/>
                        <a:t> </a:t>
                      </a:r>
                      <a:r>
                        <a:rPr lang="en-GB" sz="1400" dirty="0" err="1"/>
                        <a:t>cychwyn</a:t>
                      </a:r>
                      <a:r>
                        <a:rPr lang="en-GB" sz="1400" dirty="0"/>
                        <a:t> </a:t>
                      </a:r>
                      <a:r>
                        <a:rPr lang="en-GB" sz="1400" dirty="0" err="1"/>
                        <a:t>tua</a:t>
                      </a:r>
                      <a:r>
                        <a:rPr lang="en-GB" sz="1400" dirty="0"/>
                        <a:t> 15 </a:t>
                      </a:r>
                      <a:r>
                        <a:rPr lang="en-GB" sz="1400" dirty="0" err="1"/>
                        <a:t>biliwn</a:t>
                      </a:r>
                      <a:r>
                        <a:rPr lang="en-GB" sz="1400" dirty="0"/>
                        <a:t> o </a:t>
                      </a:r>
                      <a:r>
                        <a:rPr lang="en-GB" sz="1400" dirty="0" err="1"/>
                        <a:t>flynyddoedd</a:t>
                      </a:r>
                      <a:r>
                        <a:rPr lang="en-GB" sz="1400" dirty="0"/>
                        <a:t> </a:t>
                      </a:r>
                      <a:r>
                        <a:rPr lang="en-GB" sz="1400" dirty="0" err="1"/>
                        <a:t>yn</a:t>
                      </a:r>
                      <a:r>
                        <a:rPr lang="en-GB" sz="1400" dirty="0"/>
                        <a:t> </a:t>
                      </a:r>
                      <a:r>
                        <a:rPr lang="en-GB" sz="1400" dirty="0" err="1"/>
                        <a:t>ôl</a:t>
                      </a:r>
                      <a:r>
                        <a:rPr lang="en-GB" sz="1400" dirty="0"/>
                        <a:t>.  </a:t>
                      </a:r>
                      <a:r>
                        <a:rPr lang="en-GB" sz="1400" dirty="0" err="1"/>
                        <a:t>Yn</a:t>
                      </a:r>
                      <a:r>
                        <a:rPr lang="en-GB" sz="1400" dirty="0"/>
                        <a:t> </a:t>
                      </a:r>
                      <a:r>
                        <a:rPr lang="en-GB" sz="1400" dirty="0" err="1"/>
                        <a:t>ôl</a:t>
                      </a:r>
                      <a:r>
                        <a:rPr lang="en-GB" sz="1400" dirty="0"/>
                        <a:t> y </a:t>
                      </a:r>
                      <a:r>
                        <a:rPr lang="en-GB" sz="1400" dirty="0" err="1"/>
                        <a:t>ddamcaniaeth</a:t>
                      </a:r>
                      <a:r>
                        <a:rPr lang="en-GB" sz="1400" dirty="0"/>
                        <a:t> hon </a:t>
                      </a:r>
                      <a:r>
                        <a:rPr lang="en-GB" sz="1400" dirty="0" err="1"/>
                        <a:t>mae’r</a:t>
                      </a:r>
                      <a:r>
                        <a:rPr lang="en-GB" sz="1400" dirty="0"/>
                        <a:t> </a:t>
                      </a:r>
                      <a:r>
                        <a:rPr lang="en-GB" sz="1400" dirty="0" err="1"/>
                        <a:t>bydysawd</a:t>
                      </a:r>
                      <a:r>
                        <a:rPr lang="en-GB" sz="1400" dirty="0"/>
                        <a:t> </a:t>
                      </a:r>
                      <a:r>
                        <a:rPr lang="en-GB" sz="1400" dirty="0" err="1"/>
                        <a:t>wedi</a:t>
                      </a:r>
                      <a:r>
                        <a:rPr lang="en-GB" sz="1400" dirty="0"/>
                        <a:t> </a:t>
                      </a:r>
                      <a:r>
                        <a:rPr lang="en-GB" sz="1400" dirty="0" err="1"/>
                        <a:t>cychwyn</a:t>
                      </a:r>
                      <a:r>
                        <a:rPr lang="en-GB" sz="1400" dirty="0"/>
                        <a:t> o </a:t>
                      </a:r>
                      <a:r>
                        <a:rPr lang="en-GB" sz="1400" dirty="0" err="1"/>
                        <a:t>unigolyddiaeth</a:t>
                      </a:r>
                      <a:r>
                        <a:rPr lang="en-GB" sz="1400" dirty="0"/>
                        <a:t> </a:t>
                      </a:r>
                      <a:r>
                        <a:rPr lang="en-GB" sz="1400" dirty="0" err="1"/>
                        <a:t>h.y</a:t>
                      </a:r>
                      <a:r>
                        <a:rPr lang="en-GB" sz="1400" dirty="0"/>
                        <a:t>. o </a:t>
                      </a:r>
                      <a:r>
                        <a:rPr lang="en-GB" sz="1400" dirty="0" err="1"/>
                        <a:t>smotyn</a:t>
                      </a:r>
                      <a:r>
                        <a:rPr lang="en-GB" sz="1400" dirty="0"/>
                        <a:t> </a:t>
                      </a:r>
                      <a:r>
                        <a:rPr lang="en-GB" sz="1400" dirty="0" err="1"/>
                        <a:t>bychan</a:t>
                      </a:r>
                      <a:r>
                        <a:rPr lang="en-GB" sz="1400" dirty="0"/>
                        <a:t> </a:t>
                      </a:r>
                      <a:r>
                        <a:rPr lang="en-GB" sz="1400" dirty="0" err="1"/>
                        <a:t>iawn</a:t>
                      </a:r>
                      <a:r>
                        <a:rPr lang="en-GB" sz="1400" dirty="0"/>
                        <a:t>.  </a:t>
                      </a:r>
                      <a:r>
                        <a:rPr lang="en-GB" sz="1400" dirty="0" err="1"/>
                        <a:t>Roedd</a:t>
                      </a:r>
                      <a:r>
                        <a:rPr lang="en-GB" sz="1400" dirty="0"/>
                        <a:t> y </a:t>
                      </a:r>
                      <a:r>
                        <a:rPr lang="en-GB" sz="1400" dirty="0" err="1"/>
                        <a:t>smotyn</a:t>
                      </a:r>
                      <a:r>
                        <a:rPr lang="en-GB" sz="1400" dirty="0"/>
                        <a:t> </a:t>
                      </a:r>
                      <a:r>
                        <a:rPr lang="en-GB" sz="1400" dirty="0" err="1"/>
                        <a:t>bychan</a:t>
                      </a:r>
                      <a:r>
                        <a:rPr lang="en-GB" sz="1400" dirty="0"/>
                        <a:t> </a:t>
                      </a:r>
                      <a:r>
                        <a:rPr lang="en-GB" sz="1400" dirty="0" err="1"/>
                        <a:t>yn</a:t>
                      </a:r>
                      <a:r>
                        <a:rPr lang="en-GB" sz="1400" dirty="0"/>
                        <a:t> </a:t>
                      </a:r>
                      <a:r>
                        <a:rPr lang="en-GB" sz="1400" dirty="0" err="1"/>
                        <a:t>boeth</a:t>
                      </a:r>
                      <a:r>
                        <a:rPr lang="en-GB" sz="1400" dirty="0"/>
                        <a:t> a </a:t>
                      </a:r>
                      <a:r>
                        <a:rPr lang="en-GB" sz="1400" dirty="0" err="1"/>
                        <a:t>thrwchus</a:t>
                      </a:r>
                      <a:r>
                        <a:rPr lang="en-GB" sz="1400" dirty="0"/>
                        <a:t>. </a:t>
                      </a:r>
                      <a:r>
                        <a:rPr lang="en-GB" sz="1400" dirty="0" err="1"/>
                        <a:t>Mae’n</a:t>
                      </a:r>
                      <a:r>
                        <a:rPr lang="en-GB" sz="1400" dirty="0"/>
                        <a:t> </a:t>
                      </a:r>
                      <a:r>
                        <a:rPr lang="en-GB" sz="1400" dirty="0" err="1"/>
                        <a:t>ehangu</a:t>
                      </a:r>
                      <a:r>
                        <a:rPr lang="en-GB" sz="1400" dirty="0"/>
                        <a:t> </a:t>
                      </a:r>
                      <a:r>
                        <a:rPr lang="en-GB" sz="1400" dirty="0" err="1"/>
                        <a:t>drwy</a:t>
                      </a:r>
                      <a:r>
                        <a:rPr lang="en-GB" sz="1400" dirty="0"/>
                        <a:t> </a:t>
                      </a:r>
                      <a:r>
                        <a:rPr lang="en-GB" sz="1400" dirty="0" err="1"/>
                        <a:t>gymorth</a:t>
                      </a:r>
                      <a:r>
                        <a:rPr lang="en-GB" sz="1400" dirty="0"/>
                        <a:t> </a:t>
                      </a:r>
                      <a:r>
                        <a:rPr lang="en-GB" sz="1400" dirty="0" err="1"/>
                        <a:t>gronynnau</a:t>
                      </a:r>
                      <a:r>
                        <a:rPr lang="en-GB" sz="1400" dirty="0"/>
                        <a:t> </a:t>
                      </a:r>
                      <a:r>
                        <a:rPr lang="en-GB" sz="1400" dirty="0" err="1"/>
                        <a:t>sydd</a:t>
                      </a:r>
                      <a:r>
                        <a:rPr lang="en-GB" sz="1400" dirty="0"/>
                        <a:t> </a:t>
                      </a:r>
                      <a:r>
                        <a:rPr lang="en-GB" sz="1400" dirty="0" err="1"/>
                        <a:t>yn</a:t>
                      </a:r>
                      <a:r>
                        <a:rPr lang="en-GB" sz="1400" dirty="0"/>
                        <a:t> </a:t>
                      </a:r>
                      <a:r>
                        <a:rPr lang="en-GB" sz="1400" dirty="0" err="1"/>
                        <a:t>datblygu’n</a:t>
                      </a:r>
                      <a:r>
                        <a:rPr lang="en-GB" sz="1400" dirty="0"/>
                        <a:t> </a:t>
                      </a:r>
                      <a:r>
                        <a:rPr lang="en-GB" sz="1400" dirty="0" err="1"/>
                        <a:t>atomau</a:t>
                      </a:r>
                      <a:r>
                        <a:rPr lang="en-GB" sz="1400" dirty="0"/>
                        <a:t>.  </a:t>
                      </a:r>
                      <a:r>
                        <a:rPr lang="en-GB" sz="1400" dirty="0" err="1"/>
                        <a:t>Dyma</a:t>
                      </a:r>
                      <a:r>
                        <a:rPr lang="en-GB" sz="1400" dirty="0"/>
                        <a:t> </a:t>
                      </a:r>
                      <a:r>
                        <a:rPr lang="en-GB" sz="1400" dirty="0" err="1"/>
                        <a:t>sydd</a:t>
                      </a:r>
                      <a:r>
                        <a:rPr lang="en-GB" sz="1400" dirty="0"/>
                        <a:t> </a:t>
                      </a:r>
                      <a:r>
                        <a:rPr lang="en-GB" sz="1400" dirty="0" err="1"/>
                        <a:t>wedi</a:t>
                      </a:r>
                      <a:r>
                        <a:rPr lang="en-GB" sz="1400" dirty="0"/>
                        <a:t> </a:t>
                      </a:r>
                      <a:r>
                        <a:rPr lang="en-GB" sz="1400" dirty="0" err="1"/>
                        <a:t>cychwyn</a:t>
                      </a:r>
                      <a:r>
                        <a:rPr lang="en-GB" sz="1400" dirty="0"/>
                        <a:t> y </a:t>
                      </a:r>
                      <a:r>
                        <a:rPr lang="en-GB" sz="1400" dirty="0" err="1"/>
                        <a:t>sêr</a:t>
                      </a:r>
                      <a:r>
                        <a:rPr lang="en-GB" sz="1400" dirty="0"/>
                        <a:t> a </a:t>
                      </a:r>
                      <a:r>
                        <a:rPr lang="en-GB" sz="1400" dirty="0" err="1"/>
                        <a:t>phlanedau</a:t>
                      </a:r>
                      <a:r>
                        <a:rPr lang="en-GB" sz="1400" dirty="0"/>
                        <a:t>. Mae </a:t>
                      </a:r>
                      <a:r>
                        <a:rPr lang="en-GB" sz="1400" dirty="0" err="1"/>
                        <a:t>rhai</a:t>
                      </a:r>
                      <a:r>
                        <a:rPr lang="en-GB" sz="1400" dirty="0"/>
                        <a:t> </a:t>
                      </a:r>
                      <a:r>
                        <a:rPr lang="en-GB" sz="1400" dirty="0" err="1"/>
                        <a:t>ffisegwyr</a:t>
                      </a:r>
                      <a:r>
                        <a:rPr lang="en-GB" sz="1400" dirty="0"/>
                        <a:t> </a:t>
                      </a:r>
                      <a:r>
                        <a:rPr lang="en-GB" sz="1400" dirty="0" err="1"/>
                        <a:t>yn</a:t>
                      </a:r>
                      <a:r>
                        <a:rPr lang="en-GB" sz="1400" dirty="0"/>
                        <a:t> </a:t>
                      </a:r>
                      <a:r>
                        <a:rPr lang="en-GB" sz="1400" dirty="0" err="1"/>
                        <a:t>credu</a:t>
                      </a:r>
                      <a:r>
                        <a:rPr lang="en-GB" sz="1400" dirty="0"/>
                        <a:t> </a:t>
                      </a:r>
                      <a:r>
                        <a:rPr lang="en-GB" sz="1400" dirty="0" err="1"/>
                        <a:t>fod</a:t>
                      </a:r>
                      <a:r>
                        <a:rPr lang="en-GB" sz="1400" dirty="0"/>
                        <a:t> y </a:t>
                      </a:r>
                      <a:r>
                        <a:rPr lang="en-GB" sz="1400" dirty="0" err="1"/>
                        <a:t>bydysawd</a:t>
                      </a:r>
                      <a:r>
                        <a:rPr lang="en-GB" sz="1400" dirty="0"/>
                        <a:t> </a:t>
                      </a:r>
                      <a:r>
                        <a:rPr lang="en-GB" sz="1400" dirty="0" err="1"/>
                        <a:t>yn</a:t>
                      </a:r>
                      <a:r>
                        <a:rPr lang="en-GB" sz="1400" dirty="0"/>
                        <a:t> para </a:t>
                      </a:r>
                      <a:r>
                        <a:rPr lang="en-GB" sz="1400" dirty="0" err="1"/>
                        <a:t>i</a:t>
                      </a:r>
                      <a:r>
                        <a:rPr lang="en-GB" sz="1400" dirty="0"/>
                        <a:t> </a:t>
                      </a:r>
                      <a:r>
                        <a:rPr lang="en-GB" sz="1400" dirty="0" err="1"/>
                        <a:t>ehangu</a:t>
                      </a:r>
                      <a:r>
                        <a:rPr lang="en-GB" sz="1400" dirty="0"/>
                        <a:t> </a:t>
                      </a:r>
                      <a:r>
                        <a:rPr lang="en-GB" sz="1400" dirty="0" err="1"/>
                        <a:t>heddiw</a:t>
                      </a:r>
                      <a:r>
                        <a:rPr lang="en-GB" sz="1400" dirty="0"/>
                        <a:t>. </a:t>
                      </a:r>
                      <a:r>
                        <a:rPr lang="en-GB" sz="1400" dirty="0" err="1"/>
                        <a:t>Dyma’r</a:t>
                      </a:r>
                      <a:r>
                        <a:rPr lang="en-GB" sz="1400" dirty="0"/>
                        <a:t> </a:t>
                      </a:r>
                      <a:r>
                        <a:rPr lang="en-GB" sz="1400" dirty="0" err="1"/>
                        <a:t>ddamcaniaeth</a:t>
                      </a:r>
                      <a:r>
                        <a:rPr lang="en-GB" sz="1400" dirty="0"/>
                        <a:t> y </a:t>
                      </a:r>
                      <a:r>
                        <a:rPr lang="en-GB" sz="1400" dirty="0" err="1"/>
                        <a:t>mae</a:t>
                      </a:r>
                      <a:r>
                        <a:rPr lang="en-GB" sz="1400" dirty="0"/>
                        <a:t> Stephen Hawking </a:t>
                      </a:r>
                      <a:r>
                        <a:rPr lang="en-GB" sz="1400" dirty="0" err="1"/>
                        <a:t>yn</a:t>
                      </a:r>
                      <a:r>
                        <a:rPr lang="en-GB" sz="1400" dirty="0"/>
                        <a:t> </a:t>
                      </a:r>
                      <a:r>
                        <a:rPr lang="en-GB" sz="1400" dirty="0" err="1"/>
                        <a:t>credu</a:t>
                      </a:r>
                      <a:r>
                        <a:rPr lang="en-GB" sz="1400" dirty="0"/>
                        <a:t> </a:t>
                      </a:r>
                      <a:r>
                        <a:rPr lang="en-GB" sz="1400" dirty="0" err="1"/>
                        <a:t>ynddi</a:t>
                      </a:r>
                      <a:r>
                        <a:rPr lang="en-GB" sz="1400" dirty="0"/>
                        <a:t>. </a:t>
                      </a:r>
                    </a:p>
                  </a:txBody>
                  <a:tcPr/>
                </a:tc>
                <a:extLst>
                  <a:ext uri="{0D108BD9-81ED-4DB2-BD59-A6C34878D82A}">
                    <a16:rowId xmlns:a16="http://schemas.microsoft.com/office/drawing/2014/main" val="599687960"/>
                  </a:ext>
                </a:extLst>
              </a:tr>
              <a:tr h="1371600">
                <a:tc>
                  <a:txBody>
                    <a:bodyPr/>
                    <a:lstStyle/>
                    <a:p>
                      <a:endParaRPr lang="en-GB" dirty="0"/>
                    </a:p>
                  </a:txBody>
                  <a:tcPr/>
                </a:tc>
                <a:tc>
                  <a:txBody>
                    <a:bodyPr/>
                    <a:lstStyle/>
                    <a:p>
                      <a:r>
                        <a:rPr lang="en-GB" sz="1400" dirty="0" err="1"/>
                        <a:t>Cafodd</a:t>
                      </a:r>
                      <a:r>
                        <a:rPr lang="en-GB" sz="1400" dirty="0"/>
                        <a:t> y </a:t>
                      </a:r>
                      <a:r>
                        <a:rPr lang="en-GB" sz="1400" dirty="0" err="1"/>
                        <a:t>byd</a:t>
                      </a:r>
                      <a:r>
                        <a:rPr lang="en-GB" sz="1400" dirty="0"/>
                        <a:t> </a:t>
                      </a:r>
                      <a:r>
                        <a:rPr lang="en-GB" sz="1400" dirty="0" err="1"/>
                        <a:t>ei</a:t>
                      </a:r>
                      <a:r>
                        <a:rPr lang="en-GB" sz="1400" dirty="0"/>
                        <a:t> </a:t>
                      </a:r>
                      <a:r>
                        <a:rPr lang="en-GB" sz="1400" dirty="0" err="1"/>
                        <a:t>greu</a:t>
                      </a:r>
                      <a:r>
                        <a:rPr lang="en-GB" sz="1400" dirty="0"/>
                        <a:t> </a:t>
                      </a:r>
                      <a:r>
                        <a:rPr lang="en-GB" sz="1400" dirty="0" err="1"/>
                        <a:t>ar</a:t>
                      </a:r>
                      <a:r>
                        <a:rPr lang="en-GB" sz="1400" dirty="0"/>
                        <a:t> hap </a:t>
                      </a:r>
                      <a:r>
                        <a:rPr lang="en-GB" sz="1400" dirty="0" err="1"/>
                        <a:t>heb</a:t>
                      </a:r>
                      <a:r>
                        <a:rPr lang="en-GB" sz="1400" dirty="0"/>
                        <a:t> </a:t>
                      </a:r>
                      <a:r>
                        <a:rPr lang="en-GB" sz="1400" dirty="0" err="1"/>
                        <a:t>unrhyw</a:t>
                      </a:r>
                      <a:r>
                        <a:rPr lang="en-GB" sz="1400" dirty="0"/>
                        <a:t> </a:t>
                      </a:r>
                      <a:r>
                        <a:rPr lang="en-GB" sz="1400" dirty="0" err="1"/>
                        <a:t>fath</a:t>
                      </a:r>
                      <a:r>
                        <a:rPr lang="en-GB" sz="1400" dirty="0"/>
                        <a:t> o </a:t>
                      </a:r>
                      <a:r>
                        <a:rPr lang="en-GB" sz="1400" dirty="0" err="1"/>
                        <a:t>gynllun</a:t>
                      </a:r>
                      <a:r>
                        <a:rPr lang="en-GB" sz="1400" dirty="0"/>
                        <a:t> </a:t>
                      </a:r>
                      <a:r>
                        <a:rPr lang="en-GB" sz="1400" dirty="0" err="1"/>
                        <a:t>pwrpasol</a:t>
                      </a:r>
                      <a:r>
                        <a:rPr lang="en-GB" sz="1400" dirty="0"/>
                        <a:t>. </a:t>
                      </a:r>
                      <a:r>
                        <a:rPr lang="en-GB" sz="1400" dirty="0" err="1"/>
                        <a:t>Prosesau</a:t>
                      </a:r>
                      <a:r>
                        <a:rPr lang="en-GB" sz="1400" dirty="0"/>
                        <a:t> </a:t>
                      </a:r>
                      <a:r>
                        <a:rPr lang="en-GB" sz="1400" dirty="0" err="1"/>
                        <a:t>naturiol</a:t>
                      </a:r>
                      <a:r>
                        <a:rPr lang="en-GB" sz="1400" dirty="0"/>
                        <a:t> a </a:t>
                      </a:r>
                      <a:r>
                        <a:rPr lang="en-GB" sz="1400" dirty="0" err="1"/>
                        <a:t>fu’n</a:t>
                      </a:r>
                      <a:r>
                        <a:rPr lang="en-GB" sz="1400" dirty="0"/>
                        <a:t> </a:t>
                      </a:r>
                      <a:r>
                        <a:rPr lang="en-GB" sz="1400" dirty="0" err="1"/>
                        <a:t>gyfrifol</a:t>
                      </a:r>
                      <a:r>
                        <a:rPr lang="en-GB" sz="1400" dirty="0"/>
                        <a:t> am </a:t>
                      </a:r>
                      <a:r>
                        <a:rPr lang="en-GB" sz="1400" dirty="0" err="1"/>
                        <a:t>ddatblygiad</a:t>
                      </a:r>
                      <a:r>
                        <a:rPr lang="en-GB" sz="1400" dirty="0"/>
                        <a:t> y </a:t>
                      </a:r>
                      <a:r>
                        <a:rPr lang="en-GB" sz="1400" dirty="0" err="1"/>
                        <a:t>byd</a:t>
                      </a:r>
                      <a:r>
                        <a:rPr lang="en-GB" sz="1400" dirty="0"/>
                        <a:t> </a:t>
                      </a:r>
                      <a:r>
                        <a:rPr lang="en-GB" sz="1400" dirty="0" err="1"/>
                        <a:t>fel</a:t>
                      </a:r>
                      <a:r>
                        <a:rPr lang="en-GB" sz="1400" dirty="0"/>
                        <a:t> ag y </a:t>
                      </a:r>
                      <a:r>
                        <a:rPr lang="en-GB" sz="1400" dirty="0" err="1"/>
                        <a:t>mae</a:t>
                      </a:r>
                      <a:r>
                        <a:rPr lang="en-GB" sz="1400" dirty="0"/>
                        <a:t> </a:t>
                      </a:r>
                      <a:r>
                        <a:rPr lang="en-GB" sz="1400" dirty="0" err="1"/>
                        <a:t>heddiw</a:t>
                      </a:r>
                      <a:r>
                        <a:rPr lang="en-GB" sz="1400" dirty="0"/>
                        <a:t>. </a:t>
                      </a:r>
                      <a:r>
                        <a:rPr lang="en-GB" sz="1400" dirty="0" err="1"/>
                        <a:t>Ym</a:t>
                      </a:r>
                      <a:r>
                        <a:rPr lang="en-GB" sz="1400" dirty="0"/>
                        <a:t> </a:t>
                      </a:r>
                      <a:r>
                        <a:rPr lang="en-GB" sz="1400" dirty="0" err="1"/>
                        <a:t>marn</a:t>
                      </a:r>
                      <a:r>
                        <a:rPr lang="en-GB" sz="1400" dirty="0"/>
                        <a:t> Richard Dawkins </a:t>
                      </a:r>
                      <a:r>
                        <a:rPr lang="en-GB" sz="1400" dirty="0" err="1"/>
                        <a:t>datlygiad</a:t>
                      </a:r>
                      <a:r>
                        <a:rPr lang="en-GB" sz="1400" dirty="0"/>
                        <a:t> </a:t>
                      </a:r>
                      <a:r>
                        <a:rPr lang="en-GB" sz="1400" dirty="0" err="1"/>
                        <a:t>mewn</a:t>
                      </a:r>
                      <a:r>
                        <a:rPr lang="en-GB" sz="1400" dirty="0"/>
                        <a:t> </a:t>
                      </a:r>
                      <a:r>
                        <a:rPr lang="en-GB" sz="1400" dirty="0" err="1"/>
                        <a:t>geneteg</a:t>
                      </a:r>
                      <a:r>
                        <a:rPr lang="en-GB" sz="1400" dirty="0"/>
                        <a:t> </a:t>
                      </a:r>
                      <a:r>
                        <a:rPr lang="en-GB" sz="1400" dirty="0" err="1"/>
                        <a:t>creaduriaid</a:t>
                      </a:r>
                      <a:r>
                        <a:rPr lang="en-GB" sz="1400" dirty="0"/>
                        <a:t> a </a:t>
                      </a:r>
                      <a:r>
                        <a:rPr lang="en-GB" sz="1400" dirty="0" err="1"/>
                        <a:t>fu’n</a:t>
                      </a:r>
                      <a:r>
                        <a:rPr lang="en-GB" sz="1400" dirty="0"/>
                        <a:t> </a:t>
                      </a:r>
                      <a:r>
                        <a:rPr lang="en-GB" sz="1400" dirty="0" err="1"/>
                        <a:t>gyfrifol</a:t>
                      </a:r>
                      <a:r>
                        <a:rPr lang="en-GB" sz="1400" dirty="0"/>
                        <a:t> am </a:t>
                      </a:r>
                      <a:r>
                        <a:rPr lang="en-GB" sz="1400" dirty="0" err="1"/>
                        <a:t>gyflwr</a:t>
                      </a:r>
                      <a:r>
                        <a:rPr lang="en-GB" sz="1400" dirty="0"/>
                        <a:t> y </a:t>
                      </a:r>
                      <a:r>
                        <a:rPr lang="en-GB" sz="1400" dirty="0" err="1"/>
                        <a:t>byd</a:t>
                      </a:r>
                      <a:r>
                        <a:rPr lang="en-GB" sz="1400" dirty="0"/>
                        <a:t> </a:t>
                      </a:r>
                      <a:r>
                        <a:rPr lang="en-GB" sz="1400" dirty="0" err="1"/>
                        <a:t>fel</a:t>
                      </a:r>
                      <a:r>
                        <a:rPr lang="en-GB" sz="1400" dirty="0"/>
                        <a:t> ag y </a:t>
                      </a:r>
                      <a:r>
                        <a:rPr lang="en-GB" sz="1400" dirty="0" err="1"/>
                        <a:t>mae</a:t>
                      </a:r>
                      <a:r>
                        <a:rPr lang="en-GB" sz="1400" dirty="0"/>
                        <a:t> </a:t>
                      </a:r>
                      <a:r>
                        <a:rPr lang="en-GB" sz="1400" dirty="0" err="1"/>
                        <a:t>heddiw</a:t>
                      </a:r>
                      <a:r>
                        <a:rPr lang="en-GB" sz="1400" dirty="0"/>
                        <a:t>. </a:t>
                      </a:r>
                      <a:r>
                        <a:rPr lang="en-GB" sz="1400" dirty="0" err="1"/>
                        <a:t>Rhywbeth</a:t>
                      </a:r>
                      <a:r>
                        <a:rPr lang="en-GB" sz="1400" dirty="0"/>
                        <a:t> </a:t>
                      </a:r>
                      <a:r>
                        <a:rPr lang="en-GB" sz="1400" dirty="0" err="1"/>
                        <a:t>yn</a:t>
                      </a:r>
                      <a:r>
                        <a:rPr lang="en-GB" sz="1400" dirty="0"/>
                        <a:t> </a:t>
                      </a:r>
                      <a:r>
                        <a:rPr lang="en-GB" sz="1400" dirty="0" err="1"/>
                        <a:t>debyg</a:t>
                      </a:r>
                      <a:r>
                        <a:rPr lang="en-GB" sz="1400" dirty="0"/>
                        <a:t> </a:t>
                      </a:r>
                      <a:r>
                        <a:rPr lang="en-GB" sz="1400" dirty="0" err="1"/>
                        <a:t>yw</a:t>
                      </a:r>
                      <a:r>
                        <a:rPr lang="en-GB" sz="1400" dirty="0"/>
                        <a:t> barn Peter Singer. Mae </a:t>
                      </a:r>
                      <a:r>
                        <a:rPr lang="en-GB" sz="1400" dirty="0" err="1"/>
                        <a:t>anifeiliaid</a:t>
                      </a:r>
                      <a:r>
                        <a:rPr lang="en-GB" sz="1400" dirty="0"/>
                        <a:t> </a:t>
                      </a:r>
                      <a:r>
                        <a:rPr lang="en-GB" sz="1400" dirty="0" err="1"/>
                        <a:t>i</a:t>
                      </a:r>
                      <a:r>
                        <a:rPr lang="en-GB" sz="1400" dirty="0"/>
                        <a:t> </a:t>
                      </a:r>
                      <a:r>
                        <a:rPr lang="en-GB" sz="1400" dirty="0" err="1"/>
                        <a:t>gael</a:t>
                      </a:r>
                      <a:r>
                        <a:rPr lang="en-GB" sz="1400" dirty="0"/>
                        <a:t> </a:t>
                      </a:r>
                      <a:r>
                        <a:rPr lang="en-GB" sz="1400" dirty="0" err="1"/>
                        <a:t>eu</a:t>
                      </a:r>
                      <a:r>
                        <a:rPr lang="en-GB" sz="1400" dirty="0"/>
                        <a:t> </a:t>
                      </a:r>
                      <a:r>
                        <a:rPr lang="en-GB" sz="1400" dirty="0" err="1"/>
                        <a:t>hystyried</a:t>
                      </a:r>
                      <a:r>
                        <a:rPr lang="en-GB" sz="1400" dirty="0"/>
                        <a:t> </a:t>
                      </a:r>
                      <a:r>
                        <a:rPr lang="en-GB" sz="1400" dirty="0" err="1"/>
                        <a:t>yn</a:t>
                      </a:r>
                      <a:r>
                        <a:rPr lang="en-GB" sz="1400" dirty="0"/>
                        <a:t> </a:t>
                      </a:r>
                      <a:r>
                        <a:rPr lang="en-GB" sz="1400" dirty="0" err="1"/>
                        <a:t>hafal</a:t>
                      </a:r>
                      <a:r>
                        <a:rPr lang="en-GB" sz="1400" dirty="0"/>
                        <a:t> </a:t>
                      </a:r>
                      <a:r>
                        <a:rPr lang="en-GB" sz="1400" dirty="0" err="1"/>
                        <a:t>i</a:t>
                      </a:r>
                      <a:r>
                        <a:rPr lang="en-GB" sz="1400" dirty="0"/>
                        <a:t> </a:t>
                      </a:r>
                      <a:r>
                        <a:rPr lang="en-GB" sz="1400" dirty="0" err="1"/>
                        <a:t>ddyn</a:t>
                      </a:r>
                      <a:r>
                        <a:rPr lang="en-GB" sz="1400" dirty="0"/>
                        <a:t> – </a:t>
                      </a:r>
                      <a:r>
                        <a:rPr lang="en-GB" sz="1400" dirty="0" err="1"/>
                        <a:t>nid</a:t>
                      </a:r>
                      <a:r>
                        <a:rPr lang="en-GB" sz="1400" dirty="0"/>
                        <a:t> </a:t>
                      </a:r>
                      <a:r>
                        <a:rPr lang="en-GB" sz="1400" dirty="0" err="1"/>
                        <a:t>oes</a:t>
                      </a:r>
                      <a:r>
                        <a:rPr lang="en-GB" sz="1400" dirty="0"/>
                        <a:t> dim </a:t>
                      </a:r>
                      <a:r>
                        <a:rPr lang="en-GB" sz="1400" dirty="0" err="1"/>
                        <a:t>byd</a:t>
                      </a:r>
                      <a:r>
                        <a:rPr lang="en-GB" sz="1400" dirty="0"/>
                        <a:t> </a:t>
                      </a:r>
                      <a:r>
                        <a:rPr lang="en-GB" sz="1400" dirty="0" err="1"/>
                        <a:t>arbennig</a:t>
                      </a:r>
                      <a:r>
                        <a:rPr lang="en-GB" sz="1400" dirty="0"/>
                        <a:t> </a:t>
                      </a:r>
                      <a:r>
                        <a:rPr lang="en-GB" sz="1400" dirty="0" err="1"/>
                        <a:t>mewn</a:t>
                      </a:r>
                      <a:r>
                        <a:rPr lang="en-GB" sz="1400" dirty="0"/>
                        <a:t> </a:t>
                      </a:r>
                      <a:r>
                        <a:rPr lang="en-GB" sz="1400" dirty="0" err="1"/>
                        <a:t>dyn</a:t>
                      </a:r>
                      <a:r>
                        <a:rPr lang="en-GB" sz="1400" dirty="0"/>
                        <a:t>, ac felly </a:t>
                      </a:r>
                      <a:r>
                        <a:rPr lang="en-GB" sz="1400" dirty="0" err="1"/>
                        <a:t>nid</a:t>
                      </a:r>
                      <a:r>
                        <a:rPr lang="en-GB" sz="1400" dirty="0"/>
                        <a:t> </a:t>
                      </a:r>
                      <a:r>
                        <a:rPr lang="en-GB" sz="1400" dirty="0" err="1"/>
                        <a:t>oes</a:t>
                      </a:r>
                      <a:r>
                        <a:rPr lang="en-GB" sz="1400" dirty="0"/>
                        <a:t> </a:t>
                      </a:r>
                      <a:r>
                        <a:rPr lang="en-GB" sz="1400" dirty="0" err="1"/>
                        <a:t>ganddo</a:t>
                      </a:r>
                      <a:r>
                        <a:rPr lang="en-GB" sz="1400" dirty="0"/>
                        <a:t> </a:t>
                      </a:r>
                      <a:r>
                        <a:rPr lang="en-GB" sz="1400" dirty="0" err="1"/>
                        <a:t>enaid</a:t>
                      </a:r>
                      <a:r>
                        <a:rPr lang="en-GB" sz="1400" dirty="0"/>
                        <a:t>. </a:t>
                      </a:r>
                    </a:p>
                  </a:txBody>
                  <a:tcPr/>
                </a:tc>
                <a:extLst>
                  <a:ext uri="{0D108BD9-81ED-4DB2-BD59-A6C34878D82A}">
                    <a16:rowId xmlns:a16="http://schemas.microsoft.com/office/drawing/2014/main" val="1166317494"/>
                  </a:ext>
                </a:extLst>
              </a:tr>
              <a:tr h="1029101">
                <a:tc>
                  <a:txBody>
                    <a:bodyPr/>
                    <a:lstStyle/>
                    <a:p>
                      <a:endParaRPr lang="en-GB" dirty="0"/>
                    </a:p>
                  </a:txBody>
                  <a:tcPr/>
                </a:tc>
                <a:tc>
                  <a:txBody>
                    <a:bodyPr/>
                    <a:lstStyle/>
                    <a:p>
                      <a:r>
                        <a:rPr lang="en-GB" sz="1400" dirty="0" err="1"/>
                        <a:t>I’r</a:t>
                      </a:r>
                      <a:r>
                        <a:rPr lang="en-GB" sz="1400" dirty="0"/>
                        <a:t> </a:t>
                      </a:r>
                      <a:r>
                        <a:rPr lang="en-GB" sz="1400" dirty="0" err="1"/>
                        <a:t>rhai</a:t>
                      </a:r>
                      <a:r>
                        <a:rPr lang="en-GB" sz="1400" dirty="0"/>
                        <a:t> </a:t>
                      </a:r>
                      <a:r>
                        <a:rPr lang="en-GB" sz="1400" dirty="0" err="1"/>
                        <a:t>sydd</a:t>
                      </a:r>
                      <a:r>
                        <a:rPr lang="en-GB" sz="1400" dirty="0"/>
                        <a:t> </a:t>
                      </a:r>
                      <a:r>
                        <a:rPr lang="en-GB" sz="1400" dirty="0" err="1"/>
                        <a:t>yn</a:t>
                      </a:r>
                      <a:r>
                        <a:rPr lang="en-GB" sz="1400" dirty="0"/>
                        <a:t> </a:t>
                      </a:r>
                      <a:r>
                        <a:rPr lang="en-GB" sz="1400" dirty="0" err="1"/>
                        <a:t>credu</a:t>
                      </a:r>
                      <a:r>
                        <a:rPr lang="en-GB" sz="1400" dirty="0"/>
                        <a:t> </a:t>
                      </a:r>
                      <a:r>
                        <a:rPr lang="en-GB" sz="1400" dirty="0" err="1"/>
                        <a:t>mewn</a:t>
                      </a:r>
                      <a:r>
                        <a:rPr lang="en-GB" sz="1400" dirty="0"/>
                        <a:t> </a:t>
                      </a:r>
                      <a:r>
                        <a:rPr lang="en-GB" sz="1400" dirty="0" err="1"/>
                        <a:t>esblygiad</a:t>
                      </a:r>
                      <a:r>
                        <a:rPr lang="en-GB" sz="1400" dirty="0"/>
                        <a:t> </a:t>
                      </a:r>
                      <a:r>
                        <a:rPr lang="en-GB" sz="1400" dirty="0" err="1"/>
                        <a:t>cynlluniedig</a:t>
                      </a:r>
                      <a:r>
                        <a:rPr lang="en-GB" sz="1400" dirty="0"/>
                        <a:t> </a:t>
                      </a:r>
                      <a:r>
                        <a:rPr lang="en-GB" sz="1400" dirty="0" err="1"/>
                        <a:t>mae’n</a:t>
                      </a:r>
                      <a:r>
                        <a:rPr lang="en-GB" sz="1400" dirty="0"/>
                        <a:t> </a:t>
                      </a:r>
                      <a:r>
                        <a:rPr lang="en-GB" sz="1400" dirty="0" err="1"/>
                        <a:t>rhaid</a:t>
                      </a:r>
                      <a:r>
                        <a:rPr lang="en-GB" sz="1400" dirty="0"/>
                        <a:t> </a:t>
                      </a:r>
                      <a:r>
                        <a:rPr lang="en-GB" sz="1400" dirty="0" err="1"/>
                        <a:t>fod</a:t>
                      </a:r>
                      <a:r>
                        <a:rPr lang="en-GB" sz="1400" dirty="0"/>
                        <a:t> </a:t>
                      </a:r>
                      <a:r>
                        <a:rPr lang="en-GB" sz="1400" dirty="0" err="1"/>
                        <a:t>rhyw</a:t>
                      </a:r>
                      <a:r>
                        <a:rPr lang="en-GB" sz="1400" dirty="0"/>
                        <a:t> </a:t>
                      </a:r>
                      <a:r>
                        <a:rPr lang="en-GB" sz="1400" dirty="0" err="1"/>
                        <a:t>fath</a:t>
                      </a:r>
                      <a:r>
                        <a:rPr lang="en-GB" sz="1400" dirty="0"/>
                        <a:t> o </a:t>
                      </a:r>
                      <a:r>
                        <a:rPr lang="en-GB" sz="1400" dirty="0" err="1"/>
                        <a:t>gynllun</a:t>
                      </a:r>
                      <a:r>
                        <a:rPr lang="en-GB" sz="1400" dirty="0"/>
                        <a:t> </a:t>
                      </a:r>
                      <a:r>
                        <a:rPr lang="en-GB" sz="1400" dirty="0" err="1"/>
                        <a:t>yn</a:t>
                      </a:r>
                      <a:r>
                        <a:rPr lang="en-GB" sz="1400" dirty="0"/>
                        <a:t> </a:t>
                      </a:r>
                      <a:r>
                        <a:rPr lang="en-GB" sz="1400" dirty="0" err="1"/>
                        <a:t>gorwedd</a:t>
                      </a:r>
                      <a:r>
                        <a:rPr lang="en-GB" sz="1400" dirty="0"/>
                        <a:t> y </a:t>
                      </a:r>
                      <a:r>
                        <a:rPr lang="en-GB" sz="1400" dirty="0" err="1"/>
                        <a:t>tu</a:t>
                      </a:r>
                      <a:r>
                        <a:rPr lang="en-GB" sz="1400" dirty="0"/>
                        <a:t> </a:t>
                      </a:r>
                      <a:r>
                        <a:rPr lang="en-GB" sz="1400" dirty="0" err="1"/>
                        <a:t>ôl</a:t>
                      </a:r>
                      <a:r>
                        <a:rPr lang="en-GB" sz="1400" dirty="0"/>
                        <a:t> </a:t>
                      </a:r>
                      <a:r>
                        <a:rPr lang="en-GB" sz="1400" dirty="0" err="1"/>
                        <a:t>i</a:t>
                      </a:r>
                      <a:r>
                        <a:rPr lang="en-GB" sz="1400" dirty="0"/>
                        <a:t> </a:t>
                      </a:r>
                      <a:r>
                        <a:rPr lang="en-GB" sz="1400" dirty="0" err="1"/>
                        <a:t>greadigaeth</a:t>
                      </a:r>
                      <a:r>
                        <a:rPr lang="en-GB" sz="1400" dirty="0"/>
                        <a:t> y </a:t>
                      </a:r>
                      <a:r>
                        <a:rPr lang="en-GB" sz="1400" dirty="0" err="1"/>
                        <a:t>byd.Dyma</a:t>
                      </a:r>
                      <a:r>
                        <a:rPr lang="en-GB" sz="1400" dirty="0"/>
                        <a:t> </a:t>
                      </a:r>
                      <a:r>
                        <a:rPr lang="en-GB" sz="1400" dirty="0" err="1"/>
                        <a:t>farn</a:t>
                      </a:r>
                      <a:r>
                        <a:rPr lang="en-GB" sz="1400" dirty="0"/>
                        <a:t> </a:t>
                      </a:r>
                      <a:r>
                        <a:rPr lang="en-GB" sz="1400" dirty="0" err="1"/>
                        <a:t>gwyddonydd</a:t>
                      </a:r>
                      <a:r>
                        <a:rPr lang="en-GB" sz="1400" dirty="0"/>
                        <a:t> </a:t>
                      </a:r>
                      <a:r>
                        <a:rPr lang="en-GB" sz="1400" dirty="0" err="1"/>
                        <a:t>o’r</a:t>
                      </a:r>
                      <a:r>
                        <a:rPr lang="en-GB" sz="1400" dirty="0"/>
                        <a:t> </a:t>
                      </a:r>
                      <a:r>
                        <a:rPr lang="en-GB" sz="1400" dirty="0" err="1"/>
                        <a:t>enw</a:t>
                      </a:r>
                      <a:r>
                        <a:rPr lang="en-GB" sz="1400" dirty="0"/>
                        <a:t> Michael </a:t>
                      </a:r>
                      <a:r>
                        <a:rPr lang="en-GB" sz="1400" dirty="0" err="1"/>
                        <a:t>Behe</a:t>
                      </a:r>
                      <a:r>
                        <a:rPr lang="en-GB" sz="1400" dirty="0"/>
                        <a:t> o America.  </a:t>
                      </a:r>
                      <a:r>
                        <a:rPr lang="en-GB" sz="1400" dirty="0" err="1"/>
                        <a:t>Iddo</a:t>
                      </a:r>
                      <a:r>
                        <a:rPr lang="en-GB" sz="1400" dirty="0"/>
                        <a:t> </a:t>
                      </a:r>
                      <a:r>
                        <a:rPr lang="en-GB" sz="1400" dirty="0" err="1"/>
                        <a:t>ef</a:t>
                      </a:r>
                      <a:r>
                        <a:rPr lang="en-GB" sz="1400" dirty="0"/>
                        <a:t> y </a:t>
                      </a:r>
                      <a:r>
                        <a:rPr lang="en-GB" sz="1400" dirty="0" err="1"/>
                        <a:t>mae’n</a:t>
                      </a:r>
                      <a:r>
                        <a:rPr lang="en-GB" sz="1400" dirty="0"/>
                        <a:t> </a:t>
                      </a:r>
                      <a:r>
                        <a:rPr lang="en-GB" sz="1400" dirty="0" err="1"/>
                        <a:t>syniad</a:t>
                      </a:r>
                      <a:r>
                        <a:rPr lang="en-GB" sz="1400" dirty="0"/>
                        <a:t> </a:t>
                      </a:r>
                      <a:r>
                        <a:rPr lang="en-GB" sz="1400" dirty="0" err="1"/>
                        <a:t>sydd</a:t>
                      </a:r>
                      <a:r>
                        <a:rPr lang="en-GB" sz="1400" dirty="0"/>
                        <a:t> </a:t>
                      </a:r>
                      <a:r>
                        <a:rPr lang="en-GB" sz="1400" dirty="0" err="1"/>
                        <a:t>yn</a:t>
                      </a:r>
                      <a:r>
                        <a:rPr lang="en-GB" sz="1400" dirty="0"/>
                        <a:t> </a:t>
                      </a:r>
                      <a:r>
                        <a:rPr lang="en-GB" sz="1400" dirty="0" err="1"/>
                        <a:t>debyg</a:t>
                      </a:r>
                      <a:r>
                        <a:rPr lang="en-GB" sz="1400" dirty="0"/>
                        <a:t> </a:t>
                      </a:r>
                      <a:r>
                        <a:rPr lang="en-GB" sz="1400" dirty="0" err="1"/>
                        <a:t>i</a:t>
                      </a:r>
                      <a:r>
                        <a:rPr lang="en-GB" sz="1400" dirty="0"/>
                        <a:t> </a:t>
                      </a:r>
                      <a:r>
                        <a:rPr lang="en-GB" sz="1400" dirty="0" err="1"/>
                        <a:t>drap</a:t>
                      </a:r>
                      <a:r>
                        <a:rPr lang="en-GB" sz="1400" dirty="0"/>
                        <a:t> </a:t>
                      </a:r>
                      <a:r>
                        <a:rPr lang="en-GB" sz="1400" dirty="0" err="1"/>
                        <a:t>llygoden</a:t>
                      </a:r>
                      <a:r>
                        <a:rPr lang="en-GB" sz="1400" dirty="0"/>
                        <a:t>. Ni </a:t>
                      </a:r>
                      <a:r>
                        <a:rPr lang="en-GB" sz="1400" dirty="0" err="1"/>
                        <a:t>fydd</a:t>
                      </a:r>
                      <a:r>
                        <a:rPr lang="en-GB" sz="1400" dirty="0"/>
                        <a:t> dim </a:t>
                      </a:r>
                      <a:r>
                        <a:rPr lang="en-GB" sz="1400" dirty="0" err="1"/>
                        <a:t>byd</a:t>
                      </a:r>
                      <a:r>
                        <a:rPr lang="en-GB" sz="1400" dirty="0"/>
                        <a:t> </a:t>
                      </a:r>
                      <a:r>
                        <a:rPr lang="en-GB" sz="1400" dirty="0" err="1"/>
                        <a:t>yn</a:t>
                      </a:r>
                      <a:r>
                        <a:rPr lang="en-GB" sz="1400" dirty="0"/>
                        <a:t> </a:t>
                      </a:r>
                      <a:r>
                        <a:rPr lang="en-GB" sz="1400" dirty="0" err="1"/>
                        <a:t>gweithio’n</a:t>
                      </a:r>
                      <a:r>
                        <a:rPr lang="en-GB" sz="1400" dirty="0"/>
                        <a:t> </a:t>
                      </a:r>
                      <a:r>
                        <a:rPr lang="en-GB" sz="1400" dirty="0" err="1"/>
                        <a:t>iawn</a:t>
                      </a:r>
                      <a:r>
                        <a:rPr lang="en-GB" sz="1400" dirty="0"/>
                        <a:t> </a:t>
                      </a:r>
                      <a:r>
                        <a:rPr lang="en-GB" sz="1400" dirty="0" err="1"/>
                        <a:t>heb</a:t>
                      </a:r>
                      <a:r>
                        <a:rPr lang="en-GB" sz="1400" dirty="0"/>
                        <a:t> </a:t>
                      </a:r>
                      <a:r>
                        <a:rPr lang="en-GB" sz="1400" dirty="0" err="1"/>
                        <a:t>fod</a:t>
                      </a:r>
                      <a:r>
                        <a:rPr lang="en-GB" sz="1400" dirty="0"/>
                        <a:t> </a:t>
                      </a:r>
                      <a:r>
                        <a:rPr lang="en-GB" sz="1400" dirty="0" err="1"/>
                        <a:t>pob</a:t>
                      </a:r>
                      <a:r>
                        <a:rPr lang="en-GB" sz="1400" dirty="0"/>
                        <a:t> </a:t>
                      </a:r>
                      <a:r>
                        <a:rPr lang="en-GB" sz="1400" dirty="0" err="1"/>
                        <a:t>rhan</a:t>
                      </a:r>
                      <a:r>
                        <a:rPr lang="en-GB" sz="1400" dirty="0"/>
                        <a:t> </a:t>
                      </a:r>
                      <a:r>
                        <a:rPr lang="en-GB" sz="1400" dirty="0" err="1"/>
                        <a:t>yn</a:t>
                      </a:r>
                      <a:r>
                        <a:rPr lang="en-GB" sz="1400" dirty="0"/>
                        <a:t> </a:t>
                      </a:r>
                      <a:r>
                        <a:rPr lang="en-GB" sz="1400" dirty="0" err="1"/>
                        <a:t>gweithio</a:t>
                      </a:r>
                      <a:r>
                        <a:rPr lang="en-GB" sz="1400" dirty="0"/>
                        <a:t>! </a:t>
                      </a:r>
                    </a:p>
                  </a:txBody>
                  <a:tcPr/>
                </a:tc>
                <a:extLst>
                  <a:ext uri="{0D108BD9-81ED-4DB2-BD59-A6C34878D82A}">
                    <a16:rowId xmlns:a16="http://schemas.microsoft.com/office/drawing/2014/main" val="543841701"/>
                  </a:ext>
                </a:extLst>
              </a:tr>
            </a:tbl>
          </a:graphicData>
        </a:graphic>
      </p:graphicFrame>
      <p:sp>
        <p:nvSpPr>
          <p:cNvPr id="4" name="Rectangle 3"/>
          <p:cNvSpPr/>
          <p:nvPr/>
        </p:nvSpPr>
        <p:spPr>
          <a:xfrm>
            <a:off x="2060110" y="1402349"/>
            <a:ext cx="2418161"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ESBLYGIAD</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864167" y="2905383"/>
            <a:ext cx="2943050"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Y GLEC FAWR</a:t>
            </a:r>
          </a:p>
        </p:txBody>
      </p:sp>
      <p:sp>
        <p:nvSpPr>
          <p:cNvPr id="6" name="Rectangle 5"/>
          <p:cNvSpPr/>
          <p:nvPr/>
        </p:nvSpPr>
        <p:spPr>
          <a:xfrm>
            <a:off x="1688481" y="4283432"/>
            <a:ext cx="3571234"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ESBLYGIAD DALL</a:t>
            </a:r>
          </a:p>
        </p:txBody>
      </p:sp>
      <p:sp>
        <p:nvSpPr>
          <p:cNvPr id="7" name="Rectangle 6"/>
          <p:cNvSpPr/>
          <p:nvPr/>
        </p:nvSpPr>
        <p:spPr>
          <a:xfrm>
            <a:off x="774438" y="5677094"/>
            <a:ext cx="5122507"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ESBLYGIAD CYNLLUNIEDIG</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50" y="45205"/>
            <a:ext cx="837997" cy="79974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3530" t="9700" r="12594" b="7996"/>
          <a:stretch/>
        </p:blipFill>
        <p:spPr>
          <a:xfrm>
            <a:off x="10989818" y="45205"/>
            <a:ext cx="824533" cy="799748"/>
          </a:xfrm>
          <a:prstGeom prst="rect">
            <a:avLst/>
          </a:prstGeom>
        </p:spPr>
      </p:pic>
    </p:spTree>
    <p:extLst>
      <p:ext uri="{BB962C8B-B14F-4D97-AF65-F5344CB8AC3E}">
        <p14:creationId xmlns:p14="http://schemas.microsoft.com/office/powerpoint/2010/main" val="4048577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4424</Words>
  <Application>Microsoft Office PowerPoint</Application>
  <PresentationFormat>Widescreen</PresentationFormat>
  <Paragraphs>397</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Comic Sans MS</vt:lpstr>
      <vt:lpstr>Open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Gwenda Healy</dc:creator>
  <cp:lastModifiedBy>Mefys Jones</cp:lastModifiedBy>
  <cp:revision>96</cp:revision>
  <dcterms:created xsi:type="dcterms:W3CDTF">2017-04-21T07:51:56Z</dcterms:created>
  <dcterms:modified xsi:type="dcterms:W3CDTF">2017-08-01T21:17:54Z</dcterms:modified>
</cp:coreProperties>
</file>