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notesMasterIdLst>
    <p:notesMasterId r:id="rId28"/>
  </p:notesMasterIdLst>
  <p:sldIdLst>
    <p:sldId id="256" r:id="rId2"/>
    <p:sldId id="257" r:id="rId3"/>
    <p:sldId id="285" r:id="rId4"/>
    <p:sldId id="286" r:id="rId5"/>
    <p:sldId id="287" r:id="rId6"/>
    <p:sldId id="288" r:id="rId7"/>
    <p:sldId id="273" r:id="rId8"/>
    <p:sldId id="279" r:id="rId9"/>
    <p:sldId id="258" r:id="rId10"/>
    <p:sldId id="281" r:id="rId11"/>
    <p:sldId id="282" r:id="rId12"/>
    <p:sldId id="283" r:id="rId13"/>
    <p:sldId id="284" r:id="rId14"/>
    <p:sldId id="259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0" r:id="rId23"/>
    <p:sldId id="260" r:id="rId24"/>
    <p:sldId id="272" r:id="rId25"/>
    <p:sldId id="280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>
        <p:scale>
          <a:sx n="79" d="100"/>
          <a:sy n="79" d="100"/>
        </p:scale>
        <p:origin x="-144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PROBLEMAU’R SINEMA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 pris</c:v>
                </c:pt>
                <c:pt idx="1">
                  <c:v>y dewis</c:v>
                </c:pt>
                <c:pt idx="2">
                  <c:v>y bwyd</c:v>
                </c:pt>
                <c:pt idx="3">
                  <c:v>y lleoliad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4F-449B-8E4C-DCE2A762BF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1722112"/>
        <c:axId val="92090752"/>
      </c:barChart>
      <c:catAx>
        <c:axId val="391722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/>
                  <a:t>problemau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90752"/>
        <c:crosses val="autoZero"/>
        <c:auto val="1"/>
        <c:lblAlgn val="ctr"/>
        <c:lblOffset val="100"/>
        <c:noMultiLvlLbl val="0"/>
      </c:catAx>
      <c:valAx>
        <c:axId val="9209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/>
                  <a:t>Canran</a:t>
                </a:r>
                <a:r>
                  <a:rPr lang="en-GB" dirty="0"/>
                  <a:t>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72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12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96.27907" units="1/cm"/>
          <inkml:channelProperty channel="Y" name="resolution" value="96.49484" units="1/cm"/>
          <inkml:channelProperty channel="T" name="resolution" value="1" units="1/dev"/>
        </inkml:channelProperties>
      </inkml:inkSource>
      <inkml:timestamp xml:id="ts0" timeString="2015-05-10T20:20:18.44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0 238 0,'0'0'0,"0"0"16,0 0-16,0 0 0,0 0 15,0 0-15,0 0 16,0 0-16,0 0 16,0 0-16,0 0 15,0 0-15,0 0 16,0 0-16,0 0 0,0 0 16,0 0-16,0 0 15,0 0-15,0 0 16,0 0-16,0 0 15,0 0-15,0 0 16,0 0-16,0 0 16,0 0-16,0 0 0,0 0 15,0 0-15,0 0 16,0 0-16,0 0 16,0 0-16,0 0 15,0 0-15,0 0 16,0 0-16,15 0 15,-1 0-15,1 0 16,-1 0-16,1 0 0,-1 0 16,0 0-16,1 0 15,-1 0-15,1 0 16,-1 0-16,1 0 16,13 0-16,-13 0 15,-1 0-15,15 0 0,-14 0 16,14 0-16,-15 0 15,15 0-15,-15 0 16,15 0-16,-14 0 16,13 0-16,-13 0 15,-1 0-15,1 0 16,-1 0-16,15 0 0,-14 0 16,-1 0-16,0 0 15,1 0-15,-1 0 16,1 0-16,-1 0 15,15 0-15,-15 0 16,1 0-16,-1 0 16,1 0-16,14 0 0,-15 0 15,0 0-15,15-15 16,-14 15-16,-1 0 16,15-14-16,0-1 15,-15 15-15,1 0 16,-1 0-16,15-14 15,-14 14-15,-1 0 16,15-14-16,0-1 0,-15 15 16,15-14-16,0 14 15,-15 0-15,1 0 16,14-14-16,-15 14 16,1 0-16,13 0 15,-13 0-15,14 0 16,-15 0-16,1 0 0,13 0 15,1-15-15,-14 15 16,-1 0-16,1 0 16,14 0-16,-15 0 15,0 0-15,15-14 16,-14 14-16,-1 0 16,1 0-16,-1 0 15,0 0-15,1 0 0,-1 0 16,1 0-16,-1 0 15,15-14-15,-14 14 16,-1 0-16,0 0 16,1 0-16,14-15 15,-15 15-15,1 0 16,-1 0-16,15-14 0,-15 14 16,15-15-16,-14 15 15,13 0-15,-13 0 16,-1 0-16,1 0 15,-1 0-15,1 0 16,-1 0-16,15-14 16,-15 14-16,1 0 0,-1 0 15,1 0-15,-1 0 16,1 0-16,13-14 16,-13 14-16,-1 0 15,1 0-15,-1 0 16,1 0-16,-1 0 0,1 0 15,-1 0-15,0 0 16,1 0-16,-1 0 16,1 0-16,-1 0 15,1 0-15,-1 0 16,0 0-16,1 0 16,-1 0-16,1 0 15,-1 0-15,-14 0 0,15 0 16,-1 0-16,-14 0 15,14 0-15,1 0 16,-1 0-16,-14 0 16,15 0-16,-15 0 15,14 0-15,-14 0 16,15 0-16,-15 0 0,0 0 16,0 0-16,14 0 15,-14 0-15,15 0 16,-1 0-16,-14 0 15,14 0-15,1 0 16,-1 0-16,-14 0 0,15 0 16,-15 0-16,0 0 15,14 0-15,-14 0 16,0 0-16,0 0 16,0 0-16,0 0 15,0 0-15,0 0 16,0 0-16,0 0 0,0 0 15,0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9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150 156 0,'0'-25'125,"0"0"-94,25 25 16,0 0-31,0 0-16,-1 0 15,1 25 1,0-25 15,0 0-15,-25 25 187,0 0-172,-25-25-15,0 0-1,-24 0 1,24 0-16,0 0 16,0 0-1,0 0 1,0 24 0,0-24-1,0 25-15,0-25 47,25 25-16,-25-25-31,50 0 141,0 0-110,25 0-15,-25 0-1,0 0 1,25 0-16,-25 0 31,-1 0-15,1 0 31,0 0-16,0 0 78,-25 25 48,-25-25-142,0 0 1,0 0 0,1 0-1,-1 0-15,0 0 31,0 0-15,0 0 31,0 0-31,0 0-1,0 0 16,25-25-15,0 0 15,-25 25-15,25-25 93,0 1-93,0-1 0,25 0-1,-25 0 1,25 25-1,25-25 1,0 0 15,-25 25-31,0 0 63,-1 0 15,1 0-47,-25 25 32,25-25 124,0 0-156,0 0 63,0 0-78,0 0 15,0-25 16,0 25-31,0 0-1,-1 0 1,1 0-1,0 0 17,0 0-17,0 0 1,25 0 0,0 0-1,-25 0 1,-1 0-1,1 0 1,0-25 0,0 25 15,0 0-15,0 0 15,0 0-16,0 0 17,0 0-17,0 0 1,0 0 15,-1 0 0,-48 0 188,-26 0-203,0 0-1,0 25 1,25-25 0,-25 25-16,25-25 15,-24 25 1,24-25 0,0 25-1,0-25-15,-25 0 16,25 0 15,0 0-15,0 0-1,1 0 1,-1 25 15,0-25 16,0 0 47,25 25-79,-25-25 17,0 0-1,50 24 141,25-24-157,0 0 1,-1 0 15,-24 0-15,25 0 0,-25 0 15,0 0-16,0 0-15,0 0 47,0 0-15,-1 0-1,1 0-16,0 0 17,0 0 30,0 0-15,-25-24-31,25 24 77,-25-25-93,25 25 16,0 0 15,-25-25 1,25 25-17,0 0 16,-25-25-15,25 25 15,-1 0 1,-24-25-17,25 25 16,-25-25-15,25 25 0,0 0-1,0-25 17,0 25-1,0 0 0,0 0-15,0 0 15,-25-25-15,25 25-16,-1 0 15,1 0 32,0 0-16,0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9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52 0,'25'0'15,"0"0"17,0 0-17,-1 0 32,1 0-31,25 0-1,0 0 1,0 0 15,-25-25-15,0 25-1,-1 0 1,-24-25 0,25 25-1,0 0 1,0 0 15,0 0 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9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100 349 0,'50'0'62,"-26"0"-46,1 0 0,25 0-16,-50-25 15,50 25 1,-25-25-1,0 25 1,0 0 0,-25-25 15,25 25-15,-1 0 15,1 0-16,-25-25 1,-25 25 265,1 0-281,-1 25 32,0-25-17,-25 25 16,25-25-31,25 25 16,-25-25 0,0 25-1,0-25 1,0 0 15,1 0-15,-1 0 15,0 0-15,0 0-1,0 0 32,50 0 109,0 0-140,0 0 0,0 0 15,-1-25-15,26 0 15,-25 25-16,0-25 1,0 25 0,0 0-16,0 0 47,0 0-32,0 0 16,-1 0 16,-24-25-47,-49 25 157,24 0-157,-25 25 31,25-25-16,0 0 1,0 0-16,0 0 16,0 0-1,-24 0 1,24 0 0,0 0-1,0 0 1,0 0 31,0 0 0,0 0-16,50 0 109,0 0-124,25 0-16,-25 0 16,0 0-1,0 0 1,-1 0 15,1 0-15,0 0 31,0 0-47,0 0 15,0 0 1,0 0 15,0 0 0,0 0 16,-25-25-15,25 25-1,-1 0 0,1-25 32,0 25-48,0 0 16,-25-25 1,25 25-17,-50 0 126,-25 0-125,1 0-16,24 0 15,-25 25 1,25-25-1,0 0 17,0 0-17,0 0 32,0 25-31,0-25-1,50 0 173,0 0-172,0-25-16,25 25 15,-25-25 1,25 25-1,-25 0 1,-1-25 0,1 25 15,0 0-15,-25-25 15,25 25 31,0 0-30,0 0 30,0 0 16,-25-24-62,25 24 62,0 0-47,0 0-15,0-25 46,-1 25-46,1-25 46,0 25-46,0 0 15,0 0 16,0 0-16,0 0 1,0 0-1,0-25 0,0 25 0,-1 0 1,1-25 15,0 25-1,0 0-30,0 0 62,0 0-15,0 0 46,0-25-78,0 25 79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9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175 157 0,'25'0'32,"25"0"-1,0 0-16,25-25-15,-26 25 16,-24 0 15,0 0-31,0 0 32,0 0 14,0-25-30,-25 0 0,25 25-1,0-24 1,0 24-16,0 0 47,-1 0-16,1 0 0,0 0 1,0-25-17,0 25 32,0 0 0,0 0 0,0 0-16,0 0 0,0 0 32,-1 0-32,1 0 32,0-25 15,0 25 109,0 0-171,0 0 78,0 0-48,0 0-14,0 0 108,0 0-15,-1 0-93,-24 25 46,-24-25-47,24 25-31,-25-25 16,25 24-1,-25-24 16,-25 25-15,25-25-16,0 0 16,0 0-1,-25 0 1,1 0 0,24 0-1,-25 0-15,25 0 16,-25 0-1,0 0 1,26 0 0,-26 0-16,25 0 15,-25 0 1,25 0 0,0 0 15,0 0-16,0 0 1,1 0 15,-1 0-15,0 0 15,0 0-15,0 0 15,25 25-15,-25-25 15,25 25-15,25 0 46,25-25-46,-25 0-1,24 0 1,1 0 0,-25 0-16,0 0 15,0 0 1,0 0-1,0 0-15,0 0 16,24 0 15,-24 0-15,0 0 0,0 0 15,0 0 0,0 0-15,0 0 15,0 0 31,0 0 48,-50 0 30,0 0-124,-25 0 15,0 0-15,25 0 0,0 0-1,1 0 1,-1 0 15,0 0-15,0 0-1,0 0 17,0 0-17,0 0 1,0 0-1,0 0 64,0 0-33,1 0-30,-1 0 15,0 0 1,-25 25-17,-25-25 1,25 25-16,25-25 15,25 25 32,25 0 16,0-25-48,0 0 1,0 0 15,0 25 1,0-25-17,0 0 1,0 0 15,0 0 0,0 0 32,-1 0-32,1 0 63,0 0 31,0-25-94,0 25 63,0 0-47,0 0-16,-25-25 63,25 25-79,-25-25 1,25 25 0,0 0 15,-1-25-16,1 25 17,0 0-17,0 0 1,0 0 15,0 0-15,0 0 15,0 0-15,0 0-1,0 0 1,-1 0 0,-24-25-16,25 25 46,-25-25 204,-25 25-218,1 0-17,-1 0 1,0 0 0,0 0-16,0 25 31,0-25-16,0 0 1,0 0 0,0 25-16,0-25 31,-24 0-15,-1 0-1,25 0 1,0 0 15,0 0-15,0 0 31,0 0-16,0 0 0,1 0 0,-26 0-15,25 0 0,0 0-1,0 0 32,0 0-47,0 0 16,-25 0-1,25 0 1,-24 0 0,24 0-16,0 0 15,0 0 16,0 0-15,25 25 15,0 0 110,25-25-141,0 0 47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9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0 224 0,'25'0'32,"-1"0"15,1 0-16,0 0 0,-25-25-31,25 25 31,0 0-15,0 0 15,0 0-31,0 0 16,0 0 15,0 0-15,-1 0-1,1 0 1,0 0 0,-25-25 46,25 25-46,0-25-16,-25 0 15,25 25 1,0 0 15,0 0 32,0-25-48,0 25 1,-25-24 0,24 24-1,1 0 63,0 0 32,0 0-79,0-25-31,-25 0 47,25 25-32,0 0 1,-25-25 140,25 25-140,-25 25 109,0 0-109,0 0 30,0-1 48,0 1 62,0 0-124,0 0 61,0 0 32,0 0-93,-25 0 374,0-25-359,0 0 31,0 0-78,0 0 16,0 0 15,0 0 0,1 0 0,-1 0 1,0 0-17,50 0 126,0 0-126,-25-25 17,24 25-17,-24-25 1,25 25-16,0-25 47,0 25 0,0 0-32,0 0 329,0 0-328,0 25 15,0-25-15,0 25-1,-1-25 16,1 0 1,0 0 124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50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0 286 0,'25'0'15,"0"0"1,0 0 31,0 0-16,-25-25 32,0 0-48,25 25 48,0 0-32,-25-25-15,25 25-16,-25-25 31,25 25-16,-1 0 1,1 0 62,0-25-78,0 0 31,-25 0 16,25 25-47,0 0 16,-25-24 15,0-1 0,25 25-31,0-25 47,0 0-15,-25 50 108,-25-25-124,25 25-1,0 0 32,-25-25-47,25 24 47,-25 1-16,0 0 16,0-25 0,0 0-16,0 0-15,25 25 31,-25-25-31,1 0-1,24-25 173,24 25-173,-24-25 95,25 0-63,0 25 31,0 0-63,-25-24 95,25-1-79,-25 50 281,0-1-265,-25-24-31,25 25 0,-25-25-16,0 25 15,0-25 32,1 0-16,24 25 16,-25-25-31,0 0 31,0 0-32,50 0 173,0 0-173,-25-25 1,0 0 0,25 0-1,-1 25 1,-24-24 15,0-1-31,25 25 16,-25-25 31,25 25-32,-25-25 142,25 25-142,-25-25 1,0 50 140,-25 0-140,0-25 15,25 25-15,0 0 15,-25-25-31,1 24 31,-1-24 0,25 25 16,-25-25-47,0 0 31,0 0 32,50 0 203,0 0-235,0 0-16,-25-25 17,25 25-17,-1-24 17,-24-1 46,25 25-63,0 0 110,0 0-93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50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99 0 0,'25'0'94,"0"0"-32,0 0-46,0 0-1,0 25 32,0-25-31,0 0 46,0 0 329,-25 25-360,24-25-15,-24 25 265,25-25-250,-50 0 188,1 0-203,-1 0-1,0 0 17,0 25-17,0-25 17,0 0-1,0 0-16,0 0 32,0 0-15,0 0-17,1 0 16,-1 0 1,25 25 30,-25-25-31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12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96.27907" units="1/cm"/>
          <inkml:channelProperty channel="Y" name="resolution" value="96.49484" units="1/cm"/>
          <inkml:channelProperty channel="T" name="resolution" value="1" units="1/dev"/>
        </inkml:channelProperties>
      </inkml:inkSource>
      <inkml:timestamp xml:id="ts0" timeString="2015-05-10T20:20:18.47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context xml:id="ctx1">
      <inkml:inkSource xml:id="inkSrc1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1" timeString="2015-05-10T20:20:18.478"/>
    </inkml:context>
  </inkml:definitions>
  <inkml:trace contextRef="#ctx0" brushRef="#br0">0 862 0,'0'0'16,"0"0"-16,0 0 15,0 0-15,0 0 16,0 0-16,0 0 0,0 0 16,0 0-16,0 0 15,0 0-15,0 0 16,0 0-16,0 0 16,0 0-16,0 0 15,0 0-15,0 0 16,0 0-16,0 0 0,0 0 15,0 0-15,0 0 16,0 0-16,0 0 16,0 0-16,0 0 15,0 0-15,0 0 16,0 0-16,0 0 16,0 0-16,0 0 0,0 0 15,0 0-15,0 0 16,0 0-16,0 0 15,0 0-15,0-15 16,0 1-16,15 0 16,-1-1-16,1 1 15,-1 0-15,0-1 16,1 1-16,-1-1 0,1 1 16,-1 0-16,1-1 15,-1 1-15,1 0 16,-1-1-16,0 1 15,1-1-15,-1 1 16,1 0-16,-1-1 16,1 1-16,-1 0 0,0-1 15,1 1-15,-1 0 16,1-1-16,-1 1 16,1-1-16,-1 1 15,1 0-15,-1 14 16,0-15-16,1 15 0,-1 0 15,1-14-15,-1 0 16,1 14-16,-1 0 16,0 0-16,1-15 15,-1 1-15,1 0 16,-1-1-16,1 1 16,-1-1-16,1 1 0,-1 0 15,0 14-15,1-15 16,-15 1-16,14 14 15,-14-14-15,15-1 16,-1 1-16,1-1 16,-15 1-16,14 0 15,0-1-15,-14 15 16,0-14-16,15 14 0,-15 0 16,0-14-16,0 14 15,0 0-15,14-15 16,-14 15-16,0 0 15,0 0-15,15-14 16,-15 14-16,0 0 16,14-14-16,-14-1 0,15 1 15,-1 14-15,0-15 16,1 1-16,-15 14 16,0 0-16,14 0 15,-14-14-15,0 14 16,0 0-16,0 0 0,0 0 15,0 0-15,0 0 16,0 0-16,0 0 16,0 0-16,0 0 15</inkml:trace>
  <inkml:trace contextRef="#ctx1" brushRef="#br0">921 57 0,'0'25'32,"0"0"-17,25 0 16,-25 0-31,0 0 47,0 0-31,0-1 15,0 1 16,-25-25-31,25 25-1,-25-25 17,1 0-17,-1 25 1,25 0 31,-25-25-16,25 25-15,-25-25-1,25 25-15,0 0 47,-25 0-16,0-25-15,25 25 0,-25-25-1,50 0 48,0 0-48,-25-25 1,0 0 0,25 0-16,0-25 15,0 50 1,-25-25-1,0 0 1,25 25 31,-25-25-16,24 25-31,-24-25 63,0 1-32,0-1 0,25 25 0,-25-25 16,0 0 0,0 0-31,0 0 62,-25 25-62,1 0-1,-1 25 63,0 0-78,0 0 78,25 0-46,-25-25 77,0 0-93,25 25 46,-25-25-15,25 24-16,-25-24-31,0 25 32,0-25 14,1 0-30,24 25 140,0 0-124,-25-25 108,25 25-109,-25-25-15,0 0 15,25 25 32,-25-25-32,0 0 47,25 25 172,0 0-109,25-25-126,-25 25 17,25-25-17,0 0-15,0 0 16,0 25 0,-1-25-1,1 25 1,-25-1-1,25-24 1,0 25 0,0 0 15,0-25-31,0 0 16,-25 25-1,25 0 16,0-25-15,-25 25-16,25-25 31,-1 0 1,-24-25-1,0 0 0,0 0 0,0 0-15,0 0 46,0 1-46,0-1 0,-24-25-1,24 25 1,-25 0 15,25 0 0,-25 25 1,25-25-32,0 0 15,0 50 188,-25-25-203,25 25 63,0 0-32,0 0 16,-25-25-31,25 25-16,-25 0 31,25 0 16,0 0 0,25-25-32,0 0-15,0 0 16,0 0 15,0 0 16,-25 24-31,24-24-1,-24-24 267,0-1-251,-24 0 0,24-25-31,0 25 31,0 0-15,0 0 0,0 0 15,24 0 16,-24 0 62,0 1-93,0-1 31,-24 25 140,-1 0-109,25 25 0,-25-1-46,25 1 14,-25-25-30,25 25 93,-25-25-93,25 25-16,-25 0 63,25 0-48,-25-25 16,0 0 1,0 0-1,0 0 0,1 0-15,-1 0-1,0 0 17,0 0-1,25 25 125,25 0-125,0-25-15,0 0 0,-1 25-1,1-25-15,0 0 47,0 0-16,0 0 16,0 0-31,0 0 218,0-25-171,-25 0-48,0 0 17,0 0-1,0 0 16,-25 25 140,0 0-155,0 0-32,0 0 46,0 0-30,0 0 62,25 25 47,0 0-94,25 0 16,0 0-15,0 0-1,0 0 16,-25 0-16,0-1 0,25 1 0,-25 0 16,0 0-15,0 0-17,0 0 79,0 0-16,0 0-15,-25 0-32,0-25-16,25 25 32,-25-25-31,0 0 15,0 24 32,0-24-48,25 25 17,-24-25-1,-1 0 0,0 0 0,0 0 16,0 0-31,0 0 15,0 0-31,0 25 16,0 0 15,0-25-15,0 25-1,1-25-15,-1 0 16,25 25 15,-25-25-15,0 25-1,0-25 17,25 25-17,-25-25 1,25-25 343,0 0-296,-25 25 15,0 0-16,0 0-30,0 0 30,25-25-31,-24 25-15,-1-25 15,0 25 125,25 25 188,25-25-281,24 0-63,-24 0 31,0 0-15,-25-25-1,25 25 1,0 0-1,0 0 17,-25-25-1,25 25-15,0-25 15,-25 0 47,25 25-47,-25-24 32,25 24-48,-25-25 1,24 25 0,-24-25 15,0 0-16,25 25 1,-25-25 0,25 25 15,-25-25-15,0 0-1,25 25 32,-25-25 16,25 0-48,-25 0 16,0 1 1,0-1-1,25 25-15,-25 49 296,0-24-296,0 0-1,0 0 17,0 0-17,-25 0 1,0-25 15,25 25-15,-25 0-1,0-25 1,0 0 15,1 25 16,-1-25-16,25 25-15,-25-25 31,0 0-16,25 24 125,-25-24-156,25 25 94,-25-25-78,0 25 31,0-25-16,0 0 0,0 0 0,1 0 282,-1 0-282,0 0 78,0 25-62,25 0 63,0 0-79,0 0 63,25 0 156,0-25-203,0 0-47,-25-25 15,24 25 16,1-25 1,0 0-32,0 0 62,0 25-46,-25-25-1,0 0 17,25 25-32,0 0 140,-25-25-124,25 1 0,-25-1 30,0 0 33,25 25-64,0-25 1,-25 0 31,0 0-16,24 25-15,-24-25-1,25 25 63,0-25-62,-25 0 15,0 0 63,0 1-63,0 48 32,0 1-32,-25 25-15,0-50-1,25 25 1,-24 0-16,-1-25 31,25 25-15,-25 0 15,0 0-15,0-25 15,25 25 0,-25-25 0,25 24-15,-25-24 0,50 0 437,-25-24-438,0-1 63,25 0-62,0 0-16,0 25 16,-25-25-1,25 0 1,0 25 15,-25-25 141,0 0-156,24 0-1,1 25 1,-50 0 203,25 25-204,0 0 17,-24-25-17,-1 25 1,25 0 15,-25-25-15,0 0-1,25 25 1,-25 0 0,25 0 15,-25-25 31,25 25-46,-25-25 0,25 24 46,-25-24-62,25 25 188,25-25-79,0-25-93,0 1-16,0-1 15,0 25 16,0-25 16,0 0-31,-1 25 0,-24-25 30,25 0-30,0 0 0,-25 0 62,25 25-63,-25-25 1,25 25 0,0-25 15,0 1-31,0 24 16,-25-25 15,25 0-16,0 25 1,-25-25-16,25 0 31,-25 0-15,24 25 0,1-50-1,-25 25-15,25 25 31,0-25-15,0 25 15,-25 25 32,0 0-63,25-25 15,-25 25 1,0 0 0,0 0-1,0 0 17,-25 0-17,0-25 1,-25 50-1,50-26 1,-25-24-16,1 25 16,-1 0 15,0 0-15,0-25-16,0 0 15,0 25 1,0 0 15,0-25-15,0 0-1,0 25 32,25 0 16,-25-25-48,25 25 1,0 0 78,25-25-63,-25 24-15,25-24 15,0 0 78,0 25-93,0-25 31,0 0-32,-25-25-15,25 1 16,0 24 0,0 0-1,0-25 16,-1 0-15,-24 0 0,25 25-1,-25-25 1,25 0 0,-25 0-1,25 0 126,-25 0-126,25 25 1,-50 0 93,0 0-77,0 0-17,0 25 17,1 0-32,-1-25 31,25 25-16,-25-25 1,0 25-16,0 0 63,0-25-48,25 25-15,-25 0 31,0-25-15,0 0 15,25 25 32,0-1-16,25-24 0,-25 25-32,25-25 16,-25 25 1,-25-25 93,0 0-110,0 0 17,0 0-1,50 0 94,0-25-94,0 25-31,0 0 16,0-25-1,0 1 1,0 24 0,0-25-1,0 0 1,-25 0-1,25 0 17,-25 0-17,24 25 1,1-25 15,0 0-15,-25 0-1,25 25-15,-25-25 47,25 1-31,-25-1 15,0 0 0,0 0-15,-25 25 125,0 0-126,0 25 17,25 0-17,-25 0 48,25-1-32,0 1 0,0 0 0,0 0 1,0 0 15,0 0-32,0 0 32,0 0-16,0 0-31,25-25 157,0 0-126,0 0 0,-25-25-15,0 0-1,25 25 1,-25-25 31,25 0-32,-25 0 189,0 50-48,0 0-156,0 0 31,0 0-15,0 0-1,-25-25 1,0 0 15,0 0-31,0 0 31,0 0-15,1 0 0,-1 0 15,0 0-15,50 0 93,-25-50-93,25 0 15,-1 25-31,1 25 31,-25-25 16,25 25-47,0 0 16,0 0 30,0-25-30,-25 0 47,25 25-48,-25-49 1,0 24-1,0 0 17,0 0-17,0 0 48,0 0-63,0 0 31,0 0 16,0 0-47,25 25 469,0 0-438,-25 25-15,0 25 15,0-25-16,0 0 17,0 0-32,0 0 15,-25-25 1,0 25 15,0 0-15,0-25-16,0 24 15,0-24 1,0 25 0,0 0 15,1-25-31,-1 0 47,0 0-16,25 25-31,-25-25 47,50 0 219,0-25-251,0 0 1,-1 0-1,1 25 1,0-24 31,0 24-31,-25-25-1,25 25 1,0 0 15,-25-25-15,0 0-1,0 0 95,0 0-48,0 0-31,25 25 63,-25-25-78,25 25 15,0 0-15,-25-25-1,0 0 17,25 25-17,-1 0 1,1 25 62,-25 0-62,0 0 46,0 0-62,25 0 31,-25 0-15,0 0 0,25 0-1,-25 0 16,0-1 32,0 1 78,0 0-110,-25-25-16,25 25 17,0 0 15,0 0-16,0 0 0,0 0 0,-25 0 63,25 0-78,0-1 15,0 1 31,0 0 48,0 0-79,-25-25 203,1 0-218,24-25 0,0 0 31,0 0-32,-25 25 110,0 0-62,0 0 30,0 0-46,0 25-47,0-25 94,0 0-63,0 0 32,0 25-32,1-25 0,-1 0 32,0 0-32,0 0 16,0 0-16,0 0 16,0 0 31,0 0-47,0 0 16,25 25 47,-25-25-78,25 25-16,0 0 109,0 0 0,25-25 16,0 0-93,0 0-32,0 0 15,0 0 32,0 0-16,0 0 1,0 0-17,0 0 79,-1 0-63,1 0 79,0 0-17,0 0-61,0 0 46,0 0 31,0 0-78,-25-25 1,0 0 30,25 0-46,-25 0 15,25 25-15,-25-25-1,0 0 1,25 1 0,-25-1-1,0 0 1,24 25-1,-24-25-15,0 0 16,25 25 0,-25-25 77,25 0-61,-25 50 140,0 0-141,0 0-16,0 0-15,-25 0 16,25 0 0,-25-1-1,25 1 1,0 0 0,-24 25-1,24-25 1,-25-25-1,25 25 1,-25 0 0,25 0 46,-25 0-46,0-25 93,0 0-78,0 0 32,0-25-47,25 0-1,0 0 1,0 0-1,0-25 1,0 25 0,0 0-1,0 0 63,0 1-46,0 48 171,0 1-188,0 0 17,0 0-17,-25-25 1,0 0 15,1 25-31,-1-25 47,0 0-16,0 0 16,0 0 78,50 0 16,0 0-126,0 0 1,0 0 0,-1 0 15,1 0-31,0 0 47,0 0-16,0 0-15,-25-25-1,25 0 32,0 25 94,0 0 15,-25 25-125,0 0 16,0 0-31,0-50 124,25 0-93,-25 0-31,25 25 0,-25-25-1,0 0 1,0 1-1,0-1 1,0 0 15,0 0 16,0 0-16,0 0 1,-25 25 77,0 0-93,-25 25-1,25 0 1,0-25 0,0 25-1,0 0 1,0 0-1,1-25-15,-1 0 16,25 24 0,-25-24 15,0 25-15,0-25 15,0 0 0,0 25-15,0-25 77,25 25-77,0 0 47,0 0-17,25-25-46,-25 25 16,25-25 93</inkml:trace>
  <inkml:trace contextRef="#ctx1" brushRef="#br0" timeOffset="1">623 804 0,'0'-25'16,"24"25"-1,1 0 1,-25-25 31,0 1-32,0-1 1,0 0 0,0 0 15,0 0-15,0 0-1,0 0 16,0 0-15,0 0 15,0 0 1,0 1-17,-25 24 48,1 0-32,-1 0-31,0 0 31,0 0-15,0 0-1,0 0 1,0 0 0,25 24 15,-25-24-15,0 25 15,0-25-16,25 25-15,-25 0 16,1 0 15,24 0-31,0 0 16,-25-25 31,25 25-47,-25 0 31,25 0 16,0-1-16,0 1 79,0 0-79,0 0-16,0 0 32,0 0-15,0 0 46,0 0-47,0 0 0,-25-25-31,25 25 47,-25-25 16,0 0-48,0 0 16,0 0 1,0 24 15,0-24-16,1 0 16,24-24 437,0-1-343,0 0-110,0 0 0,-25 25 266,0 0-141,25 25-124,-25-25 124,25 25-141,-25-25-15,50 0 157,0 25-126,0-25 0,-25 24-15,25-24 15,-1 0 0,1 25-15,-25 0 78,0 0-63,25-25 47,0 25-31,-25 0 47,0 0-63,25-25-15,-25 25-1,25-25 48,-25 25-48,25-25 17,0 0-17,0 0 32,0 0 0,-1 0-16,1 0 16,0 0-16,0 0-15,0 0 78,0 0-47,0 0 46,0 0-61,0 0 14,0 0 64,0 0-95,-1 0 142,-24 25-79,-24-25-16,-1 0-46,0 0 15,0-25-15,0 0-1,25 0-15,-25 25 16,0-25 0,25-25-1,-25 25 17,0 0-32,0 25 15,25-49 1,-25 24-1,1 0 1,-1 0-16,25-25 16,-25 25 31,25 0-32,-25 25 1,25-25 15,0 0 0,-25 50 110,25 0-125,0 25-1,0-25 1,0 50-1,0-26 1,0-24-16,0 25 16,0-25-1,25-25 1,-25 25 0,0 0-1,0 0 1,0 0-1,0 0 1,0-1 15,25 1 47,0-25-31,0 0-31,-1 0 15,1 0 94,-25-25-109,0 1 46,0-1 1,0 0-63,0 0 47,0 0-32,-25 25 17,25-25-17,0 0 16,0 0-15,-24 0 31,24 0-47,0 1 94,24 24 62,1 0-125,0 0-15,0 0 15,0 0-31,0 0 31,0 24 16,-25 1-31,0 0-1,0 0 1,0 25 0,0-25-1,-25 0 1,0-25 31,25 25-32,-25-25 1,0 0 31,0 0-16,0-25 16,25 0-47,-24 0 31,-1 0-15,25 0 15,-25 0 0,0 0-15,25 0 15,0 1-15,-25-1 0,50 25 93,0 0-93,-25 25-1,0-1 1,0 26 15,0-25-15,0 0-1,0 0 17,0 0 14,0 0-30,-25-25 0,25 25-1,-25-25-15,0 0 63,25-25 31,0 0-63,0 0 31,0 0-30,0 0-17,0 0 48,25 25-32,0 0 0,0 0-15,0 0-1,0 0 1,-1 25 0,1-25 15,0 0 0,0 0 16,0 0-31,0 25 15,0-25 0,0 25-15,0 0 109,0-25-94,0 25 63,-1-25 0,1 0-79,0 0 48,-25-25-63,0 0 31,0-25-15,25 50-1,-25-50 1,0 25-16,0-24 31,25 24 0,-25 0 16,0 0-16,0 0 16,25 25-31,-25 25 125,0 0-126,0 0 1,0 0 15,0 0-15,0-1 62,0 1-47,0 0 63,0 0-79,0 0 17,0 0 46,0 0-78,0 0 62,0 0-46,0 0 46,25-25-30,-25 24 77,0 1-78,25-25 47,-25 25-62,25-25 0,-25 25 31,25-25-47,-25 25 31,24 0 47,-24 0-47,25-25-15,-25 25 31,0 0-32,25-25 17,-25 25-17,25-25 1,-25 24 46,25-24-46,-25 25 0,0 0 77,0 0-61,25-25-17,-25 25 16,0 0 63,0 0-78,-25-25 93,0 0-93,0 0-1,0 0 1,-24-25 0,24 25-1,-25-25 1,25 25-16,0 0 16,25-25-1,0 0 16,-25 0-15,25 0 31,0 1-16,-25 24 16,25-25-16,0 0-15,0 0 0,-25 25 234,0-25-235,1 25 1,-1-25 31,0 25-16,0-25 0,25 0-15,-25 0-1,25 0 1,-25 1 15,25-1 16,0 0-16,-25 0-15,0 25 78,0 0 0,25 25-63,0 0-31,0 0 47,0-1-16,50-24-15,-25 0-16,0 0 15,25 0 1,-25 0-1,0 0 1,-1 0 0,1 0 15,0 0-31,0 0 47,0 0-32,0 25 17,0-25-17,0 25 17,0 0-1,0-25-16,-25 25 17,0 0-17,0 0 95,0 0-1,-25-25-46,0-25-1,0 25-46,0 0-16,25-25 15,-25 0 1,0 0 15,25 0-15,0 0-16,-25 25 15,25-25 1,-25 1 0,0 24 31,1-50-32,-1 0-15,0 25 16,0-25-1,25 25 1,0 0-16,-25 25 31,0 0-15,25-24 0,0-1 15,0 0 47,25 0-62,0 0-1,0 0 1,0 0-1,0 25 48,-25 50-47,24-25 15,1 0 0,0-25-15,0 0 15,-25 25-15,0 24-1,0 1-15,0 0 16,0 0-1,0-25 1,0 25 0,0-26-16,0 1 31,0 0 0,0 0 16,0-50 62,0 0-93,0 0 15,0-24-15,0-1 15,-25 0-31,0 0 31,25 25-15,0-24 15,0 24-31,0 50 235,0 24-220,0-24 1,-25 25 0,25-25-1,0 25-15,0-25 16,0 0 15,-24-1 94</inkml:trace>
  <inkml:trace contextRef="#ctx1" brushRef="#br0" timeOffset="2">0 1003 0,'0'25'15,"25"-25"32,0 0-31,0 0 15,-25 25-15,25-25-1,-1 0 17,-24 25-17,0 0 17,25-25-17,-25 25 16,25-25-15,-25 25-16,25-25 63,-25 25-17,0 0-30,25 0 0,0-25 15,-25 24 0,0 1 0,0 0 32,0 0 15,25-25-78,0 25 31,0-25 16,0 0 16,-1 0-48,-24 25 17,25 0 30,0-25-31,-25 25 1,0 0-1,25-25-31,-25 25 78,25-25-31,-25 24-16,25 1 0,0-25 63,0 25-78,0 0-1,0 0 1,0-25-16,-25 25 31,24-25-15,-24 25-1,25-25 1,0 0 0,-25 25-1,25-25 1,0 25 0,0 0-1,0-25 16,0 0 1,0 0 15,0 25-32,-1-25 63,1 24-15,0-24-32,0 0 94,0 25-31,0 0-63,0-25 0,0 0-15,-25 25 0,25-25-1,0 0-15,-1 25 31,1 0-15,0-25 15,-25 25-31,0 0 16,25-25 0,-25 25-1,-25-25 251,25-25-266,0 0 15,-25 0 17,25 0-17,-25 0-15,25-25 16,-24 1 0,24 24-1,0-25 1,0 25-1,-25 0 1,25 0 0,-25 25 15,25-25-15,0 0-1,-25 25 1,25-25-1,-25 0 1,25 1 0,-25 24-1,0 0 32,0 0-47,0 0 47,0 0-31,1 0-1,24-25-15,-25 25 16,0 0 0,0 0 15,0 0-16,0 0-15,0 0 32,0 0-1,0 0 0,0 0-15,1 0 15,24-25-15,-25 25-1,25 25 95,25-25-95,-1 25 17,1-1-17,-25 1 1,25 0-1,-25 0 1,25-25 15,-25 25-15,0 0 0,25-25-16,0 25 15,-25 0 1,25 0 15,0-25 47,0 25-62,0-25 156,-1 0-125,1 0-16,0 25 16,0-25-32,-25 24 17,25-24 14,0 0-14,-25 25 30,25-25-46,-25-25 187,0 1-156,0-1-32,-25 0 1,0-25 0,0 0 15,25 0-15,-25 50-16,0-50 46,25 26-46,-25 24 16,1-25 0,24 0-1,-25 25 17,0-25-17,0 25 16,0 0 16,25-25-31,-25 25-16,0 0 62,0 0-46,0 0 31,0 0 15,1 0-30,-1 0 15,0 0 15,0 0-31,0 0 79,0 0 171,25 25-281,0 0 62,25-25 1,-25 25-47,25-25 46,0 0-46,0 0 62,0 0 62,-25 25-124,24-25-16,-24 24 47,0 1-16,0 0 16,0 0 47,0 0 15,0 0-78,25-25 16,0 0-15,-25 25-1,25-25-16,0 0 64,0 0-48,0 0 47,-25-25-62,25 25-1,-25-25 1,25 25-1,0 0 17,-1 0-1</inkml:trace>
  <inkml:trace contextRef="#ctx1" brushRef="#br0" timeOffset="3">971 1701 0,'-25'-25'31,"0"25"1,25-25-17,0 0 1,-25 0-1,1 25-15,-1-25 32,25 0-17,-25 0 1,0 0 0,25 1-16,-50-1 109,25 25-47,25-25-46,-25 25 0,0 0 15,25-25 0,-25 25 0,1 0-15,-1-25 31,0 25-31,25-25-1,-25 25 1,0 0 46,0 0-46,0 0 187,0 0-172,0 0 32,25-25 343,0-25-390,0 1 15,0 24-15,-25 0-1,25 0 1,-25 25 15,25-25-15,0 0-1,-24 25 48,-1 0-32,25 25 219,0 0-234,0 0 15,0 0-31,-25-25 156,25-25-140,-25 25-1,25-25 64,0 0-48,0 0 31,-25 25-46,0-25 0,0 25-1,25-25 16,-25 25 157,0 0-172,0 0 93,1-25-93,-1 25-1,0-25 32,50 50 31,0-25-78,-1 0 63,-24 25-48,0 0 1,25-25 0,-25 25 46,0 0-31</inkml:trace>
  <inkml:trace contextRef="#ctx1" brushRef="#br0" timeOffset="4">-25 904 0,'25'0'78,"-25"25"-47,25-25-15,-25 25 15,25-25-15,0 0 0,-25 25-1,25-25-15,-1 0 63,-24 24-32,25-24-15,-25 25 15,25-25 0,-25 25-15,0 0-1,25-25 1,-25 25 0,25-25 62,-25 25-47,0 0 0,25 0 32,0 0-48,0 0 17,0-25-1,0 0-16,-25 24 1,24-24 0,-24 25-1,25-25 1,0 25 31,0-25-47,0 0 15,-25 25 17,25-25-17,0 25 1,0-25 31,0 0-47,0 0 15,0 0 17,-1 25-17,-24 0 1,25-25-16,0 0 16,-25 25-1,25 0 1,0 0-1,0-25 1,-25 24 0,25 1 15,0 0-15,-25 0-1,25-25 16,-25 25-15,25 0 0,-1 0-16,-24 0 47,25-25-32,-25 25 1,25-25-16,-25 25 15,0 0 1,25-1 0,0 1 15,0 0-31,0-25 62,-25 25-46,25-25-16,-25 25 16,0 0-1,25-25 1,0 0 31,-1 0-16,-24 25-15,25-25 281,-25-25-282,0 0 1,0 0 15,0 0 16,0 0-31,0 0-1,0 1 1,-25-1-1,1 0 17,24-25-17,-25 50 1,25-25-16,0 0 16,0 0 15,0 0-16,0 0 1,-25 0 0,25 1 15,-25 24-15,25-25 15,0 0-16,0 0 17,0 0-1,0 0-15,0 0 15,0 0-31,0 0 15,0 0 17,0 1-17,-25 24-15,25-25 32,0 0-1,0 0-16,-25 25 17,25-25-17,0 0 17,-25 25-17,25-25 16,0 0 1,0 0 15,0 0-16,0 1-16,0-1 32,0 0 0,-25 25-31,25-25 31,0 0-16,0 0 31,-25 0 63,25 0-93,0 0 77,0 0-31,0 1-47,0-1 94,0 0-109,0 0 78,0 0-79,0 0 64,25 25-48,-25-25 31,0 0-30,0 0 93,0 0 15,0 1-109,0-1 251,0 0-251,0 0 141,0 0-141,0 0 0,0 0 172,0 0-203,0-25 16,0 1 0,0 24-16,0 0 15,0 0 1,0 0 0,0 0 15,-25 25 0,25-25 953</inkml:trace>
  <inkml:trace contextRef="#ctx1" brushRef="#br0" timeOffset="5">598 1078 0,'25'0'47,"-1"0"-16,-24-25-16,25-25 1,-25 1 0,0 24-1,0 0 1,0 0 15,0 0 63,-25 25-78,1 0-1,-1 0 1,25 25 15,0 0-15,-25 0-16,0 0 31,25 0-15,0-1 15,0 1 16,0 0-16,0 0 0,0 0 79,0 0-64,0 0-14,25-25-32,-25 25 31,25 0-15,0 0 15,-1-25 0,-24 24-15,0 1 15,0 0 31,25 0-30,0 0 46,-25-50 31,0 0-93,0 0-1,0-24-15,0 24 32,0 0-1,0 0-31,-25 0 31,25 0-15,0 0-1,-25-25 1,25 1-16,0 24 16,0 0-1,0 0 1,0 0 46,25 25 63,0 25-109,0-25 0,0 0-1,0 25 32,-25 0-31,25 0-1,-25-1 1,25-24 15,-25 25-15,0 0 0,0 0-16,0 0 31,0 0-16,0 0 17,0 0-1,0 0 0,0 0 63,25-1-78,0-24 46,-25-24-15,24-1-31,-24 0-1,0 0 1,25 25 15,-25-25-15,25 0-16,-25 0 47,0 0-32,0 0 16,0 0 32,0 1-47,0-1 30,0 0-30,0 0 47,0 0-48,0 0 1,0 0 15,0 0-15,0 0 31,0 0-32,0 1-15,0-1 31,0 0-15,0 0 15,0 0 1,0 0-17,0 0 16,0 0-31,0 0 47,0 0-15,0 1-17,0-1 16,-25 0 141,0 25-94,25 25-78,0 0 79,25-1-17,-25 1-46,25-25 77,-25 25-77,0 0 31,0 0 15,0 0-46,0 0 31,0 0 62,0 0-77,0 0-17,0-1 1,0 1 15,0 0 0,0 0 1,0 0-1,0 0-16,-25 0-15,0 0 47,25 0-15,0 0 14,0-1-30,-24-24-16,24 25 31,-25-25-15,25 25 0,0 0 62,0 0-31,0 0-16,0 0 31,0 0-46,0 0 15,25-25 16,-25 25-31,0-1-1,24 1 32,-24 0-16,25-25 32,-25 25-47,25-25 15,-25 25 47,0 0-47,0-50 250,0 0-234,0 0-31,0 0 15,0 0 16,0 1 16,0-1-32,0 0 0,25 0 0,0 25 204,-25 25-173,0 0-46,0 0 15,0-1-15,0 1 15,0 0 0,0 0-15,0 0 31,0 0-16,0 0 47,0 0 0,0 0-62,0 0 93,0-1-62,25 1 62,-25 0-93,0 0 31,0 0 0,0 0-16,0 0 0,25 0-15,-25 0 15,0 0 0,0 0 32,25-25-47,-25 24 93,0 1-78,0-50 344,0 1-344,0-1 1,0 0-1,0 0 0,0 0-15,0 0 31,-25 0-16,0 25 16,25-25-32,-25 0 64,0 25-64,0-25 63,0 0-15,25 1-32,-25-1 0,25 0 1,-24 25-17,-1-25 16,0 25 16,0-25 0,0 25-16,25-25-15,0 50 62,0 0-47,0 0-31,0 0 16,25 0 15,-25-1-15,25-24 0,0 25 30,0 0-30,-25 0 15,24 0 16,1-25 47,-25 25-78,25-25-1,0 0 63,0 0-46,-25 25 30,25 0-31,-25 0 16,25-25-31,-25 25 15,0 0 0,25-25-31,-25 24 47,0 1 78,25-25-78,0 0 78,-25 25-109,0 0 156,24-25-172,-24 25 15,25-25 141,-25-25-140,0 0 0,0-25-1,0 1-15,0-1 32,0 25-1,0-25-31,0 25 31,0 0-15,-25 0-1,25 0 17,0 1-32,0-1 15,0 0 1,0 0-1,-24 0 1,24 0 0,-25 0-1,25 0 32,-25 0-47,0 25 31,25-25-15,-25 25 0,25-24-1,-25 24-15,25-25 16,-25 0 0,25 0-1,0 0 16,-25 0-31,0 0 47,25 0 0,-25 25-47,25-25 16,0 0 15,-24 1-15,-1-26-1,25 0 1,-25 25 0,0-25-1,25 0 1,0 26-16,-25-1 15,25 0 17,-25 25-17,0 0 1,0 0 78,25 25-63,-25 0-15,25 24-16,0-24 15,0 25 1,0 0-1,-25 0 1,1 24 0,24 1-16,-25 0 15,25-50 1,-25 0 0,25-1 124,25-24-109,0 0 1,-25-24-17,0-1 1,24 0 0,-24 0-16,25 25 15,-25-25 1,0 0-1,0 0 1,25 25 0,-25-25-1,0 0 1,0 0 31,0 1-32,-25 24 79,0 0-63,1 0-15,24 24 0,-25-24-1,25 25-15,0 0 16,0 0 15,0 0-15,0 0-1,0 0 1,0 25-16,25-1 16,-25-24-1,24 0 1,-24 0 0,0 0-1,0 0 16</inkml:trace>
  <inkml:trace contextRef="#ctx1" brushRef="#br0" timeOffset="6">324 1377 0,'0'-25'16,"0"0"15,0 0 0,0 0 16,0 0-31,0 1 46,0-1-46,0 0 15,-25 0 0,0 25 48,25-25-79,-25 25 15,0 0 95,0 0-79,25-25-31,-25 25 125,25 25-78,0 0-32,0 0 17,0 0-1,25-25 47,0 0-31,-25 25-32,25-1 48,0 1-47,0 0 15,-50-50 219,25 0-250,-25 1 62,25-1-46,0 0 31,-25 0-32,25 0 17,-25 25-17,25-25 17,-25 25 30,0 0-31,25-25-15,-25 25 62,1 0-15,-1 0-32,0-25 16,0 0 140,25 0-171,0 1 15,0-1 63,-25 25-79,0 0 282,0 0-219,25-25 188,-25 25-250,0-25-1,0 25 407,25-25-422,-24 25 31,24-25-15,-25 25 0,25-25 156,0 0-157</inkml:trace>
  <inkml:trace contextRef="#ctx1" brushRef="#br0" timeOffset="7">-224 804 0,'0'-25'141,"0"0"-16,0 1-109,25-1 93,0 0 125,0 25-77,-25-25-142,24 25 79,1 0-63,0 0 16,-25-25-31,25 0 46,0 25-30,-25-25-17,25 25 32,0 0-31,0-25 15,0 25-15,0-25-1,-1 25 16,1 0-15,0-25 0,-25 1-1,25-1 17,0 25-17,-25-25 32,25 25-31,0-25-1,0 25 1,-25-25 0,0 0-1,25 0 1,0 25-16,-1-25 47,1 0-16,0 25-31,-25-25 16,25 0-1,0 1 1,0 24 15,0 0-31,0-25 31,-25 0-15,0 0 0,25 0-1,-25 0 1,25 25-1,0-25 32,-1 25 16,-24-25-63,25 25 15,0 0 32,0 0-31,0 0 46,0 0-46,0 0 140</inkml:trace>
  <inkml:trace contextRef="#ctx1" brushRef="#br0" timeOffset="8">797 57 0,'-25'0'16,"25"25"-1,0 0 17</inkml:trace>
  <inkml:trace contextRef="#ctx1" brushRef="#br0" timeOffset="9">697 182 0,'0'25'156,"-25"-25"-140,25 24-1,-25-24 1,25 25 31,-24-25-32,24 25 48,0 0-32,-25 0 47,-25-25-62,50 25-1,-25-25 1,0 0-16,-25 25 47,25-25-31,0 0-1,-99 0 48,124 25-48,-50-25-15,25 25 16,0 0 0,0-25-1,25 25 48,0-1-32,0 1 235,0 0-251,-49 0 1,24-25-1,0 0 17,0 0-32,25 25 15,-25-25 1,0 0 234,25 25-234,-25-25-16,25 25 46,-25-25-30,25 25 0,0 0-1,0 0 173,25-25-173,0 24 1,0 1 31,0-25-31,-25 25-16,25 0 15,0-25 32,0 25-31,-25 0 62,24-25-63,-48 0 267,-1 0-282,25-25 15,-25 0 48,0 0-63,0 0 31,0 0 16,0 25-47,0 0 31,0 0 0,0 0 1,1 0 77,-1 0-78,50-24 110,-1 24-125,1 0 30,0 0-30,0 0 15,0 0 1,-25-25-17,25 25 1,-25-25-1,25 25 17,0-25-1,0 25 172,-25 25-187,0 0 15,-25-25 0,25 25-15,-25-1 62,0-24 47,0 0-63,0 0-30,25 25 186,0 0-186,-25-25-17,25 25 63,0 0-31,25 0-15,0-25-1,0 0 16,0 25-32,0-25 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0 971 0,'0'-25'31,"0"1"-15,25 24 15,0 0-15,-25-25 15,0 0-15,24 0-16,1 25 31,-25-25-31,0 0 31,25 25-15,-25-25 15,0 0-15,25 25-1,-25-25 1,25 25 0,0 0 15,0 0 0,0 0-15,-25-25-1,25 1 1,0-1 15,-25 0-15,0 0-16,0 75 109,0-75 266,0 0-328,0 0-47,24 0 94,1 0-63,-25 0 63,0 0-47,0 0-16,25 25 63,0 0 46,-25-25-140,25 25 16,-25-24 0,0-1 15,25 0 16,0 0-16,0 0 0,0 0 0,0 0 1,0 0 15,-1 0-16,1 25 16,-25-25-32,25 25 1,-25-24-16,25 24 16,-25-25 15,25 25 0,0 0 0,0 0 47,0 0-31,0-25-15,0 0 46,-1 25-31,-24-25 140,25 0-171,-25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8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0 224 0,'24'0'47,"1"0"-16,0 0 0,-25-25-15,25 0-1,-25 0 17,0-25-32,0 26 31,0-1-15,25 0-16,-25 0 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9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548 224 0,'0'25'15,"0"0"16,-25-25-31,25 24 32,0 1 15,-24-25-1,-1 0-14,0 25-32,0-25 31,0 0-15,0 0 15,0 0-31,0 0 15,75 0 126,-25 0-125,0-25-1,0 25 1,-25-25 0,25 25-1,0-24 1,-25-1-1,0 0 1,24 0 0,-24 0 15,25 25-15,-25-25 15,25 0-16,-25 0 17,0 0 77,0 0-93,25 1 62,0-1-47,-25 50 32,0-1-32,0 1-31,-25-25 15,25 25 1,0 0 0,0 0-1,-25 0-15,25 0 16,0 0 15,-25-25-15,25 25-1,-25 0 17,25-1 46,0 1-47,-24-25-15,-1 0-16,0 0 47,0 0-1,0 0-30,0 0-16,0 0 16,0 25 46,25 0-31,0 0 126,-25-25-126,0 0-15,0 0-1,1 0-15,-1 0 16,0 0-1,-25 25 1,25 0 15,0-25-31,0 25 16,0-25 31,0 0-32,25 25 32,25 0-15,0-25-32,0 0 15,0 0 188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9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249 207 0,'25'0'140,"0"0"-93,-25-24-31,0-1 15,0 0 0,0 0 79,24 0-79,-24 0 141,25 25 31,-25-25-187,0 0 155,0 50 486,0 0-642,0 0 63,-25 0-46,25 0-17,0 0 1,0 0 15,-24-25 32,24 24-48,0 1 1,0 0 46,-25-25-46,25 25 0,0 0 15,0 0 110,0 0-16,0-50 93,0 0-202,0 0 0,0 0-1,0 0 16,0 0-15,0 1 15,0-1 16,0 0-16,-25 50 79,25 0-95,0 24 17,0-24-17,-25 0 1,25 0 15,-25-25 0,25 25-15,-25 0 0,25 0 15,0 0 0,-25-25-15,0 25 15,0-25 32,0 24-32,1-24 0,-1 0 16,0 25 0,50-25 109,-25-25-140,25 25-1,-1 0 1,-24-24 0,25 24-1,-25-25 1,25 0 46,0 25 173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9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498 700 0,'0'24'15,"0"1"1,0 0 0,0 0-1,-25 0 1,25 0-1,0 0 1,-25-25 0,0 25-16,0-25 15,1 0 1,-1 0 0,25 25-1,-25-25-15,0 25 16,0-25-1,0 0 17,0 0-17,50 0 282,0-25-297,25-25 16,-25 50-1,0-50 17,24 25-17,-24 0 1,0 0 0,-25 0-1,25 25 1,0 0 15,-25-24-31,0-1 31,25 25 1,-25-25-17,25 0-15,-25 0 16,0 0 15,25 0 0,0 25 16,-50 0 31,25 50-62,-25-25 0,0 25-1,25-25 1,-25-25-1,0 49-15,25-24 16,-25-25 0,0 25-1,25 0 17,-25-25-32,0 0 15,25 25 1,0 0-1,0 0 1,-24-25 0,-1 0-1,0 25 1,0-25 78,0 0-63,50 0 47,-25-50-47,25 0-15,0 25-16,0-25 0,-25 25 16,24 25 30,-24-24-30,0-1-16,0 0 31,0 50 172,0 0-187,0-1 0,0 1-1,-24-25 17,24 25-17,-25-25 1,25 25-1,-25-25 1,0 0 0,25 25-1,-25-25 1,0 25 15,0-25 0,0 0 16,0 0-31,0 0 46,1 0-30,24 25-1,-25-25 31,0 0-46,0 0 0,25 25-16,-25-25 15,0 0 1,25 25 265,25-25-218,0 0-63,0 0 15,25 0 1,-26 0 15,1 0-15,0 0-1,-25-25 1,25 25 0,-25-25 15,25 0-31,0 0 31,-25 0 32,25 0-1,-25 0-15,0 0-31,25 25 31,0 0-16,0-24 16,-1 24-32,1 0 1,-25-25 15,0 0 0,25 25-31,-25-25 16,25 0 0,0 0 31,0 25-32,0 0 1,-25-25-1,0 0 17,0 0-17,25 0 1,0 25 31,-25-25-32,25 1 32,0-1-31,-1 25-16,1 0 47,0 0-16,-25-25-31,25 25 47,0-25-47,0 25 16,-25-25-1,0 0 16,25 0 1,0 0 15,-25 0-32,0 0 16,25 1-31,-25-1 16,25 25 0,-1 0-1,-24-25 1,25 0-16,0 25 16,0-25 46,-50 25 313,0 0-312,25-25 93,0 0-125,0 0 32,0 0-32,0 50 94,0 0-63,0 0-46,-25 0 0,25 0 30,-24-25-30,24 25 0,-25-25-16,25 25 31,-25-25-15,0 25-16,25-1 46,-25-24-30,0 0 15,25 25-15,-25-25 0,25 25-1,25-25 204,-25-25-203,25 25-1,-25-25 32,25 1-47,-25-1 16,25 25-1,-25-25 1,0 0 15,25 25-15,-25-25 15,25 25 110,-25-25-126,24 25 1,-24-25 0,25 0 30,0 25 33,-25-25-64,0 50 204,0 0-203,0 0-1,0 0 1,-25 0 15,25 0-15,0 0 15,0 0 0,0-1-15,0 1 46,-25 0 79,1-25-94,24 25 47,0 0-79,0 0 63,-25-25-62,25 25 15,0 0 0,0 25 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9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0 374 0,'0'-24'31,"0"-1"0,25 25 16,-25-25-31,0 0 15,0 0 47,25 25-62,-25-25 78,25 25-94,0-25 31,0 25 0,-1 0 63,1 0 78,0-25-141,0 25 0,0 0 16,0 0-16,0 0 16,0 0-31,0 0 15,0 0 16,-1 0-16,1 0 32,0 0-48,0 0 1,0 0 78,0 0-63,0 0 32,0 0-1,0 0-46,0 0 46,-1 0-46,1 0 31,0 0-16,0 0 31,0 0-30,0 0-17,0 0 95,0 0-79,0 0 47,0 0-47,0 0 32,-1 0-1,1-25-46,0 25 46,0 0-46,0-25 15,0 25 1,0 0-17,0 0 32,0 0-31,0 0-1,-1 0 32,1 0-16,-25-24 1,25 24-17,0 0 1,0-25 0,0 0 46,0 25-31,0 0 16,0-25-31,0 25-1,-1 0 17,1 0-1,0 0 16,0 0 0,-25-25-32,25 25 63,0 0-46,0 0 61,0 0 79,0 0-140,0 0 171,-1 0 31,1 0-218,-25 25 531,0 0-485,0 0 141,0 0-187,0-1 109,0 1 0,0 0 31,0 0-125,0 0 313,0 0-47,0 0-266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5-05-10T20:20:18.49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0 0,'25'0'15,"-25"25"1,24-25 0,1 0 31,0 0-32,-25 25 95,0-1-48,0 1 16,25 0-47,-25 0 1,0 0 77,25 0-78,0-25 63,-25 25-94,0 0 125,0 0-31,0 0-79,0-1 48,0 1 78,0 0-126,0 0 157,0 0-47,0 0-94,0 0 79,25 0 15,0 0-47,-25 0-63,0-1 157,25-24-156,-25 25 46,0 0-30,0 0 93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2CC7-0104-4B6F-8184-D8551C25E98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0B7DA-A9D9-4D88-88CC-A5C004CF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3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teledu</a:t>
            </a:r>
            <a:r>
              <a:rPr lang="en-GB" dirty="0" smtClean="0"/>
              <a:t> – </a:t>
            </a:r>
            <a:r>
              <a:rPr lang="en-GB" dirty="0" err="1" smtClean="0"/>
              <a:t>ffilmiau</a:t>
            </a:r>
            <a:r>
              <a:rPr lang="en-GB" dirty="0" smtClean="0"/>
              <a:t> – </a:t>
            </a:r>
            <a:r>
              <a:rPr lang="en-GB" dirty="0" err="1" smtClean="0"/>
              <a:t>cerddoriaeth</a:t>
            </a:r>
            <a:r>
              <a:rPr lang="en-GB" dirty="0" smtClean="0"/>
              <a:t> – </a:t>
            </a:r>
            <a:r>
              <a:rPr lang="en-GB" dirty="0" err="1" smtClean="0"/>
              <a:t>actorion</a:t>
            </a:r>
            <a:r>
              <a:rPr lang="en-GB" dirty="0" smtClean="0"/>
              <a:t> - </a:t>
            </a:r>
            <a:r>
              <a:rPr lang="en-GB" dirty="0" err="1" smtClean="0"/>
              <a:t>cantorion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0B7DA-A9D9-4D88-88CC-A5C004CF7E1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75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y-GB" altLang="cy-GB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6640F28-B292-40EE-9777-0FE149B1E880}" type="slidenum">
              <a:rPr lang="cy-GB" altLang="cy-GB" smtClean="0"/>
              <a:pPr/>
              <a:t>22</a:t>
            </a:fld>
            <a:endParaRPr lang="cy-GB" altLang="cy-GB"/>
          </a:p>
        </p:txBody>
      </p:sp>
    </p:spTree>
    <p:extLst>
      <p:ext uri="{BB962C8B-B14F-4D97-AF65-F5344CB8AC3E}">
        <p14:creationId xmlns:p14="http://schemas.microsoft.com/office/powerpoint/2010/main" val="428877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0B7DA-A9D9-4D88-88CC-A5C004CF7E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4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0B7DA-A9D9-4D88-88CC-A5C004CF7E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1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C705C37-A4E4-4A0F-824C-BA2FEAE9AC79}" type="slidenum">
              <a:rPr lang="en-GB" altLang="en-US" smtClean="0">
                <a:latin typeface="Arial" panose="020B0604020202020204" pitchFamily="34" charset="0"/>
              </a:rPr>
              <a:pPr/>
              <a:t>10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7246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25ED035-A776-434B-A6CF-4202F6C283DD}" type="slidenum">
              <a:rPr lang="en-GB" altLang="en-US" smtClean="0">
                <a:latin typeface="Arial" panose="020B0604020202020204" pitchFamily="34" charset="0"/>
              </a:rPr>
              <a:pPr/>
              <a:t>11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018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34F3602-DBF2-47A2-8779-CD39B9F074DD}" type="slidenum">
              <a:rPr lang="en-GB" altLang="en-US" smtClean="0">
                <a:latin typeface="Arial" panose="020B0604020202020204" pitchFamily="34" charset="0"/>
              </a:rPr>
              <a:pPr/>
              <a:t>12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007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83973F3-A72F-44AC-8F00-2835F4AE63A2}" type="slidenum">
              <a:rPr lang="en-GB" altLang="en-US" smtClean="0">
                <a:latin typeface="Arial" panose="020B0604020202020204" pitchFamily="34" charset="0"/>
              </a:rPr>
              <a:pPr/>
              <a:t>13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759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y-GB" altLang="cy-GB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851D55B-E95B-41CC-8362-9DDB0F4156DD}" type="slidenum">
              <a:rPr lang="cy-GB" altLang="cy-GB" smtClean="0"/>
              <a:pPr/>
              <a:t>16</a:t>
            </a:fld>
            <a:endParaRPr lang="cy-GB" altLang="cy-GB"/>
          </a:p>
        </p:txBody>
      </p:sp>
    </p:spTree>
    <p:extLst>
      <p:ext uri="{BB962C8B-B14F-4D97-AF65-F5344CB8AC3E}">
        <p14:creationId xmlns:p14="http://schemas.microsoft.com/office/powerpoint/2010/main" val="415797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y-GB" altLang="cy-GB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B431B04-C8C8-435E-A7F7-9F62B718F55D}" type="slidenum">
              <a:rPr lang="cy-GB" altLang="cy-GB" smtClean="0"/>
              <a:pPr/>
              <a:t>21</a:t>
            </a:fld>
            <a:endParaRPr lang="cy-GB" altLang="cy-GB"/>
          </a:p>
        </p:txBody>
      </p:sp>
    </p:spTree>
    <p:extLst>
      <p:ext uri="{BB962C8B-B14F-4D97-AF65-F5344CB8AC3E}">
        <p14:creationId xmlns:p14="http://schemas.microsoft.com/office/powerpoint/2010/main" val="229229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25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4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8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7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5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2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1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44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940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8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8" Type="http://schemas.openxmlformats.org/officeDocument/2006/relationships/customXml" Target="../ink/ink3.xml"/><Relationship Id="rId26" Type="http://schemas.openxmlformats.org/officeDocument/2006/relationships/customXml" Target="../ink/ink7.xml"/><Relationship Id="rId39" Type="http://schemas.openxmlformats.org/officeDocument/2006/relationships/image" Target="../media/image32.png"/><Relationship Id="rId3" Type="http://schemas.openxmlformats.org/officeDocument/2006/relationships/image" Target="../media/image10.png"/><Relationship Id="rId21" Type="http://schemas.openxmlformats.org/officeDocument/2006/relationships/image" Target="../media/image23.png"/><Relationship Id="rId34" Type="http://schemas.openxmlformats.org/officeDocument/2006/relationships/customXml" Target="../ink/ink11.xml"/><Relationship Id="rId42" Type="http://schemas.openxmlformats.org/officeDocument/2006/relationships/customXml" Target="../ink/ink15.xml"/><Relationship Id="rId47" Type="http://schemas.openxmlformats.org/officeDocument/2006/relationships/image" Target="../media/image19.jpeg"/><Relationship Id="rId7" Type="http://schemas.openxmlformats.org/officeDocument/2006/relationships/image" Target="../media/image14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image" Target="../media/image29.png"/><Relationship Id="rId38" Type="http://schemas.openxmlformats.org/officeDocument/2006/relationships/customXml" Target="../ink/ink13.xml"/><Relationship Id="rId46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29" Type="http://schemas.openxmlformats.org/officeDocument/2006/relationships/image" Target="../media/image27.png"/><Relationship Id="rId41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customXml" Target="../ink/ink1.xml"/><Relationship Id="rId24" Type="http://schemas.openxmlformats.org/officeDocument/2006/relationships/customXml" Target="../ink/ink6.xml"/><Relationship Id="rId32" Type="http://schemas.openxmlformats.org/officeDocument/2006/relationships/customXml" Target="../ink/ink10.xml"/><Relationship Id="rId37" Type="http://schemas.openxmlformats.org/officeDocument/2006/relationships/image" Target="../media/image31.png"/><Relationship Id="rId40" Type="http://schemas.openxmlformats.org/officeDocument/2006/relationships/customXml" Target="../ink/ink14.xml"/><Relationship Id="rId45" Type="http://schemas.openxmlformats.org/officeDocument/2006/relationships/image" Target="../media/image35.png"/><Relationship Id="rId5" Type="http://schemas.openxmlformats.org/officeDocument/2006/relationships/image" Target="../media/image12.jpe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8.xml"/><Relationship Id="rId36" Type="http://schemas.openxmlformats.org/officeDocument/2006/relationships/customXml" Target="../ink/ink12.xml"/><Relationship Id="rId49" Type="http://schemas.openxmlformats.org/officeDocument/2006/relationships/image" Target="../media/image21.jpeg"/><Relationship Id="rId10" Type="http://schemas.openxmlformats.org/officeDocument/2006/relationships/image" Target="../media/image17.png"/><Relationship Id="rId19" Type="http://schemas.openxmlformats.org/officeDocument/2006/relationships/image" Target="../media/image22.png"/><Relationship Id="rId31" Type="http://schemas.openxmlformats.org/officeDocument/2006/relationships/image" Target="../media/image28.png"/><Relationship Id="rId44" Type="http://schemas.openxmlformats.org/officeDocument/2006/relationships/customXml" Target="../ink/ink16.xml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22" Type="http://schemas.openxmlformats.org/officeDocument/2006/relationships/customXml" Target="../ink/ink5.xml"/><Relationship Id="rId27" Type="http://schemas.openxmlformats.org/officeDocument/2006/relationships/image" Target="../media/image26.png"/><Relationship Id="rId30" Type="http://schemas.openxmlformats.org/officeDocument/2006/relationships/customXml" Target="../ink/ink9.xml"/><Relationship Id="rId35" Type="http://schemas.openxmlformats.org/officeDocument/2006/relationships/image" Target="../media/image30.png"/><Relationship Id="rId43" Type="http://schemas.openxmlformats.org/officeDocument/2006/relationships/image" Target="../media/image34.png"/><Relationship Id="rId48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g"/><Relationship Id="rId18" Type="http://schemas.openxmlformats.org/officeDocument/2006/relationships/image" Target="../media/image39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17" Type="http://schemas.openxmlformats.org/officeDocument/2006/relationships/image" Target="../media/image38.jpg"/><Relationship Id="rId2" Type="http://schemas.openxmlformats.org/officeDocument/2006/relationships/image" Target="../media/image24.jp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chart" Target="../charts/chart1.xml"/><Relationship Id="rId5" Type="http://schemas.openxmlformats.org/officeDocument/2006/relationships/image" Target="../media/image27.jpg"/><Relationship Id="rId15" Type="http://schemas.openxmlformats.org/officeDocument/2006/relationships/image" Target="../media/image36.jpeg"/><Relationship Id="rId10" Type="http://schemas.openxmlformats.org/officeDocument/2006/relationships/image" Target="../media/image32.jpeg"/><Relationship Id="rId19" Type="http://schemas.openxmlformats.org/officeDocument/2006/relationships/image" Target="../media/image40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Relationship Id="rId1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 </a:t>
            </a:r>
            <a:r>
              <a:rPr lang="en-GB" dirty="0" err="1" smtClean="0"/>
              <a:t>Cyfryngau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Nod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uned</a:t>
            </a:r>
            <a:r>
              <a:rPr lang="en-GB" dirty="0" smtClean="0"/>
              <a:t>: to look at the media. </a:t>
            </a:r>
          </a:p>
          <a:p>
            <a:r>
              <a:rPr lang="en-GB" dirty="0" err="1" smtClean="0"/>
              <a:t>Byddwn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gallu</a:t>
            </a:r>
            <a:r>
              <a:rPr lang="en-GB" dirty="0" smtClean="0"/>
              <a:t> </a:t>
            </a:r>
            <a:r>
              <a:rPr lang="en-GB" dirty="0" err="1" smtClean="0"/>
              <a:t>darllen</a:t>
            </a:r>
            <a:r>
              <a:rPr lang="en-GB" dirty="0" smtClean="0"/>
              <a:t> am, </a:t>
            </a:r>
            <a:r>
              <a:rPr lang="en-GB" dirty="0" err="1" smtClean="0"/>
              <a:t>ysgrifennu</a:t>
            </a:r>
            <a:r>
              <a:rPr lang="en-GB" dirty="0" smtClean="0"/>
              <a:t> am &amp; </a:t>
            </a:r>
            <a:r>
              <a:rPr lang="en-GB" dirty="0" err="1" smtClean="0"/>
              <a:t>siarad</a:t>
            </a:r>
            <a:r>
              <a:rPr lang="en-GB" dirty="0" smtClean="0"/>
              <a:t> am ‘y </a:t>
            </a:r>
            <a:r>
              <a:rPr lang="en-GB" dirty="0" err="1" smtClean="0"/>
              <a:t>cyfryngau</a:t>
            </a:r>
            <a:r>
              <a:rPr lang="en-GB" dirty="0" smtClean="0"/>
              <a:t>’.</a:t>
            </a:r>
            <a:endParaRPr lang="en-GB" dirty="0"/>
          </a:p>
        </p:txBody>
      </p:sp>
      <p:sp>
        <p:nvSpPr>
          <p:cNvPr id="4" name="AutoShape 6" descr="Image result for computer game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Image result for computer games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Image result for computer games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Image result for footba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6"/>
            <a:ext cx="7631112" cy="1008063"/>
          </a:xfrm>
        </p:spPr>
        <p:txBody>
          <a:bodyPr/>
          <a:lstStyle/>
          <a:p>
            <a:r>
              <a:rPr lang="en-GB" altLang="en-US" sz="2800">
                <a:latin typeface="Arial Black" panose="020B0A04020102020204" pitchFamily="34" charset="0"/>
              </a:rPr>
              <a:t>Mae treiglad meddal ar ol </a:t>
            </a:r>
            <a:r>
              <a:rPr lang="en-GB" altLang="en-US" sz="2800">
                <a:solidFill>
                  <a:srgbClr val="FF0000"/>
                </a:solidFill>
                <a:latin typeface="Arial Black" panose="020B0A04020102020204" pitchFamily="34" charset="0"/>
              </a:rPr>
              <a:t>am </a:t>
            </a:r>
            <a:r>
              <a:rPr lang="en-GB" altLang="en-US" sz="2800">
                <a:latin typeface="Arial Black" panose="020B0A04020102020204" pitchFamily="34" charset="0"/>
              </a:rPr>
              <a:t>&amp;</a:t>
            </a:r>
            <a:r>
              <a:rPr lang="en-GB" altLang="en-US" sz="2800">
                <a:solidFill>
                  <a:srgbClr val="FF0000"/>
                </a:solidFill>
                <a:latin typeface="Arial Black" panose="020B0A04020102020204" pitchFamily="34" charset="0"/>
              </a:rPr>
              <a:t> i</a:t>
            </a:r>
            <a:r>
              <a:rPr lang="en-GB" altLang="en-US" sz="2800">
                <a:latin typeface="Arial Black" panose="020B0A04020102020204" pitchFamily="34" charset="0"/>
              </a:rPr>
              <a:t>:</a:t>
            </a:r>
            <a:br>
              <a:rPr lang="en-GB" altLang="en-US" sz="2800">
                <a:latin typeface="Arial Black" panose="020B0A04020102020204" pitchFamily="34" charset="0"/>
              </a:rPr>
            </a:br>
            <a:r>
              <a:rPr lang="en-GB" altLang="en-US" sz="2000">
                <a:latin typeface="Arial Black" panose="020B0A04020102020204" pitchFamily="34" charset="0"/>
              </a:rPr>
              <a:t>Dw i’n gwylio Hollyoaks </a:t>
            </a:r>
            <a:r>
              <a:rPr lang="en-GB" altLang="en-US" sz="2000">
                <a:solidFill>
                  <a:srgbClr val="FF0000"/>
                </a:solidFill>
                <a:latin typeface="Arial Black" panose="020B0A04020102020204" pitchFamily="34" charset="0"/>
              </a:rPr>
              <a:t>am</a:t>
            </a:r>
            <a:r>
              <a:rPr lang="en-GB" altLang="en-US" sz="2000">
                <a:latin typeface="Arial Black" panose="020B0A04020102020204" pitchFamily="34" charset="0"/>
              </a:rPr>
              <a:t> </a:t>
            </a:r>
            <a:r>
              <a:rPr lang="en-GB" altLang="en-US" sz="2000">
                <a:solidFill>
                  <a:srgbClr val="FF0000"/>
                </a:solidFill>
                <a:latin typeface="Arial Black" panose="020B0A04020102020204" pitchFamily="34" charset="0"/>
              </a:rPr>
              <a:t>dd</a:t>
            </a:r>
            <a:r>
              <a:rPr lang="en-GB" altLang="en-US" sz="2000">
                <a:latin typeface="Arial Black" panose="020B0A04020102020204" pitchFamily="34" charset="0"/>
              </a:rPr>
              <a:t>eg munud i </a:t>
            </a:r>
            <a:r>
              <a:rPr lang="en-GB" altLang="en-US" sz="2000">
                <a:solidFill>
                  <a:schemeClr val="tx2"/>
                </a:solidFill>
                <a:latin typeface="Arial Black" panose="020B0A04020102020204" pitchFamily="34" charset="0"/>
              </a:rPr>
              <a:t>b</a:t>
            </a:r>
            <a:r>
              <a:rPr lang="en-GB" altLang="en-US" sz="2000">
                <a:latin typeface="Arial Black" panose="020B0A04020102020204" pitchFamily="34" charset="0"/>
              </a:rPr>
              <a:t>ump.</a:t>
            </a:r>
            <a:endParaRPr lang="en-US" altLang="en-US" sz="2000">
              <a:latin typeface="Arial Black" panose="020B0A040201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74825" y="1412876"/>
            <a:ext cx="6477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p</a:t>
            </a:r>
            <a:endParaRPr lang="en-US" altLang="en-US" sz="36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74825" y="2276476"/>
            <a:ext cx="6477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t</a:t>
            </a:r>
            <a:endParaRPr lang="en-US" altLang="en-US" sz="36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74825" y="3213101"/>
            <a:ext cx="6477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c</a:t>
            </a:r>
            <a:endParaRPr lang="en-US" altLang="en-US" sz="36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566988" y="1484313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2566988" y="2349500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2566988" y="3284538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359150" y="1412876"/>
            <a:ext cx="649288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Arial Black" panose="020B0A04020102020204" pitchFamily="34" charset="0"/>
              </a:rPr>
              <a:t>b</a:t>
            </a:r>
            <a:endParaRPr lang="en-US" altLang="en-US" sz="36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359150" y="2276476"/>
            <a:ext cx="649288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Arial Black" panose="020B0A04020102020204" pitchFamily="34" charset="0"/>
              </a:rPr>
              <a:t>d</a:t>
            </a:r>
            <a:endParaRPr lang="en-US" altLang="en-US" sz="36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359150" y="3213101"/>
            <a:ext cx="649288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Arial Black" panose="020B0A04020102020204" pitchFamily="34" charset="0"/>
              </a:rPr>
              <a:t>g</a:t>
            </a:r>
            <a:endParaRPr lang="en-US" altLang="en-US" sz="36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511675" y="2276476"/>
            <a:ext cx="6477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b</a:t>
            </a:r>
            <a:endParaRPr lang="en-US" altLang="en-US" sz="36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511675" y="3213101"/>
            <a:ext cx="6477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d</a:t>
            </a:r>
            <a:endParaRPr lang="en-US" altLang="en-US" sz="36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511675" y="4149726"/>
            <a:ext cx="6477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g</a:t>
            </a:r>
            <a:endParaRPr lang="en-US" altLang="en-US" sz="36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5519738" y="2420938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5519738" y="3284538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5448301" y="4221163"/>
            <a:ext cx="576263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3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6311900" y="2276476"/>
            <a:ext cx="6477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endParaRPr lang="en-US" altLang="en-US" sz="36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6311900" y="3213101"/>
            <a:ext cx="8636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Arial Black" panose="020B0A04020102020204" pitchFamily="34" charset="0"/>
              </a:rPr>
              <a:t>dd</a:t>
            </a:r>
            <a:endParaRPr lang="en-US" altLang="en-US" sz="36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311900" y="4149726"/>
            <a:ext cx="6477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Arial Black" panose="020B0A04020102020204" pitchFamily="34" charset="0"/>
              </a:rPr>
              <a:t>/</a:t>
            </a:r>
            <a:endParaRPr lang="en-US" altLang="en-US" sz="36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7680325" y="3213101"/>
            <a:ext cx="6477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ll</a:t>
            </a:r>
            <a:endParaRPr lang="en-US" altLang="en-US" sz="36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7608888" y="4149726"/>
            <a:ext cx="79216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rh</a:t>
            </a:r>
            <a:endParaRPr lang="en-US" altLang="en-US" sz="36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7680325" y="5157789"/>
            <a:ext cx="6477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m</a:t>
            </a:r>
            <a:endParaRPr lang="en-US" altLang="en-US" sz="36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8543926" y="3357563"/>
            <a:ext cx="576263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3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8543926" y="4292600"/>
            <a:ext cx="576263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3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8543926" y="5229225"/>
            <a:ext cx="576263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3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9336088" y="3213101"/>
            <a:ext cx="6477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Arial Black" panose="020B0A04020102020204" pitchFamily="34" charset="0"/>
              </a:rPr>
              <a:t>l</a:t>
            </a:r>
            <a:endParaRPr lang="en-US" altLang="en-US" sz="36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9336088" y="4149726"/>
            <a:ext cx="6477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Arial Black" panose="020B0A04020102020204" pitchFamily="34" charset="0"/>
              </a:rPr>
              <a:t>r</a:t>
            </a:r>
            <a:endParaRPr lang="en-US" altLang="en-US" sz="36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9336088" y="5157789"/>
            <a:ext cx="6477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endParaRPr lang="en-US" altLang="en-US" sz="36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4" grpId="0" animBg="1"/>
      <p:bldP spid="6155" grpId="0" animBg="1"/>
      <p:bldP spid="6156" grpId="0" animBg="1"/>
      <p:bldP spid="6167" grpId="0" animBg="1"/>
      <p:bldP spid="6168" grpId="0" animBg="1"/>
      <p:bldP spid="6169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 animBg="1"/>
      <p:bldP spid="6182" grpId="0" animBg="1"/>
      <p:bldP spid="6183" grpId="0" animBg="1"/>
      <p:bldP spid="61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"/>
          <p:cNvSpPr txBox="1">
            <a:spLocks noChangeArrowheads="1"/>
          </p:cNvSpPr>
          <p:nvPr/>
        </p:nvSpPr>
        <p:spPr bwMode="auto">
          <a:xfrm>
            <a:off x="6456364" y="1412876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225" name="Picture 9" descr="clo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420939"/>
            <a:ext cx="36004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600825" y="2636838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2"/>
                </a:solidFill>
                <a:latin typeface="Arial Black" panose="020B0A04020102020204" pitchFamily="34" charset="0"/>
              </a:rPr>
              <a:t>... un o’r gloch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319963" y="3789363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8000"/>
                </a:solidFill>
                <a:latin typeface="Arial Black" panose="020B0A04020102020204" pitchFamily="34" charset="0"/>
              </a:rPr>
              <a:t>... dri o’r gloch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104063" y="4365625"/>
            <a:ext cx="2881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66FF"/>
                </a:solidFill>
                <a:latin typeface="Arial Black" panose="020B0A04020102020204" pitchFamily="34" charset="0"/>
              </a:rPr>
              <a:t>... bedwar o’r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66FF"/>
                </a:solidFill>
                <a:latin typeface="Arial Black" panose="020B0A04020102020204" pitchFamily="34" charset="0"/>
              </a:rPr>
              <a:t>    gloch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527800" y="4941888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6600"/>
                </a:solidFill>
                <a:latin typeface="Arial Black" panose="020B0A04020102020204" pitchFamily="34" charset="0"/>
              </a:rPr>
              <a:t>... bump o’r gloch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727576" y="5445125"/>
            <a:ext cx="2232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00"/>
                </a:solidFill>
                <a:latin typeface="Arial Black" panose="020B0A04020102020204" pitchFamily="34" charset="0"/>
              </a:rPr>
              <a:t>... chwech o’r gloch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703388" y="4797426"/>
            <a:ext cx="360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33CC"/>
                </a:solidFill>
                <a:latin typeface="Arial Black" panose="020B0A04020102020204" pitchFamily="34" charset="0"/>
              </a:rPr>
              <a:t>... saith o’r gloch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847851" y="4149725"/>
            <a:ext cx="24114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9999"/>
                </a:solidFill>
                <a:latin typeface="Arial Black" panose="020B0A04020102020204" pitchFamily="34" charset="0"/>
              </a:rPr>
              <a:t>... wyth o’r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9999"/>
                </a:solidFill>
                <a:latin typeface="Arial Black" panose="020B0A04020102020204" pitchFamily="34" charset="0"/>
              </a:rPr>
              <a:t>    gloch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271588" y="3789363"/>
            <a:ext cx="360045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Arial Black" panose="020B0A04020102020204" pitchFamily="34" charset="0"/>
              </a:rPr>
              <a:t>... naw o’r gloch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271588" y="3213101"/>
            <a:ext cx="360045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66FF"/>
                </a:solidFill>
                <a:latin typeface="Arial Black" panose="020B0A04020102020204" pitchFamily="34" charset="0"/>
              </a:rPr>
              <a:t>... ddeg o’r gloch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919288" y="2276475"/>
            <a:ext cx="3600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6600"/>
                </a:solidFill>
                <a:latin typeface="Arial Black" panose="020B0A04020102020204" pitchFamily="34" charset="0"/>
              </a:rPr>
              <a:t>... un-ar-ddeg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6600"/>
                </a:solidFill>
                <a:latin typeface="Arial Black" panose="020B0A04020102020204" pitchFamily="34" charset="0"/>
              </a:rPr>
              <a:t>    o’r gloch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648076" y="1125538"/>
            <a:ext cx="4392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33CC"/>
                </a:solidFill>
                <a:latin typeface="Arial Black" panose="020B0A04020102020204" pitchFamily="34" charset="0"/>
              </a:rPr>
              <a:t>... ddeuddeg o’r gloch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935413" y="1628776"/>
            <a:ext cx="4392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hlink"/>
                </a:solidFill>
                <a:latin typeface="Arial Black" panose="020B0A04020102020204" pitchFamily="34" charset="0"/>
              </a:rPr>
              <a:t>... hanner dydd/nos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833938" y="260350"/>
            <a:ext cx="5834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 Black" panose="020B0A04020102020204" pitchFamily="34" charset="0"/>
              </a:rPr>
              <a:t>Mae hi’n….</a:t>
            </a:r>
          </a:p>
        </p:txBody>
      </p:sp>
      <p:sp>
        <p:nvSpPr>
          <p:cNvPr id="8209" name="Text Box 27"/>
          <p:cNvSpPr txBox="1">
            <a:spLocks noChangeArrowheads="1"/>
          </p:cNvSpPr>
          <p:nvPr/>
        </p:nvSpPr>
        <p:spPr bwMode="auto">
          <a:xfrm>
            <a:off x="1524000" y="836613"/>
            <a:ext cx="370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0" name="Text Box 30"/>
          <p:cNvSpPr txBox="1">
            <a:spLocks noChangeArrowheads="1"/>
          </p:cNvSpPr>
          <p:nvPr/>
        </p:nvSpPr>
        <p:spPr bwMode="auto">
          <a:xfrm>
            <a:off x="1524001" y="404813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7067550" y="3284538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6600CC"/>
                </a:solidFill>
                <a:latin typeface="Arial Black" panose="020B0A04020102020204" pitchFamily="34" charset="0"/>
              </a:rPr>
              <a:t>...ddau o’r gloch</a:t>
            </a:r>
          </a:p>
        </p:txBody>
      </p:sp>
    </p:spTree>
    <p:extLst>
      <p:ext uri="{BB962C8B-B14F-4D97-AF65-F5344CB8AC3E}">
        <p14:creationId xmlns:p14="http://schemas.microsoft.com/office/powerpoint/2010/main" val="28586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9" grpId="0"/>
      <p:bldP spid="9229" grpId="1"/>
      <p:bldP spid="9230" grpId="0"/>
      <p:bldP spid="9230" grpId="1"/>
      <p:bldP spid="9231" grpId="0"/>
      <p:bldP spid="9231" grpId="1"/>
      <p:bldP spid="9232" grpId="0" build="allAtOnce"/>
      <p:bldP spid="9233" grpId="0"/>
      <p:bldP spid="9233" grpId="1"/>
      <p:bldP spid="9234" grpId="0"/>
      <p:bldP spid="9234" grpId="1"/>
      <p:bldP spid="9235" grpId="0"/>
      <p:bldP spid="9235" grpId="1"/>
      <p:bldP spid="9236" grpId="0"/>
      <p:bldP spid="9236" grpId="1"/>
      <p:bldP spid="9237" grpId="0"/>
      <p:bldP spid="9237" grpId="1"/>
      <p:bldP spid="9238" grpId="0"/>
      <p:bldP spid="9239" grpId="0"/>
      <p:bldP spid="9241" grpId="0"/>
      <p:bldP spid="9248" grpId="0"/>
      <p:bldP spid="924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7667625" cy="1008063"/>
          </a:xfrm>
        </p:spPr>
        <p:txBody>
          <a:bodyPr/>
          <a:lstStyle/>
          <a:p>
            <a:pPr algn="l" eaLnBrk="1" hangingPunct="1"/>
            <a:r>
              <a:rPr lang="en-GB" altLang="en-US" sz="2800">
                <a:latin typeface="Arial Black" panose="020B0A04020102020204" pitchFamily="34" charset="0"/>
              </a:rPr>
              <a:t>Cofiwch am y dull cywir o </a:t>
            </a:r>
            <a:br>
              <a:rPr lang="en-GB" altLang="en-US" sz="2800">
                <a:latin typeface="Arial Black" panose="020B0A04020102020204" pitchFamily="34" charset="0"/>
              </a:rPr>
            </a:br>
            <a:r>
              <a:rPr lang="en-GB" altLang="en-US" sz="2800">
                <a:latin typeface="Arial Black" panose="020B0A04020102020204" pitchFamily="34" charset="0"/>
              </a:rPr>
              <a:t>gyfri’r munudau:</a:t>
            </a:r>
            <a:endParaRPr lang="en-US" altLang="en-US" sz="2800">
              <a:latin typeface="Arial Black" panose="020B0A04020102020204" pitchFamily="34" charset="0"/>
            </a:endParaRPr>
          </a:p>
        </p:txBody>
      </p:sp>
      <p:pic>
        <p:nvPicPr>
          <p:cNvPr id="18436" name="Picture 4" descr="clo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989139"/>
            <a:ext cx="33845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16726" y="2276475"/>
            <a:ext cx="406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  <a:latin typeface="Arial Black" panose="020B0A04020102020204" pitchFamily="34" charset="0"/>
              </a:rPr>
              <a:t>...bum munud wedi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067550" y="27813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6600CC"/>
                </a:solidFill>
                <a:latin typeface="Arial Black" panose="020B0A04020102020204" pitchFamily="34" charset="0"/>
              </a:rPr>
              <a:t>...ddeg munud wedi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319963" y="3284538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8000"/>
                </a:solidFill>
                <a:latin typeface="Arial Black" panose="020B0A04020102020204" pitchFamily="34" charset="0"/>
              </a:rPr>
              <a:t>...chwarter wedi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175501" y="3644900"/>
            <a:ext cx="28813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66FF"/>
                </a:solidFill>
                <a:latin typeface="Arial Black" panose="020B0A04020102020204" pitchFamily="34" charset="0"/>
              </a:rPr>
              <a:t>...</a:t>
            </a:r>
            <a:r>
              <a:rPr lang="en-GB" altLang="en-US" sz="2400">
                <a:solidFill>
                  <a:srgbClr val="0066FF"/>
                </a:solidFill>
                <a:latin typeface="Arial Black" panose="020B0A04020102020204" pitchFamily="34" charset="0"/>
              </a:rPr>
              <a:t>ugain munud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66FF"/>
                </a:solidFill>
                <a:latin typeface="Arial Black" panose="020B0A04020102020204" pitchFamily="34" charset="0"/>
              </a:rPr>
              <a:t>    wedi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743700" y="4365626"/>
            <a:ext cx="3600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6600"/>
                </a:solidFill>
                <a:latin typeface="Arial Black" panose="020B0A04020102020204" pitchFamily="34" charset="0"/>
              </a:rPr>
              <a:t>... bum munud ar hugain wedi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872039" y="4724401"/>
            <a:ext cx="2232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00"/>
                </a:solidFill>
                <a:latin typeface="Arial Black" panose="020B0A04020102020204" pitchFamily="34" charset="0"/>
              </a:rPr>
              <a:t>...hanner awr wedi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847850" y="4149725"/>
            <a:ext cx="36004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33CC"/>
                </a:solidFill>
                <a:latin typeface="Arial Black" panose="020B0A04020102020204" pitchFamily="34" charset="0"/>
              </a:rPr>
              <a:t>... </a:t>
            </a:r>
            <a:r>
              <a:rPr lang="en-GB" altLang="en-US" sz="2400">
                <a:solidFill>
                  <a:srgbClr val="FF33CC"/>
                </a:solidFill>
                <a:latin typeface="Arial Black" panose="020B0A04020102020204" pitchFamily="34" charset="0"/>
              </a:rPr>
              <a:t>bum munud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33CC"/>
                </a:solidFill>
                <a:latin typeface="Arial Black" panose="020B0A04020102020204" pitchFamily="34" charset="0"/>
              </a:rPr>
              <a:t>    ar  hugain i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774826" y="3716338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  <a:latin typeface="Arial Black" panose="020B0A04020102020204" pitchFamily="34" charset="0"/>
              </a:rPr>
              <a:t>... ugain munud i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351089" y="3213100"/>
            <a:ext cx="226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Arial Black" panose="020B0A04020102020204" pitchFamily="34" charset="0"/>
              </a:rPr>
              <a:t>…chwarter i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992314" y="2708275"/>
            <a:ext cx="291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66FF"/>
                </a:solidFill>
                <a:latin typeface="Arial Black" panose="020B0A04020102020204" pitchFamily="34" charset="0"/>
              </a:rPr>
              <a:t>…ddeg munud i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279650" y="21336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6600"/>
                </a:solidFill>
                <a:latin typeface="Arial Black" panose="020B0A04020102020204" pitchFamily="34" charset="0"/>
              </a:rPr>
              <a:t>... bum munud i</a:t>
            </a:r>
          </a:p>
        </p:txBody>
      </p:sp>
    </p:spTree>
    <p:extLst>
      <p:ext uri="{BB962C8B-B14F-4D97-AF65-F5344CB8AC3E}">
        <p14:creationId xmlns:p14="http://schemas.microsoft.com/office/powerpoint/2010/main" val="30081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18438" grpId="0"/>
      <p:bldP spid="18439" grpId="0"/>
      <p:bldP spid="18439" grpId="1"/>
      <p:bldP spid="18440" grpId="0"/>
      <p:bldP spid="18440" grpId="1"/>
      <p:bldP spid="18441" grpId="0"/>
      <p:bldP spid="18441" grpId="1"/>
      <p:bldP spid="18442" grpId="0"/>
      <p:bldP spid="18442" grpId="1"/>
      <p:bldP spid="18443" grpId="0" build="allAtOnce"/>
      <p:bldP spid="18444" grpId="0"/>
      <p:bldP spid="18444" grpId="1"/>
      <p:bldP spid="18445" grpId="0"/>
      <p:bldP spid="18445" grpId="1"/>
      <p:bldP spid="18446" grpId="0"/>
      <p:bldP spid="18446" grpId="1"/>
      <p:bldP spid="18447" grpId="0"/>
      <p:bldP spid="18447" grpId="1"/>
      <p:bldP spid="18448" grpId="0"/>
      <p:bldP spid="184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24034" y="334108"/>
            <a:ext cx="1114864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err="1">
                <a:latin typeface="Arial Black" panose="020B0A04020102020204" pitchFamily="34" charset="0"/>
              </a:rPr>
              <a:t>Cwblhewch</a:t>
            </a:r>
            <a:r>
              <a:rPr lang="en-GB" altLang="en-US" sz="2800" dirty="0">
                <a:latin typeface="Arial Black" panose="020B0A04020102020204" pitchFamily="34" charset="0"/>
              </a:rPr>
              <a:t> y </a:t>
            </a:r>
            <a:r>
              <a:rPr lang="en-GB" altLang="en-US" sz="2800" dirty="0" err="1">
                <a:latin typeface="Arial Black" panose="020B0A04020102020204" pitchFamily="34" charset="0"/>
              </a:rPr>
              <a:t>brawddegau</a:t>
            </a:r>
            <a:r>
              <a:rPr lang="en-GB" altLang="en-US" sz="2800" dirty="0">
                <a:latin typeface="Arial Black" panose="020B0A04020102020204" pitchFamily="34" charset="0"/>
              </a:rPr>
              <a:t> </a:t>
            </a:r>
            <a:r>
              <a:rPr lang="en-GB" altLang="en-US" sz="2800" dirty="0" err="1">
                <a:latin typeface="Arial Black" panose="020B0A04020102020204" pitchFamily="34" charset="0"/>
              </a:rPr>
              <a:t>hyn</a:t>
            </a:r>
            <a:r>
              <a:rPr lang="en-GB" altLang="en-US" sz="2800" dirty="0">
                <a:latin typeface="Arial Black" panose="020B0A04020102020204" pitchFamily="34" charset="0"/>
              </a:rPr>
              <a:t> am </a:t>
            </a:r>
            <a:r>
              <a:rPr lang="en-GB" altLang="en-US" sz="2800" dirty="0" err="1" smtClean="0">
                <a:latin typeface="Arial Black" panose="020B0A04020102020204" pitchFamily="34" charset="0"/>
              </a:rPr>
              <a:t>raglenni</a:t>
            </a:r>
            <a:r>
              <a:rPr lang="en-GB" altLang="en-US" sz="2800" dirty="0" smtClean="0">
                <a:latin typeface="Arial Black" panose="020B0A04020102020204" pitchFamily="34" charset="0"/>
              </a:rPr>
              <a:t> </a:t>
            </a:r>
            <a:r>
              <a:rPr lang="en-GB" altLang="en-US" sz="2800" dirty="0" err="1">
                <a:latin typeface="Arial Black" panose="020B0A04020102020204" pitchFamily="34" charset="0"/>
              </a:rPr>
              <a:t>teledu</a:t>
            </a:r>
            <a:r>
              <a:rPr lang="en-GB" altLang="en-US" sz="2800" dirty="0">
                <a:latin typeface="Arial Black" panose="020B0A04020102020204" pitchFamily="34" charset="0"/>
              </a:rPr>
              <a:t>: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524001" y="981075"/>
            <a:ext cx="8748713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000" dirty="0" err="1">
                <a:latin typeface="Arial Unicode MS" pitchFamily="34" charset="-128"/>
              </a:rPr>
              <a:t>Dw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i’n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gwylio</a:t>
            </a:r>
            <a:r>
              <a:rPr lang="en-GB" altLang="en-US" sz="2000" dirty="0">
                <a:latin typeface="Arial Unicode MS" pitchFamily="34" charset="-128"/>
              </a:rPr>
              <a:t> X Factor am ____________________ (7.05).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000" dirty="0">
                <a:latin typeface="Arial Unicode MS" pitchFamily="34" charset="-128"/>
              </a:rPr>
              <a:t>Mae </a:t>
            </a:r>
            <a:r>
              <a:rPr lang="en-GB" altLang="en-US" sz="2000" dirty="0" err="1">
                <a:latin typeface="Arial Unicode MS" pitchFamily="34" charset="-128"/>
              </a:rPr>
              <a:t>Emmerdale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yn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dechrau</a:t>
            </a:r>
            <a:r>
              <a:rPr lang="en-GB" altLang="en-US" sz="2000" dirty="0">
                <a:latin typeface="Arial Unicode MS" pitchFamily="34" charset="-128"/>
              </a:rPr>
              <a:t> am  _________________(10.00).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000" dirty="0" err="1">
                <a:latin typeface="Arial Unicode MS" pitchFamily="34" charset="-128"/>
              </a:rPr>
              <a:t>Bydda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i’n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gwylio’r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teledu</a:t>
            </a:r>
            <a:r>
              <a:rPr lang="en-GB" altLang="en-US" sz="2000" dirty="0">
                <a:latin typeface="Arial Unicode MS" pitchFamily="34" charset="-128"/>
              </a:rPr>
              <a:t> bob </a:t>
            </a:r>
            <a:r>
              <a:rPr lang="en-GB" altLang="en-US" sz="2000" dirty="0" err="1">
                <a:latin typeface="Arial Unicode MS" pitchFamily="34" charset="-128"/>
              </a:rPr>
              <a:t>nos</a:t>
            </a:r>
            <a:r>
              <a:rPr lang="en-GB" altLang="en-US" sz="2000" dirty="0">
                <a:latin typeface="Arial Unicode MS" pitchFamily="34" charset="-128"/>
              </a:rPr>
              <a:t> am  _________________(6.50).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000" dirty="0" err="1">
                <a:latin typeface="Arial Unicode MS" pitchFamily="34" charset="-128"/>
              </a:rPr>
              <a:t>Gwylies</a:t>
            </a:r>
            <a:r>
              <a:rPr lang="en-GB" altLang="en-US" sz="2000" dirty="0">
                <a:latin typeface="Arial Unicode MS" pitchFamily="34" charset="-128"/>
              </a:rPr>
              <a:t> i I’m a Celebrity </a:t>
            </a:r>
            <a:r>
              <a:rPr lang="en-GB" altLang="en-US" sz="2000" dirty="0" err="1">
                <a:latin typeface="Arial Unicode MS" pitchFamily="34" charset="-128"/>
              </a:rPr>
              <a:t>nos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Sadwrn</a:t>
            </a:r>
            <a:r>
              <a:rPr lang="en-GB" altLang="en-US" sz="2000" dirty="0">
                <a:latin typeface="Arial Unicode MS" pitchFamily="34" charset="-128"/>
              </a:rPr>
              <a:t> am________________(9.40).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Arial Unicode MS" pitchFamily="34" charset="-128"/>
              </a:rPr>
              <a:t>5. Mae Darren </a:t>
            </a:r>
            <a:r>
              <a:rPr lang="en-GB" altLang="en-US" sz="2000" dirty="0" err="1">
                <a:latin typeface="Arial Unicode MS" pitchFamily="34" charset="-128"/>
              </a:rPr>
              <a:t>Drws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Nesa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yn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gorffen</a:t>
            </a:r>
            <a:r>
              <a:rPr lang="en-GB" altLang="en-US" sz="2000" dirty="0">
                <a:latin typeface="Arial Unicode MS" pitchFamily="34" charset="-128"/>
              </a:rPr>
              <a:t> am______________________(2.15).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Arial Unicode MS" pitchFamily="34" charset="-128"/>
              </a:rPr>
              <a:t>6. </a:t>
            </a:r>
            <a:r>
              <a:rPr lang="en-GB" altLang="en-US" sz="2000" dirty="0" err="1">
                <a:latin typeface="Arial Unicode MS" pitchFamily="34" charset="-128"/>
              </a:rPr>
              <a:t>Roedd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Sgorio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yn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wych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neithiwr</a:t>
            </a:r>
            <a:r>
              <a:rPr lang="en-GB" altLang="en-US" sz="2000" dirty="0">
                <a:latin typeface="Arial Unicode MS" pitchFamily="34" charset="-128"/>
              </a:rPr>
              <a:t> am  _________________________(8.30).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Arial Unicode MS" pitchFamily="34" charset="-128"/>
              </a:rPr>
              <a:t>7. </a:t>
            </a:r>
            <a:r>
              <a:rPr lang="en-GB" altLang="en-US" sz="2000" dirty="0" err="1">
                <a:latin typeface="Arial Unicode MS" pitchFamily="34" charset="-128"/>
              </a:rPr>
              <a:t>Roedd</a:t>
            </a:r>
            <a:r>
              <a:rPr lang="en-GB" altLang="en-US" sz="2000" dirty="0">
                <a:latin typeface="Arial Unicode MS" pitchFamily="34" charset="-128"/>
              </a:rPr>
              <a:t> Jeremy Kyle </a:t>
            </a:r>
            <a:r>
              <a:rPr lang="en-GB" altLang="en-US" sz="2000" dirty="0" err="1">
                <a:latin typeface="Arial Unicode MS" pitchFamily="34" charset="-128"/>
              </a:rPr>
              <a:t>yn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ofnadwy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ddoe</a:t>
            </a:r>
            <a:r>
              <a:rPr lang="en-GB" altLang="en-US" sz="2000" dirty="0">
                <a:latin typeface="Arial Unicode MS" pitchFamily="34" charset="-128"/>
              </a:rPr>
              <a:t> am  __________________(12.00).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Arial Unicode MS" pitchFamily="34" charset="-128"/>
              </a:rPr>
              <a:t>8. </a:t>
            </a:r>
            <a:r>
              <a:rPr lang="en-GB" altLang="en-US" sz="2000" dirty="0" err="1">
                <a:latin typeface="Arial Unicode MS" pitchFamily="34" charset="-128"/>
              </a:rPr>
              <a:t>Mae’r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Newyddion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ar</a:t>
            </a:r>
            <a:r>
              <a:rPr lang="en-GB" altLang="en-US" sz="2000" dirty="0">
                <a:latin typeface="Arial Unicode MS" pitchFamily="34" charset="-128"/>
              </a:rPr>
              <a:t> S4C </a:t>
            </a:r>
            <a:r>
              <a:rPr lang="en-GB" altLang="en-US" sz="2000" dirty="0" err="1">
                <a:latin typeface="Arial Unicode MS" pitchFamily="34" charset="-128"/>
              </a:rPr>
              <a:t>yn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dechrau</a:t>
            </a:r>
            <a:r>
              <a:rPr lang="en-GB" altLang="en-US" sz="2000" dirty="0">
                <a:latin typeface="Arial Unicode MS" pitchFamily="34" charset="-128"/>
              </a:rPr>
              <a:t> am ____________________(9.25).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Arial Unicode MS" pitchFamily="34" charset="-128"/>
              </a:rPr>
              <a:t>9. </a:t>
            </a:r>
            <a:r>
              <a:rPr lang="en-GB" altLang="en-US" sz="2000" dirty="0" err="1">
                <a:latin typeface="Arial Unicode MS" pitchFamily="34" charset="-128"/>
              </a:rPr>
              <a:t>Bydda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i’n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mynd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i’r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sinema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err="1">
                <a:latin typeface="Arial Unicode MS" pitchFamily="34" charset="-128"/>
              </a:rPr>
              <a:t>nos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smtClean="0">
                <a:latin typeface="Arial Unicode MS" pitchFamily="34" charset="-128"/>
              </a:rPr>
              <a:t>_______________________(</a:t>
            </a:r>
            <a:r>
              <a:rPr lang="en-GB" altLang="en-US" sz="2000" dirty="0">
                <a:latin typeface="Arial Unicode MS" pitchFamily="34" charset="-128"/>
              </a:rPr>
              <a:t>7.15).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Arial Unicode MS" pitchFamily="34" charset="-128"/>
              </a:rPr>
              <a:t>10. </a:t>
            </a:r>
            <a:r>
              <a:rPr lang="en-GB" altLang="en-US" sz="2000" dirty="0" err="1">
                <a:latin typeface="Arial Unicode MS" pitchFamily="34" charset="-128"/>
              </a:rPr>
              <a:t>Hoffwn</a:t>
            </a:r>
            <a:r>
              <a:rPr lang="en-GB" altLang="en-US" sz="2000" dirty="0">
                <a:latin typeface="Arial Unicode MS" pitchFamily="34" charset="-128"/>
              </a:rPr>
              <a:t> i </a:t>
            </a:r>
            <a:r>
              <a:rPr lang="en-GB" altLang="en-US" sz="2000" dirty="0" err="1">
                <a:latin typeface="Arial Unicode MS" pitchFamily="34" charset="-128"/>
              </a:rPr>
              <a:t>wylio</a:t>
            </a:r>
            <a:r>
              <a:rPr lang="en-GB" altLang="en-US" sz="2000" dirty="0">
                <a:latin typeface="Arial Unicode MS" pitchFamily="34" charset="-128"/>
              </a:rPr>
              <a:t> </a:t>
            </a:r>
            <a:r>
              <a:rPr lang="en-GB" altLang="en-US" sz="2000" dirty="0" smtClean="0">
                <a:latin typeface="Arial Unicode MS" pitchFamily="34" charset="-128"/>
              </a:rPr>
              <a:t>Saturday Night Takeaway am________________ (6.20)</a:t>
            </a:r>
            <a:endParaRPr lang="en-US" altLang="en-US" sz="2000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  <p:bldP spid="163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333" y="2779125"/>
            <a:ext cx="2784230" cy="7290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err="1" smtClean="0"/>
              <a:t>Patrymau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86700" y="1939838"/>
            <a:ext cx="2599591" cy="72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err="1"/>
              <a:t>m</a:t>
            </a:r>
            <a:r>
              <a:rPr lang="en-GB" dirty="0" err="1" smtClean="0"/>
              <a:t>ynegi</a:t>
            </a:r>
            <a:r>
              <a:rPr lang="en-GB" dirty="0" smtClean="0"/>
              <a:t> barn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000140" y="2391508"/>
            <a:ext cx="1194291" cy="464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404839" y="1495118"/>
            <a:ext cx="940776" cy="46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330570" y="1939838"/>
            <a:ext cx="2599591" cy="72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err="1"/>
              <a:t>d</a:t>
            </a:r>
            <a:r>
              <a:rPr lang="en-GB" dirty="0" err="1" smtClean="0"/>
              <a:t>yfodol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156438" y="2470638"/>
            <a:ext cx="1189895" cy="304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186962" y="1441442"/>
            <a:ext cx="1056542" cy="48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438652" y="4202392"/>
            <a:ext cx="2599591" cy="72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err="1" smtClean="0"/>
              <a:t>gorffennol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671038" y="3508131"/>
            <a:ext cx="1464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63211" y="4931398"/>
            <a:ext cx="0" cy="58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344011" y="5625659"/>
            <a:ext cx="2599591" cy="72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– I went</a:t>
            </a:r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24950" y="422881"/>
            <a:ext cx="2599591" cy="72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err="1" smtClean="0"/>
              <a:t>Fy</a:t>
            </a:r>
            <a:r>
              <a:rPr lang="en-GB" dirty="0" smtClean="0"/>
              <a:t> </a:t>
            </a:r>
            <a:r>
              <a:rPr lang="en-GB" dirty="0" err="1" smtClean="0"/>
              <a:t>hoff</a:t>
            </a:r>
            <a:r>
              <a:rPr lang="en-GB" dirty="0" smtClean="0"/>
              <a:t> – my favourite</a:t>
            </a:r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15437" y="402827"/>
            <a:ext cx="2599591" cy="72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err="1" smtClean="0"/>
              <a:t>Bydda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 err="1" smtClean="0"/>
              <a:t>’n</a:t>
            </a:r>
            <a:r>
              <a:rPr lang="en-GB" dirty="0" smtClean="0"/>
              <a:t> – I will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142894" y="5625659"/>
            <a:ext cx="3845167" cy="72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o’n</a:t>
            </a:r>
            <a:r>
              <a:rPr lang="en-GB" dirty="0" smtClean="0"/>
              <a:t>– It was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96103" y="4931398"/>
            <a:ext cx="0" cy="58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1141"/>
            <a:ext cx="583738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y-GB" sz="4000" b="1" dirty="0">
                <a:latin typeface="Comic Sans MS" panose="030F0702030302020204" pitchFamily="66" charset="0"/>
              </a:rPr>
              <a:t>Yr amser gorffennol...</a:t>
            </a:r>
          </a:p>
        </p:txBody>
      </p:sp>
      <p:sp>
        <p:nvSpPr>
          <p:cNvPr id="4" name="TextBox 18"/>
          <p:cNvSpPr txBox="1"/>
          <p:nvPr/>
        </p:nvSpPr>
        <p:spPr>
          <a:xfrm>
            <a:off x="120760" y="1160671"/>
            <a:ext cx="741601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y-GB" sz="2800" i="1" dirty="0" err="1">
                <a:latin typeface="Comic Sans MS" panose="030F0702030302020204" pitchFamily="66" charset="0"/>
              </a:rPr>
              <a:t>Who</a:t>
            </a:r>
            <a:r>
              <a:rPr lang="cy-GB" sz="2800" i="1" dirty="0">
                <a:latin typeface="Comic Sans MS" panose="030F0702030302020204" pitchFamily="66" charset="0"/>
              </a:rPr>
              <a:t> can </a:t>
            </a:r>
            <a:r>
              <a:rPr lang="cy-GB" sz="2800" i="1" dirty="0" err="1">
                <a:latin typeface="Comic Sans MS" panose="030F0702030302020204" pitchFamily="66" charset="0"/>
              </a:rPr>
              <a:t>remember</a:t>
            </a:r>
            <a:r>
              <a:rPr lang="cy-GB" sz="2800" i="1" dirty="0">
                <a:latin typeface="Comic Sans MS" panose="030F0702030302020204" pitchFamily="66" charset="0"/>
              </a:rPr>
              <a:t> </a:t>
            </a:r>
            <a:r>
              <a:rPr lang="cy-GB" sz="2800" i="1" dirty="0" err="1">
                <a:latin typeface="Comic Sans MS" panose="030F0702030302020204" pitchFamily="66" charset="0"/>
              </a:rPr>
              <a:t>how</a:t>
            </a:r>
            <a:r>
              <a:rPr lang="cy-GB" sz="2800" i="1" dirty="0">
                <a:latin typeface="Comic Sans MS" panose="030F0702030302020204" pitchFamily="66" charset="0"/>
              </a:rPr>
              <a:t> we </a:t>
            </a:r>
            <a:r>
              <a:rPr lang="cy-GB" sz="2800" i="1" dirty="0" err="1">
                <a:latin typeface="Comic Sans MS" panose="030F0702030302020204" pitchFamily="66" charset="0"/>
              </a:rPr>
              <a:t>form</a:t>
            </a:r>
            <a:r>
              <a:rPr lang="cy-GB" sz="2800" i="1" dirty="0">
                <a:latin typeface="Comic Sans MS" panose="030F0702030302020204" pitchFamily="66" charset="0"/>
              </a:rPr>
              <a:t> </a:t>
            </a:r>
            <a:r>
              <a:rPr lang="cy-GB" sz="2800" i="1" dirty="0" err="1">
                <a:latin typeface="Comic Sans MS" panose="030F0702030302020204" pitchFamily="66" charset="0"/>
              </a:rPr>
              <a:t>verbs</a:t>
            </a:r>
            <a:r>
              <a:rPr lang="cy-GB" sz="2800" i="1" dirty="0">
                <a:latin typeface="Comic Sans MS" panose="030F0702030302020204" pitchFamily="66" charset="0"/>
              </a:rPr>
              <a:t> </a:t>
            </a:r>
            <a:r>
              <a:rPr lang="cy-GB" sz="2800" i="1" dirty="0" err="1">
                <a:latin typeface="Comic Sans MS" panose="030F0702030302020204" pitchFamily="66" charset="0"/>
              </a:rPr>
              <a:t>into</a:t>
            </a:r>
            <a:r>
              <a:rPr lang="cy-GB" sz="2800" i="1" dirty="0">
                <a:latin typeface="Comic Sans MS" panose="030F0702030302020204" pitchFamily="66" charset="0"/>
              </a:rPr>
              <a:t> the past </a:t>
            </a:r>
            <a:r>
              <a:rPr lang="cy-GB" sz="2800" i="1" dirty="0" err="1">
                <a:latin typeface="Comic Sans MS" panose="030F0702030302020204" pitchFamily="66" charset="0"/>
              </a:rPr>
              <a:t>tense</a:t>
            </a:r>
            <a:r>
              <a:rPr lang="cy-GB" sz="2800" i="1" dirty="0">
                <a:latin typeface="Comic Sans MS" panose="030F0702030302020204" pitchFamily="66" charset="0"/>
              </a:rPr>
              <a:t>? </a:t>
            </a:r>
            <a:r>
              <a:rPr lang="cy-GB" sz="2800" i="1" dirty="0" err="1">
                <a:latin typeface="Comic Sans MS" panose="030F0702030302020204" pitchFamily="66" charset="0"/>
              </a:rPr>
              <a:t>What</a:t>
            </a:r>
            <a:r>
              <a:rPr lang="cy-GB" sz="2800" i="1" dirty="0">
                <a:latin typeface="Comic Sans MS" panose="030F0702030302020204" pitchFamily="66" charset="0"/>
              </a:rPr>
              <a:t> </a:t>
            </a:r>
            <a:r>
              <a:rPr lang="cy-GB" sz="2800" i="1" dirty="0" err="1">
                <a:latin typeface="Comic Sans MS" panose="030F0702030302020204" pitchFamily="66" charset="0"/>
              </a:rPr>
              <a:t>are</a:t>
            </a:r>
            <a:r>
              <a:rPr lang="cy-GB" sz="2800" i="1" dirty="0">
                <a:latin typeface="Comic Sans MS" panose="030F0702030302020204" pitchFamily="66" charset="0"/>
              </a:rPr>
              <a:t> the </a:t>
            </a:r>
            <a:r>
              <a:rPr lang="cy-GB" sz="2800" i="1" dirty="0" err="1">
                <a:latin typeface="Comic Sans MS" panose="030F0702030302020204" pitchFamily="66" charset="0"/>
              </a:rPr>
              <a:t>steps</a:t>
            </a:r>
            <a:r>
              <a:rPr lang="cy-GB" sz="2800" i="1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5" name="Llun 34"/>
          <p:cNvPicPr>
            <a:picLocks noChangeAspect="1"/>
          </p:cNvPicPr>
          <p:nvPr/>
        </p:nvPicPr>
        <p:blipFill rotWithShape="1">
          <a:blip r:embed="rId2"/>
          <a:srcRect l="3682" t="3311" r="4248"/>
          <a:stretch/>
        </p:blipFill>
        <p:spPr>
          <a:xfrm>
            <a:off x="852952" y="2185906"/>
            <a:ext cx="4656992" cy="3200401"/>
          </a:xfrm>
          <a:prstGeom prst="rect">
            <a:avLst/>
          </a:prstGeom>
        </p:spPr>
      </p:pic>
      <p:pic>
        <p:nvPicPr>
          <p:cNvPr id="36" name="Llun 35"/>
          <p:cNvPicPr>
            <a:picLocks noChangeAspect="1"/>
          </p:cNvPicPr>
          <p:nvPr/>
        </p:nvPicPr>
        <p:blipFill rotWithShape="1">
          <a:blip r:embed="rId3"/>
          <a:srcRect l="3609" t="3077" r="4012"/>
          <a:stretch/>
        </p:blipFill>
        <p:spPr>
          <a:xfrm>
            <a:off x="5964797" y="3542813"/>
            <a:ext cx="4692129" cy="3315187"/>
          </a:xfrm>
          <a:prstGeom prst="rect">
            <a:avLst/>
          </a:prstGeom>
        </p:spPr>
      </p:pic>
      <p:pic>
        <p:nvPicPr>
          <p:cNvPr id="37" name="Llu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284" y="204977"/>
            <a:ext cx="4579575" cy="3235569"/>
          </a:xfrm>
          <a:prstGeom prst="rect">
            <a:avLst/>
          </a:prstGeom>
        </p:spPr>
      </p:pic>
      <p:sp>
        <p:nvSpPr>
          <p:cNvPr id="38" name="TextBox 18"/>
          <p:cNvSpPr txBox="1"/>
          <p:nvPr/>
        </p:nvSpPr>
        <p:spPr>
          <a:xfrm>
            <a:off x="685664" y="5386307"/>
            <a:ext cx="4991567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y-GB" sz="2800" i="1" dirty="0" err="1">
                <a:latin typeface="Comic Sans MS" panose="030F0702030302020204" pitchFamily="66" charset="0"/>
              </a:rPr>
              <a:t>What</a:t>
            </a:r>
            <a:r>
              <a:rPr lang="cy-GB" sz="2800" i="1" dirty="0">
                <a:latin typeface="Comic Sans MS" panose="030F0702030302020204" pitchFamily="66" charset="0"/>
              </a:rPr>
              <a:t> </a:t>
            </a:r>
            <a:r>
              <a:rPr lang="cy-GB" sz="2800" i="1" dirty="0" err="1">
                <a:latin typeface="Comic Sans MS" panose="030F0702030302020204" pitchFamily="66" charset="0"/>
              </a:rPr>
              <a:t>happens</a:t>
            </a:r>
            <a:r>
              <a:rPr lang="cy-GB" sz="2800" i="1" dirty="0">
                <a:latin typeface="Comic Sans MS" panose="030F0702030302020204" pitchFamily="66" charset="0"/>
              </a:rPr>
              <a:t> to the </a:t>
            </a:r>
            <a:r>
              <a:rPr lang="cy-GB" sz="2800" i="1" dirty="0" err="1">
                <a:latin typeface="Comic Sans MS" panose="030F0702030302020204" pitchFamily="66" charset="0"/>
              </a:rPr>
              <a:t>object</a:t>
            </a:r>
            <a:r>
              <a:rPr lang="cy-GB" sz="2800" i="1" dirty="0">
                <a:latin typeface="Comic Sans MS" panose="030F0702030302020204" pitchFamily="66" charset="0"/>
              </a:rPr>
              <a:t> of a past </a:t>
            </a:r>
            <a:r>
              <a:rPr lang="cy-GB" sz="2800" i="1" dirty="0" err="1">
                <a:latin typeface="Comic Sans MS" panose="030F0702030302020204" pitchFamily="66" charset="0"/>
              </a:rPr>
              <a:t>tense</a:t>
            </a:r>
            <a:r>
              <a:rPr lang="cy-GB" sz="2800" i="1" dirty="0">
                <a:latin typeface="Comic Sans MS" panose="030F0702030302020204" pitchFamily="66" charset="0"/>
              </a:rPr>
              <a:t> </a:t>
            </a:r>
            <a:r>
              <a:rPr lang="cy-GB" sz="2800" i="1" dirty="0" err="1">
                <a:latin typeface="Comic Sans MS" panose="030F0702030302020204" pitchFamily="66" charset="0"/>
              </a:rPr>
              <a:t>sentence</a:t>
            </a:r>
            <a:r>
              <a:rPr lang="cy-GB" sz="2800" i="1" dirty="0">
                <a:latin typeface="Comic Sans MS" panose="030F0702030302020204" pitchFamily="66" charset="0"/>
              </a:rPr>
              <a:t>? </a:t>
            </a:r>
            <a:r>
              <a:rPr lang="cy-GB" sz="2800" i="1" dirty="0" err="1">
                <a:latin typeface="Comic Sans MS" panose="030F0702030302020204" pitchFamily="66" charset="0"/>
              </a:rPr>
              <a:t>Anyone</a:t>
            </a:r>
            <a:r>
              <a:rPr lang="cy-GB" sz="2800" i="1" dirty="0">
                <a:latin typeface="Comic Sans MS" panose="030F0702030302020204" pitchFamily="66" charset="0"/>
              </a:rPr>
              <a:t> </a:t>
            </a:r>
            <a:r>
              <a:rPr lang="cy-GB" sz="2800" i="1" dirty="0" err="1">
                <a:latin typeface="Comic Sans MS" panose="030F0702030302020204" pitchFamily="66" charset="0"/>
              </a:rPr>
              <a:t>remember</a:t>
            </a:r>
            <a:r>
              <a:rPr lang="cy-GB" sz="2800" i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9" name="TextBox 18"/>
          <p:cNvSpPr txBox="1"/>
          <p:nvPr/>
        </p:nvSpPr>
        <p:spPr>
          <a:xfrm>
            <a:off x="4920537" y="6248082"/>
            <a:ext cx="96302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y-GB" sz="2800" b="1" dirty="0">
                <a:latin typeface="Comic Sans MS" panose="030F0702030302020204" pitchFamily="66" charset="0"/>
              </a:rPr>
              <a:t>TM</a:t>
            </a:r>
          </a:p>
        </p:txBody>
      </p:sp>
      <p:sp>
        <p:nvSpPr>
          <p:cNvPr id="40" name="TextBox 18"/>
          <p:cNvSpPr txBox="1"/>
          <p:nvPr/>
        </p:nvSpPr>
        <p:spPr>
          <a:xfrm>
            <a:off x="2864890" y="2965712"/>
            <a:ext cx="46718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y-GB" sz="2800" b="1" dirty="0">
                <a:latin typeface="Comic Sans MS" panose="030F0702030302020204" pitchFamily="66" charset="0"/>
              </a:rPr>
              <a:t>Gwisgais i gôt fawr ddoe.</a:t>
            </a:r>
          </a:p>
        </p:txBody>
      </p:sp>
    </p:spTree>
    <p:extLst>
      <p:ext uri="{BB962C8B-B14F-4D97-AF65-F5344CB8AC3E}">
        <p14:creationId xmlns:p14="http://schemas.microsoft.com/office/powerpoint/2010/main" val="23783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69" y="33329"/>
            <a:ext cx="462746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000" b="1" dirty="0">
                <a:latin typeface="Comic Sans MS" panose="030F0702030302020204" pitchFamily="66" charset="0"/>
              </a:rPr>
              <a:t>Berfau afreolaidd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4783" y="1059255"/>
            <a:ext cx="171454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800" b="1" dirty="0">
                <a:latin typeface="Comic Sans MS" panose="030F0702030302020204" pitchFamily="66" charset="0"/>
              </a:rPr>
              <a:t>mynd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9009" y="1053181"/>
            <a:ext cx="130581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800" b="1" dirty="0">
                <a:latin typeface="Comic Sans MS" panose="030F0702030302020204" pitchFamily="66" charset="0"/>
              </a:rPr>
              <a:t>dod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9149" y="4413526"/>
            <a:ext cx="135299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800" b="1" dirty="0">
                <a:latin typeface="Comic Sans MS" panose="030F0702030302020204" pitchFamily="66" charset="0"/>
              </a:rPr>
              <a:t>cael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46259" y="4413525"/>
            <a:ext cx="2286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800" b="1" dirty="0">
                <a:latin typeface="Comic Sans MS" panose="030F0702030302020204" pitchFamily="66" charset="0"/>
              </a:rPr>
              <a:t>gwneud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1759" y="2465350"/>
            <a:ext cx="120059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400" b="1" dirty="0">
                <a:latin typeface="Comic Sans MS" panose="030F0702030302020204" pitchFamily="66" charset="0"/>
              </a:rPr>
              <a:t>es i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97088" y="1884363"/>
            <a:ext cx="430212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21" name="Down Arrow 20"/>
          <p:cNvSpPr/>
          <p:nvPr/>
        </p:nvSpPr>
        <p:spPr>
          <a:xfrm>
            <a:off x="7974013" y="1884363"/>
            <a:ext cx="430212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24" name="TextBox 23"/>
          <p:cNvSpPr txBox="1"/>
          <p:nvPr/>
        </p:nvSpPr>
        <p:spPr>
          <a:xfrm>
            <a:off x="7343361" y="2465349"/>
            <a:ext cx="153710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400" b="1" dirty="0">
                <a:latin typeface="Comic Sans MS" panose="030F0702030302020204" pitchFamily="66" charset="0"/>
              </a:rPr>
              <a:t>des i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2136775" y="5245100"/>
            <a:ext cx="430213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27" name="TextBox 26"/>
          <p:cNvSpPr txBox="1"/>
          <p:nvPr/>
        </p:nvSpPr>
        <p:spPr>
          <a:xfrm>
            <a:off x="1583503" y="5808843"/>
            <a:ext cx="153710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400" b="1" dirty="0">
                <a:latin typeface="Comic Sans MS" panose="030F0702030302020204" pitchFamily="66" charset="0"/>
              </a:rPr>
              <a:t>ces i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7986713" y="5245100"/>
            <a:ext cx="430212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29" name="TextBox 28"/>
          <p:cNvSpPr txBox="1"/>
          <p:nvPr/>
        </p:nvSpPr>
        <p:spPr>
          <a:xfrm>
            <a:off x="7107833" y="5803286"/>
            <a:ext cx="218738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400" b="1" dirty="0">
                <a:latin typeface="Comic Sans MS" panose="030F0702030302020204" pitchFamily="66" charset="0"/>
              </a:rPr>
              <a:t>gwnes 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81970" y="1176291"/>
            <a:ext cx="130038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2800" i="1" dirty="0">
                <a:latin typeface="Comic Sans MS" panose="030F0702030302020204" pitchFamily="66" charset="0"/>
              </a:rPr>
              <a:t>(to) go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72032" y="1207069"/>
            <a:ext cx="175253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2800" i="1" dirty="0">
                <a:latin typeface="Comic Sans MS" panose="030F0702030302020204" pitchFamily="66" charset="0"/>
              </a:rPr>
              <a:t>(to) </a:t>
            </a:r>
            <a:r>
              <a:rPr lang="cy-GB" sz="2800" i="1" dirty="0" err="1">
                <a:latin typeface="Comic Sans MS" panose="030F0702030302020204" pitchFamily="66" charset="0"/>
              </a:rPr>
              <a:t>come</a:t>
            </a:r>
            <a:endParaRPr lang="cy-GB" sz="2800" i="1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2139" y="4567413"/>
            <a:ext cx="245927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2800" i="1" dirty="0">
                <a:latin typeface="Comic Sans MS" panose="030F0702030302020204" pitchFamily="66" charset="0"/>
              </a:rPr>
              <a:t>(to) have/get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32259" y="4567413"/>
            <a:ext cx="23935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2800" i="1" dirty="0">
                <a:latin typeface="Comic Sans MS" panose="030F0702030302020204" pitchFamily="66" charset="0"/>
              </a:rPr>
              <a:t>(to) do/make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12351" y="2576822"/>
            <a:ext cx="130038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2800" i="1" dirty="0">
                <a:latin typeface="Comic Sans MS" panose="030F0702030302020204" pitchFamily="66" charset="0"/>
              </a:rPr>
              <a:t>I </a:t>
            </a:r>
            <a:r>
              <a:rPr lang="cy-GB" sz="2800" i="1" dirty="0" err="1">
                <a:latin typeface="Comic Sans MS" panose="030F0702030302020204" pitchFamily="66" charset="0"/>
              </a:rPr>
              <a:t>went</a:t>
            </a:r>
            <a:endParaRPr lang="cy-GB" sz="2800" i="1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80468" y="2588459"/>
            <a:ext cx="13930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2800" i="1" dirty="0">
                <a:latin typeface="Comic Sans MS" panose="030F0702030302020204" pitchFamily="66" charset="0"/>
              </a:rPr>
              <a:t>I </a:t>
            </a:r>
            <a:r>
              <a:rPr lang="cy-GB" sz="2800" i="1" dirty="0" err="1">
                <a:latin typeface="Comic Sans MS" panose="030F0702030302020204" pitchFamily="66" charset="0"/>
              </a:rPr>
              <a:t>came</a:t>
            </a:r>
            <a:endParaRPr lang="cy-GB" sz="2800" i="1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0611" y="5926396"/>
            <a:ext cx="18299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2800" i="1" dirty="0">
                <a:latin typeface="Comic Sans MS" panose="030F0702030302020204" pitchFamily="66" charset="0"/>
              </a:rPr>
              <a:t>I had/got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95221" y="5948803"/>
            <a:ext cx="20630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2800" i="1" dirty="0">
                <a:latin typeface="Comic Sans MS" panose="030F0702030302020204" pitchFamily="66" charset="0"/>
              </a:rPr>
              <a:t>I did/made</a:t>
            </a:r>
          </a:p>
        </p:txBody>
      </p:sp>
    </p:spTree>
    <p:extLst>
      <p:ext uri="{BB962C8B-B14F-4D97-AF65-F5344CB8AC3E}">
        <p14:creationId xmlns:p14="http://schemas.microsoft.com/office/powerpoint/2010/main" val="14865809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40014" y="620713"/>
            <a:ext cx="6048375" cy="823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cy-GB" sz="4800">
                <a:solidFill>
                  <a:srgbClr val="CC00CC"/>
                </a:solidFill>
              </a:rPr>
              <a:t>Mynd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11450" y="1989139"/>
            <a:ext cx="2305050" cy="434022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FFF00"/>
                </a:solidFill>
              </a:rPr>
              <a:t>es 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FFF00"/>
                </a:solidFill>
              </a:rPr>
              <a:t>est ti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FFF00"/>
                </a:solidFill>
              </a:rPr>
              <a:t>aeth 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FFF00"/>
                </a:solidFill>
              </a:rPr>
              <a:t>aeth hi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FFF00"/>
                </a:solidFill>
              </a:rPr>
              <a:t>aethon ni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FFF00"/>
                </a:solidFill>
              </a:rPr>
              <a:t>aethoch chi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FFF00"/>
                </a:solidFill>
              </a:rPr>
              <a:t>aethon nhw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FFF00"/>
                </a:solidFill>
              </a:rPr>
              <a:t>aeth Sian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448300" y="1989138"/>
            <a:ext cx="259238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I went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you went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he went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she went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we went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you went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they went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Sian went</a:t>
            </a:r>
          </a:p>
        </p:txBody>
      </p:sp>
    </p:spTree>
    <p:extLst>
      <p:ext uri="{BB962C8B-B14F-4D97-AF65-F5344CB8AC3E}">
        <p14:creationId xmlns:p14="http://schemas.microsoft.com/office/powerpoint/2010/main" val="28025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 0.0  C 0.023 0.00133  0.042 0.01198  0.052 0.02796  L 0.075 0.06524  C 0.08 0.07323  0.088 0.07723  0.098 0.07723  C 0.112 0.07723  0.124 0.06657  0.125 0.0506  C 0.124 0.03728  0.112 0.0253  0.098 0.0253  C 0.088 0.0253  0.08 0.03062  0.075 0.03728  L 0.052 0.07456  C 0.042 0.09054  0.023 0.10119  0.0 0.10252  C -0.023 0.10119  -0.042 0.09054  -0.052 0.07456  L -0.075 0.03728  C -0.08 0.03062  -0.088 0.0253  -0.098 0.0253  C -0.112 0.0253  -0.124 0.03728  -0.125 0.0506  C -0.124 0.06657  -0.112 0.07723  -0.098 0.07723  C -0.088 0.07723  -0.08 0.07323  -0.075 0.06524  L -0.052 0.02796  C -0.042 0.01198  -0.023 0.00133  0.0 0.0  Z" pathEditMode="relative" ptsTypes="">
                                      <p:cBhvr>
                                        <p:cTn id="56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 0.0  C 0.023 0.00133  0.042 0.01198  0.052 0.02796  L 0.075 0.06524  C 0.08 0.07323  0.088 0.07723  0.098 0.07723  C 0.112 0.07723  0.124 0.06657  0.125 0.0506  C 0.124 0.03728  0.112 0.0253  0.098 0.0253  C 0.088 0.0253  0.08 0.03062  0.075 0.03728  L 0.052 0.07456  C 0.042 0.09054  0.023 0.10119  0.0 0.10252  C -0.023 0.10119  -0.042 0.09054  -0.052 0.07456  L -0.075 0.03728  C -0.08 0.03062  -0.088 0.0253  -0.098 0.0253  C -0.112 0.0253  -0.124 0.03728  -0.125 0.0506  C -0.124 0.06657  -0.112 0.07723  -0.098 0.07723  C -0.088 0.07723  -0.08 0.07323  -0.075 0.06524  L -0.052 0.02796  C -0.042 0.01198  -0.023 0.00133  0.0 0.0  Z" pathEditMode="relative" ptsTypes="">
                                      <p:cBhvr>
                                        <p:cTn id="58" dur="2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 0.0  C 0.023 0.00133  0.042 0.01198  0.052 0.02796  L 0.075 0.06524  C 0.08 0.07323  0.088 0.07723  0.098 0.07723  C 0.112 0.07723  0.124 0.06657  0.125 0.0506  C 0.124 0.03728  0.112 0.0253  0.098 0.0253  C 0.088 0.0253  0.08 0.03062  0.075 0.03728  L 0.052 0.07456  C 0.042 0.09054  0.023 0.10119  0.0 0.10252  C -0.023 0.10119  -0.042 0.09054  -0.052 0.07456  L -0.075 0.03728  C -0.08 0.03062  -0.088 0.0253  -0.098 0.0253  C -0.112 0.0253  -0.124 0.03728  -0.125 0.0506  C -0.124 0.06657  -0.112 0.07723  -0.098 0.07723  C -0.088 0.07723  -0.08 0.07323  -0.075 0.06524  L -0.052 0.02796  C -0.042 0.01198  -0.023 0.00133  0.0 0.0  Z" pathEditMode="relative" ptsTypes="">
                                      <p:cBhvr>
                                        <p:cTn id="60" dur="2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 0.0  C 0.023 0.00133  0.042 0.01198  0.052 0.02796  L 0.075 0.06524  C 0.08 0.07323  0.088 0.07723  0.098 0.07723  C 0.112 0.07723  0.124 0.06657  0.125 0.0506  C 0.124 0.03728  0.112 0.0253  0.098 0.0253  C 0.088 0.0253  0.08 0.03062  0.075 0.03728  L 0.052 0.07456  C 0.042 0.09054  0.023 0.10119  0.0 0.10252  C -0.023 0.10119  -0.042 0.09054  -0.052 0.07456  L -0.075 0.03728  C -0.08 0.03062  -0.088 0.0253  -0.098 0.0253  C -0.112 0.0253  -0.124 0.03728  -0.125 0.0506  C -0.124 0.06657  -0.112 0.07723  -0.098 0.07723  C -0.088 0.07723  -0.08 0.07323  -0.075 0.06524  L -0.052 0.02796  C -0.042 0.01198  -0.023 0.00133  0.0 0.0  Z" pathEditMode="relative" ptsTypes="">
                                      <p:cBhvr>
                                        <p:cTn id="62" dur="2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 0.0  C 0.023 0.00133  0.042 0.01198  0.052 0.02796  L 0.075 0.06524  C 0.08 0.07323  0.088 0.07723  0.098 0.07723  C 0.112 0.07723  0.124 0.06657  0.125 0.0506  C 0.124 0.03728  0.112 0.0253  0.098 0.0253  C 0.088 0.0253  0.08 0.03062  0.075 0.03728  L 0.052 0.07456  C 0.042 0.09054  0.023 0.10119  0.0 0.10252  C -0.023 0.10119  -0.042 0.09054  -0.052 0.07456  L -0.075 0.03728  C -0.08 0.03062  -0.088 0.0253  -0.098 0.0253  C -0.112 0.0253  -0.124 0.03728  -0.125 0.0506  C -0.124 0.06657  -0.112 0.07723  -0.098 0.07723  C -0.088 0.07723  -0.08 0.07323  -0.075 0.06524  L -0.052 0.02796  C -0.042 0.01198  -0.023 0.00133  0.0 0.0  Z" pathEditMode="relative" ptsTypes="">
                                      <p:cBhvr>
                                        <p:cTn id="64" dur="20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 0.0  C 0.023 0.00133  0.042 0.01198  0.052 0.02796  L 0.075 0.06524  C 0.08 0.07323  0.088 0.07723  0.098 0.07723  C 0.112 0.07723  0.124 0.06657  0.125 0.0506  C 0.124 0.03728  0.112 0.0253  0.098 0.0253  C 0.088 0.0253  0.08 0.03062  0.075 0.03728  L 0.052 0.07456  C 0.042 0.09054  0.023 0.10119  0.0 0.10252  C -0.023 0.10119  -0.042 0.09054  -0.052 0.07456  L -0.075 0.03728  C -0.08 0.03062  -0.088 0.0253  -0.098 0.0253  C -0.112 0.0253  -0.124 0.03728  -0.125 0.0506  C -0.124 0.06657  -0.112 0.07723  -0.098 0.07723  C -0.088 0.07723  -0.08 0.07323  -0.075 0.06524  L -0.052 0.02796  C -0.042 0.01198  -0.023 0.00133  0.0 0.0  Z" pathEditMode="relative" ptsTypes="">
                                      <p:cBhvr>
                                        <p:cTn id="66" dur="20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 0.0  C 0.023 0.00133  0.042 0.01198  0.052 0.02796  L 0.075 0.06524  C 0.08 0.07323  0.088 0.07723  0.098 0.07723  C 0.112 0.07723  0.124 0.06657  0.125 0.0506  C 0.124 0.03728  0.112 0.0253  0.098 0.0253  C 0.088 0.0253  0.08 0.03062  0.075 0.03728  L 0.052 0.07456  C 0.042 0.09054  0.023 0.10119  0.0 0.10252  C -0.023 0.10119  -0.042 0.09054  -0.052 0.07456  L -0.075 0.03728  C -0.08 0.03062  -0.088 0.0253  -0.098 0.0253  C -0.112 0.0253  -0.124 0.03728  -0.125 0.0506  C -0.124 0.06657  -0.112 0.07723  -0.098 0.07723  C -0.088 0.07723  -0.08 0.07323  -0.075 0.06524  L -0.052 0.02796  C -0.042 0.01198  -0.023 0.00133  0.0 0.0  Z" pathEditMode="relative" ptsTypes="">
                                      <p:cBhvr>
                                        <p:cTn id="68" dur="2000" fill="hold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 0.0  C 0.023 0.00133  0.042 0.01198  0.052 0.02796  L 0.075 0.06524  C 0.08 0.07323  0.088 0.07723  0.098 0.07723  C 0.112 0.07723  0.124 0.06657  0.125 0.0506  C 0.124 0.03728  0.112 0.0253  0.098 0.0253  C 0.088 0.0253  0.08 0.03062  0.075 0.03728  L 0.052 0.07456  C 0.042 0.09054  0.023 0.10119  0.0 0.10252  C -0.023 0.10119  -0.042 0.09054  -0.052 0.07456  L -0.075 0.03728  C -0.08 0.03062  -0.088 0.0253  -0.098 0.0253  C -0.112 0.0253  -0.124 0.03728  -0.125 0.0506  C -0.124 0.06657  -0.112 0.07723  -0.098 0.07723  C -0.088 0.07723  -0.08 0.07323  -0.075 0.06524  L -0.052 0.02796  C -0.042 0.01198  -0.023 0.00133  0.0 0.0  Z" pathEditMode="relative" ptsTypes="">
                                      <p:cBhvr>
                                        <p:cTn id="70" dur="2000" fill="hold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-0.022 -0.02264  -0.033 -0.06125  -0.027 -0.09986  C -0.024 -0.11318  -0.02 -0.12649  -0.014 -0.13714  C -0.01 -0.10652  0.004 -0.07856  0.025 -0.06125  C 0.025 -0.09853  0.041 -0.13448  0.068 -0.15046  C 0.077 -0.15712  0.087 -0.15978  0.097 -0.16111  C 0.082 -0.13847  0.074 -0.10652  0.077 -0.07323  C 0.099 -0.0972  0.13 -0.10252  0.157 -0.08521  C 0.166 -0.07989  0.175 -0.07057  0.181 -0.06125  C 0.158 -0.06391  0.134 -0.05193  0.117 -0.02796  C 0.144 -0.01997  0.167 0.00799  0.174 0.0466  C 0.176 0.05992  0.176 0.07323  0.174 0.08655  C 0.161 0.06125  0.139 0.04394  0.115 0.04128  C 0.127 0.07456  0.124 0.11584  0.106 0.14646  C 0.099 0.15712  0.091 0.16644  0.082 0.17176  C 0.089 0.14247  0.085 0.10918  0.072 0.08255  C 0.06 0.11584  0.034 0.13847  0.004 0.13847  C -0.007 0.13847  -0.017 0.13581  -0.026 0.13049  C -0.004 0.11983  0.013 0.09454  0.021 0.06391  C -0.007 0.0719  -0.036 0.05992  -0.055 0.02929  C -0.062 0.01731  -0.066 0.00533  -0.069 -0.00799  C -0.049 0.00932  -0.023 0.01198  0.0 0.0  Z" pathEditMode="relative" ptsTypes="">
                                      <p:cBhvr>
                                        <p:cTn id="7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4" grpId="0" build="p"/>
      <p:bldP spid="7174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66988" y="476251"/>
            <a:ext cx="7200900" cy="1198563"/>
          </a:xfrm>
          <a:prstGeom prst="rect">
            <a:avLst/>
          </a:prstGeom>
          <a:solidFill>
            <a:srgbClr val="F817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cy-GB" sz="7200">
                <a:solidFill>
                  <a:schemeClr val="bg1"/>
                </a:solidFill>
              </a:rPr>
              <a:t>Dod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927351" y="2133601"/>
            <a:ext cx="2665413" cy="434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81706"/>
                </a:solidFill>
              </a:rPr>
              <a:t>des 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81706"/>
                </a:solidFill>
              </a:rPr>
              <a:t>dest ti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81706"/>
                </a:solidFill>
              </a:rPr>
              <a:t>daeth 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81706"/>
                </a:solidFill>
              </a:rPr>
              <a:t>daeth hi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81706"/>
                </a:solidFill>
              </a:rPr>
              <a:t>daethon ni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81706"/>
                </a:solidFill>
              </a:rPr>
              <a:t>daethoch chi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81706"/>
                </a:solidFill>
              </a:rPr>
              <a:t>daethon nhw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F81706"/>
                </a:solidFill>
              </a:rPr>
              <a:t>daeth Sian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0" y="2133600"/>
            <a:ext cx="316865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I came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you came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he came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she came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we came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you came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they came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Sian came</a:t>
            </a:r>
          </a:p>
        </p:txBody>
      </p:sp>
    </p:spTree>
    <p:extLst>
      <p:ext uri="{BB962C8B-B14F-4D97-AF65-F5344CB8AC3E}">
        <p14:creationId xmlns:p14="http://schemas.microsoft.com/office/powerpoint/2010/main" val="30943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6" grpId="1" animBg="1"/>
      <p:bldP spid="8197" grpId="0" animBg="1"/>
      <p:bldP spid="81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43250" y="692150"/>
            <a:ext cx="6408738" cy="91440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cy-GB" sz="5400"/>
              <a:t>Cael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16275" y="2205039"/>
            <a:ext cx="2592388" cy="434022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66FF"/>
                </a:solidFill>
              </a:rPr>
              <a:t>ces 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66FF"/>
                </a:solidFill>
              </a:rPr>
              <a:t>cest ti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66FF"/>
                </a:solidFill>
              </a:rPr>
              <a:t>cafodd 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66FF"/>
                </a:solidFill>
              </a:rPr>
              <a:t>cafodd hi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66FF"/>
                </a:solidFill>
              </a:rPr>
              <a:t>cawson ni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66FF"/>
                </a:solidFill>
              </a:rPr>
              <a:t>cawsoch chi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66FF"/>
                </a:solidFill>
              </a:rPr>
              <a:t>cawson nhw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66FF"/>
                </a:solidFill>
              </a:rPr>
              <a:t>cafodd Sian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383338" y="2205038"/>
            <a:ext cx="295275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I had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you had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he had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she had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we had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you had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they had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Sian had</a:t>
            </a:r>
          </a:p>
        </p:txBody>
      </p:sp>
    </p:spTree>
    <p:extLst>
      <p:ext uri="{BB962C8B-B14F-4D97-AF65-F5344CB8AC3E}">
        <p14:creationId xmlns:p14="http://schemas.microsoft.com/office/powerpoint/2010/main" val="13659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2.5E-6 1.79843E-6 L 0.125 -0.11188 L 0.25 1.79843E-6 L 0.125 0.11188 L -2.5E-6 1.79843E-6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/>
      <p:bldP spid="92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3733800" cy="79934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ddechrau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346" y="1786597"/>
            <a:ext cx="7731370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Anagrams y </a:t>
            </a:r>
            <a:r>
              <a:rPr lang="en-GB" sz="2400" dirty="0" err="1" smtClean="0"/>
              <a:t>cyfryngau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e</a:t>
            </a:r>
            <a:r>
              <a:rPr lang="en-GB" sz="2400" dirty="0" err="1" smtClean="0"/>
              <a:t>etudl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err="1"/>
              <a:t>l</a:t>
            </a:r>
            <a:r>
              <a:rPr lang="en-GB" sz="2400" dirty="0" err="1" smtClean="0"/>
              <a:t>fmiiufa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err="1" smtClean="0"/>
              <a:t>reraotieddhrc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err="1" smtClean="0"/>
              <a:t>croaonit</a:t>
            </a:r>
            <a:r>
              <a:rPr lang="en-GB" sz="2400" dirty="0" smtClean="0"/>
              <a:t>  </a:t>
            </a:r>
          </a:p>
          <a:p>
            <a:pPr marL="0" indent="0">
              <a:buNone/>
            </a:pPr>
            <a:r>
              <a:rPr lang="en-GB" sz="2400" dirty="0" err="1" smtClean="0"/>
              <a:t>aticnrono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80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503614" y="476250"/>
            <a:ext cx="5832475" cy="10985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cy-GB" sz="6600">
                <a:solidFill>
                  <a:srgbClr val="CCFF99"/>
                </a:solidFill>
              </a:rPr>
              <a:t>Gwneud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48075" y="2060576"/>
            <a:ext cx="2808288" cy="434022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8000"/>
                </a:solidFill>
              </a:rPr>
              <a:t>gwnes 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8000"/>
                </a:solidFill>
              </a:rPr>
              <a:t>gwnest ti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8000"/>
                </a:solidFill>
              </a:rPr>
              <a:t>gwnaeth 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8000"/>
                </a:solidFill>
              </a:rPr>
              <a:t>gwnaeth hi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8000"/>
                </a:solidFill>
              </a:rPr>
              <a:t>gwnaethon ni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8000"/>
                </a:solidFill>
              </a:rPr>
              <a:t>gwnaethoch chi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8000"/>
                </a:solidFill>
              </a:rPr>
              <a:t>gwnaethon nhw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>
                <a:solidFill>
                  <a:srgbClr val="008000"/>
                </a:solidFill>
              </a:rPr>
              <a:t>gwnaeth Sian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16726" y="2060575"/>
            <a:ext cx="27352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I did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you did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he did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she did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we did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you did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they did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y-GB" sz="2400" b="1"/>
              <a:t>Sian did</a:t>
            </a:r>
          </a:p>
        </p:txBody>
      </p:sp>
    </p:spTree>
    <p:extLst>
      <p:ext uri="{BB962C8B-B14F-4D97-AF65-F5344CB8AC3E}">
        <p14:creationId xmlns:p14="http://schemas.microsoft.com/office/powerpoint/2010/main" val="5905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91 -0.04527  L 0.125 -0.16644  L 0.158 -0.04527  L 0.249 0.0  L 0.158 0.04527  L 0.125 0.16644  L 0.091 0.04527  L 0.0 0.0  Z" pathEditMode="relative" ptsTypes="">
                                      <p:cBhvr>
                                        <p:cTn id="1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4" grpId="1" animBg="1"/>
      <p:bldP spid="10245" grpId="0" animBg="1"/>
      <p:bldP spid="102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74" y="0"/>
            <a:ext cx="232353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000" b="1" dirty="0">
                <a:latin typeface="Comic Sans MS" panose="030F0702030302020204" pitchFamily="66" charset="0"/>
              </a:rPr>
              <a:t>‘mynd’...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2588" y="2198688"/>
            <a:ext cx="11088687" cy="100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12750" y="4178300"/>
            <a:ext cx="11088688" cy="120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7" name="Picture 14" descr="http://www.ricksmath.com/images/10oclo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493713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8" descr="http://www.ricksmath.com/images/3oclo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727575"/>
            <a:ext cx="165258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4" descr="Image result for group of frie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98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2373313"/>
            <a:ext cx="1622425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23749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4411663"/>
            <a:ext cx="290671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5681663"/>
            <a:ext cx="28289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438650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/>
              <p14:cNvContentPartPr/>
              <p14:nvPr/>
            </p14:nvContentPartPr>
            <p14:xfrm>
              <a:off x="8355621" y="5519153"/>
              <a:ext cx="951480" cy="91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40501" y="5499361"/>
                <a:ext cx="981720" cy="133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/>
              <p14:cNvContentPartPr/>
              <p14:nvPr/>
            </p14:nvContentPartPr>
            <p14:xfrm>
              <a:off x="8238621" y="5268593"/>
              <a:ext cx="521280" cy="711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23470" y="5253473"/>
                <a:ext cx="552665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/>
              <p14:cNvContentPartPr/>
              <p14:nvPr/>
            </p14:nvContentPartPr>
            <p14:xfrm>
              <a:off x="8337261" y="5199473"/>
              <a:ext cx="313920" cy="349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22141" y="5184353"/>
                <a:ext cx="3441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8543541" y="5316113"/>
              <a:ext cx="45000" cy="81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28421" y="5300993"/>
                <a:ext cx="752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/>
              <p14:cNvContentPartPr/>
              <p14:nvPr/>
            </p14:nvContentPartPr>
            <p14:xfrm>
              <a:off x="8363901" y="5244473"/>
              <a:ext cx="224640" cy="188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48781" y="5229353"/>
                <a:ext cx="2548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/>
              <p14:cNvContentPartPr/>
              <p14:nvPr/>
            </p14:nvContentPartPr>
            <p14:xfrm>
              <a:off x="8525541" y="5187593"/>
              <a:ext cx="125640" cy="173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10421" y="5169289"/>
                <a:ext cx="155880" cy="207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/>
              <p14:cNvContentPartPr/>
              <p14:nvPr/>
            </p14:nvContentPartPr>
            <p14:xfrm>
              <a:off x="8310261" y="5189753"/>
              <a:ext cx="361440" cy="3420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95035" y="5183075"/>
                <a:ext cx="394430" cy="363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/>
              <p14:cNvContentPartPr/>
              <p14:nvPr/>
            </p14:nvContentPartPr>
            <p14:xfrm>
              <a:off x="8677821" y="5405393"/>
              <a:ext cx="609840" cy="1350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62701" y="5389872"/>
                <a:ext cx="640080" cy="165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Ink 24"/>
              <p14:cNvContentPartPr/>
              <p14:nvPr/>
            </p14:nvContentPartPr>
            <p14:xfrm>
              <a:off x="8624181" y="5513393"/>
              <a:ext cx="90720" cy="2332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08940" y="5498273"/>
                <a:ext cx="121928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/>
              <p14:cNvContentPartPr/>
              <p14:nvPr/>
            </p14:nvContentPartPr>
            <p14:xfrm>
              <a:off x="8641821" y="5466233"/>
              <a:ext cx="484560" cy="102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26701" y="5448262"/>
                <a:ext cx="514800" cy="138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/>
              <p14:cNvContentPartPr/>
              <p14:nvPr/>
            </p14:nvContentPartPr>
            <p14:xfrm>
              <a:off x="8785461" y="5503673"/>
              <a:ext cx="161640" cy="19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70341" y="5487212"/>
                <a:ext cx="191880" cy="51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/>
              <p14:cNvContentPartPr/>
              <p14:nvPr/>
            </p14:nvContentPartPr>
            <p14:xfrm>
              <a:off x="8758461" y="5396753"/>
              <a:ext cx="412920" cy="1260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52472" y="5381633"/>
                <a:ext cx="433707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Ink 28"/>
              <p14:cNvContentPartPr/>
              <p14:nvPr/>
            </p14:nvContentPartPr>
            <p14:xfrm>
              <a:off x="8856741" y="5420873"/>
              <a:ext cx="421920" cy="110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41248" y="5402393"/>
                <a:ext cx="452546" cy="14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/>
              <p14:cNvContentPartPr/>
              <p14:nvPr/>
            </p14:nvContentPartPr>
            <p14:xfrm>
              <a:off x="8991741" y="5414753"/>
              <a:ext cx="304920" cy="925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76621" y="5399210"/>
                <a:ext cx="335160" cy="126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/>
              <p14:cNvContentPartPr/>
              <p14:nvPr/>
            </p14:nvContentPartPr>
            <p14:xfrm>
              <a:off x="8283261" y="5410433"/>
              <a:ext cx="153360" cy="1044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68105" y="5400341"/>
                <a:ext cx="184032" cy="130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/>
              <p14:cNvContentPartPr/>
              <p14:nvPr/>
            </p14:nvContentPartPr>
            <p14:xfrm>
              <a:off x="9162021" y="5378753"/>
              <a:ext cx="123120" cy="45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147204" y="5363633"/>
                <a:ext cx="150284" cy="75600"/>
              </a:xfrm>
              <a:prstGeom prst="rect">
                <a:avLst/>
              </a:prstGeom>
            </p:spPr>
          </p:pic>
        </mc:Fallback>
      </mc:AlternateContent>
      <p:pic>
        <p:nvPicPr>
          <p:cNvPr id="27683" name="Picture 1033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2343150"/>
            <a:ext cx="2014537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Image result for cinema ticket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89" y="395839"/>
            <a:ext cx="1548849" cy="154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492124" y="1063647"/>
            <a:ext cx="11447829" cy="11589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490" indent="-182895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831" indent="-182895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173" indent="-182895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1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514" indent="-182895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  <a:defRPr/>
            </a:pPr>
            <a:r>
              <a:rPr lang="cy-GB" sz="4000" dirty="0" smtClean="0">
                <a:latin typeface="Comic Sans MS" panose="030F0702030302020204" pitchFamily="66" charset="0"/>
              </a:rPr>
              <a:t>I went to the cinema with my friends at ten o’clock.</a:t>
            </a:r>
            <a:endParaRPr lang="cy-GB" sz="4000" dirty="0">
              <a:latin typeface="Comic Sans MS" panose="030F0702030302020204" pitchFamily="66" charset="0"/>
            </a:endParaRPr>
          </a:p>
        </p:txBody>
      </p:sp>
      <p:pic>
        <p:nvPicPr>
          <p:cNvPr id="1038" name="Picture 14" descr="Image result for festival stage clipart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1" y="2446258"/>
            <a:ext cx="1655962" cy="16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1104486" y="2438964"/>
            <a:ext cx="9644890" cy="14149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490" indent="-182895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831" indent="-182895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173" indent="-182895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1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514" indent="-182895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Wingdings" panose="05000000000000000000" pitchFamily="2" charset="2"/>
              <a:buNone/>
              <a:defRPr/>
            </a:pPr>
            <a:r>
              <a:rPr lang="cy-GB" sz="4000" dirty="0" smtClean="0">
                <a:latin typeface="Comic Sans MS" panose="030F0702030302020204" pitchFamily="66" charset="0"/>
              </a:rPr>
              <a:t>I went to a concert yesterday at twenty to nine. It was great. </a:t>
            </a:r>
            <a:endParaRPr lang="cy-GB" sz="4000" dirty="0">
              <a:latin typeface="Comic Sans MS" panose="030F0702030302020204" pitchFamily="66" charset="0"/>
            </a:endParaRPr>
          </a:p>
        </p:txBody>
      </p:sp>
      <p:pic>
        <p:nvPicPr>
          <p:cNvPr id="1048" name="Picture 24" descr="Image result for theatre curtains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2" y="4986939"/>
            <a:ext cx="3668813" cy="1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1502451" y="4805762"/>
            <a:ext cx="9592378" cy="14149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490" indent="-182895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831" indent="-182895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173" indent="-182895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1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514" indent="-182895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Wingdings" panose="05000000000000000000" pitchFamily="2" charset="2"/>
              <a:buNone/>
              <a:defRPr/>
            </a:pPr>
            <a:r>
              <a:rPr lang="cy-GB" sz="4000" dirty="0" smtClean="0">
                <a:latin typeface="Comic Sans MS" panose="030F0702030302020204" pitchFamily="66" charset="0"/>
              </a:rPr>
              <a:t>I went to the theatre with my family last Saturday at three o’clock.</a:t>
            </a:r>
            <a:endParaRPr lang="cy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102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388" y="261230"/>
            <a:ext cx="292416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000" b="1" dirty="0" smtClean="0">
                <a:latin typeface="Comic Sans MS" panose="030F0702030302020204" pitchFamily="66" charset="0"/>
              </a:rPr>
              <a:t>‘dod’...</a:t>
            </a:r>
            <a:endParaRPr lang="cy-GB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92125" y="419100"/>
            <a:ext cx="4492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n-GB" altLang="cy-GB" sz="2400">
              <a:latin typeface="Comic Sans MS" panose="030F0702030302020204" pitchFamily="66" charset="0"/>
            </a:endParaRPr>
          </a:p>
          <a:p>
            <a:r>
              <a:rPr lang="en-GB" altLang="cy-GB" sz="2400">
                <a:latin typeface="Comic Sans MS" panose="030F0702030302020204" pitchFamily="66" charset="0"/>
              </a:rPr>
              <a:t>1.</a:t>
            </a:r>
          </a:p>
          <a:p>
            <a:endParaRPr lang="en-GB" altLang="cy-GB" sz="2400">
              <a:latin typeface="Comic Sans MS" panose="030F0702030302020204" pitchFamily="66" charset="0"/>
            </a:endParaRPr>
          </a:p>
          <a:p>
            <a:endParaRPr lang="en-GB" altLang="cy-GB" sz="2400">
              <a:latin typeface="Comic Sans MS" panose="030F0702030302020204" pitchFamily="66" charset="0"/>
            </a:endParaRPr>
          </a:p>
          <a:p>
            <a:endParaRPr lang="en-GB" altLang="cy-GB" sz="2400">
              <a:latin typeface="Comic Sans MS" panose="030F0702030302020204" pitchFamily="66" charset="0"/>
            </a:endParaRPr>
          </a:p>
          <a:p>
            <a:endParaRPr lang="en-GB" altLang="cy-GB" sz="2400">
              <a:latin typeface="Comic Sans MS" panose="030F0702030302020204" pitchFamily="66" charset="0"/>
            </a:endParaRPr>
          </a:p>
          <a:p>
            <a:r>
              <a:rPr lang="en-GB" altLang="cy-GB" sz="2400">
                <a:latin typeface="Comic Sans MS" panose="030F0702030302020204" pitchFamily="66" charset="0"/>
              </a:rPr>
              <a:t>2.</a:t>
            </a:r>
          </a:p>
          <a:p>
            <a:endParaRPr lang="en-GB" altLang="cy-GB" sz="2400">
              <a:latin typeface="Comic Sans MS" panose="030F0702030302020204" pitchFamily="66" charset="0"/>
            </a:endParaRPr>
          </a:p>
          <a:p>
            <a:endParaRPr lang="en-GB" altLang="cy-GB" sz="2400">
              <a:latin typeface="Comic Sans MS" panose="030F0702030302020204" pitchFamily="66" charset="0"/>
            </a:endParaRPr>
          </a:p>
          <a:p>
            <a:endParaRPr lang="en-GB" altLang="cy-GB" sz="2400">
              <a:latin typeface="Comic Sans MS" panose="030F0702030302020204" pitchFamily="66" charset="0"/>
            </a:endParaRPr>
          </a:p>
          <a:p>
            <a:endParaRPr lang="en-GB" altLang="cy-GB" sz="2400">
              <a:latin typeface="Comic Sans MS" panose="030F0702030302020204" pitchFamily="66" charset="0"/>
            </a:endParaRPr>
          </a:p>
          <a:p>
            <a:endParaRPr lang="en-GB" altLang="cy-GB" sz="2400">
              <a:latin typeface="Comic Sans MS" panose="030F0702030302020204" pitchFamily="66" charset="0"/>
            </a:endParaRPr>
          </a:p>
          <a:p>
            <a:endParaRPr lang="en-GB" altLang="cy-GB" sz="2400">
              <a:latin typeface="Comic Sans MS" panose="030F0702030302020204" pitchFamily="66" charset="0"/>
            </a:endParaRPr>
          </a:p>
          <a:p>
            <a:r>
              <a:rPr lang="en-GB" altLang="cy-GB" sz="2400">
                <a:latin typeface="Comic Sans MS" panose="030F0702030302020204" pitchFamily="66" charset="0"/>
              </a:rPr>
              <a:t>3.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2588" y="2198688"/>
            <a:ext cx="11088687" cy="100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12750" y="4178300"/>
            <a:ext cx="11088688" cy="120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41388" y="4434254"/>
            <a:ext cx="292416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000" b="1" dirty="0">
                <a:latin typeface="Comic Sans MS" panose="030F0702030302020204" pitchFamily="66" charset="0"/>
              </a:rPr>
              <a:t>‘gwneud’...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1388" y="2301936"/>
            <a:ext cx="292416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y-GB" sz="4000" b="1" dirty="0" smtClean="0">
                <a:latin typeface="Comic Sans MS" panose="030F0702030302020204" pitchFamily="66" charset="0"/>
              </a:rPr>
              <a:t>‘cael’...</a:t>
            </a:r>
            <a:endParaRPr lang="cy-GB" sz="4000" b="1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73161" y="5266164"/>
            <a:ext cx="654147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y-GB" sz="2400" b="1" dirty="0" smtClean="0">
                <a:latin typeface="Comic Sans MS" panose="030F0702030302020204" pitchFamily="66" charset="0"/>
              </a:rPr>
              <a:t>TASG: Ysgrifennwch 1 brawddeg eich hun gan ddefnyddio ‘dod’, ‘cael’ a ‘gwneud’.</a:t>
            </a:r>
            <a:endParaRPr lang="cy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344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92" y="405202"/>
            <a:ext cx="3900854" cy="75538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err="1" smtClean="0"/>
              <a:t>Tasg</a:t>
            </a:r>
            <a:r>
              <a:rPr lang="en-GB" dirty="0" smtClean="0"/>
              <a:t> </a:t>
            </a:r>
            <a:r>
              <a:rPr lang="en-GB" dirty="0" err="1" smtClean="0"/>
              <a:t>Darllen</a:t>
            </a:r>
            <a:endParaRPr lang="en-GB" dirty="0"/>
          </a:p>
        </p:txBody>
      </p:sp>
      <p:sp>
        <p:nvSpPr>
          <p:cNvPr id="6" name="Vertical Scroll 5"/>
          <p:cNvSpPr/>
          <p:nvPr/>
        </p:nvSpPr>
        <p:spPr>
          <a:xfrm>
            <a:off x="246184" y="1283678"/>
            <a:ext cx="5574324" cy="32619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Arolwg</a:t>
            </a:r>
            <a:r>
              <a:rPr lang="en-GB" dirty="0" smtClean="0">
                <a:solidFill>
                  <a:schemeClr val="tx1"/>
                </a:solidFill>
              </a:rPr>
              <a:t> y </a:t>
            </a:r>
            <a:r>
              <a:rPr lang="en-GB" dirty="0" err="1" smtClean="0">
                <a:solidFill>
                  <a:schemeClr val="tx1"/>
                </a:solidFill>
              </a:rPr>
              <a:t>dosbarth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Gofynnon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 30 o </a:t>
            </a:r>
            <a:r>
              <a:rPr lang="en-GB" dirty="0" err="1" smtClean="0">
                <a:solidFill>
                  <a:schemeClr val="tx1"/>
                </a:solidFill>
              </a:rPr>
              <a:t>blant</a:t>
            </a:r>
            <a:r>
              <a:rPr lang="en-GB" dirty="0" smtClean="0">
                <a:solidFill>
                  <a:schemeClr val="tx1"/>
                </a:solidFill>
              </a:rPr>
              <a:t> am </a:t>
            </a:r>
            <a:r>
              <a:rPr lang="en-GB" dirty="0" err="1" smtClean="0">
                <a:solidFill>
                  <a:schemeClr val="tx1"/>
                </a:solidFill>
              </a:rPr>
              <a:t>eu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hoff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fath</a:t>
            </a:r>
            <a:r>
              <a:rPr lang="en-GB" dirty="0" smtClean="0">
                <a:solidFill>
                  <a:schemeClr val="tx1"/>
                </a:solidFill>
              </a:rPr>
              <a:t> o </a:t>
            </a:r>
            <a:r>
              <a:rPr lang="en-GB" dirty="0" err="1" smtClean="0">
                <a:solidFill>
                  <a:schemeClr val="tx1"/>
                </a:solidFill>
              </a:rPr>
              <a:t>ffilmiau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Dyma’r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canlyniadau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tx1"/>
                </a:solidFill>
              </a:rPr>
              <a:t>Mae 56% </a:t>
            </a:r>
            <a:r>
              <a:rPr lang="en-GB" dirty="0" err="1" smtClean="0">
                <a:solidFill>
                  <a:schemeClr val="tx1"/>
                </a:solidFill>
              </a:rPr>
              <a:t>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hoff</a:t>
            </a:r>
            <a:r>
              <a:rPr lang="en-GB" dirty="0" smtClean="0">
                <a:solidFill>
                  <a:schemeClr val="tx1"/>
                </a:solidFill>
              </a:rPr>
              <a:t> o </a:t>
            </a:r>
            <a:r>
              <a:rPr lang="en-GB" dirty="0" err="1" smtClean="0">
                <a:solidFill>
                  <a:schemeClr val="tx1"/>
                </a:solidFill>
              </a:rPr>
              <a:t>ffilmiau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rhamant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tx1"/>
                </a:solidFill>
              </a:rPr>
              <a:t>Mae 84% </a:t>
            </a:r>
            <a:r>
              <a:rPr lang="en-GB" dirty="0" err="1" smtClean="0">
                <a:solidFill>
                  <a:schemeClr val="tx1"/>
                </a:solidFill>
              </a:rPr>
              <a:t>yn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hoff</a:t>
            </a:r>
            <a:r>
              <a:rPr lang="en-GB" dirty="0" smtClean="0">
                <a:solidFill>
                  <a:schemeClr val="tx1"/>
                </a:solidFill>
              </a:rPr>
              <a:t> o </a:t>
            </a:r>
            <a:r>
              <a:rPr lang="en-GB" dirty="0" err="1" smtClean="0">
                <a:solidFill>
                  <a:schemeClr val="tx1"/>
                </a:solidFill>
              </a:rPr>
              <a:t>ffilmiau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arswyd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tx1"/>
                </a:solidFill>
              </a:rPr>
              <a:t>Mae 73% </a:t>
            </a:r>
            <a:r>
              <a:rPr lang="en-GB" dirty="0" err="1" smtClean="0">
                <a:solidFill>
                  <a:schemeClr val="tx1"/>
                </a:solidFill>
              </a:rPr>
              <a:t>yn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hoff</a:t>
            </a:r>
            <a:r>
              <a:rPr lang="en-GB" dirty="0" smtClean="0">
                <a:solidFill>
                  <a:schemeClr val="tx1"/>
                </a:solidFill>
              </a:rPr>
              <a:t> o </a:t>
            </a:r>
            <a:r>
              <a:rPr lang="en-GB" dirty="0" err="1" smtClean="0">
                <a:solidFill>
                  <a:schemeClr val="tx1"/>
                </a:solidFill>
              </a:rPr>
              <a:t>ffilmiau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comedi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tx1"/>
                </a:solidFill>
              </a:rPr>
              <a:t>Mae 32% </a:t>
            </a:r>
            <a:r>
              <a:rPr lang="en-GB" dirty="0" err="1" smtClean="0">
                <a:solidFill>
                  <a:schemeClr val="tx1"/>
                </a:solidFill>
              </a:rPr>
              <a:t>yn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hoff</a:t>
            </a:r>
            <a:r>
              <a:rPr lang="en-GB" dirty="0" smtClean="0">
                <a:solidFill>
                  <a:schemeClr val="tx1"/>
                </a:solidFill>
              </a:rPr>
              <a:t> o </a:t>
            </a:r>
            <a:r>
              <a:rPr lang="en-GB" dirty="0" err="1" smtClean="0">
                <a:solidFill>
                  <a:schemeClr val="tx1"/>
                </a:solidFill>
              </a:rPr>
              <a:t>ffilmiau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rhyfel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tx1"/>
                </a:solidFill>
              </a:rPr>
              <a:t>Mae 63% </a:t>
            </a:r>
            <a:r>
              <a:rPr lang="en-GB" dirty="0" err="1" smtClean="0">
                <a:solidFill>
                  <a:schemeClr val="tx1"/>
                </a:solidFill>
              </a:rPr>
              <a:t>yn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hoff</a:t>
            </a:r>
            <a:r>
              <a:rPr lang="en-GB" dirty="0" smtClean="0">
                <a:solidFill>
                  <a:schemeClr val="tx1"/>
                </a:solidFill>
              </a:rPr>
              <a:t> o </a:t>
            </a:r>
            <a:r>
              <a:rPr lang="en-GB" dirty="0" err="1" smtClean="0">
                <a:solidFill>
                  <a:schemeClr val="tx1"/>
                </a:solidFill>
              </a:rPr>
              <a:t>ffilmiau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antur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0508" y="176602"/>
            <a:ext cx="6242538" cy="3480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 smtClean="0"/>
              <a:t>Helo</a:t>
            </a:r>
            <a:r>
              <a:rPr lang="en-GB" dirty="0" smtClean="0"/>
              <a:t> </a:t>
            </a:r>
            <a:r>
              <a:rPr lang="en-GB" dirty="0" err="1" smtClean="0"/>
              <a:t>Cai</a:t>
            </a:r>
            <a:r>
              <a:rPr lang="en-GB" dirty="0" smtClean="0"/>
              <a:t>,</a:t>
            </a:r>
          </a:p>
          <a:p>
            <a:r>
              <a:rPr lang="en-GB" dirty="0" err="1" smtClean="0"/>
              <a:t>Newydd</a:t>
            </a:r>
            <a:r>
              <a:rPr lang="en-GB" dirty="0" smtClean="0"/>
              <a:t> </a:t>
            </a:r>
            <a:r>
              <a:rPr lang="en-GB" dirty="0" err="1" smtClean="0"/>
              <a:t>ddod</a:t>
            </a:r>
            <a:r>
              <a:rPr lang="en-GB" dirty="0" smtClean="0"/>
              <a:t> </a:t>
            </a:r>
            <a:r>
              <a:rPr lang="en-GB" dirty="0" err="1" smtClean="0"/>
              <a:t>nôl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sinema</a:t>
            </a:r>
            <a:r>
              <a:rPr lang="en-GB" dirty="0" smtClean="0"/>
              <a:t>. </a:t>
            </a:r>
            <a:r>
              <a:rPr lang="en-GB" dirty="0" err="1" smtClean="0"/>
              <a:t>Ffilm</a:t>
            </a:r>
            <a:r>
              <a:rPr lang="en-GB" dirty="0" smtClean="0"/>
              <a:t> </a:t>
            </a:r>
            <a:r>
              <a:rPr lang="en-GB" dirty="0" err="1" smtClean="0"/>
              <a:t>anhygoel</a:t>
            </a:r>
            <a:r>
              <a:rPr lang="en-GB" dirty="0" smtClean="0"/>
              <a:t> </a:t>
            </a:r>
            <a:r>
              <a:rPr lang="en-GB" dirty="0" err="1" smtClean="0"/>
              <a:t>oedd</a:t>
            </a:r>
            <a:r>
              <a:rPr lang="en-GB" dirty="0" smtClean="0"/>
              <a:t> o  -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pawb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cytuno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sinema</a:t>
            </a:r>
            <a:r>
              <a:rPr lang="en-GB" dirty="0" smtClean="0"/>
              <a:t> Odeon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Wrecsam</a:t>
            </a:r>
            <a:r>
              <a:rPr lang="en-GB" dirty="0" smtClean="0"/>
              <a:t> </a:t>
            </a:r>
            <a:r>
              <a:rPr lang="en-GB" dirty="0" err="1" smtClean="0"/>
              <a:t>efo</a:t>
            </a:r>
            <a:r>
              <a:rPr lang="en-GB" dirty="0" smtClean="0"/>
              <a:t> Hari a </a:t>
            </a:r>
            <a:r>
              <a:rPr lang="en-GB" dirty="0" err="1" smtClean="0"/>
              <a:t>Jak</a:t>
            </a:r>
            <a:r>
              <a:rPr lang="en-GB" dirty="0" smtClean="0"/>
              <a:t>. </a:t>
            </a:r>
            <a:r>
              <a:rPr lang="en-GB" dirty="0" err="1" smtClean="0"/>
              <a:t>Cawson</a:t>
            </a:r>
            <a:r>
              <a:rPr lang="en-GB" dirty="0" smtClean="0"/>
              <a:t>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lifft</a:t>
            </a:r>
            <a:r>
              <a:rPr lang="en-GB" dirty="0" smtClean="0"/>
              <a:t> </a:t>
            </a:r>
            <a:r>
              <a:rPr lang="en-GB" dirty="0" err="1" smtClean="0"/>
              <a:t>gan</a:t>
            </a:r>
            <a:r>
              <a:rPr lang="en-GB" dirty="0" smtClean="0"/>
              <a:t> mam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lle</a:t>
            </a:r>
            <a:r>
              <a:rPr lang="en-GB" dirty="0" smtClean="0"/>
              <a:t> dal y </a:t>
            </a:r>
            <a:r>
              <a:rPr lang="en-GB" dirty="0" err="1" smtClean="0"/>
              <a:t>bws</a:t>
            </a:r>
            <a:r>
              <a:rPr lang="en-GB" dirty="0" smtClean="0"/>
              <a:t>. </a:t>
            </a:r>
            <a:r>
              <a:rPr lang="en-GB" dirty="0" err="1" smtClean="0"/>
              <a:t>Roedden</a:t>
            </a:r>
            <a:r>
              <a:rPr lang="en-GB" dirty="0" smtClean="0"/>
              <a:t>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bigau’r</a:t>
            </a:r>
            <a:r>
              <a:rPr lang="en-GB" dirty="0" smtClean="0"/>
              <a:t> drain ac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methu</a:t>
            </a:r>
            <a:r>
              <a:rPr lang="en-GB" dirty="0" smtClean="0"/>
              <a:t> </a:t>
            </a:r>
            <a:r>
              <a:rPr lang="en-GB" dirty="0" err="1" smtClean="0"/>
              <a:t>aros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gyrraedd</a:t>
            </a:r>
            <a:r>
              <a:rPr lang="en-GB" dirty="0"/>
              <a:t> </a:t>
            </a:r>
            <a:r>
              <a:rPr lang="en-GB" dirty="0" smtClean="0"/>
              <a:t>y </a:t>
            </a:r>
            <a:r>
              <a:rPr lang="en-GB" dirty="0" err="1" smtClean="0"/>
              <a:t>sinema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Roedd</a:t>
            </a:r>
            <a:r>
              <a:rPr lang="en-GB" dirty="0" smtClean="0"/>
              <a:t> y </a:t>
            </a:r>
            <a:r>
              <a:rPr lang="en-GB" dirty="0" err="1" smtClean="0"/>
              <a:t>ffilm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wych</a:t>
            </a:r>
            <a:r>
              <a:rPr lang="en-GB" dirty="0" smtClean="0"/>
              <a:t> ac </a:t>
            </a:r>
            <a:r>
              <a:rPr lang="en-GB" dirty="0" err="1" smtClean="0"/>
              <a:t>roedden</a:t>
            </a:r>
            <a:r>
              <a:rPr lang="en-GB" dirty="0" smtClean="0"/>
              <a:t> </a:t>
            </a:r>
            <a:r>
              <a:rPr lang="en-GB" dirty="0" err="1" smtClean="0"/>
              <a:t>ni’n</a:t>
            </a:r>
            <a:r>
              <a:rPr lang="en-GB" dirty="0" smtClean="0"/>
              <a:t> </a:t>
            </a:r>
            <a:r>
              <a:rPr lang="en-GB" dirty="0" err="1" smtClean="0"/>
              <a:t>gwenu</a:t>
            </a:r>
            <a:r>
              <a:rPr lang="en-GB" dirty="0" smtClean="0"/>
              <a:t> </a:t>
            </a:r>
            <a:r>
              <a:rPr lang="en-GB" dirty="0" smtClean="0"/>
              <a:t>o </a:t>
            </a:r>
            <a:r>
              <a:rPr lang="en-GB" dirty="0" err="1" smtClean="0"/>
              <a:t>glust</a:t>
            </a:r>
            <a:r>
              <a:rPr lang="en-GB" dirty="0" smtClean="0"/>
              <a:t> i </a:t>
            </a:r>
            <a:r>
              <a:rPr lang="en-GB" dirty="0" err="1" smtClean="0"/>
              <a:t>glust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/>
              <a:t>ô</a:t>
            </a:r>
            <a:r>
              <a:rPr lang="en-GB" dirty="0" err="1" smtClean="0"/>
              <a:t>l</a:t>
            </a:r>
            <a:r>
              <a:rPr lang="en-GB" dirty="0" smtClean="0"/>
              <a:t> </a:t>
            </a:r>
            <a:r>
              <a:rPr lang="en-GB" dirty="0" err="1" smtClean="0"/>
              <a:t>gadael</a:t>
            </a:r>
            <a:r>
              <a:rPr lang="en-GB" dirty="0" smtClean="0"/>
              <a:t> y </a:t>
            </a:r>
            <a:r>
              <a:rPr lang="en-GB" dirty="0" err="1" smtClean="0"/>
              <a:t>sinema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Hoffet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 </a:t>
            </a:r>
            <a:r>
              <a:rPr lang="en-GB" dirty="0" err="1" smtClean="0"/>
              <a:t>ddod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weld y </a:t>
            </a:r>
            <a:r>
              <a:rPr lang="en-GB" dirty="0" err="1" smtClean="0"/>
              <a:t>ffilm</a:t>
            </a:r>
            <a:r>
              <a:rPr lang="en-GB" dirty="0" smtClean="0"/>
              <a:t> </a:t>
            </a:r>
            <a:r>
              <a:rPr lang="en-GB" dirty="0" err="1" smtClean="0"/>
              <a:t>efo</a:t>
            </a:r>
            <a:r>
              <a:rPr lang="en-GB" dirty="0" smtClean="0"/>
              <a:t> fi </a:t>
            </a:r>
            <a:r>
              <a:rPr lang="en-GB" dirty="0" err="1" smtClean="0"/>
              <a:t>wythnos</a:t>
            </a:r>
            <a:r>
              <a:rPr lang="en-GB" dirty="0" smtClean="0"/>
              <a:t> </a:t>
            </a:r>
            <a:r>
              <a:rPr lang="en-GB" dirty="0" err="1" smtClean="0"/>
              <a:t>nesaf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err="1" smtClean="0"/>
              <a:t>Hwyl</a:t>
            </a:r>
            <a:r>
              <a:rPr lang="en-GB" dirty="0" smtClean="0"/>
              <a:t> </a:t>
            </a:r>
            <a:r>
              <a:rPr lang="en-GB" dirty="0" err="1" smtClean="0"/>
              <a:t>fawr</a:t>
            </a:r>
            <a:endParaRPr lang="en-GB" dirty="0" smtClean="0"/>
          </a:p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462954" y="3657601"/>
            <a:ext cx="5943600" cy="283036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 smtClean="0"/>
              <a:t>Helo</a:t>
            </a:r>
            <a:r>
              <a:rPr lang="en-GB" dirty="0" smtClean="0"/>
              <a:t> Sam,</a:t>
            </a:r>
          </a:p>
          <a:p>
            <a:r>
              <a:rPr lang="en-GB" dirty="0" err="1" smtClean="0"/>
              <a:t>Hoffwn</a:t>
            </a:r>
            <a:r>
              <a:rPr lang="en-GB" dirty="0" smtClean="0"/>
              <a:t>, </a:t>
            </a:r>
            <a:r>
              <a:rPr lang="en-GB" dirty="0" err="1" smtClean="0"/>
              <a:t>hoffwn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ddod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fawr</a:t>
            </a:r>
            <a:r>
              <a:rPr lang="en-GB" dirty="0" smtClean="0"/>
              <a:t> </a:t>
            </a:r>
            <a:r>
              <a:rPr lang="en-GB" dirty="0" err="1" smtClean="0"/>
              <a:t>iawn</a:t>
            </a:r>
            <a:r>
              <a:rPr lang="en-GB" dirty="0" smtClean="0"/>
              <a:t>. </a:t>
            </a:r>
            <a:r>
              <a:rPr lang="en-GB" dirty="0" err="1" smtClean="0"/>
              <a:t>Dw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ddim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bod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sinema</a:t>
            </a:r>
            <a:r>
              <a:rPr lang="en-GB" dirty="0" smtClean="0"/>
              <a:t> </a:t>
            </a:r>
            <a:r>
              <a:rPr lang="en-GB" dirty="0" err="1" smtClean="0"/>
              <a:t>ers</a:t>
            </a:r>
            <a:r>
              <a:rPr lang="en-GB" dirty="0" smtClean="0"/>
              <a:t> </a:t>
            </a:r>
            <a:r>
              <a:rPr lang="en-GB" dirty="0" err="1" smtClean="0"/>
              <a:t>oes</a:t>
            </a:r>
            <a:r>
              <a:rPr lang="en-GB" dirty="0" smtClean="0"/>
              <a:t>. </a:t>
            </a:r>
            <a:r>
              <a:rPr lang="en-GB" dirty="0" err="1" smtClean="0"/>
              <a:t>Roeddwn</a:t>
            </a:r>
            <a:r>
              <a:rPr lang="en-GB" dirty="0" smtClean="0"/>
              <a:t> </a:t>
            </a:r>
            <a:r>
              <a:rPr lang="en-GB" dirty="0" err="1" smtClean="0"/>
              <a:t>i’n</a:t>
            </a:r>
            <a:r>
              <a:rPr lang="en-GB" dirty="0" smtClean="0"/>
              <a:t> </a:t>
            </a:r>
            <a:r>
              <a:rPr lang="en-GB" dirty="0" err="1" smtClean="0"/>
              <a:t>arfer</a:t>
            </a:r>
            <a:r>
              <a:rPr lang="en-GB" dirty="0" smtClean="0"/>
              <a:t> </a:t>
            </a:r>
            <a:r>
              <a:rPr lang="en-GB" dirty="0" err="1" smtClean="0"/>
              <a:t>mynd</a:t>
            </a:r>
            <a:r>
              <a:rPr lang="en-GB" dirty="0" smtClean="0"/>
              <a:t> </a:t>
            </a:r>
            <a:r>
              <a:rPr lang="en-GB" dirty="0" err="1"/>
              <a:t>d</a:t>
            </a:r>
            <a:r>
              <a:rPr lang="en-GB" dirty="0" err="1" smtClean="0"/>
              <a:t>ro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/>
              <a:t>ô</a:t>
            </a:r>
            <a:r>
              <a:rPr lang="en-GB" dirty="0" err="1" smtClean="0"/>
              <a:t>l</a:t>
            </a:r>
            <a:r>
              <a:rPr lang="en-GB" dirty="0" smtClean="0"/>
              <a:t> </a:t>
            </a:r>
            <a:r>
              <a:rPr lang="en-GB" dirty="0" err="1" smtClean="0"/>
              <a:t>tro</a:t>
            </a:r>
            <a:r>
              <a:rPr lang="en-GB" dirty="0" smtClean="0"/>
              <a:t> </a:t>
            </a:r>
            <a:r>
              <a:rPr lang="en-GB" dirty="0" err="1" smtClean="0"/>
              <a:t>ond</a:t>
            </a:r>
            <a:r>
              <a:rPr lang="en-GB" dirty="0" smtClean="0"/>
              <a:t>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ddrud</a:t>
            </a:r>
            <a:r>
              <a:rPr lang="en-GB" dirty="0" smtClean="0"/>
              <a:t>.</a:t>
            </a:r>
          </a:p>
          <a:p>
            <a:r>
              <a:rPr lang="en-GB" dirty="0" smtClean="0"/>
              <a:t>Mae gen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arian</a:t>
            </a:r>
            <a:r>
              <a:rPr lang="en-GB" dirty="0" smtClean="0"/>
              <a:t> </a:t>
            </a:r>
            <a:r>
              <a:rPr lang="en-GB" dirty="0" err="1" smtClean="0"/>
              <a:t>penblwydd</a:t>
            </a:r>
            <a:r>
              <a:rPr lang="en-GB" dirty="0" smtClean="0"/>
              <a:t> felly </a:t>
            </a:r>
            <a:r>
              <a:rPr lang="en-GB" dirty="0" err="1" smtClean="0"/>
              <a:t>dw</a:t>
            </a:r>
            <a:r>
              <a:rPr lang="en-GB" dirty="0" smtClean="0"/>
              <a:t> </a:t>
            </a:r>
            <a:r>
              <a:rPr lang="en-GB" dirty="0" err="1" smtClean="0"/>
              <a:t>i’n</a:t>
            </a:r>
            <a:r>
              <a:rPr lang="en-GB" dirty="0" smtClean="0"/>
              <a:t> </a:t>
            </a:r>
            <a:r>
              <a:rPr lang="en-GB" dirty="0" err="1" smtClean="0"/>
              <a:t>gallu</a:t>
            </a:r>
            <a:r>
              <a:rPr lang="en-GB" dirty="0" smtClean="0"/>
              <a:t> </a:t>
            </a:r>
            <a:r>
              <a:rPr lang="en-GB" dirty="0" err="1" smtClean="0"/>
              <a:t>dod</a:t>
            </a:r>
            <a:r>
              <a:rPr lang="en-GB" dirty="0" smtClean="0"/>
              <a:t> </a:t>
            </a:r>
            <a:r>
              <a:rPr lang="en-GB" dirty="0" err="1" smtClean="0"/>
              <a:t>gyda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. </a:t>
            </a:r>
            <a:r>
              <a:rPr lang="en-GB" dirty="0" err="1" smtClean="0"/>
              <a:t>Bydd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wych</a:t>
            </a:r>
            <a:r>
              <a:rPr lang="en-GB" dirty="0" smtClean="0"/>
              <a:t>!</a:t>
            </a:r>
          </a:p>
          <a:p>
            <a:r>
              <a:rPr lang="en-GB" dirty="0" err="1" smtClean="0"/>
              <a:t>Ble</a:t>
            </a:r>
            <a:r>
              <a:rPr lang="en-GB" dirty="0" smtClean="0"/>
              <a:t> </a:t>
            </a:r>
            <a:r>
              <a:rPr lang="en-GB" dirty="0" err="1" smtClean="0"/>
              <a:t>hoffet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 </a:t>
            </a:r>
            <a:r>
              <a:rPr lang="en-GB" dirty="0" err="1" smtClean="0"/>
              <a:t>gwrdd</a:t>
            </a:r>
            <a:r>
              <a:rPr lang="en-GB" dirty="0" smtClean="0"/>
              <a:t>,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Wrecsam</a:t>
            </a:r>
            <a:r>
              <a:rPr lang="en-GB" dirty="0" smtClean="0"/>
              <a:t> </a:t>
            </a:r>
            <a:r>
              <a:rPr lang="en-GB" dirty="0" err="1" smtClean="0"/>
              <a:t>neu</a:t>
            </a:r>
            <a:r>
              <a:rPr lang="en-GB" dirty="0" smtClean="0"/>
              <a:t> </a:t>
            </a:r>
            <a:r>
              <a:rPr lang="en-GB" dirty="0" err="1" smtClean="0"/>
              <a:t>yma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4" y="4668717"/>
            <a:ext cx="3232260" cy="18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316" y="351692"/>
            <a:ext cx="6840415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 smtClean="0"/>
              <a:t>Darllenwch</a:t>
            </a:r>
            <a:r>
              <a:rPr lang="en-GB" dirty="0" smtClean="0"/>
              <a:t> am y </a:t>
            </a:r>
            <a:r>
              <a:rPr lang="en-GB" dirty="0" err="1" smtClean="0"/>
              <a:t>dosbarth</a:t>
            </a:r>
            <a:r>
              <a:rPr lang="en-GB" dirty="0" smtClean="0"/>
              <a:t>, Sam a </a:t>
            </a:r>
            <a:r>
              <a:rPr lang="en-GB" dirty="0" err="1" smtClean="0"/>
              <a:t>Cai</a:t>
            </a:r>
            <a:r>
              <a:rPr lang="en-GB" dirty="0" smtClean="0"/>
              <a:t> ac </a:t>
            </a:r>
            <a:r>
              <a:rPr lang="en-GB" dirty="0" err="1"/>
              <a:t>atebwch</a:t>
            </a:r>
            <a:r>
              <a:rPr lang="en-GB" dirty="0"/>
              <a:t> y </a:t>
            </a:r>
            <a:r>
              <a:rPr lang="en-GB" dirty="0" err="1"/>
              <a:t>cwestiynau</a:t>
            </a:r>
            <a:endParaRPr lang="en-GB" dirty="0" smtClean="0"/>
          </a:p>
          <a:p>
            <a:r>
              <a:rPr lang="en-GB" dirty="0" smtClean="0"/>
              <a:t>a. </a:t>
            </a:r>
            <a:r>
              <a:rPr lang="en-GB" dirty="0" err="1" smtClean="0"/>
              <a:t>Ble</a:t>
            </a:r>
            <a:r>
              <a:rPr lang="en-GB" dirty="0" smtClean="0"/>
              <a:t> </a:t>
            </a:r>
            <a:r>
              <a:rPr lang="en-GB" dirty="0" err="1" smtClean="0"/>
              <a:t>aeth</a:t>
            </a:r>
            <a:r>
              <a:rPr lang="en-GB" dirty="0" smtClean="0"/>
              <a:t> Sam?</a:t>
            </a:r>
          </a:p>
          <a:p>
            <a:r>
              <a:rPr lang="en-GB" dirty="0" smtClean="0"/>
              <a:t>b. </a:t>
            </a:r>
            <a:r>
              <a:rPr lang="en-GB" dirty="0" err="1" smtClean="0"/>
              <a:t>Hoffai</a:t>
            </a:r>
            <a:r>
              <a:rPr lang="en-GB" dirty="0" smtClean="0"/>
              <a:t> </a:t>
            </a:r>
            <a:r>
              <a:rPr lang="en-GB" dirty="0" err="1" smtClean="0"/>
              <a:t>Cai</a:t>
            </a:r>
            <a:r>
              <a:rPr lang="en-GB" dirty="0" smtClean="0"/>
              <a:t> </a:t>
            </a:r>
            <a:r>
              <a:rPr lang="en-GB" dirty="0" err="1" smtClean="0"/>
              <a:t>fynd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weld y </a:t>
            </a:r>
            <a:r>
              <a:rPr lang="en-GB" dirty="0" err="1" smtClean="0"/>
              <a:t>ffilm</a:t>
            </a:r>
            <a:r>
              <a:rPr lang="en-GB" dirty="0" smtClean="0"/>
              <a:t>?</a:t>
            </a:r>
          </a:p>
          <a:p>
            <a:r>
              <a:rPr lang="en-GB" dirty="0" smtClean="0"/>
              <a:t>c. Beth </a:t>
            </a:r>
            <a:r>
              <a:rPr lang="en-GB" dirty="0" err="1" smtClean="0"/>
              <a:t>ydy</a:t>
            </a:r>
            <a:r>
              <a:rPr lang="en-GB" dirty="0" smtClean="0"/>
              <a:t> </a:t>
            </a:r>
            <a:r>
              <a:rPr lang="en-GB" dirty="0" err="1" smtClean="0"/>
              <a:t>hoff</a:t>
            </a:r>
            <a:r>
              <a:rPr lang="en-GB" dirty="0" smtClean="0"/>
              <a:t> </a:t>
            </a:r>
            <a:r>
              <a:rPr lang="en-GB" dirty="0" err="1" smtClean="0"/>
              <a:t>fath</a:t>
            </a:r>
            <a:r>
              <a:rPr lang="en-GB" dirty="0" smtClean="0"/>
              <a:t> o </a:t>
            </a:r>
            <a:r>
              <a:rPr lang="en-GB" dirty="0" err="1" smtClean="0"/>
              <a:t>ffilm</a:t>
            </a:r>
            <a:r>
              <a:rPr lang="en-GB" dirty="0" smtClean="0"/>
              <a:t> y </a:t>
            </a:r>
            <a:r>
              <a:rPr lang="en-GB" dirty="0" err="1" smtClean="0"/>
              <a:t>dosbarth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ch.</a:t>
            </a:r>
            <a:r>
              <a:rPr lang="en-GB" dirty="0" smtClean="0"/>
              <a:t> </a:t>
            </a:r>
            <a:r>
              <a:rPr lang="en-GB" dirty="0" err="1" smtClean="0"/>
              <a:t>Efo</a:t>
            </a:r>
            <a:r>
              <a:rPr lang="en-GB" dirty="0" smtClean="0"/>
              <a:t> </a:t>
            </a:r>
            <a:r>
              <a:rPr lang="en-GB" dirty="0" err="1" smtClean="0"/>
              <a:t>pwy</a:t>
            </a:r>
            <a:r>
              <a:rPr lang="en-GB" dirty="0" smtClean="0"/>
              <a:t> </a:t>
            </a:r>
            <a:r>
              <a:rPr lang="en-GB" dirty="0" err="1" smtClean="0"/>
              <a:t>aeth</a:t>
            </a:r>
            <a:r>
              <a:rPr lang="en-GB" dirty="0" smtClean="0"/>
              <a:t> Sam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sinema</a:t>
            </a:r>
            <a:r>
              <a:rPr lang="en-GB" dirty="0" smtClean="0"/>
              <a:t>?</a:t>
            </a:r>
          </a:p>
          <a:p>
            <a:r>
              <a:rPr lang="en-GB" dirty="0" smtClean="0"/>
              <a:t>d. </a:t>
            </a:r>
            <a:r>
              <a:rPr lang="en-GB" dirty="0" err="1" smtClean="0"/>
              <a:t>Ydy</a:t>
            </a:r>
            <a:r>
              <a:rPr lang="en-GB" dirty="0" smtClean="0"/>
              <a:t> </a:t>
            </a:r>
            <a:r>
              <a:rPr lang="en-GB" dirty="0" err="1" smtClean="0"/>
              <a:t>Cai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mynd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 err="1" smtClean="0"/>
              <a:t>’r</a:t>
            </a:r>
            <a:r>
              <a:rPr lang="en-GB" dirty="0" smtClean="0"/>
              <a:t> </a:t>
            </a:r>
            <a:r>
              <a:rPr lang="en-GB" dirty="0" err="1" smtClean="0"/>
              <a:t>sinema’n</a:t>
            </a:r>
            <a:r>
              <a:rPr lang="en-GB" dirty="0" smtClean="0"/>
              <a:t> </a:t>
            </a:r>
            <a:r>
              <a:rPr lang="en-GB" dirty="0" err="1" smtClean="0"/>
              <a:t>aml</a:t>
            </a:r>
            <a:r>
              <a:rPr lang="en-GB" dirty="0" smtClean="0"/>
              <a:t>?</a:t>
            </a:r>
          </a:p>
          <a:p>
            <a:r>
              <a:rPr lang="en-GB" dirty="0" smtClean="0"/>
              <a:t>dd. Beth </a:t>
            </a:r>
            <a:r>
              <a:rPr lang="en-GB" dirty="0" err="1" smtClean="0"/>
              <a:t>ydy</a:t>
            </a:r>
            <a:r>
              <a:rPr lang="en-GB" dirty="0" smtClean="0"/>
              <a:t> </a:t>
            </a:r>
            <a:r>
              <a:rPr lang="en-GB" dirty="0" err="1" smtClean="0"/>
              <a:t>cas</a:t>
            </a:r>
            <a:r>
              <a:rPr lang="en-GB" dirty="0" smtClean="0"/>
              <a:t> </a:t>
            </a:r>
            <a:r>
              <a:rPr lang="en-GB" dirty="0" err="1" smtClean="0"/>
              <a:t>fath</a:t>
            </a:r>
            <a:r>
              <a:rPr lang="en-GB" dirty="0" smtClean="0"/>
              <a:t> o </a:t>
            </a:r>
            <a:r>
              <a:rPr lang="en-GB" dirty="0" err="1" smtClean="0"/>
              <a:t>ffilm</a:t>
            </a:r>
            <a:r>
              <a:rPr lang="en-GB" dirty="0" smtClean="0"/>
              <a:t> y </a:t>
            </a:r>
            <a:r>
              <a:rPr lang="en-GB" dirty="0" err="1" smtClean="0"/>
              <a:t>dosbarth</a:t>
            </a:r>
            <a:r>
              <a:rPr lang="en-GB" dirty="0" smtClean="0"/>
              <a:t>?</a:t>
            </a:r>
          </a:p>
          <a:p>
            <a:r>
              <a:rPr lang="en-GB" dirty="0" smtClean="0"/>
              <a:t>e. </a:t>
            </a:r>
            <a:r>
              <a:rPr lang="en-GB" dirty="0" err="1" smtClean="0"/>
              <a:t>Wnaeth</a:t>
            </a:r>
            <a:r>
              <a:rPr lang="en-GB" dirty="0" smtClean="0"/>
              <a:t> Sam </a:t>
            </a:r>
            <a:r>
              <a:rPr lang="en-GB" dirty="0" err="1" smtClean="0"/>
              <a:t>fwynhau’r</a:t>
            </a:r>
            <a:r>
              <a:rPr lang="en-GB" dirty="0" smtClean="0"/>
              <a:t> </a:t>
            </a:r>
            <a:r>
              <a:rPr lang="en-GB" dirty="0" err="1" smtClean="0"/>
              <a:t>ffilm</a:t>
            </a:r>
            <a:r>
              <a:rPr lang="en-GB" dirty="0" smtClean="0"/>
              <a:t>?</a:t>
            </a:r>
          </a:p>
          <a:p>
            <a:r>
              <a:rPr lang="en-GB" dirty="0" smtClean="0"/>
              <a:t>f. Pam?</a:t>
            </a:r>
          </a:p>
          <a:p>
            <a:r>
              <a:rPr lang="en-GB" dirty="0" smtClean="0"/>
              <a:t>ff. </a:t>
            </a:r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mae</a:t>
            </a:r>
            <a:r>
              <a:rPr lang="en-GB" dirty="0" smtClean="0"/>
              <a:t> </a:t>
            </a:r>
            <a:r>
              <a:rPr lang="en-GB" dirty="0" err="1" smtClean="0"/>
              <a:t>Cai’n</a:t>
            </a:r>
            <a:r>
              <a:rPr lang="en-GB" dirty="0" smtClean="0"/>
              <a:t> </a:t>
            </a:r>
            <a:r>
              <a:rPr lang="en-GB" dirty="0" err="1" smtClean="0"/>
              <a:t>gallu</a:t>
            </a:r>
            <a:r>
              <a:rPr lang="en-GB" dirty="0" smtClean="0"/>
              <a:t> </a:t>
            </a:r>
            <a:r>
              <a:rPr lang="en-GB" dirty="0" err="1" smtClean="0"/>
              <a:t>fforddio</a:t>
            </a:r>
            <a:r>
              <a:rPr lang="en-GB" dirty="0" smtClean="0"/>
              <a:t> </a:t>
            </a:r>
            <a:r>
              <a:rPr lang="en-GB" dirty="0" err="1" smtClean="0"/>
              <a:t>mynd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sinema</a:t>
            </a:r>
            <a:r>
              <a:rPr lang="en-GB" dirty="0" smtClean="0"/>
              <a:t>?</a:t>
            </a:r>
          </a:p>
          <a:p>
            <a:r>
              <a:rPr lang="en-GB" dirty="0" smtClean="0"/>
              <a:t>g. </a:t>
            </a:r>
            <a:r>
              <a:rPr lang="en-GB" dirty="0" err="1" smtClean="0"/>
              <a:t>Ydy’r</a:t>
            </a:r>
            <a:r>
              <a:rPr lang="en-GB" dirty="0" smtClean="0"/>
              <a:t> </a:t>
            </a:r>
            <a:r>
              <a:rPr lang="en-GB" dirty="0" err="1" smtClean="0"/>
              <a:t>dosbarth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hoff</a:t>
            </a:r>
            <a:r>
              <a:rPr lang="en-GB" dirty="0" smtClean="0"/>
              <a:t> </a:t>
            </a:r>
            <a:r>
              <a:rPr lang="en-GB" dirty="0" err="1" smtClean="0"/>
              <a:t>iawn</a:t>
            </a:r>
            <a:r>
              <a:rPr lang="en-GB" dirty="0" smtClean="0"/>
              <a:t> o </a:t>
            </a:r>
            <a:r>
              <a:rPr lang="en-GB" dirty="0" err="1" smtClean="0"/>
              <a:t>ffilmiau</a:t>
            </a:r>
            <a:r>
              <a:rPr lang="en-GB" dirty="0" smtClean="0"/>
              <a:t> </a:t>
            </a:r>
            <a:r>
              <a:rPr lang="en-GB" dirty="0" err="1" smtClean="0"/>
              <a:t>comedi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5316" y="4076461"/>
            <a:ext cx="6840415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grwp</a:t>
            </a:r>
            <a:r>
              <a:rPr lang="en-GB" dirty="0" smtClean="0"/>
              <a:t> o 3, </a:t>
            </a:r>
            <a:r>
              <a:rPr lang="en-GB" dirty="0" err="1" smtClean="0"/>
              <a:t>siaradwch</a:t>
            </a:r>
            <a:r>
              <a:rPr lang="en-GB" dirty="0" smtClean="0"/>
              <a:t> am </a:t>
            </a:r>
            <a:r>
              <a:rPr lang="en-GB" dirty="0" err="1" smtClean="0"/>
              <a:t>beth</a:t>
            </a:r>
            <a:r>
              <a:rPr lang="en-GB" dirty="0" smtClean="0"/>
              <a:t> </a:t>
            </a:r>
            <a:r>
              <a:rPr lang="en-GB" dirty="0" err="1" smtClean="0"/>
              <a:t>rydych</a:t>
            </a:r>
            <a:r>
              <a:rPr lang="en-GB" dirty="0" smtClean="0"/>
              <a:t> </a:t>
            </a:r>
            <a:r>
              <a:rPr lang="en-GB" dirty="0" err="1" smtClean="0"/>
              <a:t>chi’n</a:t>
            </a:r>
            <a:r>
              <a:rPr lang="en-GB" dirty="0" smtClean="0"/>
              <a:t> </a:t>
            </a:r>
            <a:r>
              <a:rPr lang="en-GB" dirty="0" err="1" smtClean="0"/>
              <a:t>hoffi</a:t>
            </a:r>
            <a:r>
              <a:rPr lang="en-GB" dirty="0" smtClean="0"/>
              <a:t> a </a:t>
            </a:r>
            <a:r>
              <a:rPr lang="en-GB" dirty="0" err="1" smtClean="0"/>
              <a:t>ddim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hoffi</a:t>
            </a:r>
            <a:r>
              <a:rPr lang="en-GB" dirty="0" smtClean="0"/>
              <a:t> </a:t>
            </a:r>
            <a:r>
              <a:rPr lang="en-GB" dirty="0" err="1" smtClean="0"/>
              <a:t>gwylio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7035"/>
              </p:ext>
            </p:extLst>
          </p:nvPr>
        </p:nvGraphicFramePr>
        <p:xfrm>
          <a:off x="479181" y="4730261"/>
          <a:ext cx="6532684" cy="1519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93">
                  <a:extLst>
                    <a:ext uri="{9D8B030D-6E8A-4147-A177-3AD203B41FA5}">
                      <a16:colId xmlns="" xmlns:a16="http://schemas.microsoft.com/office/drawing/2014/main" val="3519493339"/>
                    </a:ext>
                  </a:extLst>
                </a:gridCol>
                <a:gridCol w="2356339">
                  <a:extLst>
                    <a:ext uri="{9D8B030D-6E8A-4147-A177-3AD203B41FA5}">
                      <a16:colId xmlns="" xmlns:a16="http://schemas.microsoft.com/office/drawing/2014/main" val="405889578"/>
                    </a:ext>
                  </a:extLst>
                </a:gridCol>
                <a:gridCol w="3367452">
                  <a:extLst>
                    <a:ext uri="{9D8B030D-6E8A-4147-A177-3AD203B41FA5}">
                      <a16:colId xmlns="" xmlns:a16="http://schemas.microsoft.com/office/drawing/2014/main" val="4185931228"/>
                    </a:ext>
                  </a:extLst>
                </a:gridCol>
              </a:tblGrid>
              <a:tr h="4220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ENW: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HOFFI, PAM?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DDIM YN HOFFI?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PAM?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197187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2489258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1573418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78393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97616" y="351691"/>
            <a:ext cx="453096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3. </a:t>
            </a:r>
            <a:r>
              <a:rPr lang="en-GB" dirty="0" err="1" smtClean="0"/>
              <a:t>Gwaith</a:t>
            </a:r>
            <a:r>
              <a:rPr lang="en-GB" dirty="0" smtClean="0"/>
              <a:t> </a:t>
            </a:r>
            <a:r>
              <a:rPr lang="en-GB" dirty="0" err="1" smtClean="0"/>
              <a:t>Grŵp</a:t>
            </a:r>
            <a:endParaRPr lang="en-GB" dirty="0" smtClean="0"/>
          </a:p>
          <a:p>
            <a:r>
              <a:rPr lang="en-GB" dirty="0" err="1" smtClean="0"/>
              <a:t>Trafodwch</a:t>
            </a:r>
            <a:r>
              <a:rPr lang="en-GB" dirty="0" smtClean="0"/>
              <a:t> </a:t>
            </a:r>
            <a:r>
              <a:rPr lang="en-GB" dirty="0" err="1" smtClean="0"/>
              <a:t>farn</a:t>
            </a:r>
            <a:r>
              <a:rPr lang="en-GB" dirty="0" smtClean="0"/>
              <a:t> y </a:t>
            </a:r>
            <a:r>
              <a:rPr lang="en-GB" dirty="0" err="1" smtClean="0"/>
              <a:t>dosbarth</a:t>
            </a:r>
            <a:r>
              <a:rPr lang="en-GB" dirty="0" smtClean="0"/>
              <a:t>. </a:t>
            </a:r>
            <a:r>
              <a:rPr lang="en-GB" dirty="0" err="1" smtClean="0"/>
              <a:t>Gyda</a:t>
            </a:r>
            <a:r>
              <a:rPr lang="en-GB" dirty="0" smtClean="0"/>
              <a:t> pa </a:t>
            </a:r>
            <a:r>
              <a:rPr lang="en-GB" dirty="0" err="1" smtClean="0"/>
              <a:t>sylwadau</a:t>
            </a:r>
            <a:r>
              <a:rPr lang="en-GB" dirty="0" smtClean="0"/>
              <a:t> </a:t>
            </a:r>
            <a:r>
              <a:rPr lang="en-GB" dirty="0" err="1" smtClean="0"/>
              <a:t>ydych</a:t>
            </a:r>
            <a:r>
              <a:rPr lang="en-GB" dirty="0" smtClean="0"/>
              <a:t> </a:t>
            </a:r>
            <a:r>
              <a:rPr lang="en-GB" dirty="0" err="1" smtClean="0"/>
              <a:t>chi’n</a:t>
            </a:r>
            <a:r>
              <a:rPr lang="en-GB" dirty="0" smtClean="0"/>
              <a:t> </a:t>
            </a:r>
            <a:r>
              <a:rPr lang="en-GB" dirty="0" err="1" smtClean="0"/>
              <a:t>cytuno</a:t>
            </a:r>
            <a:r>
              <a:rPr lang="en-GB" dirty="0" smtClean="0"/>
              <a:t>? Pam?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7616" y="1453660"/>
            <a:ext cx="4530969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 </a:t>
            </a:r>
            <a:r>
              <a:rPr lang="en-GB" dirty="0" err="1" smtClean="0"/>
              <a:t>Ysgrifennwch</a:t>
            </a:r>
            <a:r>
              <a:rPr lang="en-GB" dirty="0" smtClean="0"/>
              <a:t> </a:t>
            </a:r>
            <a:r>
              <a:rPr lang="en-GB" dirty="0" err="1" smtClean="0"/>
              <a:t>adroddiad</a:t>
            </a:r>
            <a:r>
              <a:rPr lang="en-GB" dirty="0" smtClean="0"/>
              <a:t> o drip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sinema</a:t>
            </a:r>
            <a:r>
              <a:rPr lang="en-GB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 smtClean="0"/>
              <a:t>Ble</a:t>
            </a:r>
            <a:r>
              <a:rPr lang="en-GB" dirty="0" smtClean="0"/>
              <a:t> </a:t>
            </a:r>
            <a:r>
              <a:rPr lang="en-GB" dirty="0" err="1" smtClean="0"/>
              <a:t>aethoch</a:t>
            </a:r>
            <a:r>
              <a:rPr lang="en-GB" dirty="0" smtClean="0"/>
              <a:t> chi?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 smtClean="0"/>
              <a:t>Pryd</a:t>
            </a:r>
            <a:r>
              <a:rPr lang="en-GB" dirty="0" smtClean="0"/>
              <a:t> </a:t>
            </a:r>
            <a:r>
              <a:rPr lang="en-GB" dirty="0" err="1" smtClean="0"/>
              <a:t>aethoch</a:t>
            </a:r>
            <a:r>
              <a:rPr lang="en-GB" dirty="0" smtClean="0"/>
              <a:t> chi?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 smtClean="0"/>
              <a:t>Efo</a:t>
            </a:r>
            <a:r>
              <a:rPr lang="en-GB" dirty="0" smtClean="0"/>
              <a:t> </a:t>
            </a:r>
            <a:r>
              <a:rPr lang="en-GB" dirty="0" err="1" smtClean="0"/>
              <a:t>pwy</a:t>
            </a:r>
            <a:r>
              <a:rPr lang="en-GB" dirty="0" smtClean="0"/>
              <a:t> </a:t>
            </a:r>
            <a:r>
              <a:rPr lang="en-GB" dirty="0" err="1" smtClean="0"/>
              <a:t>aethoch</a:t>
            </a:r>
            <a:r>
              <a:rPr lang="en-GB" dirty="0" smtClean="0"/>
              <a:t> chi?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Beth </a:t>
            </a:r>
            <a:r>
              <a:rPr lang="en-GB" dirty="0" err="1" smtClean="0"/>
              <a:t>wylioch</a:t>
            </a:r>
            <a:r>
              <a:rPr lang="en-GB" dirty="0" smtClean="0"/>
              <a:t> chi?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 smtClean="0"/>
              <a:t>Fwynheuoch</a:t>
            </a:r>
            <a:r>
              <a:rPr lang="en-GB" dirty="0" smtClean="0"/>
              <a:t> chi?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 smtClean="0"/>
              <a:t>Fyddwch</a:t>
            </a:r>
            <a:r>
              <a:rPr lang="en-GB" dirty="0" smtClean="0"/>
              <a:t> </a:t>
            </a:r>
            <a:r>
              <a:rPr lang="en-GB" dirty="0" err="1" smtClean="0"/>
              <a:t>chi’n</a:t>
            </a:r>
            <a:r>
              <a:rPr lang="en-GB" dirty="0" smtClean="0"/>
              <a:t> </a:t>
            </a:r>
            <a:r>
              <a:rPr lang="en-GB" dirty="0" err="1" smtClean="0"/>
              <a:t>gwylio’r</a:t>
            </a:r>
            <a:r>
              <a:rPr lang="en-GB" dirty="0" smtClean="0"/>
              <a:t> </a:t>
            </a:r>
            <a:r>
              <a:rPr lang="en-GB" dirty="0" err="1" smtClean="0"/>
              <a:t>ffilm</a:t>
            </a:r>
            <a:r>
              <a:rPr lang="en-GB" dirty="0" smtClean="0"/>
              <a:t> </a:t>
            </a:r>
            <a:r>
              <a:rPr lang="en-GB" dirty="0" err="1" smtClean="0"/>
              <a:t>eto</a:t>
            </a:r>
            <a:r>
              <a:rPr lang="en-GB" dirty="0" smtClean="0"/>
              <a:t>? Pam?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 smtClean="0"/>
              <a:t>Amser</a:t>
            </a:r>
            <a:r>
              <a:rPr lang="en-GB" dirty="0" smtClean="0"/>
              <a:t> </a:t>
            </a:r>
            <a:r>
              <a:rPr lang="en-GB" dirty="0" err="1" smtClean="0"/>
              <a:t>gorffennol</a:t>
            </a:r>
            <a:r>
              <a:rPr lang="en-GB" dirty="0" smtClean="0"/>
              <a:t> – </a:t>
            </a:r>
            <a:r>
              <a:rPr lang="en-GB" dirty="0" err="1" smtClean="0"/>
              <a:t>gwyliais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 smtClean="0"/>
              <a:t>Amherffaith</a:t>
            </a:r>
            <a:r>
              <a:rPr lang="en-GB" dirty="0" smtClean="0"/>
              <a:t> –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o’n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 smtClean="0"/>
              <a:t>Idiomau</a:t>
            </a:r>
            <a:r>
              <a:rPr lang="en-GB" dirty="0" smtClean="0"/>
              <a:t> – </a:t>
            </a:r>
            <a:r>
              <a:rPr lang="en-GB" dirty="0" err="1" smtClean="0"/>
              <a:t>gwenu</a:t>
            </a:r>
            <a:r>
              <a:rPr lang="en-GB" dirty="0" smtClean="0"/>
              <a:t> </a:t>
            </a:r>
            <a:r>
              <a:rPr lang="en-GB" dirty="0" smtClean="0"/>
              <a:t>o </a:t>
            </a:r>
            <a:r>
              <a:rPr lang="en-GB" dirty="0" err="1" smtClean="0"/>
              <a:t>glust</a:t>
            </a:r>
            <a:r>
              <a:rPr lang="en-GB" dirty="0" smtClean="0"/>
              <a:t> i </a:t>
            </a:r>
            <a:r>
              <a:rPr lang="en-GB" dirty="0" err="1" smtClean="0"/>
              <a:t>glust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 smtClean="0"/>
              <a:t>Dyfodol</a:t>
            </a:r>
            <a:r>
              <a:rPr lang="en-GB" dirty="0" smtClean="0"/>
              <a:t> – </a:t>
            </a:r>
            <a:r>
              <a:rPr lang="en-GB" dirty="0" err="1" smtClean="0"/>
              <a:t>bydda</a:t>
            </a:r>
            <a:r>
              <a:rPr lang="en-GB" dirty="0" smtClean="0"/>
              <a:t> </a:t>
            </a:r>
            <a:r>
              <a:rPr lang="en-GB" dirty="0" err="1" smtClean="0"/>
              <a:t>i’n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 smtClean="0"/>
              <a:t>Cysyllteiriau</a:t>
            </a:r>
            <a:r>
              <a:rPr lang="en-GB" dirty="0" smtClean="0"/>
              <a:t> – </a:t>
            </a:r>
            <a:r>
              <a:rPr lang="en-GB" dirty="0" err="1" smtClean="0"/>
              <a:t>efo</a:t>
            </a:r>
            <a:r>
              <a:rPr lang="en-GB" dirty="0" smtClean="0"/>
              <a:t>/ </a:t>
            </a:r>
            <a:r>
              <a:rPr lang="en-GB" dirty="0" err="1" smtClean="0"/>
              <a:t>yn</a:t>
            </a:r>
            <a:r>
              <a:rPr lang="en-GB" dirty="0" smtClean="0"/>
              <a:t>/ 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4823" y="5602618"/>
            <a:ext cx="225376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err="1" smtClean="0"/>
              <a:t>Geirfa</a:t>
            </a:r>
            <a:r>
              <a:rPr lang="en-GB" u="sng" dirty="0" smtClean="0"/>
              <a:t> - Vocab</a:t>
            </a:r>
          </a:p>
          <a:p>
            <a:r>
              <a:rPr lang="en-GB" b="1" dirty="0" err="1" smtClean="0"/>
              <a:t>Yn</a:t>
            </a:r>
            <a:r>
              <a:rPr lang="en-GB" b="1" dirty="0" smtClean="0"/>
              <a:t> </a:t>
            </a:r>
            <a:r>
              <a:rPr lang="en-GB" b="1" dirty="0" err="1" smtClean="0"/>
              <a:t>aml</a:t>
            </a:r>
            <a:r>
              <a:rPr lang="en-GB" b="1" dirty="0" smtClean="0"/>
              <a:t> </a:t>
            </a:r>
            <a:r>
              <a:rPr lang="en-GB" dirty="0" smtClean="0"/>
              <a:t>– </a:t>
            </a:r>
            <a:r>
              <a:rPr lang="en-GB" i="1" dirty="0" smtClean="0"/>
              <a:t>often</a:t>
            </a:r>
          </a:p>
          <a:p>
            <a:r>
              <a:rPr lang="en-GB" b="1" dirty="0" err="1" smtClean="0"/>
              <a:t>Fforddio</a:t>
            </a:r>
            <a:r>
              <a:rPr lang="en-GB" dirty="0" smtClean="0"/>
              <a:t> – </a:t>
            </a:r>
            <a:r>
              <a:rPr lang="en-GB" i="1" dirty="0" smtClean="0"/>
              <a:t>afford</a:t>
            </a:r>
            <a:r>
              <a:rPr lang="en-GB" dirty="0" smtClean="0"/>
              <a:t> </a:t>
            </a:r>
          </a:p>
        </p:txBody>
      </p:sp>
      <p:pic>
        <p:nvPicPr>
          <p:cNvPr id="3074" name="Picture 2" descr="Image result for cinema ti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489916"/>
            <a:ext cx="1538654" cy="11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6870" y="206551"/>
            <a:ext cx="6107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 SGRIN FACH A’R SGRIN FAWR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0648" cy="1477108"/>
          </a:xfrm>
          <a:prstGeom prst="rect">
            <a:avLst/>
          </a:prstGeom>
        </p:spPr>
      </p:pic>
      <p:pic>
        <p:nvPicPr>
          <p:cNvPr id="1026" name="Picture 2" descr="Image result for STRICT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108"/>
            <a:ext cx="2050648" cy="12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7109"/>
            <a:ext cx="2050648" cy="2050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7352"/>
            <a:ext cx="2050648" cy="2050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54" y="0"/>
            <a:ext cx="1814232" cy="1274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10" y="3352159"/>
            <a:ext cx="1817077" cy="2365039"/>
          </a:xfrm>
          <a:prstGeom prst="rect">
            <a:avLst/>
          </a:prstGeom>
        </p:spPr>
      </p:pic>
      <p:pic>
        <p:nvPicPr>
          <p:cNvPr id="1028" name="Picture 4" descr="Image result for NEW DISNEY FILM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310" y="2166422"/>
            <a:ext cx="1831588" cy="11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10" y="5717198"/>
            <a:ext cx="1702690" cy="11408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09" y="1100059"/>
            <a:ext cx="1817077" cy="1064181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232660" y="952500"/>
            <a:ext cx="2552700" cy="162306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Mae’n</a:t>
            </a:r>
            <a:r>
              <a:rPr lang="en-GB" sz="1600" dirty="0"/>
              <a:t> well </a:t>
            </a:r>
            <a:r>
              <a:rPr lang="en-GB" sz="1600" dirty="0" err="1"/>
              <a:t>gyda</a:t>
            </a:r>
            <a:r>
              <a:rPr lang="en-GB" sz="1600" dirty="0"/>
              <a:t> fi </a:t>
            </a:r>
            <a:r>
              <a:rPr lang="en-GB" sz="1600" dirty="0" err="1"/>
              <a:t>wylio’r</a:t>
            </a:r>
            <a:r>
              <a:rPr lang="en-GB" sz="1600" dirty="0"/>
              <a:t> teledu. Mae </a:t>
            </a:r>
            <a:r>
              <a:rPr lang="en-GB" sz="1600" dirty="0" err="1"/>
              <a:t>mynd</a:t>
            </a:r>
            <a:r>
              <a:rPr lang="en-GB" sz="1600" dirty="0"/>
              <a:t> </a:t>
            </a:r>
            <a:r>
              <a:rPr lang="en-GB" sz="1600" dirty="0" err="1"/>
              <a:t>i’r</a:t>
            </a:r>
            <a:r>
              <a:rPr lang="en-GB" sz="1600" dirty="0"/>
              <a:t> </a:t>
            </a:r>
            <a:r>
              <a:rPr lang="en-GB" sz="1600" dirty="0" err="1"/>
              <a:t>sinema</a:t>
            </a:r>
            <a:r>
              <a:rPr lang="en-GB" sz="1600" dirty="0"/>
              <a:t> yn </a:t>
            </a:r>
            <a:r>
              <a:rPr lang="en-GB" sz="1600" dirty="0" err="1"/>
              <a:t>ddrud</a:t>
            </a:r>
            <a:r>
              <a:rPr lang="en-GB" sz="1600" dirty="0"/>
              <a:t> ac yn </a:t>
            </a:r>
            <a:r>
              <a:rPr lang="en-GB" sz="1600" dirty="0" err="1"/>
              <a:t>llawn</a:t>
            </a:r>
            <a:r>
              <a:rPr lang="en-GB" sz="1600" dirty="0"/>
              <a:t> </a:t>
            </a:r>
            <a:r>
              <a:rPr lang="en-GB" sz="1600" dirty="0" err="1"/>
              <a:t>pobl</a:t>
            </a:r>
            <a:r>
              <a:rPr lang="en-GB" sz="1600" dirty="0"/>
              <a:t> yn </a:t>
            </a:r>
            <a:r>
              <a:rPr lang="en-GB" sz="1600" dirty="0" err="1"/>
              <a:t>bwyta</a:t>
            </a:r>
            <a:r>
              <a:rPr lang="en-GB" sz="1600" dirty="0"/>
              <a:t> popcorn. </a:t>
            </a:r>
            <a:r>
              <a:rPr lang="en-GB" sz="1600" dirty="0" err="1"/>
              <a:t>Ych</a:t>
            </a:r>
            <a:r>
              <a:rPr lang="en-GB" sz="1600" dirty="0"/>
              <a:t> a fi!!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754596" y="952499"/>
            <a:ext cx="2494303" cy="354036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Mae </a:t>
            </a:r>
            <a:r>
              <a:rPr lang="en-GB" dirty="0" err="1"/>
              <a:t>gwylio</a:t>
            </a:r>
            <a:r>
              <a:rPr lang="en-GB" dirty="0"/>
              <a:t> </a:t>
            </a:r>
            <a:r>
              <a:rPr lang="en-GB" dirty="0" err="1"/>
              <a:t>ffilm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sinema</a:t>
            </a:r>
            <a:r>
              <a:rPr lang="en-GB" dirty="0"/>
              <a:t> yn </a:t>
            </a:r>
            <a:r>
              <a:rPr lang="en-GB" dirty="0" err="1"/>
              <a:t>wych</a:t>
            </a:r>
            <a:r>
              <a:rPr lang="en-GB" dirty="0"/>
              <a:t>. Mae </a:t>
            </a:r>
            <a:r>
              <a:rPr lang="en-GB" dirty="0" err="1"/>
              <a:t>popeth</a:t>
            </a:r>
            <a:r>
              <a:rPr lang="en-GB" dirty="0"/>
              <a:t> yn </a:t>
            </a:r>
            <a:r>
              <a:rPr lang="en-GB" dirty="0" err="1"/>
              <a:t>edrych</a:t>
            </a:r>
            <a:r>
              <a:rPr lang="en-GB" dirty="0"/>
              <a:t> yn well o </a:t>
            </a:r>
            <a:r>
              <a:rPr lang="en-GB" dirty="0" err="1"/>
              <a:t>lawer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sgrin</a:t>
            </a:r>
            <a:r>
              <a:rPr lang="en-GB" dirty="0"/>
              <a:t> </a:t>
            </a:r>
            <a:r>
              <a:rPr lang="en-GB" dirty="0" err="1"/>
              <a:t>fawr</a:t>
            </a:r>
            <a:r>
              <a:rPr lang="en-GB" dirty="0"/>
              <a:t>.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gyfle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fynd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ffrindiau</a:t>
            </a:r>
            <a:r>
              <a:rPr lang="en-GB" dirty="0"/>
              <a:t> a </a:t>
            </a:r>
            <a:r>
              <a:rPr lang="en-GB" dirty="0" err="1"/>
              <a:t>mwynhau</a:t>
            </a:r>
            <a:r>
              <a:rPr lang="en-GB" dirty="0"/>
              <a:t> </a:t>
            </a:r>
            <a:r>
              <a:rPr lang="en-GB" dirty="0" err="1"/>
              <a:t>noson</a:t>
            </a:r>
            <a:r>
              <a:rPr lang="en-GB" dirty="0"/>
              <a:t> o </a:t>
            </a:r>
            <a:r>
              <a:rPr lang="en-GB" dirty="0" err="1"/>
              <a:t>hwyl</a:t>
            </a:r>
            <a:r>
              <a:rPr lang="en-GB" dirty="0"/>
              <a:t>. </a:t>
            </a:r>
            <a:r>
              <a:rPr lang="en-GB" dirty="0" err="1"/>
              <a:t>Erbyn</a:t>
            </a:r>
            <a:r>
              <a:rPr lang="en-GB" dirty="0"/>
              <a:t> </a:t>
            </a:r>
            <a:r>
              <a:rPr lang="en-GB" dirty="0" err="1"/>
              <a:t>heddiw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o </a:t>
            </a:r>
            <a:r>
              <a:rPr lang="en-GB" dirty="0" err="1"/>
              <a:t>ddewis</a:t>
            </a:r>
            <a:r>
              <a:rPr lang="en-GB" dirty="0"/>
              <a:t> </a:t>
            </a:r>
            <a:r>
              <a:rPr lang="en-GB" dirty="0" err="1"/>
              <a:t>ffilmiau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– </a:t>
            </a:r>
            <a:r>
              <a:rPr lang="en-GB" dirty="0" err="1"/>
              <a:t>gwych</a:t>
            </a:r>
            <a:r>
              <a:rPr lang="en-GB" dirty="0"/>
              <a:t>!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6091541" y="4621090"/>
          <a:ext cx="4383258" cy="219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3" name="Rectangle 12"/>
          <p:cNvSpPr/>
          <p:nvPr/>
        </p:nvSpPr>
        <p:spPr>
          <a:xfrm rot="20683311">
            <a:off x="4301884" y="4252797"/>
            <a:ext cx="2497015" cy="8704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Gormod</a:t>
            </a:r>
            <a:r>
              <a:rPr lang="en-GB" dirty="0"/>
              <a:t> o </a:t>
            </a:r>
            <a:r>
              <a:rPr lang="en-GB" dirty="0" err="1"/>
              <a:t>drais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ffilmiau</a:t>
            </a:r>
            <a:r>
              <a:rPr lang="en-GB" dirty="0"/>
              <a:t> </a:t>
            </a:r>
            <a:r>
              <a:rPr lang="en-GB" dirty="0" err="1"/>
              <a:t>heddiw</a:t>
            </a:r>
            <a:r>
              <a:rPr lang="en-GB" dirty="0"/>
              <a:t>!!</a:t>
            </a:r>
          </a:p>
        </p:txBody>
      </p:sp>
      <p:sp>
        <p:nvSpPr>
          <p:cNvPr id="17" name="Rectangle 16"/>
          <p:cNvSpPr/>
          <p:nvPr/>
        </p:nvSpPr>
        <p:spPr>
          <a:xfrm rot="544326">
            <a:off x="3707734" y="5398711"/>
            <a:ext cx="2403010" cy="9111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Rhaglenni</a:t>
            </a:r>
            <a:r>
              <a:rPr lang="en-GB" dirty="0"/>
              <a:t> </a:t>
            </a:r>
            <a:r>
              <a:rPr lang="en-GB" dirty="0" err="1"/>
              <a:t>realiti</a:t>
            </a:r>
            <a:r>
              <a:rPr lang="en-GB" dirty="0"/>
              <a:t> – am </a:t>
            </a:r>
            <a:r>
              <a:rPr lang="en-GB" dirty="0" err="1"/>
              <a:t>wastraff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a </a:t>
            </a:r>
            <a:r>
              <a:rPr lang="en-GB" dirty="0" err="1"/>
              <a:t>gwastraff</a:t>
            </a:r>
            <a:r>
              <a:rPr lang="en-GB" dirty="0"/>
              <a:t> </a:t>
            </a:r>
            <a:r>
              <a:rPr lang="en-GB" dirty="0" err="1"/>
              <a:t>arian</a:t>
            </a:r>
            <a:r>
              <a:rPr lang="en-GB" dirty="0"/>
              <a:t>!!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2191" y="918660"/>
            <a:ext cx="919740" cy="1172023"/>
          </a:xfrm>
          <a:prstGeom prst="rect">
            <a:avLst/>
          </a:prstGeom>
        </p:spPr>
      </p:pic>
      <p:sp>
        <p:nvSpPr>
          <p:cNvPr id="20" name="Speech Bubble: Rectangle with Corners Rounded 19"/>
          <p:cNvSpPr/>
          <p:nvPr/>
        </p:nvSpPr>
        <p:spPr>
          <a:xfrm>
            <a:off x="5026975" y="894803"/>
            <a:ext cx="1311087" cy="1164609"/>
          </a:xfrm>
          <a:prstGeom prst="wedgeRoundRectCallout">
            <a:avLst>
              <a:gd name="adj1" fmla="val 64335"/>
              <a:gd name="adj2" fmla="val 149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Mae </a:t>
            </a:r>
            <a:r>
              <a:rPr lang="en-GB" sz="1400" dirty="0" err="1"/>
              <a:t>hysbysebion</a:t>
            </a:r>
            <a:r>
              <a:rPr lang="en-GB" sz="1400" dirty="0"/>
              <a:t> yn </a:t>
            </a:r>
            <a:r>
              <a:rPr lang="en-GB" sz="1400" dirty="0" err="1"/>
              <a:t>mynd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fy</a:t>
            </a:r>
            <a:r>
              <a:rPr lang="en-GB" sz="1400" dirty="0"/>
              <a:t> </a:t>
            </a:r>
            <a:r>
              <a:rPr lang="en-GB" sz="1400" dirty="0" err="1"/>
              <a:t>nerfau</a:t>
            </a:r>
            <a:endParaRPr lang="en-GB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3" y="3111136"/>
            <a:ext cx="1006636" cy="15099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13" y="4794235"/>
            <a:ext cx="1008185" cy="10081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0540">
            <a:off x="2435841" y="5774731"/>
            <a:ext cx="1514383" cy="87674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869177" y="2214277"/>
            <a:ext cx="21368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Rhaglenni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addysgiadol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53" y="2665639"/>
            <a:ext cx="1188536" cy="6695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3624">
            <a:off x="2438709" y="3856052"/>
            <a:ext cx="1419193" cy="884630"/>
          </a:xfrm>
          <a:prstGeom prst="rect">
            <a:avLst/>
          </a:prstGeom>
        </p:spPr>
      </p:pic>
      <p:sp>
        <p:nvSpPr>
          <p:cNvPr id="1024" name="Rectangle 1023"/>
          <p:cNvSpPr/>
          <p:nvPr/>
        </p:nvSpPr>
        <p:spPr>
          <a:xfrm rot="1331251">
            <a:off x="2350827" y="3346135"/>
            <a:ext cx="22181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Beth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ydy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effaith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 teledu</a:t>
            </a:r>
          </a:p>
          <a:p>
            <a:pPr algn="ctr"/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blant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bach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10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22" y="2552799"/>
            <a:ext cx="811319" cy="811319"/>
          </a:xfrm>
          <a:prstGeom prst="rect">
            <a:avLst/>
          </a:prstGeom>
        </p:spPr>
      </p:pic>
      <p:pic>
        <p:nvPicPr>
          <p:cNvPr id="1030" name="Picture 10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502">
            <a:off x="4542587" y="3398382"/>
            <a:ext cx="1211869" cy="8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1" y="2300700"/>
            <a:ext cx="39574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/>
              <a:t>Wyt</a:t>
            </a:r>
            <a:r>
              <a:rPr lang="en-GB" sz="1100" b="1" dirty="0"/>
              <a:t> </a:t>
            </a:r>
            <a:r>
              <a:rPr lang="en-GB" sz="1100" b="1" dirty="0" err="1"/>
              <a:t>ti’n</a:t>
            </a:r>
            <a:r>
              <a:rPr lang="en-GB" sz="1100" b="1" dirty="0"/>
              <a:t> </a:t>
            </a:r>
            <a:r>
              <a:rPr lang="en-GB" sz="1100" b="1" dirty="0" err="1"/>
              <a:t>cytuno</a:t>
            </a:r>
            <a:r>
              <a:rPr lang="en-GB" sz="1100" b="1" dirty="0"/>
              <a:t>?   </a:t>
            </a:r>
            <a:r>
              <a:rPr lang="en-GB" sz="1100" dirty="0"/>
              <a:t>Do you agree?</a:t>
            </a:r>
          </a:p>
          <a:p>
            <a:r>
              <a:rPr lang="en-GB" sz="1100" b="1" dirty="0"/>
              <a:t>Beth </a:t>
            </a:r>
            <a:r>
              <a:rPr lang="en-GB" sz="1100" b="1" dirty="0" err="1"/>
              <a:t>ydy</a:t>
            </a:r>
            <a:r>
              <a:rPr lang="en-GB" sz="1100" b="1" dirty="0"/>
              <a:t> </a:t>
            </a:r>
            <a:r>
              <a:rPr lang="en-GB" sz="1100" b="1" dirty="0" err="1"/>
              <a:t>dy</a:t>
            </a:r>
            <a:r>
              <a:rPr lang="en-GB" sz="1100" b="1" dirty="0"/>
              <a:t> </a:t>
            </a:r>
            <a:r>
              <a:rPr lang="en-GB" sz="1100" b="1" dirty="0" err="1"/>
              <a:t>farn</a:t>
            </a:r>
            <a:r>
              <a:rPr lang="en-GB" sz="1100" b="1" dirty="0"/>
              <a:t> di?  </a:t>
            </a:r>
            <a:r>
              <a:rPr lang="en-GB" sz="1100" dirty="0"/>
              <a:t>What’s your opinion?</a:t>
            </a:r>
          </a:p>
          <a:p>
            <a:r>
              <a:rPr lang="en-GB" sz="1100" b="1" dirty="0"/>
              <a:t>Beth </a:t>
            </a:r>
            <a:r>
              <a:rPr lang="en-GB" sz="1100" b="1" dirty="0" err="1"/>
              <a:t>wyt</a:t>
            </a:r>
            <a:r>
              <a:rPr lang="en-GB" sz="1100" b="1" dirty="0"/>
              <a:t> </a:t>
            </a:r>
            <a:r>
              <a:rPr lang="en-GB" sz="1100" b="1" dirty="0" err="1"/>
              <a:t>ti’n</a:t>
            </a:r>
            <a:r>
              <a:rPr lang="en-GB" sz="1100" b="1" dirty="0"/>
              <a:t> </a:t>
            </a:r>
            <a:r>
              <a:rPr lang="en-GB" sz="1100" b="1" dirty="0" err="1"/>
              <a:t>meddwl</a:t>
            </a:r>
            <a:r>
              <a:rPr lang="en-GB" sz="1100" b="1" dirty="0"/>
              <a:t>?   </a:t>
            </a:r>
            <a:r>
              <a:rPr lang="en-GB" sz="1100" dirty="0"/>
              <a:t>What do you think?</a:t>
            </a:r>
          </a:p>
          <a:p>
            <a:r>
              <a:rPr lang="en-GB" sz="1100" b="1" dirty="0"/>
              <a:t>Beth </a:t>
            </a:r>
            <a:r>
              <a:rPr lang="en-GB" sz="1100" b="1" dirty="0" err="1"/>
              <a:t>amdanat</a:t>
            </a:r>
            <a:r>
              <a:rPr lang="en-GB" sz="1100" b="1" dirty="0"/>
              <a:t> </a:t>
            </a:r>
            <a:r>
              <a:rPr lang="en-GB" sz="1100" b="1" dirty="0" err="1"/>
              <a:t>ti</a:t>
            </a:r>
            <a:r>
              <a:rPr lang="en-GB" sz="1100" b="1" dirty="0"/>
              <a:t>?  </a:t>
            </a:r>
            <a:r>
              <a:rPr lang="en-GB" sz="1100" dirty="0"/>
              <a:t>What about you?</a:t>
            </a:r>
          </a:p>
          <a:p>
            <a:endParaRPr lang="en-GB" sz="1100" dirty="0"/>
          </a:p>
          <a:p>
            <a:r>
              <a:rPr lang="en-GB" sz="1100" b="1" dirty="0" err="1"/>
              <a:t>Oes</a:t>
            </a:r>
            <a:r>
              <a:rPr lang="en-GB" sz="1100" b="1" dirty="0"/>
              <a:t> barn </a:t>
            </a:r>
            <a:r>
              <a:rPr lang="en-GB" sz="1100" b="1" dirty="0" err="1"/>
              <a:t>gyda</a:t>
            </a:r>
            <a:r>
              <a:rPr lang="en-GB" sz="1100" b="1" dirty="0"/>
              <a:t> </a:t>
            </a:r>
            <a:r>
              <a:rPr lang="en-GB" sz="1100" b="1" dirty="0" err="1"/>
              <a:t>ti</a:t>
            </a:r>
            <a:r>
              <a:rPr lang="en-GB" sz="1100" b="1" dirty="0"/>
              <a:t>?  </a:t>
            </a:r>
            <a:r>
              <a:rPr lang="en-GB" sz="1100" dirty="0"/>
              <a:t>Have you got an opinion?</a:t>
            </a:r>
          </a:p>
          <a:p>
            <a:r>
              <a:rPr lang="en-GB" sz="1100" b="1" dirty="0" err="1"/>
              <a:t>Oes</a:t>
            </a:r>
            <a:r>
              <a:rPr lang="en-GB" sz="1100" b="1" dirty="0"/>
              <a:t> </a:t>
            </a:r>
            <a:r>
              <a:rPr lang="en-GB" sz="1100" b="1" dirty="0" err="1"/>
              <a:t>rheswm</a:t>
            </a:r>
            <a:r>
              <a:rPr lang="en-GB" sz="1100" b="1" dirty="0"/>
              <a:t> </a:t>
            </a:r>
            <a:r>
              <a:rPr lang="en-GB" sz="1100" b="1" dirty="0" err="1"/>
              <a:t>gyda</a:t>
            </a:r>
            <a:r>
              <a:rPr lang="en-GB" sz="1100" b="1" dirty="0"/>
              <a:t> </a:t>
            </a:r>
            <a:r>
              <a:rPr lang="en-GB" sz="1100" b="1" dirty="0" err="1"/>
              <a:t>ti</a:t>
            </a:r>
            <a:r>
              <a:rPr lang="en-GB" sz="1100" b="1" dirty="0"/>
              <a:t>?   </a:t>
            </a:r>
            <a:r>
              <a:rPr lang="en-GB" sz="1100" dirty="0"/>
              <a:t>Have you got a reason?</a:t>
            </a:r>
          </a:p>
          <a:p>
            <a:endParaRPr lang="en-GB" sz="1100" dirty="0"/>
          </a:p>
          <a:p>
            <a:r>
              <a:rPr lang="en-GB" sz="1100" b="1" dirty="0"/>
              <a:t>Pam </a:t>
            </a:r>
            <a:r>
              <a:rPr lang="en-GB" sz="1100" b="1" dirty="0" err="1"/>
              <a:t>wyt</a:t>
            </a:r>
            <a:r>
              <a:rPr lang="en-GB" sz="1100" b="1" dirty="0"/>
              <a:t> </a:t>
            </a:r>
            <a:r>
              <a:rPr lang="en-GB" sz="1100" b="1" dirty="0" err="1"/>
              <a:t>ti’n</a:t>
            </a:r>
            <a:r>
              <a:rPr lang="en-GB" sz="1100" b="1" dirty="0"/>
              <a:t> </a:t>
            </a:r>
            <a:r>
              <a:rPr lang="en-GB" sz="1100" b="1" dirty="0" err="1"/>
              <a:t>cytuno</a:t>
            </a:r>
            <a:r>
              <a:rPr lang="en-GB" sz="1100" b="1" dirty="0"/>
              <a:t>?  </a:t>
            </a:r>
            <a:r>
              <a:rPr lang="en-GB" sz="1100" dirty="0"/>
              <a:t>Why do you agree?</a:t>
            </a:r>
          </a:p>
          <a:p>
            <a:r>
              <a:rPr lang="en-GB" sz="1100" b="1" dirty="0"/>
              <a:t>Pam </a:t>
            </a:r>
            <a:r>
              <a:rPr lang="en-GB" sz="1100" b="1" dirty="0" err="1"/>
              <a:t>wyt</a:t>
            </a:r>
            <a:r>
              <a:rPr lang="en-GB" sz="1100" b="1" dirty="0"/>
              <a:t> </a:t>
            </a:r>
            <a:r>
              <a:rPr lang="en-GB" sz="1100" b="1" dirty="0" err="1"/>
              <a:t>ti’n</a:t>
            </a:r>
            <a:r>
              <a:rPr lang="en-GB" sz="1100" b="1" dirty="0"/>
              <a:t> </a:t>
            </a:r>
            <a:r>
              <a:rPr lang="en-GB" sz="1100" b="1" dirty="0" err="1"/>
              <a:t>anghytuno</a:t>
            </a:r>
            <a:r>
              <a:rPr lang="en-GB" sz="1100" b="1" dirty="0"/>
              <a:t>?   </a:t>
            </a:r>
            <a:r>
              <a:rPr lang="en-GB" sz="1100" dirty="0"/>
              <a:t>Why do you disagree?</a:t>
            </a:r>
          </a:p>
          <a:p>
            <a:endParaRPr lang="en-GB" sz="1100" dirty="0"/>
          </a:p>
          <a:p>
            <a:r>
              <a:rPr lang="en-GB" sz="1100" b="1" dirty="0" err="1"/>
              <a:t>Oes</a:t>
            </a:r>
            <a:r>
              <a:rPr lang="en-GB" sz="1100" b="1" dirty="0"/>
              <a:t> </a:t>
            </a:r>
            <a:r>
              <a:rPr lang="en-GB" sz="1100" b="1" dirty="0" err="1"/>
              <a:t>syniad</a:t>
            </a:r>
            <a:r>
              <a:rPr lang="en-GB" sz="1100" b="1" dirty="0"/>
              <a:t> </a:t>
            </a:r>
            <a:r>
              <a:rPr lang="en-GB" sz="1100" b="1" dirty="0" err="1"/>
              <a:t>arall</a:t>
            </a:r>
            <a:r>
              <a:rPr lang="en-GB" sz="1100" b="1" dirty="0"/>
              <a:t> </a:t>
            </a:r>
            <a:r>
              <a:rPr lang="en-GB" sz="1100" b="1" dirty="0" err="1"/>
              <a:t>gyda</a:t>
            </a:r>
            <a:r>
              <a:rPr lang="en-GB" sz="1100" b="1" dirty="0"/>
              <a:t> </a:t>
            </a:r>
            <a:r>
              <a:rPr lang="en-GB" sz="1100" b="1" dirty="0" err="1"/>
              <a:t>ti</a:t>
            </a:r>
            <a:r>
              <a:rPr lang="en-GB" sz="1100" b="1" dirty="0"/>
              <a:t>?  </a:t>
            </a:r>
            <a:endParaRPr lang="en-GB" sz="1100" b="1" dirty="0" smtClean="0"/>
          </a:p>
          <a:p>
            <a:r>
              <a:rPr lang="en-GB" sz="1100" dirty="0" smtClean="0"/>
              <a:t>Have </a:t>
            </a:r>
            <a:r>
              <a:rPr lang="en-GB" sz="1100" dirty="0"/>
              <a:t>you got another idea?</a:t>
            </a:r>
          </a:p>
          <a:p>
            <a:r>
              <a:rPr lang="en-GB" sz="1100" b="1" dirty="0" err="1"/>
              <a:t>Oes</a:t>
            </a:r>
            <a:r>
              <a:rPr lang="en-GB" sz="1100" b="1" dirty="0"/>
              <a:t> </a:t>
            </a:r>
            <a:r>
              <a:rPr lang="en-GB" sz="1100" b="1" dirty="0" err="1"/>
              <a:t>syniadau</a:t>
            </a:r>
            <a:r>
              <a:rPr lang="en-GB" sz="1100" b="1" dirty="0"/>
              <a:t> </a:t>
            </a:r>
            <a:r>
              <a:rPr lang="en-GB" sz="1100" b="1" dirty="0" err="1"/>
              <a:t>eraill</a:t>
            </a:r>
            <a:r>
              <a:rPr lang="en-GB" sz="1100" b="1" dirty="0"/>
              <a:t> </a:t>
            </a:r>
            <a:r>
              <a:rPr lang="en-GB" sz="1100" b="1" dirty="0" err="1"/>
              <a:t>gyda</a:t>
            </a:r>
            <a:r>
              <a:rPr lang="en-GB" sz="1100" b="1" dirty="0"/>
              <a:t> </a:t>
            </a:r>
            <a:r>
              <a:rPr lang="en-GB" sz="1100" b="1" dirty="0" err="1"/>
              <a:t>ti</a:t>
            </a:r>
            <a:r>
              <a:rPr lang="en-GB" sz="1100" b="1" dirty="0"/>
              <a:t>? </a:t>
            </a:r>
            <a:endParaRPr lang="en-GB" sz="1100" b="1" dirty="0" smtClean="0"/>
          </a:p>
          <a:p>
            <a:r>
              <a:rPr lang="en-GB" sz="1100" b="1" dirty="0" smtClean="0"/>
              <a:t> </a:t>
            </a:r>
            <a:r>
              <a:rPr lang="en-GB" sz="1100" dirty="0"/>
              <a:t>Have you got other ideas?</a:t>
            </a:r>
          </a:p>
          <a:p>
            <a:endParaRPr lang="en-GB" sz="1100" dirty="0"/>
          </a:p>
          <a:p>
            <a:r>
              <a:rPr lang="en-GB" sz="1100" b="1" dirty="0"/>
              <a:t>Ga </a:t>
            </a:r>
            <a:r>
              <a:rPr lang="en-GB" sz="1100" b="1" dirty="0" err="1"/>
              <a:t>i</a:t>
            </a:r>
            <a:r>
              <a:rPr lang="en-GB" sz="1100" b="1" dirty="0"/>
              <a:t> </a:t>
            </a:r>
            <a:r>
              <a:rPr lang="en-GB" sz="1100" b="1" dirty="0" err="1"/>
              <a:t>awgrymu</a:t>
            </a:r>
            <a:r>
              <a:rPr lang="en-GB" sz="1100" b="1" dirty="0"/>
              <a:t> __ ? </a:t>
            </a:r>
            <a:r>
              <a:rPr lang="en-GB" sz="1100" dirty="0"/>
              <a:t>May I suggest ____?</a:t>
            </a:r>
          </a:p>
          <a:p>
            <a:endParaRPr lang="en-GB" sz="1100" dirty="0"/>
          </a:p>
          <a:p>
            <a:r>
              <a:rPr lang="en-GB" sz="1100" b="1" dirty="0" err="1"/>
              <a:t>Unrhyw</a:t>
            </a:r>
            <a:r>
              <a:rPr lang="en-GB" sz="1100" b="1" dirty="0"/>
              <a:t> </a:t>
            </a:r>
            <a:r>
              <a:rPr lang="en-GB" sz="1100" b="1" dirty="0" err="1"/>
              <a:t>beth</a:t>
            </a:r>
            <a:r>
              <a:rPr lang="en-GB" sz="1100" b="1" dirty="0"/>
              <a:t> </a:t>
            </a:r>
            <a:r>
              <a:rPr lang="en-GB" sz="1100" b="1" dirty="0" err="1"/>
              <a:t>arall</a:t>
            </a:r>
            <a:r>
              <a:rPr lang="en-GB" sz="1100" b="1" dirty="0"/>
              <a:t>?  </a:t>
            </a:r>
            <a:r>
              <a:rPr lang="en-GB" sz="1100" dirty="0"/>
              <a:t>Anything else?</a:t>
            </a:r>
          </a:p>
          <a:p>
            <a:r>
              <a:rPr lang="en-GB" sz="1100" b="1" dirty="0"/>
              <a:t>Beth </a:t>
            </a:r>
            <a:r>
              <a:rPr lang="en-GB" sz="1100" b="1" dirty="0" err="1"/>
              <a:t>arall</a:t>
            </a:r>
            <a:r>
              <a:rPr lang="en-GB" sz="1100" b="1" dirty="0"/>
              <a:t>?   </a:t>
            </a:r>
            <a:r>
              <a:rPr lang="en-GB" sz="1100" dirty="0"/>
              <a:t>What else?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9" y="1789174"/>
            <a:ext cx="3863332" cy="48936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Cyfeirio</a:t>
            </a:r>
            <a:r>
              <a:rPr lang="en-GB" sz="1200" b="1" dirty="0"/>
              <a:t> at y </a:t>
            </a:r>
            <a:r>
              <a:rPr lang="en-GB" sz="1200" b="1" dirty="0" err="1"/>
              <a:t>sbardun</a:t>
            </a:r>
            <a:endParaRPr lang="en-GB" sz="1200" b="1" dirty="0"/>
          </a:p>
          <a:p>
            <a:r>
              <a:rPr lang="en-GB" sz="1200" dirty="0"/>
              <a:t>(Referring to the stimulus)</a:t>
            </a:r>
          </a:p>
          <a:p>
            <a:endParaRPr lang="en-GB" sz="1200" dirty="0"/>
          </a:p>
          <a:p>
            <a:r>
              <a:rPr lang="en-GB" sz="1200" b="1" dirty="0" err="1"/>
              <a:t>Mae’r</a:t>
            </a:r>
            <a:r>
              <a:rPr lang="en-GB" sz="1200" b="1" dirty="0"/>
              <a:t> </a:t>
            </a:r>
            <a:r>
              <a:rPr lang="en-GB" sz="1200" b="1" dirty="0" err="1"/>
              <a:t>lluniau</a:t>
            </a:r>
            <a:r>
              <a:rPr lang="en-GB" sz="1200" b="1" dirty="0"/>
              <a:t> yn </a:t>
            </a:r>
            <a:r>
              <a:rPr lang="en-GB" sz="1200" b="1" dirty="0" err="1"/>
              <a:t>dangos</a:t>
            </a:r>
            <a:r>
              <a:rPr lang="en-GB" sz="1200" b="1" dirty="0"/>
              <a:t>  ___</a:t>
            </a:r>
            <a:r>
              <a:rPr lang="en-GB" sz="1200" dirty="0"/>
              <a:t>: The pictures show ___</a:t>
            </a:r>
          </a:p>
          <a:p>
            <a:r>
              <a:rPr lang="en-GB" sz="1200" b="1" dirty="0" err="1"/>
              <a:t>Mae’r</a:t>
            </a:r>
            <a:r>
              <a:rPr lang="en-GB" sz="1200" b="1" dirty="0"/>
              <a:t> </a:t>
            </a:r>
            <a:r>
              <a:rPr lang="en-GB" sz="1200" b="1" dirty="0" err="1"/>
              <a:t>swigod</a:t>
            </a:r>
            <a:r>
              <a:rPr lang="en-GB" sz="1200" b="1" dirty="0"/>
              <a:t> yn </a:t>
            </a:r>
            <a:r>
              <a:rPr lang="en-GB" sz="1200" b="1" dirty="0" err="1"/>
              <a:t>dweud</a:t>
            </a:r>
            <a:r>
              <a:rPr lang="en-GB" sz="1200" b="1" dirty="0"/>
              <a:t> </a:t>
            </a:r>
            <a:r>
              <a:rPr lang="en-GB" sz="1200" dirty="0"/>
              <a:t>: The speech bubbles say</a:t>
            </a:r>
          </a:p>
          <a:p>
            <a:r>
              <a:rPr lang="en-GB" sz="1200" b="1" dirty="0"/>
              <a:t>Mae __ yn </a:t>
            </a:r>
            <a:r>
              <a:rPr lang="en-GB" sz="1200" b="1" dirty="0" err="1"/>
              <a:t>dweud</a:t>
            </a:r>
            <a:r>
              <a:rPr lang="en-GB" sz="1200" b="1" dirty="0"/>
              <a:t> </a:t>
            </a:r>
            <a:r>
              <a:rPr lang="en-GB" sz="1200" dirty="0"/>
              <a:t>: ______ says</a:t>
            </a:r>
          </a:p>
          <a:p>
            <a:r>
              <a:rPr lang="en-GB" sz="1200" b="1" dirty="0" err="1"/>
              <a:t>Ym</a:t>
            </a:r>
            <a:r>
              <a:rPr lang="en-GB" sz="1200" b="1" dirty="0"/>
              <a:t> </a:t>
            </a:r>
            <a:r>
              <a:rPr lang="en-GB" sz="1200" b="1" dirty="0" err="1"/>
              <a:t>marn</a:t>
            </a:r>
            <a:r>
              <a:rPr lang="en-GB" sz="1200" b="1" dirty="0"/>
              <a:t> ___ </a:t>
            </a:r>
            <a:r>
              <a:rPr lang="en-GB" sz="1200" dirty="0"/>
              <a:t>: In _____’s opinion</a:t>
            </a:r>
          </a:p>
          <a:p>
            <a:r>
              <a:rPr lang="en-GB" sz="1200" b="1" dirty="0"/>
              <a:t>Yn </a:t>
            </a:r>
            <a:r>
              <a:rPr lang="en-GB" sz="1200" b="1" dirty="0" err="1"/>
              <a:t>ôl</a:t>
            </a:r>
            <a:r>
              <a:rPr lang="en-GB" sz="1200" b="1" dirty="0"/>
              <a:t> ___ </a:t>
            </a:r>
            <a:r>
              <a:rPr lang="en-GB" sz="1200" dirty="0"/>
              <a:t>: According to ____</a:t>
            </a:r>
          </a:p>
          <a:p>
            <a:r>
              <a:rPr lang="en-GB" sz="1200" b="1" dirty="0"/>
              <a:t>Mae __ yn </a:t>
            </a:r>
            <a:r>
              <a:rPr lang="en-GB" sz="1200" b="1" dirty="0" err="1"/>
              <a:t>meddwl</a:t>
            </a:r>
            <a:r>
              <a:rPr lang="en-GB" sz="1200" b="1" dirty="0"/>
              <a:t> bod </a:t>
            </a:r>
            <a:r>
              <a:rPr lang="en-GB" sz="1200" dirty="0"/>
              <a:t>: _____ thinks that </a:t>
            </a:r>
          </a:p>
          <a:p>
            <a:endParaRPr lang="en-GB" sz="1200" dirty="0"/>
          </a:p>
          <a:p>
            <a:r>
              <a:rPr lang="en-GB" sz="1200" b="1" dirty="0" err="1"/>
              <a:t>Roeddwn</a:t>
            </a:r>
            <a:r>
              <a:rPr lang="en-GB" sz="1200" b="1" dirty="0"/>
              <a:t> </a:t>
            </a:r>
            <a:r>
              <a:rPr lang="en-GB" sz="1200" b="1" dirty="0" err="1"/>
              <a:t>i’n</a:t>
            </a:r>
            <a:r>
              <a:rPr lang="en-GB" sz="1200" b="1" dirty="0"/>
              <a:t> </a:t>
            </a:r>
            <a:r>
              <a:rPr lang="en-GB" sz="1200" b="1" dirty="0" err="1"/>
              <a:t>cytuno</a:t>
            </a:r>
            <a:r>
              <a:rPr lang="en-GB" sz="1200" b="1" dirty="0"/>
              <a:t> </a:t>
            </a:r>
            <a:r>
              <a:rPr lang="en-GB" sz="1200" b="1" dirty="0" err="1"/>
              <a:t>gyda</a:t>
            </a:r>
            <a:r>
              <a:rPr lang="en-GB" sz="1200" b="1" dirty="0"/>
              <a:t> </a:t>
            </a:r>
            <a:r>
              <a:rPr lang="en-GB" sz="1200" dirty="0"/>
              <a:t>: I agreed with</a:t>
            </a:r>
          </a:p>
          <a:p>
            <a:r>
              <a:rPr lang="en-GB" sz="1200" b="1" dirty="0" err="1"/>
              <a:t>Doeddwn</a:t>
            </a:r>
            <a:r>
              <a:rPr lang="en-GB" sz="1200" b="1" dirty="0"/>
              <a:t> </a:t>
            </a:r>
            <a:r>
              <a:rPr lang="en-GB" sz="1200" b="1" dirty="0" err="1"/>
              <a:t>i</a:t>
            </a:r>
            <a:r>
              <a:rPr lang="en-GB" sz="1200" b="1" dirty="0"/>
              <a:t> </a:t>
            </a:r>
            <a:r>
              <a:rPr lang="en-GB" sz="1200" b="1" dirty="0" err="1"/>
              <a:t>ddim</a:t>
            </a:r>
            <a:r>
              <a:rPr lang="en-GB" sz="1200" b="1" dirty="0"/>
              <a:t> yn </a:t>
            </a:r>
            <a:r>
              <a:rPr lang="en-GB" sz="1200" b="1" dirty="0" err="1"/>
              <a:t>cytuno</a:t>
            </a:r>
            <a:r>
              <a:rPr lang="en-GB" sz="1200" b="1" dirty="0"/>
              <a:t> </a:t>
            </a:r>
            <a:r>
              <a:rPr lang="en-GB" sz="1200" b="1" dirty="0" err="1"/>
              <a:t>gyda</a:t>
            </a:r>
            <a:r>
              <a:rPr lang="en-GB" sz="1200" b="1" dirty="0"/>
              <a:t> </a:t>
            </a:r>
            <a:r>
              <a:rPr lang="en-GB" sz="1200" dirty="0"/>
              <a:t>: I didn’t agree with</a:t>
            </a:r>
          </a:p>
          <a:p>
            <a:r>
              <a:rPr lang="en-GB" sz="1200" b="1" dirty="0" err="1"/>
              <a:t>Dw</a:t>
            </a:r>
            <a:r>
              <a:rPr lang="en-GB" sz="1200" b="1" dirty="0"/>
              <a:t> </a:t>
            </a:r>
            <a:r>
              <a:rPr lang="en-GB" sz="1200" b="1" dirty="0" err="1"/>
              <a:t>i’n</a:t>
            </a:r>
            <a:r>
              <a:rPr lang="en-GB" sz="1200" b="1" dirty="0"/>
              <a:t> </a:t>
            </a:r>
            <a:r>
              <a:rPr lang="en-GB" sz="1200" b="1" dirty="0" err="1"/>
              <a:t>cytuno</a:t>
            </a:r>
            <a:r>
              <a:rPr lang="en-GB" sz="1200" b="1" dirty="0"/>
              <a:t> </a:t>
            </a:r>
            <a:r>
              <a:rPr lang="en-GB" sz="1200" b="1" dirty="0" err="1"/>
              <a:t>gyda</a:t>
            </a:r>
            <a:r>
              <a:rPr lang="en-GB" sz="1200" b="1" dirty="0"/>
              <a:t> </a:t>
            </a:r>
            <a:r>
              <a:rPr lang="en-GB" sz="1200" dirty="0"/>
              <a:t>: I agree with</a:t>
            </a:r>
          </a:p>
          <a:p>
            <a:r>
              <a:rPr lang="en-GB" sz="1200" b="1" dirty="0" err="1"/>
              <a:t>Dw</a:t>
            </a:r>
            <a:r>
              <a:rPr lang="en-GB" sz="1200" b="1" dirty="0"/>
              <a:t> </a:t>
            </a:r>
            <a:r>
              <a:rPr lang="en-GB" sz="1200" b="1" dirty="0" err="1"/>
              <a:t>i</a:t>
            </a:r>
            <a:r>
              <a:rPr lang="en-GB" sz="1200" b="1" dirty="0"/>
              <a:t> </a:t>
            </a:r>
            <a:r>
              <a:rPr lang="en-GB" sz="1200" b="1" dirty="0" err="1"/>
              <a:t>ddim</a:t>
            </a:r>
            <a:r>
              <a:rPr lang="en-GB" sz="1200" b="1" dirty="0"/>
              <a:t> yn </a:t>
            </a:r>
            <a:r>
              <a:rPr lang="en-GB" sz="1200" b="1" dirty="0" err="1"/>
              <a:t>cytuno</a:t>
            </a:r>
            <a:r>
              <a:rPr lang="en-GB" sz="1200" b="1" dirty="0"/>
              <a:t> </a:t>
            </a:r>
            <a:r>
              <a:rPr lang="en-GB" sz="1200" b="1" dirty="0" err="1"/>
              <a:t>gyda</a:t>
            </a:r>
            <a:r>
              <a:rPr lang="en-GB" sz="1200" b="1" dirty="0"/>
              <a:t> </a:t>
            </a:r>
            <a:r>
              <a:rPr lang="en-GB" sz="1200" dirty="0"/>
              <a:t>: I don’t agree with</a:t>
            </a:r>
          </a:p>
          <a:p>
            <a:endParaRPr lang="en-GB" sz="1200" dirty="0"/>
          </a:p>
          <a:p>
            <a:r>
              <a:rPr lang="en-GB" sz="1200" b="1" dirty="0"/>
              <a:t>Mae </a:t>
            </a:r>
            <a:r>
              <a:rPr lang="en-GB" sz="1200" b="1" dirty="0" err="1"/>
              <a:t>pwynt</a:t>
            </a:r>
            <a:r>
              <a:rPr lang="en-GB" sz="1200" b="1" dirty="0"/>
              <a:t> </a:t>
            </a:r>
            <a:r>
              <a:rPr lang="en-GB" sz="1200" b="1" dirty="0" err="1"/>
              <a:t>pwysig</a:t>
            </a:r>
            <a:r>
              <a:rPr lang="en-GB" sz="1200" b="1" dirty="0"/>
              <a:t> yn y </a:t>
            </a:r>
            <a:r>
              <a:rPr lang="en-GB" sz="1200" b="1" dirty="0" err="1"/>
              <a:t>swigod</a:t>
            </a:r>
            <a:r>
              <a:rPr lang="en-GB" sz="1200" b="1" dirty="0"/>
              <a:t> / </a:t>
            </a:r>
            <a:r>
              <a:rPr lang="en-GB" sz="1200" b="1" dirty="0" err="1"/>
              <a:t>lluniau</a:t>
            </a:r>
            <a:r>
              <a:rPr lang="en-GB" sz="1200" b="1" dirty="0"/>
              <a:t> / </a:t>
            </a:r>
            <a:r>
              <a:rPr lang="en-GB" sz="1200" b="1" dirty="0" err="1"/>
              <a:t>penawdau</a:t>
            </a:r>
            <a:endParaRPr lang="en-GB" sz="1200" b="1" dirty="0"/>
          </a:p>
          <a:p>
            <a:r>
              <a:rPr lang="en-GB" sz="1200" dirty="0"/>
              <a:t>There’s an important point in the speech bubbles / pictures / headlines</a:t>
            </a:r>
          </a:p>
          <a:p>
            <a:r>
              <a:rPr lang="en-GB" sz="1200" b="1" dirty="0" err="1"/>
              <a:t>Mae’r</a:t>
            </a:r>
            <a:r>
              <a:rPr lang="en-GB" sz="1200" b="1" dirty="0"/>
              <a:t> </a:t>
            </a:r>
            <a:r>
              <a:rPr lang="en-GB" sz="1200" b="1" dirty="0" err="1"/>
              <a:t>graff</a:t>
            </a:r>
            <a:r>
              <a:rPr lang="en-GB" sz="1200" b="1" dirty="0"/>
              <a:t> / </a:t>
            </a:r>
            <a:r>
              <a:rPr lang="en-GB" sz="1200" b="1" dirty="0" err="1"/>
              <a:t>siart</a:t>
            </a:r>
            <a:r>
              <a:rPr lang="en-GB" sz="1200" b="1" dirty="0"/>
              <a:t> / </a:t>
            </a:r>
            <a:r>
              <a:rPr lang="en-GB" sz="1200" b="1" dirty="0" err="1"/>
              <a:t>ystadegau</a:t>
            </a:r>
            <a:r>
              <a:rPr lang="en-GB" sz="1200" b="1" dirty="0"/>
              <a:t> yn </a:t>
            </a:r>
            <a:r>
              <a:rPr lang="en-GB" sz="1200" b="1" dirty="0" err="1"/>
              <a:t>dangos</a:t>
            </a:r>
            <a:r>
              <a:rPr lang="en-GB" sz="1200" b="1" dirty="0"/>
              <a:t> ____</a:t>
            </a:r>
          </a:p>
          <a:p>
            <a:r>
              <a:rPr lang="en-GB" sz="1200" dirty="0"/>
              <a:t>The graph / chart / statistics show _____</a:t>
            </a:r>
          </a:p>
          <a:p>
            <a:endParaRPr lang="en-GB" sz="1200" dirty="0"/>
          </a:p>
          <a:p>
            <a:r>
              <a:rPr lang="en-GB" sz="1200" b="1" dirty="0" err="1"/>
              <a:t>Mae’r</a:t>
            </a:r>
            <a:r>
              <a:rPr lang="en-GB" sz="1200" b="1" dirty="0"/>
              <a:t> _____ yn ____ </a:t>
            </a:r>
            <a:r>
              <a:rPr lang="en-GB" sz="1200" dirty="0"/>
              <a:t>= The _____ is _____</a:t>
            </a:r>
          </a:p>
          <a:p>
            <a:r>
              <a:rPr lang="en-GB" sz="1200" b="1" dirty="0" err="1"/>
              <a:t>Dydy’r</a:t>
            </a:r>
            <a:r>
              <a:rPr lang="en-GB" sz="1200" b="1" dirty="0"/>
              <a:t> ____ </a:t>
            </a:r>
            <a:r>
              <a:rPr lang="en-GB" sz="1200" b="1" dirty="0" err="1"/>
              <a:t>ddim</a:t>
            </a:r>
            <a:r>
              <a:rPr lang="en-GB" sz="1200" b="1" dirty="0"/>
              <a:t> yn ___ </a:t>
            </a:r>
            <a:r>
              <a:rPr lang="en-GB" sz="1200" dirty="0"/>
              <a:t>= The ____ are not 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7711" y="0"/>
            <a:ext cx="7395049" cy="1754326"/>
          </a:xfrm>
          <a:prstGeom prst="rect">
            <a:avLst/>
          </a:prstGeom>
          <a:solidFill>
            <a:srgbClr val="6600CC"/>
          </a:solidFill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Cyngor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(Advice)</a:t>
            </a:r>
          </a:p>
          <a:p>
            <a:pPr marL="228600" indent="-228600">
              <a:buAutoNum type="arabicPeriod"/>
            </a:pP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Edrychwch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ar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y 3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opsiwn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yn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ofalus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(Look at the 3 options carefully)</a:t>
            </a:r>
          </a:p>
          <a:p>
            <a:pPr marL="228600" indent="-228600">
              <a:buAutoNum type="arabicPeriod"/>
            </a:pP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Penderfynwch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ar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yr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opsiwn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orau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chi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fel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gr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ŵ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(Decide on the best option for you as a group)</a:t>
            </a:r>
          </a:p>
          <a:p>
            <a:pPr marL="228600" indent="-228600">
              <a:buAutoNum type="arabicPeriod"/>
            </a:pP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Cynlluniwch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gyda’ch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gilydd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(Plan together)</a:t>
            </a:r>
          </a:p>
          <a:p>
            <a:pPr marL="228600" indent="-228600">
              <a:buAutoNum type="arabicPeriod"/>
            </a:pP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Defnyddiwch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y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wybodaeth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ar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y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daflen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i’ch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helpu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(Use the information on the sheet to help you)</a:t>
            </a:r>
          </a:p>
          <a:p>
            <a:pPr marL="228600" indent="-228600">
              <a:buAutoNum type="arabicPeriod"/>
            </a:pP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Cofiwch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ymateb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i’r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testun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ac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i’ch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gilydd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(Remember to respond to the topic and to each other)</a:t>
            </a:r>
          </a:p>
          <a:p>
            <a:pPr marL="228600" indent="-228600">
              <a:buFontTx/>
              <a:buAutoNum type="arabicPeriod"/>
            </a:pP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Gwrandewch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ar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eich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gilydd</a:t>
            </a:r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(Listen to each other)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6650" y="1410355"/>
            <a:ext cx="4705350" cy="5447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 smtClean="0"/>
              <a:t>Yn</a:t>
            </a:r>
            <a:r>
              <a:rPr lang="en-GB" sz="1200" b="1" dirty="0" smtClean="0"/>
              <a:t> </a:t>
            </a:r>
            <a:r>
              <a:rPr lang="en-GB" sz="1200" b="1" dirty="0" err="1"/>
              <a:t>fy</a:t>
            </a:r>
            <a:r>
              <a:rPr lang="en-GB" sz="1200" b="1" dirty="0"/>
              <a:t> </a:t>
            </a:r>
            <a:r>
              <a:rPr lang="en-GB" sz="1200" b="1" dirty="0" err="1"/>
              <a:t>marn</a:t>
            </a:r>
            <a:r>
              <a:rPr lang="en-GB" sz="1200" b="1" dirty="0"/>
              <a:t> </a:t>
            </a:r>
            <a:r>
              <a:rPr lang="en-GB" sz="1200" b="1" dirty="0" err="1"/>
              <a:t>i</a:t>
            </a:r>
            <a:r>
              <a:rPr lang="en-GB" sz="1200" b="1" dirty="0"/>
              <a:t> </a:t>
            </a:r>
            <a:r>
              <a:rPr lang="en-GB" sz="1200" dirty="0"/>
              <a:t>= In my opinion</a:t>
            </a:r>
          </a:p>
          <a:p>
            <a:r>
              <a:rPr lang="en-GB" sz="1200" b="1" dirty="0" err="1"/>
              <a:t>Dw</a:t>
            </a:r>
            <a:r>
              <a:rPr lang="en-GB" sz="1200" b="1" dirty="0"/>
              <a:t> </a:t>
            </a:r>
            <a:r>
              <a:rPr lang="en-GB" sz="1200" b="1" dirty="0" err="1"/>
              <a:t>i’n</a:t>
            </a:r>
            <a:r>
              <a:rPr lang="en-GB" sz="1200" b="1" dirty="0"/>
              <a:t> </a:t>
            </a:r>
            <a:r>
              <a:rPr lang="en-GB" sz="1200" b="1" dirty="0" err="1"/>
              <a:t>meddwl</a:t>
            </a:r>
            <a:r>
              <a:rPr lang="en-GB" sz="1200" b="1" dirty="0"/>
              <a:t> bod </a:t>
            </a:r>
            <a:r>
              <a:rPr lang="en-GB" sz="1200" dirty="0"/>
              <a:t>= I think that</a:t>
            </a:r>
          </a:p>
          <a:p>
            <a:r>
              <a:rPr lang="en-GB" sz="1200" b="1" dirty="0" err="1"/>
              <a:t>Credaf</a:t>
            </a:r>
            <a:r>
              <a:rPr lang="en-GB" sz="1200" b="1" dirty="0"/>
              <a:t> </a:t>
            </a:r>
            <a:r>
              <a:rPr lang="en-GB" sz="1200" b="1" dirty="0" err="1"/>
              <a:t>fod</a:t>
            </a:r>
            <a:r>
              <a:rPr lang="en-GB" sz="1200" b="1" dirty="0"/>
              <a:t> </a:t>
            </a:r>
            <a:r>
              <a:rPr lang="en-GB" sz="1200" dirty="0"/>
              <a:t>= I believe that</a:t>
            </a:r>
          </a:p>
          <a:p>
            <a:r>
              <a:rPr lang="en-GB" sz="1200" b="1" dirty="0" err="1"/>
              <a:t>Dw</a:t>
            </a:r>
            <a:r>
              <a:rPr lang="en-GB" sz="1200" b="1" dirty="0"/>
              <a:t> </a:t>
            </a:r>
            <a:r>
              <a:rPr lang="en-GB" sz="1200" b="1" dirty="0" err="1"/>
              <a:t>i’n</a:t>
            </a:r>
            <a:r>
              <a:rPr lang="en-GB" sz="1200" b="1" dirty="0"/>
              <a:t> </a:t>
            </a:r>
            <a:r>
              <a:rPr lang="en-GB" sz="1200" b="1" dirty="0" err="1"/>
              <a:t>anghytuno</a:t>
            </a:r>
            <a:r>
              <a:rPr lang="en-GB" sz="1200" b="1" dirty="0"/>
              <a:t> </a:t>
            </a:r>
            <a:r>
              <a:rPr lang="en-GB" sz="1200" dirty="0"/>
              <a:t>= I disagree</a:t>
            </a:r>
          </a:p>
          <a:p>
            <a:r>
              <a:rPr lang="en-GB" sz="1200" b="1" dirty="0" err="1"/>
              <a:t>Mae’n</a:t>
            </a:r>
            <a:r>
              <a:rPr lang="en-GB" sz="1200" b="1" dirty="0"/>
              <a:t> well </a:t>
            </a:r>
            <a:r>
              <a:rPr lang="en-GB" sz="1200" b="1" dirty="0" err="1"/>
              <a:t>gyda</a:t>
            </a:r>
            <a:r>
              <a:rPr lang="en-GB" sz="1200" b="1" dirty="0"/>
              <a:t> fi </a:t>
            </a:r>
            <a:r>
              <a:rPr lang="en-GB" sz="1200" dirty="0"/>
              <a:t>= I prefer</a:t>
            </a:r>
          </a:p>
          <a:p>
            <a:r>
              <a:rPr lang="en-GB" sz="1200" b="1" dirty="0"/>
              <a:t>Does dim </a:t>
            </a:r>
            <a:r>
              <a:rPr lang="en-GB" sz="1200" b="1" dirty="0" err="1"/>
              <a:t>ots</a:t>
            </a:r>
            <a:r>
              <a:rPr lang="en-GB" sz="1200" b="1" dirty="0"/>
              <a:t> </a:t>
            </a:r>
            <a:r>
              <a:rPr lang="en-GB" sz="1200" b="1" dirty="0" err="1"/>
              <a:t>gyda</a:t>
            </a:r>
            <a:r>
              <a:rPr lang="en-GB" sz="1200" b="1" dirty="0"/>
              <a:t> fi </a:t>
            </a:r>
            <a:r>
              <a:rPr lang="en-GB" sz="1200" dirty="0"/>
              <a:t>= I don’t care</a:t>
            </a:r>
          </a:p>
          <a:p>
            <a:r>
              <a:rPr lang="en-GB" sz="1200" b="1" dirty="0"/>
              <a:t>Does dim </a:t>
            </a:r>
            <a:r>
              <a:rPr lang="en-GB" sz="1200" b="1" dirty="0" err="1"/>
              <a:t>pwynt</a:t>
            </a:r>
            <a:r>
              <a:rPr lang="en-GB" sz="1200" b="1" dirty="0"/>
              <a:t> / </a:t>
            </a:r>
            <a:r>
              <a:rPr lang="en-GB" sz="1200" b="1" dirty="0" err="1"/>
              <a:t>pwrpas</a:t>
            </a:r>
            <a:r>
              <a:rPr lang="en-GB" sz="1200" b="1" dirty="0"/>
              <a:t> </a:t>
            </a:r>
            <a:r>
              <a:rPr lang="en-GB" sz="1200" dirty="0"/>
              <a:t>= There’s no point / purpose</a:t>
            </a:r>
          </a:p>
          <a:p>
            <a:r>
              <a:rPr lang="en-GB" sz="1200" b="1" dirty="0" err="1"/>
              <a:t>Baswn</a:t>
            </a:r>
            <a:r>
              <a:rPr lang="en-GB" sz="1200" b="1" dirty="0"/>
              <a:t> </a:t>
            </a:r>
            <a:r>
              <a:rPr lang="en-GB" sz="1200" b="1" dirty="0" err="1"/>
              <a:t>i’n</a:t>
            </a:r>
            <a:r>
              <a:rPr lang="en-GB" sz="1200" b="1" dirty="0"/>
              <a:t> </a:t>
            </a:r>
            <a:r>
              <a:rPr lang="en-GB" sz="1200" dirty="0"/>
              <a:t>= I would</a:t>
            </a:r>
          </a:p>
          <a:p>
            <a:r>
              <a:rPr lang="en-GB" sz="1200" b="1" dirty="0" err="1"/>
              <a:t>Hoffwn</a:t>
            </a:r>
            <a:r>
              <a:rPr lang="en-GB" sz="1200" b="1" dirty="0"/>
              <a:t> </a:t>
            </a:r>
            <a:r>
              <a:rPr lang="en-GB" sz="1200" b="1" dirty="0" err="1"/>
              <a:t>i</a:t>
            </a:r>
            <a:r>
              <a:rPr lang="en-GB" sz="1200" b="1" dirty="0"/>
              <a:t> </a:t>
            </a:r>
            <a:r>
              <a:rPr lang="en-GB" sz="1200" dirty="0"/>
              <a:t>= I would like</a:t>
            </a:r>
          </a:p>
          <a:p>
            <a:r>
              <a:rPr lang="en-GB" sz="1200" b="1" dirty="0" err="1"/>
              <a:t>Pe</a:t>
            </a:r>
            <a:r>
              <a:rPr lang="en-GB" sz="1200" b="1" dirty="0"/>
              <a:t> </a:t>
            </a:r>
            <a:r>
              <a:rPr lang="en-GB" sz="1200" b="1" dirty="0" err="1"/>
              <a:t>bawn</a:t>
            </a:r>
            <a:r>
              <a:rPr lang="en-GB" sz="1200" b="1" dirty="0"/>
              <a:t> </a:t>
            </a:r>
            <a:r>
              <a:rPr lang="en-GB" sz="1200" b="1" dirty="0" err="1"/>
              <a:t>i’n</a:t>
            </a:r>
            <a:r>
              <a:rPr lang="en-GB" sz="1200" b="1" dirty="0"/>
              <a:t> </a:t>
            </a:r>
            <a:r>
              <a:rPr lang="en-GB" sz="1200" b="1" dirty="0" err="1"/>
              <a:t>gallu</a:t>
            </a:r>
            <a:r>
              <a:rPr lang="en-GB" sz="1200" b="1" dirty="0"/>
              <a:t> </a:t>
            </a:r>
            <a:r>
              <a:rPr lang="en-GB" sz="1200" dirty="0"/>
              <a:t>= If I were able to</a:t>
            </a:r>
          </a:p>
          <a:p>
            <a:endParaRPr lang="en-GB" sz="1200" b="1" dirty="0"/>
          </a:p>
          <a:p>
            <a:r>
              <a:rPr lang="en-GB" sz="1200" b="1" dirty="0" err="1"/>
              <a:t>Dylen</a:t>
            </a:r>
            <a:r>
              <a:rPr lang="en-GB" sz="1200" b="1" dirty="0"/>
              <a:t> </a:t>
            </a:r>
            <a:r>
              <a:rPr lang="en-GB" sz="1200" b="1" dirty="0" err="1"/>
              <a:t>ni</a:t>
            </a:r>
            <a:r>
              <a:rPr lang="en-GB" sz="1200" b="1" dirty="0"/>
              <a:t> </a:t>
            </a:r>
            <a:r>
              <a:rPr lang="en-GB" sz="1200" dirty="0"/>
              <a:t>= We should (</a:t>
            </a:r>
            <a:r>
              <a:rPr lang="en-GB" sz="1200" dirty="0" err="1"/>
              <a:t>Dylen</a:t>
            </a:r>
            <a:r>
              <a:rPr lang="en-GB" sz="1200" dirty="0"/>
              <a:t> </a:t>
            </a:r>
            <a:r>
              <a:rPr lang="en-GB" sz="1200" dirty="0" err="1"/>
              <a:t>ni</a:t>
            </a:r>
            <a:r>
              <a:rPr lang="en-GB" sz="1200" dirty="0"/>
              <a:t> </a:t>
            </a:r>
            <a:r>
              <a:rPr lang="en-GB" sz="1200" dirty="0" err="1"/>
              <a:t>gael</a:t>
            </a:r>
            <a:r>
              <a:rPr lang="en-GB" sz="1200" dirty="0"/>
              <a:t> = We should have</a:t>
            </a:r>
            <a:r>
              <a:rPr lang="en-GB" sz="1200" b="1" dirty="0"/>
              <a:t>)</a:t>
            </a:r>
          </a:p>
          <a:p>
            <a:r>
              <a:rPr lang="en-GB" sz="1200" b="1" dirty="0" err="1"/>
              <a:t>Dylai</a:t>
            </a:r>
            <a:r>
              <a:rPr lang="en-GB" sz="1200" b="1" dirty="0"/>
              <a:t> </a:t>
            </a:r>
            <a:r>
              <a:rPr lang="en-GB" sz="1200" b="1" dirty="0" err="1"/>
              <a:t>fod</a:t>
            </a:r>
            <a:r>
              <a:rPr lang="en-GB" sz="1200" b="1" dirty="0"/>
              <a:t> </a:t>
            </a:r>
            <a:r>
              <a:rPr lang="en-GB" sz="1200" dirty="0"/>
              <a:t>= There should be</a:t>
            </a:r>
          </a:p>
          <a:p>
            <a:r>
              <a:rPr lang="en-GB" sz="1200" b="1" dirty="0" err="1"/>
              <a:t>Gallen</a:t>
            </a:r>
            <a:r>
              <a:rPr lang="en-GB" sz="1200" b="1" dirty="0"/>
              <a:t> </a:t>
            </a:r>
            <a:r>
              <a:rPr lang="en-GB" sz="1200" b="1" dirty="0" err="1"/>
              <a:t>ni</a:t>
            </a:r>
            <a:r>
              <a:rPr lang="en-GB" sz="1200" b="1" dirty="0"/>
              <a:t> </a:t>
            </a:r>
            <a:r>
              <a:rPr lang="en-GB" sz="1200" dirty="0"/>
              <a:t>= We could         </a:t>
            </a:r>
            <a:r>
              <a:rPr lang="en-GB" sz="1200" b="1" dirty="0" err="1"/>
              <a:t>Galla</a:t>
            </a:r>
            <a:r>
              <a:rPr lang="en-GB" sz="1200" b="1" dirty="0"/>
              <a:t> </a:t>
            </a:r>
            <a:r>
              <a:rPr lang="en-GB" sz="1200" b="1" dirty="0" err="1"/>
              <a:t>i</a:t>
            </a:r>
            <a:r>
              <a:rPr lang="en-GB" sz="1200" b="1" dirty="0"/>
              <a:t> </a:t>
            </a:r>
            <a:r>
              <a:rPr lang="en-GB" sz="1200" dirty="0"/>
              <a:t>= I can</a:t>
            </a:r>
          </a:p>
          <a:p>
            <a:endParaRPr lang="en-GB" sz="1200" b="1" dirty="0"/>
          </a:p>
          <a:p>
            <a:r>
              <a:rPr lang="en-GB" sz="1200" b="1" dirty="0" err="1"/>
              <a:t>Es</a:t>
            </a:r>
            <a:r>
              <a:rPr lang="en-GB" sz="1200" b="1" dirty="0"/>
              <a:t> </a:t>
            </a:r>
            <a:r>
              <a:rPr lang="en-GB" sz="1200" b="1" dirty="0" err="1"/>
              <a:t>i</a:t>
            </a:r>
            <a:r>
              <a:rPr lang="en-GB" sz="1200" b="1" dirty="0"/>
              <a:t> </a:t>
            </a:r>
            <a:r>
              <a:rPr lang="en-GB" sz="1200" dirty="0"/>
              <a:t>= I went    </a:t>
            </a:r>
            <a:r>
              <a:rPr lang="en-GB" sz="1200" b="1" dirty="0" err="1"/>
              <a:t>Aethon</a:t>
            </a:r>
            <a:r>
              <a:rPr lang="en-GB" sz="1200" b="1" dirty="0"/>
              <a:t> </a:t>
            </a:r>
            <a:r>
              <a:rPr lang="en-GB" sz="1200" b="1" dirty="0" err="1"/>
              <a:t>ni</a:t>
            </a:r>
            <a:r>
              <a:rPr lang="en-GB" sz="1200" b="1" dirty="0"/>
              <a:t> </a:t>
            </a:r>
            <a:r>
              <a:rPr lang="en-GB" sz="1200" dirty="0"/>
              <a:t>= We went     </a:t>
            </a:r>
            <a:r>
              <a:rPr lang="en-GB" sz="1200" b="1" dirty="0" err="1"/>
              <a:t>Aethon</a:t>
            </a:r>
            <a:r>
              <a:rPr lang="en-GB" sz="1200" b="1" dirty="0"/>
              <a:t> </a:t>
            </a:r>
            <a:r>
              <a:rPr lang="en-GB" sz="1200" b="1" dirty="0" err="1"/>
              <a:t>nhw</a:t>
            </a:r>
            <a:r>
              <a:rPr lang="en-GB" sz="1200" b="1" dirty="0"/>
              <a:t> </a:t>
            </a:r>
            <a:r>
              <a:rPr lang="en-GB" sz="1200" dirty="0"/>
              <a:t>= They went</a:t>
            </a:r>
          </a:p>
          <a:p>
            <a:r>
              <a:rPr lang="en-GB" sz="1200" b="1" dirty="0" err="1"/>
              <a:t>Ces</a:t>
            </a:r>
            <a:r>
              <a:rPr lang="en-GB" sz="1200" b="1" dirty="0"/>
              <a:t> </a:t>
            </a:r>
            <a:r>
              <a:rPr lang="en-GB" sz="1200" b="1" dirty="0" err="1"/>
              <a:t>i</a:t>
            </a:r>
            <a:r>
              <a:rPr lang="en-GB" sz="1200" b="1" dirty="0"/>
              <a:t> </a:t>
            </a:r>
            <a:r>
              <a:rPr lang="en-GB" sz="1200" dirty="0"/>
              <a:t>= I had    </a:t>
            </a:r>
            <a:r>
              <a:rPr lang="en-GB" sz="1200" b="1" dirty="0" err="1"/>
              <a:t>Cafodd</a:t>
            </a:r>
            <a:r>
              <a:rPr lang="en-GB" sz="1200" b="1" dirty="0"/>
              <a:t> e / o </a:t>
            </a:r>
            <a:r>
              <a:rPr lang="en-GB" sz="1200" dirty="0"/>
              <a:t>= He had</a:t>
            </a:r>
            <a:r>
              <a:rPr lang="en-GB" sz="1200" b="1" dirty="0"/>
              <a:t>     </a:t>
            </a:r>
            <a:r>
              <a:rPr lang="en-GB" sz="1200" b="1" dirty="0" err="1"/>
              <a:t>Cawson</a:t>
            </a:r>
            <a:r>
              <a:rPr lang="en-GB" sz="1200" b="1" dirty="0"/>
              <a:t> </a:t>
            </a:r>
            <a:r>
              <a:rPr lang="en-GB" sz="1200" b="1" dirty="0" err="1"/>
              <a:t>nhw</a:t>
            </a:r>
            <a:r>
              <a:rPr lang="en-GB" sz="1200" b="1" dirty="0"/>
              <a:t> </a:t>
            </a:r>
            <a:r>
              <a:rPr lang="en-GB" sz="1200" dirty="0"/>
              <a:t>= They had</a:t>
            </a:r>
          </a:p>
          <a:p>
            <a:r>
              <a:rPr lang="en-GB" sz="1200" b="1" dirty="0" err="1"/>
              <a:t>Gwyliais</a:t>
            </a:r>
            <a:r>
              <a:rPr lang="en-GB" sz="1200" b="1" dirty="0"/>
              <a:t> </a:t>
            </a:r>
            <a:r>
              <a:rPr lang="en-GB" sz="1200" b="1" dirty="0" err="1"/>
              <a:t>i</a:t>
            </a:r>
            <a:r>
              <a:rPr lang="en-GB" sz="1200" b="1" dirty="0"/>
              <a:t> </a:t>
            </a:r>
            <a:r>
              <a:rPr lang="en-GB" sz="1200" dirty="0"/>
              <a:t>= I watched   </a:t>
            </a:r>
            <a:r>
              <a:rPr lang="en-GB" sz="1200" b="1" dirty="0" err="1"/>
              <a:t>Gwyliodd</a:t>
            </a:r>
            <a:r>
              <a:rPr lang="en-GB" sz="1200" b="1" dirty="0"/>
              <a:t> hi </a:t>
            </a:r>
            <a:r>
              <a:rPr lang="en-GB" sz="1200" dirty="0"/>
              <a:t>= She watched  </a:t>
            </a:r>
          </a:p>
          <a:p>
            <a:r>
              <a:rPr lang="en-GB" sz="1200" b="1" dirty="0" err="1"/>
              <a:t>Mwynheuais</a:t>
            </a:r>
            <a:r>
              <a:rPr lang="en-GB" sz="1200" b="1" dirty="0"/>
              <a:t> </a:t>
            </a:r>
            <a:r>
              <a:rPr lang="en-GB" sz="1200" b="1" dirty="0" err="1"/>
              <a:t>i</a:t>
            </a:r>
            <a:r>
              <a:rPr lang="en-GB" sz="1200" b="1" dirty="0"/>
              <a:t> </a:t>
            </a:r>
            <a:r>
              <a:rPr lang="en-GB" sz="1200" dirty="0"/>
              <a:t>= I enjoyed   </a:t>
            </a:r>
            <a:r>
              <a:rPr lang="en-GB" sz="1200" b="1" dirty="0" err="1"/>
              <a:t>Mwynheuon</a:t>
            </a:r>
            <a:r>
              <a:rPr lang="en-GB" sz="1200" b="1" dirty="0"/>
              <a:t> </a:t>
            </a:r>
            <a:r>
              <a:rPr lang="en-GB" sz="1200" b="1" dirty="0" err="1"/>
              <a:t>ni</a:t>
            </a:r>
            <a:r>
              <a:rPr lang="en-GB" sz="1200" b="1" dirty="0"/>
              <a:t> </a:t>
            </a:r>
            <a:r>
              <a:rPr lang="en-GB" sz="1200" dirty="0"/>
              <a:t>= We enjoyed</a:t>
            </a:r>
          </a:p>
          <a:p>
            <a:endParaRPr lang="en-GB" sz="1200" b="1" dirty="0"/>
          </a:p>
          <a:p>
            <a:r>
              <a:rPr lang="en-GB" sz="1200" b="1" dirty="0" err="1"/>
              <a:t>Roeddwn</a:t>
            </a:r>
            <a:r>
              <a:rPr lang="en-GB" sz="1200" b="1" dirty="0"/>
              <a:t> </a:t>
            </a:r>
            <a:r>
              <a:rPr lang="en-GB" sz="1200" b="1" dirty="0" err="1"/>
              <a:t>i’n</a:t>
            </a:r>
            <a:r>
              <a:rPr lang="en-GB" sz="1200" b="1" dirty="0"/>
              <a:t> </a:t>
            </a:r>
            <a:r>
              <a:rPr lang="en-GB" sz="1200" b="1" dirty="0" err="1"/>
              <a:t>arfer</a:t>
            </a:r>
            <a:r>
              <a:rPr lang="en-GB" sz="1200" dirty="0"/>
              <a:t> = I used to    </a:t>
            </a:r>
            <a:r>
              <a:rPr lang="en-GB" sz="1200" b="1" dirty="0" err="1"/>
              <a:t>Roedd</a:t>
            </a:r>
            <a:r>
              <a:rPr lang="en-GB" sz="1200" b="1" dirty="0"/>
              <a:t> </a:t>
            </a:r>
            <a:r>
              <a:rPr lang="en-GB" sz="1200" b="1" dirty="0" err="1"/>
              <a:t>hi’n</a:t>
            </a:r>
            <a:r>
              <a:rPr lang="en-GB" sz="1200" b="1" dirty="0"/>
              <a:t> </a:t>
            </a:r>
            <a:r>
              <a:rPr lang="en-GB" sz="1200" b="1" dirty="0" err="1"/>
              <a:t>arfer</a:t>
            </a:r>
            <a:r>
              <a:rPr lang="en-GB" sz="1200" b="1" dirty="0"/>
              <a:t> </a:t>
            </a:r>
            <a:r>
              <a:rPr lang="en-GB" sz="1200" dirty="0"/>
              <a:t>= She used to</a:t>
            </a:r>
          </a:p>
          <a:p>
            <a:endParaRPr lang="en-GB" sz="1200" dirty="0"/>
          </a:p>
          <a:p>
            <a:r>
              <a:rPr lang="en-GB" sz="1200" b="1" dirty="0" err="1"/>
              <a:t>Fy</a:t>
            </a:r>
            <a:r>
              <a:rPr lang="en-GB" sz="1200" b="1" dirty="0"/>
              <a:t> </a:t>
            </a:r>
            <a:r>
              <a:rPr lang="en-GB" sz="1200" b="1" dirty="0" err="1"/>
              <a:t>hoff</a:t>
            </a:r>
            <a:r>
              <a:rPr lang="en-GB" sz="1200" b="1" dirty="0"/>
              <a:t> ___ </a:t>
            </a:r>
            <a:r>
              <a:rPr lang="en-GB" sz="1200" b="1" dirty="0" err="1"/>
              <a:t>ydy</a:t>
            </a:r>
            <a:r>
              <a:rPr lang="en-GB" sz="1200" b="1" dirty="0"/>
              <a:t> </a:t>
            </a:r>
            <a:r>
              <a:rPr lang="en-GB" sz="1200" dirty="0"/>
              <a:t>= My favourite ___ is</a:t>
            </a:r>
          </a:p>
          <a:p>
            <a:r>
              <a:rPr lang="en-GB" sz="1200" b="1" dirty="0" err="1"/>
              <a:t>Ei</a:t>
            </a:r>
            <a:r>
              <a:rPr lang="en-GB" sz="1200" b="1" dirty="0"/>
              <a:t> </a:t>
            </a:r>
            <a:r>
              <a:rPr lang="en-GB" sz="1200" b="1" dirty="0" err="1"/>
              <a:t>hoff</a:t>
            </a:r>
            <a:r>
              <a:rPr lang="en-GB" sz="1200" b="1" dirty="0"/>
              <a:t> </a:t>
            </a:r>
            <a:r>
              <a:rPr lang="en-GB" sz="1200" dirty="0"/>
              <a:t>= His / her favourite    </a:t>
            </a:r>
            <a:r>
              <a:rPr lang="en-GB" sz="1200" b="1" dirty="0"/>
              <a:t>Eu </a:t>
            </a:r>
            <a:r>
              <a:rPr lang="en-GB" sz="1200" b="1" dirty="0" err="1"/>
              <a:t>hoff</a:t>
            </a:r>
            <a:r>
              <a:rPr lang="en-GB" sz="1200" b="1" dirty="0"/>
              <a:t> </a:t>
            </a:r>
            <a:r>
              <a:rPr lang="en-GB" sz="1200" dirty="0"/>
              <a:t>= Their favourite</a:t>
            </a:r>
          </a:p>
          <a:p>
            <a:r>
              <a:rPr lang="en-GB" sz="1200" b="1" dirty="0" err="1"/>
              <a:t>Fy</a:t>
            </a:r>
            <a:r>
              <a:rPr lang="en-GB" sz="1200" b="1" dirty="0"/>
              <a:t> </a:t>
            </a:r>
            <a:r>
              <a:rPr lang="en-GB" sz="1200" b="1" dirty="0" err="1"/>
              <a:t>nghas</a:t>
            </a:r>
            <a:r>
              <a:rPr lang="en-GB" sz="1200" b="1" dirty="0"/>
              <a:t> </a:t>
            </a:r>
            <a:r>
              <a:rPr lang="en-GB" sz="1200" dirty="0"/>
              <a:t>= My worst         </a:t>
            </a:r>
            <a:r>
              <a:rPr lang="en-GB" sz="1200" b="1" dirty="0" err="1"/>
              <a:t>Ei</a:t>
            </a:r>
            <a:r>
              <a:rPr lang="en-GB" sz="1200" b="1" dirty="0"/>
              <a:t> gas </a:t>
            </a:r>
            <a:r>
              <a:rPr lang="en-GB" sz="1200" dirty="0"/>
              <a:t>= His worst    </a:t>
            </a:r>
            <a:r>
              <a:rPr lang="en-GB" sz="1200" b="1" dirty="0" err="1"/>
              <a:t>Ei</a:t>
            </a:r>
            <a:r>
              <a:rPr lang="en-GB" sz="1200" b="1" dirty="0"/>
              <a:t> </a:t>
            </a:r>
            <a:r>
              <a:rPr lang="en-GB" sz="1200" b="1" dirty="0" err="1"/>
              <a:t>chas</a:t>
            </a:r>
            <a:r>
              <a:rPr lang="en-GB" sz="1200" b="1" dirty="0"/>
              <a:t> </a:t>
            </a:r>
            <a:r>
              <a:rPr lang="en-GB" sz="1200" dirty="0"/>
              <a:t>= her worst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250">
            <a:off x="9064468" y="111986"/>
            <a:ext cx="2123473" cy="1292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2" y="92965"/>
            <a:ext cx="1119190" cy="11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4207000" y="218281"/>
            <a:ext cx="54645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Darllenwch</a:t>
            </a:r>
            <a:r>
              <a:rPr lang="en-US" altLang="en-US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y 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brawddegau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. </a:t>
            </a:r>
            <a:endParaRPr lang="en-US" altLang="en-US" sz="2000" b="1" dirty="0" smtClean="0">
              <a:solidFill>
                <a:srgbClr val="0070C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Ticiwch</a:t>
            </a:r>
            <a:r>
              <a:rPr lang="en-US" altLang="en-US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Cywir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neu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Anghywir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” bob 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tro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.                     </a:t>
            </a:r>
            <a:endParaRPr lang="en-US" altLang="en-US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524000" y="267176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y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Rectangle 122"/>
          <p:cNvSpPr>
            <a:spLocks noChangeArrowheads="1"/>
          </p:cNvSpPr>
          <p:nvPr/>
        </p:nvSpPr>
        <p:spPr bwMode="auto">
          <a:xfrm>
            <a:off x="1524000" y="57769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y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10" y="2745957"/>
            <a:ext cx="220503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306265" y="926167"/>
            <a:ext cx="11544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Shwmae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!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F’enw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ydy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Deri a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dw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i’n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byw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Wrecsam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Dw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i’n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hoffi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gwylio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‘Scrum 5’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gyda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Dad a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fy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chwaer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Mae’r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rhaglen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ymlaen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am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hanner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awr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wedi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saith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nos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Sadwrn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Mae’n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gas 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Eastenders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achos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mae’n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sbwriel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fy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marn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mae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gwylio’r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teledu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helpu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ymlacio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Ond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anffodus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does gen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ddim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teledu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f’ystafell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wely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Hoffwn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gael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un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gyfer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fy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mhen-blwydd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ym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mis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Mehefin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graphicFrame>
        <p:nvGraphicFramePr>
          <p:cNvPr id="2171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337036"/>
              </p:ext>
            </p:extLst>
          </p:nvPr>
        </p:nvGraphicFramePr>
        <p:xfrm>
          <a:off x="640129" y="2745959"/>
          <a:ext cx="8728075" cy="3651527"/>
        </p:xfrm>
        <a:graphic>
          <a:graphicData uri="http://schemas.openxmlformats.org/drawingml/2006/table">
            <a:tbl>
              <a:tblPr/>
              <a:tblGrid>
                <a:gridCol w="5919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51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2025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Cywir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2025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Anghywir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Mae Deri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yn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hoffi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gwylio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rhaglen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chwaraeon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 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Efo’i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ffrindiau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mae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o’n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gwylio’r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rhaglen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Mae’r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rhaglen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ymlaen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ar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y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penwythnos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Dydy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Deri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ddim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yn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hoffi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operau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sebon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Mae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penblwydd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Deri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yn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y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gaeaf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79131" y="45729"/>
            <a:ext cx="3733800" cy="799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mtClean="0"/>
              <a:t>I ddechrau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4207000" y="218281"/>
            <a:ext cx="54645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Darllenwch</a:t>
            </a:r>
            <a:r>
              <a:rPr lang="en-US" altLang="en-US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y 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brawddegau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. </a:t>
            </a:r>
            <a:endParaRPr lang="en-US" altLang="en-US" sz="2000" b="1" dirty="0" smtClean="0">
              <a:solidFill>
                <a:srgbClr val="0070C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Ticiwch</a:t>
            </a:r>
            <a:r>
              <a:rPr lang="en-US" altLang="en-US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Cywir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neu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Anghywir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” bob 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tro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.                     </a:t>
            </a:r>
            <a:endParaRPr lang="en-US" altLang="en-US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524000" y="267176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y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Rectangle 122"/>
          <p:cNvSpPr>
            <a:spLocks noChangeArrowheads="1"/>
          </p:cNvSpPr>
          <p:nvPr/>
        </p:nvSpPr>
        <p:spPr bwMode="auto">
          <a:xfrm>
            <a:off x="1524000" y="57769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y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4" y="2855913"/>
            <a:ext cx="220503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306265" y="926167"/>
            <a:ext cx="11544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Shwmae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!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F’enw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ydy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Deri a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dw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i’n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byw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Wrecsam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Dw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i’n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hoffi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gwylio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‘Scrum 5’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gyda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Dad a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fy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chwaer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Mae’r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rhaglen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ymlaen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am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hanner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awr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wedi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saith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nos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Sadwrn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Mae’n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gas 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Eastenders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achos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mae’n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sbwriel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fy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marn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mae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gwylio’r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teledu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helpu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ymlacio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Ond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anffodus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does gen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ddim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teledu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f’ystafell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wely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Hoffwn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gael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un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gyfer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fy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mhen-blwydd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ym</a:t>
            </a:r>
            <a:r>
              <a:rPr lang="en-GB" alt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mis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Mehefin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graphicFrame>
        <p:nvGraphicFramePr>
          <p:cNvPr id="2171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12325"/>
              </p:ext>
            </p:extLst>
          </p:nvPr>
        </p:nvGraphicFramePr>
        <p:xfrm>
          <a:off x="451829" y="2855913"/>
          <a:ext cx="9919434" cy="3651527"/>
        </p:xfrm>
        <a:graphic>
          <a:graphicData uri="http://schemas.openxmlformats.org/drawingml/2006/table">
            <a:tbl>
              <a:tblPr/>
              <a:tblGrid>
                <a:gridCol w="6727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4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66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51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2025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Cywir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02025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2025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Anghywir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Mae Deri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yn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hoffi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gwylio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rhaglen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chwaraeon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 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CYWIR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Efo’i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ffrindiau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mae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o’n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gwylio’r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rhaglen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ANGHYWIR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Mae’r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rhaglen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ymlaen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ar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y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penwythnos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CYWIR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Dydy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Deri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ddim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yn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hoffi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operau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sebon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CYWIR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Mae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penblwydd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Deri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yn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y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gaeaf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ANGHYWIR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7" marR="91437"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79131" y="45729"/>
            <a:ext cx="3733800" cy="799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mtClean="0"/>
              <a:t>I ddechrau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159153" y="213268"/>
            <a:ext cx="4724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Rhowch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rhaglenni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teledu</a:t>
            </a:r>
            <a:endParaRPr lang="en-US" altLang="en-US" sz="20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trefn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 1-5.  1 = y </a:t>
            </a:r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gorau</a:t>
            </a:r>
            <a:endParaRPr lang="en-US" altLang="en-US" sz="20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(Put the sports in order 1-5. 1 = the best)      </a:t>
            </a:r>
            <a:endParaRPr lang="en-US" altLang="en-US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524001" y="2758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020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y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143" name="Group 71"/>
          <p:cNvGraphicFramePr>
            <a:graphicFrameLocks noGrp="1"/>
          </p:cNvGraphicFramePr>
          <p:nvPr/>
        </p:nvGraphicFramePr>
        <p:xfrm>
          <a:off x="1830389" y="4071938"/>
          <a:ext cx="8531225" cy="2709860"/>
        </p:xfrm>
        <a:graphic>
          <a:graphicData uri="http://schemas.openxmlformats.org/drawingml/2006/table">
            <a:tbl>
              <a:tblPr/>
              <a:tblGrid>
                <a:gridCol w="7667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3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1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27" marR="91427"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27" marR="91427"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1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27" marR="91427"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27" marR="91427"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27" marR="91427"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27" marR="91427"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1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27" marR="91427"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27" marR="91427"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1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27" marR="91427"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27" marR="91427"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4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7229775" y="193816"/>
            <a:ext cx="47625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91657" y="3958197"/>
            <a:ext cx="4716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1656" y="4542640"/>
            <a:ext cx="4716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9591655" y="6150114"/>
            <a:ext cx="4716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91656" y="5607824"/>
            <a:ext cx="4716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11025" y="5093337"/>
            <a:ext cx="4716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3</a:t>
            </a:r>
          </a:p>
        </p:txBody>
      </p:sp>
      <p:sp>
        <p:nvSpPr>
          <p:cNvPr id="17438" name="TextBox 2"/>
          <p:cNvSpPr txBox="1">
            <a:spLocks noChangeArrowheads="1"/>
          </p:cNvSpPr>
          <p:nvPr/>
        </p:nvSpPr>
        <p:spPr bwMode="auto">
          <a:xfrm>
            <a:off x="1072662" y="1368425"/>
            <a:ext cx="1023424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Tesni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ydw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dw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i’n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mwynhau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gwylio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rhaglenni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comedi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fawr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iawn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fel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Saturday Night Takeaway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achos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mae’n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helpu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ymlacio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Weithiau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dw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i’n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hoffi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gweld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operau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sebon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gyda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ffrindiau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hefyd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. Beth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bynnag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dydy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Hollyoaks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ddim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well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Coronation Street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ond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mae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Eastenders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well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hynny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Fy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hoff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raglen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ydy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Take me Out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achos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mae’n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ddoniol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ac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fywiog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ond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mae’n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gas gen </a:t>
            </a:r>
            <a:r>
              <a:rPr lang="en-GB" altLang="en-US" sz="22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i’r</a:t>
            </a:r>
            <a:r>
              <a:rPr lang="en-GB" alt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Simpsons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achos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mae’n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dwp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ac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wastraff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amser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wir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pwy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sydd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am weld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rhaglen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am Homer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a’i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deulu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rhyfedd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?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fy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marn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mae’n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wastraff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amser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Wyt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ti’n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cytuno</a:t>
            </a:r>
            <a:r>
              <a:rPr lang="en-GB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131" y="45729"/>
            <a:ext cx="3733800" cy="799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mtClean="0"/>
              <a:t>I ddechrau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1774825" y="1825625"/>
            <a:ext cx="35433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774825" y="2781300"/>
            <a:ext cx="35433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1774825" y="3644900"/>
            <a:ext cx="35433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774825" y="4652963"/>
            <a:ext cx="35433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1774825" y="5661025"/>
            <a:ext cx="35433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951538" y="5594350"/>
            <a:ext cx="4608512" cy="12636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GB" sz="1600" dirty="0" err="1"/>
              <a:t>Fy</a:t>
            </a:r>
            <a:r>
              <a:rPr lang="en-GB" sz="1600" dirty="0"/>
              <a:t> </a:t>
            </a:r>
            <a:r>
              <a:rPr lang="en-GB" sz="1600" dirty="0" err="1"/>
              <a:t>hoff</a:t>
            </a:r>
            <a:r>
              <a:rPr lang="en-GB" sz="1600" dirty="0"/>
              <a:t> </a:t>
            </a:r>
            <a:r>
              <a:rPr lang="en-GB" sz="1600" dirty="0" err="1"/>
              <a:t>raglen</a:t>
            </a:r>
            <a:r>
              <a:rPr lang="en-GB" sz="1600" dirty="0"/>
              <a:t> </a:t>
            </a:r>
            <a:r>
              <a:rPr lang="en-GB" sz="1600" dirty="0" err="1"/>
              <a:t>ydy</a:t>
            </a:r>
            <a:r>
              <a:rPr lang="en-GB" sz="1600" dirty="0"/>
              <a:t> The One Show </a:t>
            </a:r>
            <a:r>
              <a:rPr lang="en-GB" sz="1600" dirty="0" err="1"/>
              <a:t>achos</a:t>
            </a:r>
            <a:r>
              <a:rPr lang="en-GB" sz="1600" dirty="0"/>
              <a:t> </a:t>
            </a:r>
            <a:r>
              <a:rPr lang="en-GB" sz="1600" dirty="0" err="1"/>
              <a:t>mae’n</a:t>
            </a:r>
            <a:r>
              <a:rPr lang="en-GB" sz="1600" dirty="0"/>
              <a:t> </a:t>
            </a:r>
            <a:r>
              <a:rPr lang="en-GB" sz="1600" dirty="0" err="1"/>
              <a:t>ddiddorol</a:t>
            </a:r>
            <a:r>
              <a:rPr lang="en-GB" sz="1600" dirty="0"/>
              <a:t> ac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gyffrous</a:t>
            </a:r>
            <a:r>
              <a:rPr lang="en-GB" sz="1600" dirty="0"/>
              <a:t> </a:t>
            </a:r>
            <a:r>
              <a:rPr lang="en-GB" sz="1600" dirty="0" err="1"/>
              <a:t>ond</a:t>
            </a:r>
            <a:r>
              <a:rPr lang="en-GB" sz="1600" dirty="0"/>
              <a:t> </a:t>
            </a:r>
            <a:r>
              <a:rPr lang="en-GB" sz="1600" dirty="0" err="1"/>
              <a:t>mae</a:t>
            </a:r>
            <a:r>
              <a:rPr lang="en-GB" sz="1600" dirty="0"/>
              <a:t> The Chase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gallu</a:t>
            </a:r>
            <a:r>
              <a:rPr lang="en-GB" sz="1600" dirty="0"/>
              <a:t> bod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dda</a:t>
            </a:r>
            <a:r>
              <a:rPr lang="en-GB" sz="1600" dirty="0"/>
              <a:t> </a:t>
            </a:r>
            <a:r>
              <a:rPr lang="en-GB" sz="1600" dirty="0" err="1"/>
              <a:t>iawn</a:t>
            </a:r>
            <a:r>
              <a:rPr lang="en-GB" sz="1600" dirty="0"/>
              <a:t> </a:t>
            </a:r>
            <a:r>
              <a:rPr lang="en-GB" sz="1600" dirty="0" err="1"/>
              <a:t>hefyd</a:t>
            </a:r>
            <a:r>
              <a:rPr lang="en-GB" dirty="0"/>
              <a:t>.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fy</a:t>
            </a:r>
            <a:r>
              <a:rPr lang="en-GB" sz="1600" dirty="0"/>
              <a:t> </a:t>
            </a:r>
            <a:r>
              <a:rPr lang="en-GB" sz="1600" dirty="0" err="1"/>
              <a:t>marn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mae’n</a:t>
            </a:r>
            <a:r>
              <a:rPr lang="en-GB" sz="1600" dirty="0"/>
              <a:t> </a:t>
            </a:r>
            <a:r>
              <a:rPr lang="en-GB" sz="1600" dirty="0" err="1"/>
              <a:t>arbennig</a:t>
            </a:r>
            <a:r>
              <a:rPr lang="en-GB" sz="1600" dirty="0"/>
              <a:t> o </a:t>
            </a:r>
            <a:r>
              <a:rPr lang="en-GB" sz="1600" dirty="0" err="1"/>
              <a:t>dda</a:t>
            </a:r>
            <a:r>
              <a:rPr lang="en-GB" sz="1600" dirty="0"/>
              <a:t>.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5951538" y="4533901"/>
            <a:ext cx="4608512" cy="9826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bendant</a:t>
            </a:r>
            <a:r>
              <a:rPr lang="en-GB" sz="1600" dirty="0"/>
              <a:t>, </a:t>
            </a:r>
            <a:r>
              <a:rPr lang="en-GB" sz="1600" dirty="0" err="1"/>
              <a:t>roedd</a:t>
            </a:r>
            <a:r>
              <a:rPr lang="en-GB" sz="1600" dirty="0"/>
              <a:t> y trip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wych</a:t>
            </a:r>
            <a:r>
              <a:rPr lang="en-GB" sz="1600" dirty="0"/>
              <a:t> ac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werth</a:t>
            </a:r>
            <a:r>
              <a:rPr lang="en-GB" sz="1600" dirty="0"/>
              <a:t> </a:t>
            </a:r>
            <a:r>
              <a:rPr lang="en-GB" sz="1600" dirty="0" err="1"/>
              <a:t>yr</a:t>
            </a:r>
            <a:r>
              <a:rPr lang="en-GB" sz="1600" dirty="0"/>
              <a:t> </a:t>
            </a:r>
            <a:r>
              <a:rPr lang="en-GB" sz="1600" dirty="0" err="1"/>
              <a:t>arian</a:t>
            </a:r>
            <a:r>
              <a:rPr lang="en-GB" sz="1600" dirty="0"/>
              <a:t> </a:t>
            </a:r>
            <a:r>
              <a:rPr lang="en-GB" sz="1600" dirty="0" err="1"/>
              <a:t>ond</a:t>
            </a:r>
            <a:r>
              <a:rPr lang="en-GB" sz="1600" dirty="0"/>
              <a:t> </a:t>
            </a:r>
            <a:r>
              <a:rPr lang="en-GB" sz="1600" dirty="0" err="1"/>
              <a:t>roedd</a:t>
            </a:r>
            <a:r>
              <a:rPr lang="en-GB" sz="1600" dirty="0"/>
              <a:t> y </a:t>
            </a:r>
            <a:r>
              <a:rPr lang="en-GB" sz="1600" dirty="0" err="1"/>
              <a:t>trên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hen,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oer</a:t>
            </a:r>
            <a:r>
              <a:rPr lang="en-GB" sz="1600" dirty="0"/>
              <a:t> ac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swnllyd</a:t>
            </a:r>
            <a:r>
              <a:rPr lang="en-GB" sz="1600" dirty="0"/>
              <a:t> </a:t>
            </a:r>
            <a:r>
              <a:rPr lang="en-GB" sz="1600" dirty="0" err="1"/>
              <a:t>iawn</a:t>
            </a:r>
            <a:r>
              <a:rPr lang="en-GB" sz="1600" dirty="0"/>
              <a:t>, </a:t>
            </a:r>
            <a:r>
              <a:rPr lang="en-GB" sz="1600" dirty="0" err="1"/>
              <a:t>iawn</a:t>
            </a:r>
            <a:r>
              <a:rPr lang="en-GB" sz="1600" dirty="0"/>
              <a:t>!</a:t>
            </a: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5951538" y="3516314"/>
            <a:ext cx="4608512" cy="9413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GB" sz="1600" dirty="0"/>
              <a:t>O </a:t>
            </a:r>
            <a:r>
              <a:rPr lang="en-GB" sz="1600" dirty="0" err="1"/>
              <a:t>dro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dro</a:t>
            </a:r>
            <a:r>
              <a:rPr lang="en-GB" sz="1600" dirty="0"/>
              <a:t>, </a:t>
            </a:r>
            <a:r>
              <a:rPr lang="en-GB" sz="1600" dirty="0" err="1"/>
              <a:t>dw</a:t>
            </a:r>
            <a:r>
              <a:rPr lang="en-GB" sz="1600" dirty="0"/>
              <a:t> </a:t>
            </a:r>
            <a:r>
              <a:rPr lang="en-GB" sz="1600" dirty="0" err="1"/>
              <a:t>i’n</a:t>
            </a:r>
            <a:r>
              <a:rPr lang="en-GB" sz="1600" dirty="0"/>
              <a:t> </a:t>
            </a:r>
            <a:r>
              <a:rPr lang="en-GB" sz="1600" dirty="0" err="1"/>
              <a:t>mwynhau</a:t>
            </a:r>
            <a:r>
              <a:rPr lang="en-GB" sz="1600" dirty="0"/>
              <a:t> </a:t>
            </a:r>
            <a:r>
              <a:rPr lang="en-GB" sz="1600" dirty="0" err="1"/>
              <a:t>cysgu’n</a:t>
            </a:r>
            <a:r>
              <a:rPr lang="en-GB" sz="1600" dirty="0"/>
              <a:t> </a:t>
            </a:r>
            <a:r>
              <a:rPr lang="en-GB" sz="1600" dirty="0" err="1"/>
              <a:t>hwyr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fore </a:t>
            </a:r>
            <a:r>
              <a:rPr lang="en-GB" sz="1600" dirty="0" err="1"/>
              <a:t>Sul</a:t>
            </a:r>
            <a:r>
              <a:rPr lang="en-GB" sz="1600" dirty="0"/>
              <a:t> </a:t>
            </a:r>
            <a:r>
              <a:rPr lang="en-GB" sz="1600" dirty="0" err="1"/>
              <a:t>ond</a:t>
            </a:r>
            <a:r>
              <a:rPr lang="en-GB" sz="1600" dirty="0"/>
              <a:t> </a:t>
            </a:r>
            <a:r>
              <a:rPr lang="en-GB" sz="1600" dirty="0" err="1"/>
              <a:t>weithiau</a:t>
            </a:r>
            <a:r>
              <a:rPr lang="en-GB" sz="1600" dirty="0"/>
              <a:t> </a:t>
            </a:r>
            <a:r>
              <a:rPr lang="en-GB" sz="1600" dirty="0" err="1"/>
              <a:t>dw</a:t>
            </a:r>
            <a:r>
              <a:rPr lang="en-GB" sz="1600" dirty="0"/>
              <a:t> </a:t>
            </a:r>
            <a:r>
              <a:rPr lang="en-GB" sz="1600" dirty="0" err="1"/>
              <a:t>i’n</a:t>
            </a:r>
            <a:r>
              <a:rPr lang="en-GB" sz="1600" dirty="0"/>
              <a:t> </a:t>
            </a:r>
            <a:r>
              <a:rPr lang="en-GB" sz="1600" dirty="0" err="1"/>
              <a:t>gwylio’r</a:t>
            </a:r>
            <a:r>
              <a:rPr lang="en-GB" sz="1600" dirty="0"/>
              <a:t> </a:t>
            </a:r>
            <a:r>
              <a:rPr lang="en-GB" sz="1600" dirty="0" err="1"/>
              <a:t>teledu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y </a:t>
            </a:r>
            <a:r>
              <a:rPr lang="en-GB" sz="1600" dirty="0" err="1"/>
              <a:t>gwely</a:t>
            </a:r>
            <a:r>
              <a:rPr lang="en-GB" sz="1600" dirty="0"/>
              <a:t> </a:t>
            </a:r>
            <a:r>
              <a:rPr lang="en-GB" sz="1600" dirty="0" err="1"/>
              <a:t>trwy’r</a:t>
            </a:r>
            <a:r>
              <a:rPr lang="en-GB" sz="1600" dirty="0"/>
              <a:t> bore! </a:t>
            </a: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5967413" y="2565401"/>
            <a:ext cx="4578350" cy="860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GB" sz="1600" dirty="0" err="1"/>
              <a:t>Hoffwn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wylio</a:t>
            </a:r>
            <a:r>
              <a:rPr lang="en-GB" sz="1600" dirty="0"/>
              <a:t> </a:t>
            </a:r>
            <a:r>
              <a:rPr lang="en-GB" sz="1600" dirty="0" err="1"/>
              <a:t>Starwars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nos</a:t>
            </a:r>
            <a:r>
              <a:rPr lang="en-GB" sz="1600" dirty="0"/>
              <a:t> </a:t>
            </a:r>
            <a:r>
              <a:rPr lang="en-GB" sz="1600" dirty="0" err="1"/>
              <a:t>Sadwrn</a:t>
            </a:r>
            <a:r>
              <a:rPr lang="en-GB" sz="1600" dirty="0"/>
              <a:t>. </a:t>
            </a:r>
            <a:r>
              <a:rPr lang="en-GB" sz="1600" dirty="0" err="1"/>
              <a:t>Ddoe</a:t>
            </a:r>
            <a:r>
              <a:rPr lang="en-GB" sz="1600" dirty="0"/>
              <a:t> </a:t>
            </a:r>
            <a:r>
              <a:rPr lang="en-GB" sz="1600" dirty="0" err="1"/>
              <a:t>es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siopa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fy</a:t>
            </a:r>
            <a:r>
              <a:rPr lang="en-GB" sz="1600" dirty="0"/>
              <a:t> </a:t>
            </a:r>
            <a:r>
              <a:rPr lang="en-GB" sz="1600" dirty="0" err="1"/>
              <a:t>ffrindiau</a:t>
            </a:r>
            <a:r>
              <a:rPr lang="en-GB" sz="1600" dirty="0"/>
              <a:t>. </a:t>
            </a:r>
            <a:r>
              <a:rPr lang="en-GB" sz="1600" dirty="0" err="1"/>
              <a:t>Roedd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anhygoel</a:t>
            </a:r>
            <a:r>
              <a:rPr lang="en-GB" sz="1600" dirty="0"/>
              <a:t> a </a:t>
            </a:r>
            <a:r>
              <a:rPr lang="en-GB" sz="1600" dirty="0" err="1"/>
              <a:t>bydda</a:t>
            </a:r>
            <a:r>
              <a:rPr lang="en-GB" sz="1600" dirty="0"/>
              <a:t> </a:t>
            </a:r>
            <a:r>
              <a:rPr lang="en-GB" sz="1600" dirty="0" err="1"/>
              <a:t>i’n</a:t>
            </a:r>
            <a:r>
              <a:rPr lang="en-GB" sz="1600" dirty="0"/>
              <a:t> </a:t>
            </a:r>
            <a:r>
              <a:rPr lang="en-GB" sz="1600" dirty="0" err="1"/>
              <a:t>mynd</a:t>
            </a:r>
            <a:r>
              <a:rPr lang="en-GB" sz="1600" dirty="0"/>
              <a:t> </a:t>
            </a:r>
            <a:r>
              <a:rPr lang="en-GB" sz="1600" dirty="0" err="1"/>
              <a:t>eto</a:t>
            </a:r>
            <a:r>
              <a:rPr lang="en-GB" sz="1600" dirty="0"/>
              <a:t> </a:t>
            </a:r>
            <a:r>
              <a:rPr lang="en-GB" sz="1600" dirty="0" err="1"/>
              <a:t>yfory</a:t>
            </a:r>
            <a:r>
              <a:rPr lang="en-GB" sz="1600" dirty="0"/>
              <a:t>!</a:t>
            </a: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5991225" y="1227138"/>
            <a:ext cx="4578350" cy="11223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GB" sz="1600" dirty="0"/>
              <a:t>Mae </a:t>
            </a:r>
            <a:r>
              <a:rPr lang="en-GB" sz="1600" dirty="0" err="1"/>
              <a:t>Rhiana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mwynhau</a:t>
            </a:r>
            <a:r>
              <a:rPr lang="en-GB" sz="1600" dirty="0"/>
              <a:t> </a:t>
            </a:r>
            <a:r>
              <a:rPr lang="en-GB" sz="1600" dirty="0" err="1"/>
              <a:t>gwylio</a:t>
            </a:r>
            <a:r>
              <a:rPr lang="en-GB" sz="1600" dirty="0"/>
              <a:t> </a:t>
            </a:r>
            <a:r>
              <a:rPr lang="en-GB" sz="1600" dirty="0" err="1"/>
              <a:t>cartwnau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operau</a:t>
            </a:r>
            <a:r>
              <a:rPr lang="en-GB" sz="1600" dirty="0"/>
              <a:t> </a:t>
            </a:r>
            <a:r>
              <a:rPr lang="en-GB" sz="1600" dirty="0" err="1"/>
              <a:t>sebon</a:t>
            </a:r>
            <a:r>
              <a:rPr lang="en-GB" sz="1600" dirty="0"/>
              <a:t> </a:t>
            </a:r>
            <a:r>
              <a:rPr lang="en-GB" sz="1600" dirty="0" err="1"/>
              <a:t>ond</a:t>
            </a:r>
            <a:r>
              <a:rPr lang="en-GB" sz="1600" dirty="0"/>
              <a:t> </a:t>
            </a:r>
            <a:r>
              <a:rPr lang="en-GB" sz="1600" dirty="0" err="1"/>
              <a:t>mae’n</a:t>
            </a:r>
            <a:r>
              <a:rPr lang="en-GB" sz="1600" dirty="0"/>
              <a:t> </a:t>
            </a:r>
            <a:r>
              <a:rPr lang="en-GB" sz="1600"/>
              <a:t>well </a:t>
            </a:r>
            <a:r>
              <a:rPr lang="en-GB" sz="1600" smtClean="0"/>
              <a:t>gen i</a:t>
            </a:r>
            <a:r>
              <a:rPr lang="en-GB" sz="1600" dirty="0" smtClean="0"/>
              <a:t> </a:t>
            </a:r>
            <a:r>
              <a:rPr lang="en-GB" sz="1600" dirty="0" err="1"/>
              <a:t>ffilmiau</a:t>
            </a:r>
            <a:r>
              <a:rPr lang="en-GB" sz="1600" dirty="0"/>
              <a:t> </a:t>
            </a:r>
            <a:r>
              <a:rPr lang="en-GB" sz="1600" dirty="0" err="1"/>
              <a:t>comedi</a:t>
            </a:r>
            <a:r>
              <a:rPr lang="en-GB" sz="1600" dirty="0"/>
              <a:t> </a:t>
            </a:r>
            <a:r>
              <a:rPr lang="en-GB" sz="1600" dirty="0" err="1"/>
              <a:t>achos</a:t>
            </a:r>
            <a:r>
              <a:rPr lang="en-GB" sz="1600" dirty="0"/>
              <a:t>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fendigedig</a:t>
            </a:r>
            <a:r>
              <a:rPr lang="en-GB" sz="1600" dirty="0"/>
              <a:t> ac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ddoniol</a:t>
            </a:r>
            <a:r>
              <a:rPr lang="en-GB" sz="1600" dirty="0"/>
              <a:t> </a:t>
            </a:r>
            <a:r>
              <a:rPr lang="en-GB" sz="1600" dirty="0" err="1"/>
              <a:t>dros</a:t>
            </a:r>
            <a:r>
              <a:rPr lang="en-GB" sz="1600" dirty="0"/>
              <a:t> ben</a:t>
            </a:r>
            <a:r>
              <a:rPr lang="en-GB" dirty="0"/>
              <a:t>.</a:t>
            </a:r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3738661" y="303125"/>
            <a:ext cx="74094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err="1">
                <a:latin typeface="+mn-lt"/>
                <a:cs typeface="Times New Roman" panose="02020603050405020304" pitchFamily="18" charset="0"/>
              </a:rPr>
              <a:t>Tynnwch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latin typeface="+mn-lt"/>
                <a:cs typeface="Times New Roman" panose="02020603050405020304" pitchFamily="18" charset="0"/>
              </a:rPr>
              <a:t>llinell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cs typeface="Times New Roman" panose="02020603050405020304" pitchFamily="18" charset="0"/>
              </a:rPr>
              <a:t>gysylltu’r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cs typeface="Times New Roman" panose="02020603050405020304" pitchFamily="18" charset="0"/>
              </a:rPr>
              <a:t>teitlau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cs typeface="Times New Roman" panose="02020603050405020304" pitchFamily="18" charset="0"/>
              </a:rPr>
              <a:t>a’r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cs typeface="Times New Roman" panose="02020603050405020304" pitchFamily="18" charset="0"/>
              </a:rPr>
              <a:t>wybodaeth</a:t>
            </a:r>
            <a:endParaRPr lang="en-US" sz="2400" b="1" dirty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(Connect the titles and the information)       </a:t>
            </a:r>
            <a:endParaRPr lang="en-US" sz="2400" dirty="0">
              <a:latin typeface="+mn-lt"/>
            </a:endParaRP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1524001" y="1563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y-GB" altLang="en-US">
              <a:latin typeface="Arial" panose="020B0604020202020204" pitchFamily="34" charset="0"/>
            </a:endParaRPr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1524001" y="1563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y-GB" altLang="en-US">
              <a:latin typeface="Arial" panose="020B0604020202020204" pitchFamily="34" charset="0"/>
            </a:endParaRPr>
          </a:p>
        </p:txBody>
      </p:sp>
      <p:pic>
        <p:nvPicPr>
          <p:cNvPr id="256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130">
            <a:off x="213619" y="1058727"/>
            <a:ext cx="13811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 Single Corner Rectangle 1"/>
          <p:cNvSpPr/>
          <p:nvPr/>
        </p:nvSpPr>
        <p:spPr>
          <a:xfrm>
            <a:off x="1774825" y="1825625"/>
            <a:ext cx="3543300" cy="685800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</a:rPr>
              <a:t>ANSODDEIRIAU EFFEITHIOL (adjectives)</a:t>
            </a:r>
          </a:p>
        </p:txBody>
      </p:sp>
      <p:sp>
        <p:nvSpPr>
          <p:cNvPr id="3" name="Snip Single Corner Rectangle 2"/>
          <p:cNvSpPr/>
          <p:nvPr/>
        </p:nvSpPr>
        <p:spPr>
          <a:xfrm>
            <a:off x="1774825" y="2781300"/>
            <a:ext cx="3543300" cy="685800"/>
          </a:xfrm>
          <a:prstGeom prst="snip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DEFNYDD DA O IDIOMAU (idioms)</a:t>
            </a:r>
          </a:p>
        </p:txBody>
      </p:sp>
      <p:sp>
        <p:nvSpPr>
          <p:cNvPr id="18" name="Snip Single Corner Rectangle 17"/>
          <p:cNvSpPr/>
          <p:nvPr/>
        </p:nvSpPr>
        <p:spPr>
          <a:xfrm>
            <a:off x="1774825" y="3644900"/>
            <a:ext cx="3543300" cy="685800"/>
          </a:xfrm>
          <a:prstGeom prst="snip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MYNEGI BARN EFFEITHIOL (opinions)</a:t>
            </a:r>
          </a:p>
        </p:txBody>
      </p:sp>
      <p:sp>
        <p:nvSpPr>
          <p:cNvPr id="19" name="Snip Single Corner Rectangle 18"/>
          <p:cNvSpPr/>
          <p:nvPr/>
        </p:nvSpPr>
        <p:spPr>
          <a:xfrm>
            <a:off x="1774825" y="4652963"/>
            <a:ext cx="3543300" cy="685800"/>
          </a:xfrm>
          <a:prstGeom prst="snip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CYSYLLTEIRIAU DA (connectives)</a:t>
            </a:r>
          </a:p>
        </p:txBody>
      </p:sp>
      <p:sp>
        <p:nvSpPr>
          <p:cNvPr id="20" name="Snip Single Corner Rectangle 19"/>
          <p:cNvSpPr/>
          <p:nvPr/>
        </p:nvSpPr>
        <p:spPr>
          <a:xfrm>
            <a:off x="1774825" y="5661025"/>
            <a:ext cx="3543300" cy="685800"/>
          </a:xfrm>
          <a:prstGeom prst="snip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b="1" dirty="0"/>
              <a:t>DEFNYDD DA O AMSERAU’R FERF (Verb tenses)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6716" y="58832"/>
            <a:ext cx="3733800" cy="799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mtClean="0"/>
              <a:t>I ddechrau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3733800" cy="79934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ddechrau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1939"/>
            <a:ext cx="9853246" cy="2620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err="1"/>
              <a:t>a</a:t>
            </a:r>
            <a:r>
              <a:rPr lang="en-GB" sz="2400" b="1" dirty="0" err="1" smtClean="0"/>
              <a:t>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bigau’r</a:t>
            </a:r>
            <a:r>
              <a:rPr lang="en-GB" sz="2400" b="1" dirty="0" smtClean="0"/>
              <a:t> drain </a:t>
            </a:r>
            <a:r>
              <a:rPr lang="en-GB" sz="2400" dirty="0" smtClean="0"/>
              <a:t>– </a:t>
            </a:r>
            <a:r>
              <a:rPr lang="en-GB" sz="2400" i="1" dirty="0" smtClean="0"/>
              <a:t>on tenterhooks/ on edge</a:t>
            </a:r>
          </a:p>
          <a:p>
            <a:pPr marL="0" indent="0">
              <a:buNone/>
            </a:pPr>
            <a:r>
              <a:rPr lang="en-GB" sz="2400" b="1" dirty="0" err="1"/>
              <a:t>d</a:t>
            </a:r>
            <a:r>
              <a:rPr lang="en-GB" sz="2400" b="1" dirty="0" err="1" smtClean="0"/>
              <a:t>ro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ar</a:t>
            </a:r>
            <a:r>
              <a:rPr lang="en-GB" sz="2400" b="1" dirty="0" smtClean="0"/>
              <a:t> </a:t>
            </a:r>
            <a:r>
              <a:rPr lang="en-GB" sz="2400" b="1" dirty="0" err="1"/>
              <a:t>ô</a:t>
            </a:r>
            <a:r>
              <a:rPr lang="en-GB" sz="2400" b="1" dirty="0" err="1" smtClean="0"/>
              <a:t>l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tro</a:t>
            </a:r>
            <a:r>
              <a:rPr lang="en-GB" sz="2400" b="1" dirty="0" smtClean="0"/>
              <a:t> </a:t>
            </a:r>
            <a:r>
              <a:rPr lang="en-GB" sz="2400" dirty="0" smtClean="0"/>
              <a:t>– </a:t>
            </a:r>
            <a:r>
              <a:rPr lang="en-GB" sz="2400" i="1" dirty="0" smtClean="0"/>
              <a:t>time after time</a:t>
            </a:r>
          </a:p>
          <a:p>
            <a:pPr marL="0" indent="0">
              <a:buNone/>
            </a:pPr>
            <a:r>
              <a:rPr lang="en-GB" sz="2400" b="1" dirty="0" err="1" smtClean="0"/>
              <a:t>gwenu</a:t>
            </a:r>
            <a:r>
              <a:rPr lang="en-GB" sz="2400" b="1" dirty="0" smtClean="0"/>
              <a:t> </a:t>
            </a:r>
            <a:r>
              <a:rPr lang="en-GB" sz="2400" b="1" dirty="0" smtClean="0"/>
              <a:t>o </a:t>
            </a:r>
            <a:r>
              <a:rPr lang="en-GB" sz="2400" b="1" dirty="0" err="1" smtClean="0"/>
              <a:t>glust</a:t>
            </a:r>
            <a:r>
              <a:rPr lang="en-GB" sz="2400" b="1" dirty="0" smtClean="0"/>
              <a:t> i </a:t>
            </a:r>
            <a:r>
              <a:rPr lang="en-GB" sz="2400" b="1" dirty="0" err="1" smtClean="0"/>
              <a:t>glust</a:t>
            </a:r>
            <a:r>
              <a:rPr lang="en-GB" sz="2400" b="1" dirty="0" smtClean="0"/>
              <a:t> </a:t>
            </a:r>
            <a:r>
              <a:rPr lang="en-GB" sz="2400" dirty="0" smtClean="0"/>
              <a:t>– </a:t>
            </a:r>
            <a:r>
              <a:rPr lang="en-GB" sz="2400" i="1" dirty="0" smtClean="0"/>
              <a:t>smiling from ear to ear</a:t>
            </a:r>
          </a:p>
          <a:p>
            <a:pPr marL="0" indent="0">
              <a:buNone/>
            </a:pPr>
            <a:r>
              <a:rPr lang="en-GB" sz="2400" b="1" dirty="0"/>
              <a:t>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ddrwg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waeth</a:t>
            </a:r>
            <a:r>
              <a:rPr lang="en-GB" sz="2400" b="1" dirty="0" smtClean="0"/>
              <a:t> </a:t>
            </a:r>
            <a:r>
              <a:rPr lang="en-GB" sz="2400" dirty="0" smtClean="0"/>
              <a:t>– </a:t>
            </a:r>
            <a:r>
              <a:rPr lang="en-GB" sz="2400" i="1" dirty="0" smtClean="0"/>
              <a:t>from bad to worse</a:t>
            </a:r>
          </a:p>
          <a:p>
            <a:pPr marL="0" indent="0">
              <a:buNone/>
            </a:pPr>
            <a:r>
              <a:rPr lang="en-GB" sz="2400" b="1" dirty="0" smtClean="0"/>
              <a:t>dim </a:t>
            </a:r>
            <a:r>
              <a:rPr lang="en-GB" sz="2400" b="1" dirty="0" err="1" smtClean="0"/>
              <a:t>hanner</a:t>
            </a:r>
            <a:r>
              <a:rPr lang="en-GB" sz="2400" b="1" dirty="0" smtClean="0"/>
              <a:t> call </a:t>
            </a:r>
            <a:r>
              <a:rPr lang="en-GB" sz="2400" dirty="0" smtClean="0"/>
              <a:t>- </a:t>
            </a:r>
            <a:r>
              <a:rPr lang="en-GB" sz="2400" i="1" dirty="0" smtClean="0"/>
              <a:t>mad</a:t>
            </a:r>
            <a:endParaRPr lang="en-GB" sz="24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38546" y="1441938"/>
            <a:ext cx="4636477" cy="5213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1949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3733800" cy="79934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ddechrau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1939"/>
            <a:ext cx="9853246" cy="2620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err="1"/>
              <a:t>a</a:t>
            </a:r>
            <a:r>
              <a:rPr lang="en-GB" sz="2400" b="1" dirty="0" err="1" smtClean="0"/>
              <a:t>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bigau’r</a:t>
            </a:r>
            <a:r>
              <a:rPr lang="en-GB" sz="2400" b="1" dirty="0" smtClean="0"/>
              <a:t> drain </a:t>
            </a:r>
            <a:r>
              <a:rPr lang="en-GB" sz="2400" dirty="0" smtClean="0"/>
              <a:t>– </a:t>
            </a:r>
            <a:r>
              <a:rPr lang="en-GB" sz="2400" i="1" dirty="0" smtClean="0"/>
              <a:t>on tenterhooks/ on edge</a:t>
            </a:r>
          </a:p>
          <a:p>
            <a:pPr marL="0" indent="0">
              <a:buNone/>
            </a:pPr>
            <a:r>
              <a:rPr lang="en-GB" sz="2400" b="1" dirty="0" err="1"/>
              <a:t>d</a:t>
            </a:r>
            <a:r>
              <a:rPr lang="en-GB" sz="2400" b="1" dirty="0" err="1" smtClean="0"/>
              <a:t>ro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ar</a:t>
            </a:r>
            <a:r>
              <a:rPr lang="en-GB" sz="2400" b="1" dirty="0" smtClean="0"/>
              <a:t> </a:t>
            </a:r>
            <a:r>
              <a:rPr lang="en-GB" sz="2400" b="1" dirty="0" err="1"/>
              <a:t>ô</a:t>
            </a:r>
            <a:r>
              <a:rPr lang="en-GB" sz="2400" b="1" dirty="0" err="1" smtClean="0"/>
              <a:t>l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tro</a:t>
            </a:r>
            <a:r>
              <a:rPr lang="en-GB" sz="2400" b="1" dirty="0" smtClean="0"/>
              <a:t> </a:t>
            </a:r>
            <a:r>
              <a:rPr lang="en-GB" sz="2400" dirty="0" smtClean="0"/>
              <a:t>– </a:t>
            </a:r>
            <a:r>
              <a:rPr lang="en-GB" sz="2400" i="1" dirty="0" smtClean="0"/>
              <a:t>time after time</a:t>
            </a:r>
          </a:p>
          <a:p>
            <a:pPr marL="0" indent="0">
              <a:buNone/>
            </a:pPr>
            <a:r>
              <a:rPr lang="en-GB" sz="2400" b="1" dirty="0" err="1" smtClean="0"/>
              <a:t>gwenu</a:t>
            </a:r>
            <a:r>
              <a:rPr lang="en-GB" sz="2400" b="1" dirty="0" smtClean="0"/>
              <a:t> </a:t>
            </a:r>
            <a:r>
              <a:rPr lang="en-GB" sz="2400" b="1" dirty="0" smtClean="0"/>
              <a:t>o </a:t>
            </a:r>
            <a:r>
              <a:rPr lang="en-GB" sz="2400" b="1" dirty="0" err="1" smtClean="0"/>
              <a:t>glust</a:t>
            </a:r>
            <a:r>
              <a:rPr lang="en-GB" sz="2400" b="1" dirty="0" smtClean="0"/>
              <a:t> i </a:t>
            </a:r>
            <a:r>
              <a:rPr lang="en-GB" sz="2400" b="1" dirty="0" err="1" smtClean="0"/>
              <a:t>glust</a:t>
            </a:r>
            <a:r>
              <a:rPr lang="en-GB" sz="2400" b="1" dirty="0" smtClean="0"/>
              <a:t> </a:t>
            </a:r>
            <a:r>
              <a:rPr lang="en-GB" sz="2400" dirty="0" smtClean="0"/>
              <a:t>– </a:t>
            </a:r>
            <a:r>
              <a:rPr lang="en-GB" sz="2400" i="1" dirty="0" smtClean="0"/>
              <a:t>smiling from ear to ear</a:t>
            </a:r>
          </a:p>
          <a:p>
            <a:pPr marL="0" indent="0">
              <a:buNone/>
            </a:pPr>
            <a:r>
              <a:rPr lang="en-GB" sz="2400" b="1" dirty="0"/>
              <a:t>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ddrwg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waeth</a:t>
            </a:r>
            <a:r>
              <a:rPr lang="en-GB" sz="2400" b="1" dirty="0" smtClean="0"/>
              <a:t> </a:t>
            </a:r>
            <a:r>
              <a:rPr lang="en-GB" sz="2400" dirty="0" smtClean="0"/>
              <a:t>– </a:t>
            </a:r>
            <a:r>
              <a:rPr lang="en-GB" sz="2400" i="1" dirty="0" smtClean="0"/>
              <a:t>from bad to worse</a:t>
            </a:r>
          </a:p>
          <a:p>
            <a:pPr marL="0" indent="0">
              <a:buNone/>
            </a:pPr>
            <a:r>
              <a:rPr lang="en-GB" sz="2400" b="1" dirty="0" smtClean="0"/>
              <a:t>dim </a:t>
            </a:r>
            <a:r>
              <a:rPr lang="en-GB" sz="2400" b="1" dirty="0" err="1" smtClean="0"/>
              <a:t>hanner</a:t>
            </a:r>
            <a:r>
              <a:rPr lang="en-GB" sz="2400" b="1" dirty="0" smtClean="0"/>
              <a:t> call </a:t>
            </a:r>
            <a:r>
              <a:rPr lang="en-GB" sz="2400" dirty="0" smtClean="0"/>
              <a:t>- </a:t>
            </a:r>
            <a:r>
              <a:rPr lang="en-GB" sz="2400" i="1" dirty="0" smtClean="0"/>
              <a:t>mad</a:t>
            </a:r>
            <a:endParaRPr lang="en-GB" sz="24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38546" y="1441938"/>
            <a:ext cx="4636477" cy="5213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en-GB" sz="2400" dirty="0" smtClean="0"/>
          </a:p>
        </p:txBody>
      </p:sp>
      <p:sp>
        <p:nvSpPr>
          <p:cNvPr id="5" name="Explosion 2 4"/>
          <p:cNvSpPr/>
          <p:nvPr/>
        </p:nvSpPr>
        <p:spPr>
          <a:xfrm>
            <a:off x="5231422" y="2751992"/>
            <a:ext cx="6585439" cy="36575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TASG: </a:t>
            </a:r>
            <a:r>
              <a:rPr lang="en-GB" sz="2400" dirty="0" err="1" smtClean="0"/>
              <a:t>Ysgrifennwch</a:t>
            </a:r>
            <a:r>
              <a:rPr lang="en-GB" sz="2400" dirty="0" smtClean="0"/>
              <a:t> 5 </a:t>
            </a:r>
            <a:r>
              <a:rPr lang="en-GB" sz="2400" dirty="0" err="1" smtClean="0"/>
              <a:t>brawddeg</a:t>
            </a:r>
            <a:r>
              <a:rPr lang="en-GB" sz="2400" dirty="0" smtClean="0"/>
              <a:t> </a:t>
            </a:r>
            <a:r>
              <a:rPr lang="en-GB" sz="2400" dirty="0" err="1" smtClean="0"/>
              <a:t>gan</a:t>
            </a:r>
            <a:r>
              <a:rPr lang="en-GB" sz="2400" dirty="0" smtClean="0"/>
              <a:t> </a:t>
            </a:r>
            <a:r>
              <a:rPr lang="en-GB" sz="2400" dirty="0" err="1" smtClean="0"/>
              <a:t>ddefnyddio’r</a:t>
            </a:r>
            <a:r>
              <a:rPr lang="en-GB" sz="2400" dirty="0" smtClean="0"/>
              <a:t> </a:t>
            </a:r>
            <a:r>
              <a:rPr lang="en-GB" sz="2400" dirty="0" err="1" smtClean="0"/>
              <a:t>idiomau</a:t>
            </a:r>
            <a:r>
              <a:rPr lang="en-GB" sz="2400" dirty="0" smtClean="0"/>
              <a:t> </a:t>
            </a:r>
            <a:r>
              <a:rPr lang="en-GB" sz="2400" dirty="0" err="1" smtClean="0"/>
              <a:t>yma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072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3883269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err="1" smtClean="0"/>
              <a:t>Ffocws</a:t>
            </a:r>
            <a:r>
              <a:rPr lang="en-GB" dirty="0" smtClean="0"/>
              <a:t> </a:t>
            </a:r>
            <a:r>
              <a:rPr lang="en-GB" dirty="0" err="1" smtClean="0"/>
              <a:t>Iaith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Adolygu’r</a:t>
            </a:r>
            <a:r>
              <a:rPr lang="en-GB" sz="3200" dirty="0" smtClean="0"/>
              <a:t> </a:t>
            </a:r>
            <a:r>
              <a:rPr lang="en-GB" sz="3200" dirty="0" err="1" smtClean="0"/>
              <a:t>amser</a:t>
            </a:r>
            <a:endParaRPr lang="en-GB" sz="3200" dirty="0" smtClean="0"/>
          </a:p>
          <a:p>
            <a:r>
              <a:rPr lang="en-GB" sz="3200" dirty="0" err="1" smtClean="0"/>
              <a:t>Mynegi</a:t>
            </a:r>
            <a:r>
              <a:rPr lang="en-GB" sz="3200" dirty="0" smtClean="0"/>
              <a:t> barn</a:t>
            </a:r>
          </a:p>
          <a:p>
            <a:r>
              <a:rPr lang="en-GB" sz="3200" dirty="0" err="1" smtClean="0"/>
              <a:t>Yr</a:t>
            </a:r>
            <a:r>
              <a:rPr lang="en-GB" sz="3200" dirty="0" smtClean="0"/>
              <a:t> </a:t>
            </a:r>
            <a:r>
              <a:rPr lang="en-GB" sz="3200" dirty="0" err="1" smtClean="0"/>
              <a:t>amser</a:t>
            </a:r>
            <a:r>
              <a:rPr lang="en-GB" sz="3200" dirty="0" smtClean="0"/>
              <a:t> </a:t>
            </a:r>
            <a:r>
              <a:rPr lang="en-GB" sz="3200" dirty="0" err="1" smtClean="0"/>
              <a:t>gorffennol</a:t>
            </a:r>
            <a:endParaRPr lang="en-GB" sz="3200" dirty="0" smtClean="0"/>
          </a:p>
          <a:p>
            <a:r>
              <a:rPr lang="en-GB" sz="3200" dirty="0" err="1" smtClean="0"/>
              <a:t>Idiomau</a:t>
            </a:r>
            <a:r>
              <a:rPr lang="en-GB" sz="3200" dirty="0" smtClean="0"/>
              <a:t> </a:t>
            </a:r>
            <a:r>
              <a:rPr lang="en-GB" sz="3200" dirty="0" err="1" smtClean="0"/>
              <a:t>newydd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597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582</TotalTime>
  <Words>2487</Words>
  <Application>Microsoft Office PowerPoint</Application>
  <PresentationFormat>Custom</PresentationFormat>
  <Paragraphs>414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Savon</vt:lpstr>
      <vt:lpstr>Y Cyfryngau</vt:lpstr>
      <vt:lpstr>I ddechrau</vt:lpstr>
      <vt:lpstr>PowerPoint Presentation</vt:lpstr>
      <vt:lpstr>PowerPoint Presentation</vt:lpstr>
      <vt:lpstr>PowerPoint Presentation</vt:lpstr>
      <vt:lpstr>PowerPoint Presentation</vt:lpstr>
      <vt:lpstr>I ddechrau</vt:lpstr>
      <vt:lpstr>I ddechrau</vt:lpstr>
      <vt:lpstr>Ffocws Iaith</vt:lpstr>
      <vt:lpstr>Mae treiglad meddal ar ol am &amp; i: Dw i’n gwylio Hollyoaks am ddeg munud i bump.</vt:lpstr>
      <vt:lpstr>PowerPoint Presentation</vt:lpstr>
      <vt:lpstr>Cofiwch am y dull cywir o  gyfri’r munudau:</vt:lpstr>
      <vt:lpstr>PowerPoint Presentation</vt:lpstr>
      <vt:lpstr>Patrymau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Tasg Darllen</vt:lpstr>
      <vt:lpstr>PowerPoint Presentation</vt:lpstr>
      <vt:lpstr>PowerPoint Presentation</vt:lpstr>
      <vt:lpstr>PowerPoint Presentation</vt:lpstr>
    </vt:vector>
  </TitlesOfParts>
  <Company>WCBC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Amser hamdden</dc:title>
  <dc:creator>GRANGO Technician</dc:creator>
  <cp:lastModifiedBy>Meinir Tomos-Jones</cp:lastModifiedBy>
  <cp:revision>38</cp:revision>
  <dcterms:created xsi:type="dcterms:W3CDTF">2017-05-12T11:05:51Z</dcterms:created>
  <dcterms:modified xsi:type="dcterms:W3CDTF">2017-06-29T14:57:15Z</dcterms:modified>
</cp:coreProperties>
</file>