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3" r:id="rId4"/>
    <p:sldId id="265" r:id="rId5"/>
    <p:sldId id="266" r:id="rId6"/>
    <p:sldId id="267" r:id="rId7"/>
    <p:sldId id="262" r:id="rId8"/>
    <p:sldId id="268" r:id="rId9"/>
    <p:sldId id="269" r:id="rId10"/>
    <p:sldId id="270" r:id="rId11"/>
    <p:sldId id="260" r:id="rId12"/>
    <p:sldId id="261" r:id="rId13"/>
    <p:sldId id="271" r:id="rId14"/>
    <p:sldId id="272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3783" autoAdjust="0"/>
  </p:normalViewPr>
  <p:slideViewPr>
    <p:cSldViewPr>
      <p:cViewPr>
        <p:scale>
          <a:sx n="75" d="100"/>
          <a:sy n="75" d="100"/>
        </p:scale>
        <p:origin x="-145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C00F8-ABC5-4CDD-AD2E-595E5C8C253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80D31-BD21-46A3-8DAC-C6FC08C99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1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0D31-BD21-46A3-8DAC-C6FC08C995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0D31-BD21-46A3-8DAC-C6FC08C995D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3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4A95-426C-4D9F-8B53-44801E80D308}" type="datetimeFigureOut">
              <a:rPr lang="en-GB" smtClean="0"/>
              <a:pPr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F3FF-2324-4885-9C32-7BEA9F0DB9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sz="8000" dirty="0" smtClean="0">
                <a:latin typeface="Arial" pitchFamily="34" charset="0"/>
                <a:cs typeface="Arial" pitchFamily="34" charset="0"/>
              </a:rPr>
              <a:t>Y TGAU Hanes Newydd</a:t>
            </a:r>
            <a:endParaRPr lang="cy-GB" sz="8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smtClean="0">
                <a:latin typeface="Arial" pitchFamily="34" charset="0"/>
                <a:cs typeface="Arial" pitchFamily="34" charset="0"/>
              </a:rPr>
              <a:t>Llwybr B UNED 3: Astudiaeth o ddatblygiad yn canolbwyntio ar faes y bu newid mawr ynddo dros amser (25%)</a:t>
            </a:r>
            <a:endParaRPr lang="cy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05694"/>
              </p:ext>
            </p:extLst>
          </p:nvPr>
        </p:nvGraphicFramePr>
        <p:xfrm>
          <a:off x="323528" y="1844824"/>
          <a:ext cx="7560840" cy="114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cy-GB" sz="20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Newidiadau ym maes Trosedd a Chosb yng Nghymru a Lloegr, 1530 hyd heddiw</a:t>
                      </a:r>
                      <a:endParaRPr lang="cy-GB" sz="2000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cy-GB" sz="20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Newidiadau ym maes iechyd a meddygaeth, 1345 hyd heddiw</a:t>
                      </a:r>
                      <a:endParaRPr lang="cy-GB" sz="2000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14096"/>
              </p:ext>
            </p:extLst>
          </p:nvPr>
        </p:nvGraphicFramePr>
        <p:xfrm>
          <a:off x="323528" y="3429000"/>
          <a:ext cx="756084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20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Newidiadau ym maes Trosedd a Chosb, c.1500 hyd heddiw</a:t>
                      </a:r>
                      <a:r>
                        <a:rPr lang="cy-GB" sz="2000" b="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cy-GB" sz="20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 3a</a:t>
                      </a:r>
                      <a:endParaRPr lang="cy-GB" sz="20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20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Newidiadau ym maes iechyd a meddygaeth, c.1340 hyd heddiw – </a:t>
                      </a:r>
                      <a:r>
                        <a:rPr lang="cy-GB" sz="20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</a:t>
                      </a:r>
                      <a:r>
                        <a:rPr lang="cy-GB" sz="20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y-GB" sz="20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58630" y="20608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Yr Hen Fanyleb</a:t>
            </a:r>
            <a:endParaRPr lang="cy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58630" y="362408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 Fanyleb Newydd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1340768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cy-GB" dirty="0" smtClean="0"/>
              <a:t>Crynodeb o’r Asesu</a:t>
            </a:r>
            <a:endParaRPr lang="cy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20573" r="21231" b="8854"/>
          <a:stretch/>
        </p:blipFill>
        <p:spPr bwMode="auto">
          <a:xfrm>
            <a:off x="236317" y="116632"/>
            <a:ext cx="4813869" cy="340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20573" r="21742" b="13021"/>
          <a:stretch/>
        </p:blipFill>
        <p:spPr bwMode="auto">
          <a:xfrm>
            <a:off x="236317" y="3488095"/>
            <a:ext cx="4813869" cy="323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18651" r="25050" b="7936"/>
          <a:stretch/>
        </p:blipFill>
        <p:spPr bwMode="auto">
          <a:xfrm>
            <a:off x="251520" y="116632"/>
            <a:ext cx="5220366" cy="43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26935" r="25131" b="34374"/>
          <a:stretch/>
        </p:blipFill>
        <p:spPr bwMode="auto">
          <a:xfrm>
            <a:off x="251521" y="4497929"/>
            <a:ext cx="5220365" cy="23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Asesu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4207" r="3842" b="13095"/>
          <a:stretch/>
        </p:blipFill>
        <p:spPr bwMode="auto">
          <a:xfrm>
            <a:off x="1181543" y="188640"/>
            <a:ext cx="6912768" cy="34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31102" r="2701" b="24850"/>
          <a:stretch/>
        </p:blipFill>
        <p:spPr bwMode="auto">
          <a:xfrm>
            <a:off x="467544" y="3861048"/>
            <a:ext cx="8340767" cy="286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latin typeface="Arial" pitchFamily="34" charset="0"/>
                <a:cs typeface="Arial" pitchFamily="34" charset="0"/>
              </a:rPr>
              <a:t>Graddio</a:t>
            </a:r>
            <a:endParaRPr lang="cy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34921" r="1164" b="27777"/>
          <a:stretch/>
        </p:blipFill>
        <p:spPr bwMode="auto">
          <a:xfrm>
            <a:off x="107503" y="1700808"/>
            <a:ext cx="893626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Uned 2  - 1 awr – </a:t>
            </a:r>
            <a:r>
              <a:rPr lang="cy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Gellir</a:t>
            </a:r>
            <a:r>
              <a:rPr lang="cy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ei sefyll yn 2018</a:t>
            </a:r>
            <a:endParaRPr lang="cy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20573" r="21742" b="13021"/>
          <a:stretch/>
        </p:blipFill>
        <p:spPr bwMode="auto">
          <a:xfrm>
            <a:off x="554836" y="1164814"/>
            <a:ext cx="8246787" cy="5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1"/>
            <a:ext cx="7957153" cy="6561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79571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[Llun yn dangos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Trotsky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yn annerch milwyr yn ystod y Rhyfel Cartref yn Rwsia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endParaRPr lang="cy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400" dirty="0">
                <a:latin typeface="Arial" panose="020B0604020202020204" pitchFamily="34" charset="0"/>
                <a:cs typeface="Arial" panose="020B0604020202020204" pitchFamily="34" charset="0"/>
              </a:rPr>
              <a:t>Defnyddiwch Ffynhonnell A a'r hyn rydych </a:t>
            </a:r>
            <a:r>
              <a:rPr lang="cy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cy-GB" sz="1400" dirty="0">
                <a:latin typeface="Arial" panose="020B0604020202020204" pitchFamily="34" charset="0"/>
                <a:cs typeface="Arial" panose="020B0604020202020204" pitchFamily="34" charset="0"/>
              </a:rPr>
              <a:t> ei wybod i amlinellu rôl </a:t>
            </a:r>
            <a:r>
              <a:rPr lang="cy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Trotsky</a:t>
            </a:r>
            <a:r>
              <a:rPr lang="cy-GB" sz="1400" dirty="0">
                <a:latin typeface="Arial" panose="020B0604020202020204" pitchFamily="34" charset="0"/>
                <a:cs typeface="Arial" panose="020B0604020202020204" pitchFamily="34" charset="0"/>
              </a:rPr>
              <a:t> yn ystod y Rhyfel Cartref.	[6]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31539" y="116632"/>
            <a:ext cx="594066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altLang="en-US" sz="1400" b="1" dirty="0" smtClean="0">
                <a:latin typeface="Arial" pitchFamily="34" charset="0"/>
                <a:cs typeface="Arial" pitchFamily="34" charset="0"/>
              </a:rPr>
              <a:t>CWESTIWN 1 </a:t>
            </a:r>
            <a:endParaRPr lang="cy-GB" alt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alt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Mae’r cwestiwn hwn yn ymwneud </a:t>
            </a:r>
            <a:r>
              <a:rPr lang="cy-GB" altLang="en-US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â’r</a:t>
            </a:r>
            <a:r>
              <a:rPr lang="cy-GB" alt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Rhyfel Cartref, 1918-1921.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alt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Astudiwch y ffynhonnell isod ac yna atebwch y cwestiwn sy’n dilyn. </a:t>
            </a:r>
            <a:endParaRPr lang="cy-GB" alt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A</a:t>
            </a:r>
          </a:p>
          <a:p>
            <a:endParaRPr lang="cy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21354" r="57194" b="12653"/>
          <a:stretch/>
        </p:blipFill>
        <p:spPr bwMode="auto">
          <a:xfrm>
            <a:off x="1115615" y="116632"/>
            <a:ext cx="6350007" cy="66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2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1428" r="31395" b="8333"/>
          <a:stretch/>
        </p:blipFill>
        <p:spPr bwMode="auto">
          <a:xfrm>
            <a:off x="1475656" y="168987"/>
            <a:ext cx="6192688" cy="658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98" y="332656"/>
            <a:ext cx="879267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b="1" dirty="0" smtClean="0">
              <a:latin typeface="Arial" pitchFamily="34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altLang="en-US" b="1" dirty="0" smtClean="0">
                <a:latin typeface="Arial" pitchFamily="34" charset="0"/>
                <a:cs typeface="Arial" pitchFamily="34" charset="0"/>
              </a:rPr>
              <a:t>CWESTIWN 2</a:t>
            </a: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dirty="0" smtClean="0">
              <a:latin typeface="Arial" pitchFamily="34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alt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Mae’r cwestiwn hwn yn </a:t>
            </a:r>
            <a:r>
              <a:rPr lang="cy-GB" alt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sôn am Rwsia </a:t>
            </a:r>
            <a:r>
              <a:rPr lang="cy-GB" alt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 ddechrau’r ugeinfed ganrif.</a:t>
            </a: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dirty="0" smtClean="0">
                <a:latin typeface="Arial" pitchFamily="34" charset="0"/>
                <a:cs typeface="Arial" panose="020B0604020202020204" pitchFamily="34" charset="0"/>
              </a:rPr>
              <a:t>Disgrifiwch rôl </a:t>
            </a:r>
            <a:r>
              <a:rPr lang="cy-GB" dirty="0" err="1" smtClean="0">
                <a:latin typeface="Arial" pitchFamily="34" charset="0"/>
                <a:cs typeface="Arial" panose="020B0604020202020204" pitchFamily="34" charset="0"/>
              </a:rPr>
              <a:t>Rasputin</a:t>
            </a:r>
            <a:r>
              <a:rPr lang="cy-GB" dirty="0" smtClean="0">
                <a:latin typeface="Arial" pitchFamily="34" charset="0"/>
                <a:cs typeface="Arial" panose="020B0604020202020204" pitchFamily="34" charset="0"/>
              </a:rPr>
              <a:t> yn Rwsia ar ddechrau’r ugeinfed ganrif.		[8]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b="1" dirty="0">
              <a:latin typeface="Arial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83" y="3356992"/>
            <a:ext cx="879267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b="1" dirty="0" smtClean="0">
              <a:latin typeface="Arial" pitchFamily="34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altLang="en-US" b="1" dirty="0" smtClean="0">
                <a:latin typeface="Arial" pitchFamily="34" charset="0"/>
                <a:cs typeface="Arial" pitchFamily="34" charset="0"/>
              </a:rPr>
              <a:t>CWESTIWN 2</a:t>
            </a: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dirty="0" smtClean="0">
              <a:latin typeface="Arial" pitchFamily="34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alt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Mae’r cwestiwn hwn yn </a:t>
            </a:r>
            <a:r>
              <a:rPr lang="cy-GB" alt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yn</a:t>
            </a:r>
            <a:r>
              <a:rPr lang="cy-GB" alt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sôn am ymdrech y </a:t>
            </a:r>
            <a:r>
              <a:rPr lang="cy-GB" altLang="en-US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Natsïaid</a:t>
            </a:r>
            <a:r>
              <a:rPr lang="cy-GB" altLang="en-U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 atgyfnerthu eu grym</a:t>
            </a:r>
            <a:r>
              <a:rPr lang="cy-GB" alt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altLang="en-US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700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y-GB" dirty="0">
                <a:latin typeface="Arial" pitchFamily="34" charset="0"/>
                <a:cs typeface="Arial" panose="020B0604020202020204" pitchFamily="34" charset="0"/>
              </a:rPr>
              <a:t>Disgrifiwch yr hyn ddigwyddodd yn ystod Noson y Cyllyll Hirion.</a:t>
            </a:r>
            <a:r>
              <a:rPr lang="cy-GB" dirty="0" smtClean="0">
                <a:latin typeface="Arial" pitchFamily="34" charset="0"/>
                <a:cs typeface="Arial" panose="020B0604020202020204" pitchFamily="34" charset="0"/>
              </a:rPr>
              <a:t>		[8]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b="1" dirty="0">
              <a:latin typeface="Arial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y-GB" b="1" dirty="0"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y-GB" sz="3600" b="1" dirty="0" smtClean="0">
                <a:latin typeface="Arial" pitchFamily="34" charset="0"/>
                <a:cs typeface="Arial" pitchFamily="34" charset="0"/>
              </a:rPr>
              <a:t>Cipolwg ar y Newidiadau</a:t>
            </a:r>
            <a:endParaRPr lang="cy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48464" cy="6021288"/>
          </a:xfrm>
        </p:spPr>
        <p:txBody>
          <a:bodyPr>
            <a:normAutofit fontScale="85000" lnSpcReduction="10000"/>
          </a:bodyPr>
          <a:lstStyle/>
          <a:p>
            <a:r>
              <a:rPr lang="cy-GB" sz="3500" dirty="0" smtClean="0"/>
              <a:t>Nid yw Llwybrau A </a:t>
            </a:r>
            <a:r>
              <a:rPr lang="cy-GB" sz="3500" dirty="0" err="1" smtClean="0"/>
              <a:t>a</a:t>
            </a:r>
            <a:r>
              <a:rPr lang="cy-GB" sz="3500" dirty="0" smtClean="0"/>
              <a:t> B yn bodoli bellach</a:t>
            </a:r>
          </a:p>
          <a:p>
            <a:r>
              <a:rPr lang="cy-GB" sz="3500" dirty="0" smtClean="0"/>
              <a:t>Mae 4 uned, 3 arholiad ac un Uned </a:t>
            </a:r>
            <a:r>
              <a:rPr lang="cy-GB" sz="3500" dirty="0" smtClean="0"/>
              <a:t>Di-Arholiad </a:t>
            </a:r>
            <a:r>
              <a:rPr lang="cy-GB" sz="3500" dirty="0" smtClean="0"/>
              <a:t>o hyd</a:t>
            </a:r>
          </a:p>
          <a:p>
            <a:r>
              <a:rPr lang="cy-GB" sz="3500" dirty="0" smtClean="0"/>
              <a:t>Mae rhai unedau’n parhau</a:t>
            </a:r>
          </a:p>
          <a:p>
            <a:r>
              <a:rPr lang="cy-GB" sz="3500" dirty="0" smtClean="0"/>
              <a:t>Mae rhai unedau wedi’u diddymu</a:t>
            </a:r>
          </a:p>
          <a:p>
            <a:r>
              <a:rPr lang="cy-GB" sz="3500" dirty="0" smtClean="0"/>
              <a:t>Mae rhai unedau NEWYDD</a:t>
            </a:r>
          </a:p>
          <a:p>
            <a:r>
              <a:rPr lang="cy-GB" sz="3500" dirty="0" smtClean="0"/>
              <a:t>Mae’n rhaid </a:t>
            </a:r>
            <a:r>
              <a:rPr lang="cy-GB" sz="3500" dirty="0" smtClean="0"/>
              <a:t>ateb pob cwestiwn ar y papur arholiad. Ar hyn o </a:t>
            </a:r>
            <a:r>
              <a:rPr lang="cy-GB" sz="3500" dirty="0" smtClean="0"/>
              <a:t>bryd </a:t>
            </a:r>
            <a:r>
              <a:rPr lang="cy-GB" sz="3500" dirty="0" smtClean="0"/>
              <a:t>gall disgyblion ddewis pa gwestiwn i’w ateb yn Uned </a:t>
            </a:r>
            <a:r>
              <a:rPr lang="cy-GB" sz="3500" dirty="0" smtClean="0"/>
              <a:t>3, ac felly gall </a:t>
            </a:r>
            <a:r>
              <a:rPr lang="cy-GB" sz="3500" dirty="0" smtClean="0"/>
              <a:t>athrawon ddewis peidio cyflwyno’r cwrs cyfan.</a:t>
            </a:r>
          </a:p>
          <a:p>
            <a:r>
              <a:rPr lang="cy-GB" sz="3500" dirty="0" smtClean="0"/>
              <a:t>Bellach, uchafswm y pwyntiau a </a:t>
            </a:r>
            <a:r>
              <a:rPr lang="cy-GB" sz="3500" dirty="0" err="1"/>
              <a:t>d</a:t>
            </a:r>
            <a:r>
              <a:rPr lang="cy-GB" sz="3500" dirty="0" err="1" smtClean="0"/>
              <a:t>dyfarnir</a:t>
            </a:r>
            <a:r>
              <a:rPr lang="cy-GB" sz="3500" dirty="0" smtClean="0"/>
              <a:t> </a:t>
            </a:r>
            <a:r>
              <a:rPr lang="cy-GB" sz="3500" dirty="0" smtClean="0"/>
              <a:t>yw 300. Dyfarnir nifer gwahanol farciau am bob uned.</a:t>
            </a:r>
          </a:p>
          <a:p>
            <a:r>
              <a:rPr lang="cy-GB" sz="3500" dirty="0" smtClean="0"/>
              <a:t>Ni ellir rhagfynegi’r cwestiynau bellach!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23611" r="25148" b="16667"/>
          <a:stretch/>
        </p:blipFill>
        <p:spPr bwMode="auto">
          <a:xfrm>
            <a:off x="179510" y="404664"/>
            <a:ext cx="884717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042348" cy="6563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943" y="16689"/>
            <a:ext cx="6336704" cy="1492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CWESTIWN 3</a:t>
            </a:r>
          </a:p>
          <a:p>
            <a:endParaRPr lang="cy-GB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Mae’r cwestiwn hwn yn sôn am y Polisi Economaidd Newydd.</a:t>
            </a:r>
          </a:p>
          <a:p>
            <a:endParaRPr lang="cy-GB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Astudiwch y ffynhonnell isod ac yna atebwch y cwestiwn sy’n dilyn.</a:t>
            </a:r>
          </a:p>
          <a:p>
            <a:endParaRPr lang="cy-GB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B</a:t>
            </a:r>
            <a:endParaRPr lang="cy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281" y="1573440"/>
            <a:ext cx="5898027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LENIN YN DANGOS FFYDD YN EI BOLISI ECONOMAIDD NEWYDD</a:t>
            </a:r>
          </a:p>
          <a:p>
            <a:pPr algn="ctr"/>
            <a:endParaRPr lang="cy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Y TRO PEDOL YN EI DDAMCANIAETHAU YN RHOI STRAEN MAWR AR GEFNOGWYR Y COMIWNYDDION</a:t>
            </a:r>
          </a:p>
          <a:p>
            <a:pPr algn="ctr"/>
            <a:endParaRPr lang="cy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DISGYBLAETH Y BLAID YN UNIG SY'N CADW RHEOLAETH</a:t>
            </a:r>
          </a:p>
          <a:p>
            <a:pPr algn="ctr"/>
            <a:endParaRPr lang="cy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“Rwy'n diogelu'r gweithwyr rhag cael eu hecsbloetio" medd arweinydd y </a:t>
            </a:r>
            <a:r>
              <a:rPr lang="cy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Bolsiefigiaid</a:t>
            </a:r>
            <a: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y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459" y="5268744"/>
            <a:ext cx="62646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y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[Pennawd i erthygl </a:t>
            </a:r>
            <a:r>
              <a:rPr lang="cy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gan Walter </a:t>
            </a:r>
            <a:r>
              <a:rPr lang="cy-GB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Duranty</a:t>
            </a:r>
            <a:r>
              <a:rPr lang="cy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newyddiadurwr yn ninas Moscow, a gyhoeddwyd gan y </a:t>
            </a:r>
            <a:r>
              <a:rPr lang="cy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York </a:t>
            </a:r>
            <a:r>
              <a:rPr lang="cy-GB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y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(Medi 5ed 1921)]</a:t>
            </a: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730409"/>
            <a:ext cx="704234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Beth oedd pwrpas Ffynhonnell B?				[8]</a:t>
            </a:r>
          </a:p>
          <a:p>
            <a:endParaRPr lang="cy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[Defnyddiwch fanylion o Ffynhonnell B a’r hyn rydych yn ei wybod a’i ddeall am y cyd-destun </a:t>
            </a:r>
            <a:r>
              <a:rPr lang="cy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hanesyddol</a:t>
            </a:r>
            <a:r>
              <a:rPr lang="cy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.]</a:t>
            </a:r>
            <a:endParaRPr lang="cy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6048672" cy="6670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6482"/>
            <a:ext cx="58326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y-GB" sz="1200" b="1" dirty="0">
                <a:latin typeface="Arial" panose="020B0604020202020204" pitchFamily="34" charset="0"/>
                <a:cs typeface="Arial" panose="020B0604020202020204" pitchFamily="34" charset="0"/>
              </a:rPr>
              <a:t>CWESTIWN 3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200" b="1" dirty="0">
                <a:latin typeface="Arial" panose="020B0604020202020204" pitchFamily="34" charset="0"/>
                <a:cs typeface="Arial" panose="020B0604020202020204" pitchFamily="34" charset="0"/>
              </a:rPr>
              <a:t>Mae’r cwestiwn hwn yn sôn am ddefnydd y </a:t>
            </a:r>
            <a:r>
              <a:rPr lang="cy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Natsïaid</a:t>
            </a:r>
            <a:r>
              <a:rPr lang="cy-GB" sz="1200" b="1" dirty="0">
                <a:latin typeface="Arial" panose="020B0604020202020204" pitchFamily="34" charset="0"/>
                <a:cs typeface="Arial" panose="020B0604020202020204" pitchFamily="34" charset="0"/>
              </a:rPr>
              <a:t> o fraw a pherswâd</a:t>
            </a:r>
            <a:r>
              <a:rPr lang="cy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y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Astudiwch </a:t>
            </a: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y ffynhonnell isod ac yna atebwch y cwestiwn sy’n dilyn</a:t>
            </a:r>
            <a:r>
              <a:rPr lang="cy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200" b="1" dirty="0">
                <a:latin typeface="Arial" panose="020B0604020202020204" pitchFamily="34" charset="0"/>
                <a:cs typeface="Arial" panose="020B0604020202020204" pitchFamily="34" charset="0"/>
              </a:rPr>
              <a:t>Ffynhonnell B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842337"/>
            <a:ext cx="604867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y-GB" sz="1100" dirty="0">
                <a:latin typeface="Arial" panose="020B0604020202020204" pitchFamily="34" charset="0"/>
                <a:cs typeface="Arial" panose="020B0604020202020204" pitchFamily="34" charset="0"/>
              </a:rPr>
              <a:t>[Poster Natsïaidd o ganol yr 1930au. Mae’r pennawd yn dweud: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y-GB" sz="1100" dirty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cy-GB" sz="1100" dirty="0" err="1">
                <a:latin typeface="Arial" panose="020B0604020202020204" pitchFamily="34" charset="0"/>
                <a:cs typeface="Arial" panose="020B0604020202020204" pitchFamily="34" charset="0"/>
              </a:rPr>
              <a:t>Hitler</a:t>
            </a:r>
            <a:r>
              <a:rPr lang="cy-GB" sz="1100" dirty="0">
                <a:latin typeface="Arial" panose="020B0604020202020204" pitchFamily="34" charset="0"/>
                <a:cs typeface="Arial" panose="020B0604020202020204" pitchFamily="34" charset="0"/>
              </a:rPr>
              <a:t> yn adeiladu. Helpwch ef. Prynwch nwyddau Almaeneg.]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100" dirty="0">
                <a:latin typeface="Arial" panose="020B0604020202020204" pitchFamily="34" charset="0"/>
                <a:cs typeface="Arial" panose="020B0604020202020204" pitchFamily="34" charset="0"/>
              </a:rPr>
              <a:t>Beth oedd pwrpas Ffynhonnell B?                              </a:t>
            </a:r>
            <a:r>
              <a:rPr lang="cy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cy-GB" sz="1100" dirty="0">
                <a:latin typeface="Arial" panose="020B0604020202020204" pitchFamily="34" charset="0"/>
                <a:cs typeface="Arial" panose="020B0604020202020204" pitchFamily="34" charset="0"/>
              </a:rPr>
              <a:t>[8]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20635" r="26375" b="12103"/>
          <a:stretch/>
        </p:blipFill>
        <p:spPr bwMode="auto">
          <a:xfrm>
            <a:off x="1907705" y="116632"/>
            <a:ext cx="5256584" cy="42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35665" r="28933" b="32168"/>
          <a:stretch/>
        </p:blipFill>
        <p:spPr bwMode="auto">
          <a:xfrm>
            <a:off x="1907705" y="4396844"/>
            <a:ext cx="5256584" cy="228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0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472608" cy="6571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045" y="28883"/>
            <a:ext cx="547260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CWESTIWN 4</a:t>
            </a:r>
          </a:p>
          <a:p>
            <a:endParaRPr lang="cy-GB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Mae’r cwestiwn hwn yn sôn am ddigwyddiadau yn Rwsia yn 1917.</a:t>
            </a:r>
          </a:p>
          <a:p>
            <a:endParaRPr lang="cy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Astudiwch y ffynonellau isod ac yna atebwch y cwestiwn sy’n dilyn.</a:t>
            </a:r>
          </a:p>
          <a:p>
            <a:endParaRPr lang="cy-GB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C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057313"/>
            <a:ext cx="36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[Poster Comiwnyddol yn dangos gweithwyr o Rwsia yn croesawu’r Fyddin Goch ym mis Hydref 1917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5678606"/>
            <a:ext cx="4572000" cy="2462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/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[O atgofion N. </a:t>
            </a:r>
            <a:r>
              <a:rPr lang="cy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Sukhanov</a:t>
            </a: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Bolsiefig, </a:t>
            </a:r>
            <a:r>
              <a:rPr lang="cy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yn ysgrifennu yn yr 1930au</a:t>
            </a: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y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86916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cy-GB" sz="900" dirty="0">
                <a:latin typeface="Arial" panose="020B0604020202020204" pitchFamily="34" charset="0"/>
                <a:cs typeface="Arial" panose="020B0604020202020204" pitchFamily="34" charset="0"/>
              </a:rPr>
              <a:t>Drwy 1917 i gyd, gwnaeth y </a:t>
            </a:r>
            <a:r>
              <a:rPr lang="cy-GB" sz="900" dirty="0" err="1">
                <a:latin typeface="Arial" panose="020B0604020202020204" pitchFamily="34" charset="0"/>
                <a:cs typeface="Arial" panose="020B0604020202020204" pitchFamily="34" charset="0"/>
              </a:rPr>
              <a:t>Bolsiefigiaid</a:t>
            </a:r>
            <a:r>
              <a:rPr lang="cy-GB" sz="900" dirty="0">
                <a:latin typeface="Arial" panose="020B0604020202020204" pitchFamily="34" charset="0"/>
                <a:cs typeface="Arial" panose="020B0604020202020204" pitchFamily="34" charset="0"/>
              </a:rPr>
              <a:t> weithio gyda brwdfrydedd ac ymroddiad mawr. </a:t>
            </a:r>
            <a:r>
              <a:rPr lang="cy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Roedden </a:t>
            </a:r>
            <a:r>
              <a:rPr lang="cy-GB" sz="900" dirty="0">
                <a:latin typeface="Arial" panose="020B0604020202020204" pitchFamily="34" charset="0"/>
                <a:cs typeface="Arial" panose="020B0604020202020204" pitchFamily="34" charset="0"/>
              </a:rPr>
              <a:t>nhw yng nghanol y werin bobl, yn y ffatrïoedd, bob dydd, bob amser. Daethant yn blaid y werin am eu bod yno </a:t>
            </a:r>
            <a:r>
              <a:rPr lang="cy-GB" sz="900" dirty="0" err="1">
                <a:latin typeface="Arial" panose="020B0604020202020204" pitchFamily="34" charset="0"/>
                <a:cs typeface="Arial" panose="020B0604020202020204" pitchFamily="34" charset="0"/>
              </a:rPr>
              <a:t>drwy'r</a:t>
            </a:r>
            <a:r>
              <a:rPr lang="cy-GB" sz="900" dirty="0">
                <a:latin typeface="Arial" panose="020B0604020202020204" pitchFamily="34" charset="0"/>
                <a:cs typeface="Arial" panose="020B0604020202020204" pitchFamily="34" charset="0"/>
              </a:rPr>
              <a:t> amser, yn arwain holl fywyd </a:t>
            </a:r>
            <a:r>
              <a:rPr lang="cy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cy-GB" sz="900" dirty="0">
                <a:latin typeface="Arial" panose="020B0604020202020204" pitchFamily="34" charset="0"/>
                <a:cs typeface="Arial" panose="020B0604020202020204" pitchFamily="34" charset="0"/>
              </a:rPr>
              <a:t>ffatrïoedd </a:t>
            </a:r>
            <a:r>
              <a:rPr lang="cy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a’r </a:t>
            </a:r>
            <a:r>
              <a:rPr lang="cy-GB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barics</a:t>
            </a:r>
            <a:r>
              <a:rPr lang="cy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y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Roedd y werin erbyn hyn yn gyfan gwbl yn nwylo </a:t>
            </a:r>
            <a:r>
              <a:rPr lang="cy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plaid </a:t>
            </a:r>
            <a:r>
              <a:rPr lang="cy-GB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Lenin</a:t>
            </a:r>
            <a:r>
              <a:rPr lang="cy-GB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y-GB" sz="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Trotsky</a:t>
            </a:r>
            <a:r>
              <a:rPr lang="cy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y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45" y="5924827"/>
            <a:ext cx="5463083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y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 un o'r ffynonellau sydd fwyaf defnyddiol i hanesydd sy'n astudio digwyddiadau yn Rwsia yn 1917?	[12]</a:t>
            </a:r>
          </a:p>
          <a:p>
            <a:endParaRPr lang="cy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[Yn eich ateb dylech gyfeirio at y ddwy ffynhonnell a defnyddio'r hyn rydych </a:t>
            </a:r>
            <a:r>
              <a:rPr lang="cy-GB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cy-GB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ei wybod a'i ddeall am y cyd-destun hanesyddol.] </a:t>
            </a:r>
            <a:endParaRPr lang="cy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445" y="4503928"/>
            <a:ext cx="113421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D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1354" r="21328" b="8600"/>
          <a:stretch/>
        </p:blipFill>
        <p:spPr bwMode="auto">
          <a:xfrm>
            <a:off x="1221309" y="69733"/>
            <a:ext cx="6336704" cy="44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26562" r="21303" b="38561"/>
          <a:stretch/>
        </p:blipFill>
        <p:spPr bwMode="auto">
          <a:xfrm>
            <a:off x="1221309" y="4539400"/>
            <a:ext cx="6336704" cy="22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44531" r="9737" b="16992"/>
          <a:stretch/>
        </p:blipFill>
        <p:spPr bwMode="auto">
          <a:xfrm>
            <a:off x="1738714" y="88738"/>
            <a:ext cx="5595811" cy="195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9" t="22255" r="20337" b="8806"/>
          <a:stretch/>
        </p:blipFill>
        <p:spPr bwMode="auto">
          <a:xfrm>
            <a:off x="1723969" y="1942334"/>
            <a:ext cx="5610556" cy="489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777686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CWESTIWN 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Mae’r cwestiwn hwn yn sôn 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Rwsia </a:t>
            </a:r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yn 1924, blwyddyn marwolaeth </a:t>
            </a:r>
            <a:r>
              <a:rPr lang="cy-GB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Lenin</a:t>
            </a:r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y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y-GB" sz="1500" dirty="0">
                <a:latin typeface="Arial" panose="020B0604020202020204" pitchFamily="34" charset="0"/>
                <a:cs typeface="Arial" panose="020B0604020202020204" pitchFamily="34" charset="0"/>
              </a:rPr>
              <a:t>ba raddau gwnaeth </a:t>
            </a:r>
            <a:r>
              <a:rPr lang="cy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Lenin</a:t>
            </a:r>
            <a:r>
              <a:rPr lang="cy-GB" sz="1500" dirty="0">
                <a:latin typeface="Arial" panose="020B0604020202020204" pitchFamily="34" charset="0"/>
                <a:cs typeface="Arial" panose="020B0604020202020204" pitchFamily="34" charset="0"/>
              </a:rPr>
              <a:t> lwyddo i greu gwladwriaeth Gomiwnyddol </a:t>
            </a:r>
            <a:r>
              <a:rPr lang="cy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gryf</a:t>
            </a:r>
            <a:r>
              <a:rPr lang="cy-GB" sz="1500" dirty="0">
                <a:latin typeface="Arial" panose="020B0604020202020204" pitchFamily="34" charset="0"/>
                <a:cs typeface="Arial" panose="020B0604020202020204" pitchFamily="34" charset="0"/>
              </a:rPr>
              <a:t> yn Rwsia erbyn adeg ei farwolaeth yn 1924? [16</a:t>
            </a:r>
            <a:r>
              <a:rPr lang="cy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endParaRPr lang="cy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Defnyddiwch </a:t>
            </a:r>
            <a:r>
              <a:rPr lang="cy-GB" sz="1500" i="1" dirty="0">
                <a:latin typeface="Arial" panose="020B0604020202020204" pitchFamily="34" charset="0"/>
                <a:cs typeface="Arial" panose="020B0604020202020204" pitchFamily="34" charset="0"/>
              </a:rPr>
              <a:t>yr hyn rydych yn ei a'i ddeall am y mater i gefnogi eich ateb. </a:t>
            </a:r>
            <a:endParaRPr lang="cy-GB" sz="1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cy-GB" sz="1500" i="1" dirty="0">
                <a:latin typeface="Arial" panose="020B0604020202020204" pitchFamily="34" charset="0"/>
                <a:cs typeface="Arial" panose="020B0604020202020204" pitchFamily="34" charset="0"/>
              </a:rPr>
              <a:t>marciau am sillafu, atalnodi a defnyddio gramadeg ac iaith arbenigol yn gywir yn cael eu rhoi am y cwestiwn hwn</a:t>
            </a:r>
            <a:r>
              <a:rPr lang="cy-GB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[3]</a:t>
            </a:r>
          </a:p>
          <a:p>
            <a:endParaRPr lang="cy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645024"/>
            <a:ext cx="7776864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CWESTIWN 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Mae’r cwestiwn hwn yn sôn 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bolisi economaidd, cymdeithasol a 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hiliol 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cy-GB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Natsïaid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y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dirty="0">
                <a:latin typeface="Arial" panose="020B0604020202020204" pitchFamily="34" charset="0"/>
                <a:cs typeface="Arial" panose="020B0604020202020204" pitchFamily="34" charset="0"/>
              </a:rPr>
              <a:t>A wnaeth bywyd wella i bob Almaenwr yn yr Almaen Natsïaidd yn yr 1930au</a:t>
            </a:r>
            <a:r>
              <a:rPr lang="cy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? [</a:t>
            </a:r>
            <a:r>
              <a:rPr lang="cy-GB" sz="1500" dirty="0">
                <a:latin typeface="Arial" panose="020B0604020202020204" pitchFamily="34" charset="0"/>
                <a:cs typeface="Arial" panose="020B0604020202020204" pitchFamily="34" charset="0"/>
              </a:rPr>
              <a:t>16] </a:t>
            </a:r>
            <a:endParaRPr lang="cy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i="1" dirty="0">
                <a:latin typeface="Arial" panose="020B0604020202020204" pitchFamily="34" charset="0"/>
                <a:cs typeface="Arial" panose="020B0604020202020204" pitchFamily="34" charset="0"/>
              </a:rPr>
              <a:t>Defnyddiwch yr hyn rydych yn ei wybod a'i ddeall am y mater i gefnogi eich ateb. </a:t>
            </a:r>
            <a:endParaRPr lang="cy-GB" sz="1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cy-GB" sz="1500" i="1" dirty="0">
                <a:latin typeface="Arial" panose="020B0604020202020204" pitchFamily="34" charset="0"/>
                <a:cs typeface="Arial" panose="020B0604020202020204" pitchFamily="34" charset="0"/>
              </a:rPr>
              <a:t>marciau am sillafu, atalnodi a defnyddio gramadeg ac iaith arbenigol yn gywir yn cael eu rhoi am y cwestiwn hwn</a:t>
            </a:r>
            <a:r>
              <a:rPr lang="cy-GB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[3]</a:t>
            </a:r>
            <a:endParaRPr lang="cy-GB" sz="15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3" t="21094" r="19034" b="8789"/>
          <a:stretch/>
        </p:blipFill>
        <p:spPr bwMode="auto">
          <a:xfrm>
            <a:off x="827584" y="212054"/>
            <a:ext cx="7272808" cy="646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dirty="0" smtClean="0">
                <a:latin typeface="Arial" panose="020B0604020202020204" pitchFamily="34" charset="0"/>
                <a:cs typeface="Arial" panose="020B0604020202020204" pitchFamily="34" charset="0"/>
              </a:rPr>
              <a:t>Mae’r cysyniadau ‘trefn dau’ hyn yn cynnwys dilyniant a newid, achos ac effaith, cronoleg, dealltwriaeth </a:t>
            </a:r>
            <a:r>
              <a:rPr lang="cy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empathig</a:t>
            </a:r>
            <a:r>
              <a:rPr lang="cy-GB" dirty="0" smtClean="0">
                <a:latin typeface="Arial" panose="020B0604020202020204" pitchFamily="34" charset="0"/>
                <a:cs typeface="Arial" panose="020B0604020202020204" pitchFamily="34" charset="0"/>
              </a:rPr>
              <a:t> a defnyddio tystiolaeth.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20573" r="21231" b="8854"/>
          <a:stretch/>
        </p:blipFill>
        <p:spPr bwMode="auto">
          <a:xfrm>
            <a:off x="294746" y="84181"/>
            <a:ext cx="7013558" cy="495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0152" y="260648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400" b="1" dirty="0" smtClean="0">
                <a:latin typeface="Arial" pitchFamily="34" charset="0"/>
                <a:cs typeface="Arial" pitchFamily="34" charset="0"/>
              </a:rPr>
              <a:t>Yr Hen Lwybr A</a:t>
            </a:r>
            <a:endParaRPr lang="cy-GB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 t="22172" r="31594" b="13629"/>
          <a:stretch/>
        </p:blipFill>
        <p:spPr bwMode="auto">
          <a:xfrm>
            <a:off x="392155" y="272593"/>
            <a:ext cx="5256584" cy="48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21379" r="26797" b="55010"/>
          <a:stretch/>
        </p:blipFill>
        <p:spPr bwMode="auto">
          <a:xfrm>
            <a:off x="419922" y="5301208"/>
            <a:ext cx="5228817" cy="14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Asesu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51" y="1124744"/>
            <a:ext cx="8229600" cy="4525963"/>
          </a:xfrm>
        </p:spPr>
        <p:txBody>
          <a:bodyPr/>
          <a:lstStyle/>
          <a:p>
            <a:r>
              <a:rPr lang="cy-GB" dirty="0" smtClean="0"/>
              <a:t>Uned 1 – 1 awr</a:t>
            </a:r>
            <a:endParaRPr lang="cy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20573" r="21231" b="8854"/>
          <a:stretch/>
        </p:blipFill>
        <p:spPr bwMode="auto">
          <a:xfrm>
            <a:off x="1259632" y="1700808"/>
            <a:ext cx="7013558" cy="495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1449"/>
          <a:stretch/>
        </p:blipFill>
        <p:spPr>
          <a:xfrm>
            <a:off x="107504" y="31545"/>
            <a:ext cx="5823346" cy="6651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052736"/>
            <a:ext cx="5040560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y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Mae pedair theatr hardd yn Llundain ag enwau gwahanol. Ym mhob theatr, mae drama wahanol yn cael ei chyflwyno i'r cyhoedd bob dydd. O'r holl theatrau, theatr y </a:t>
            </a:r>
            <a:r>
              <a:rPr lang="cy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Swan</a:t>
            </a:r>
            <a:r>
              <a:rPr lang="cy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yw'r un fwyaf; mae'n dal tair mil o bobl ac mae wedi'i hadeiladu o gerrig fflint sy'n cael eu cynnal gan golofnau pren, sydd wedi'u paentio i edrych fel marmor. Mae'n edrych fel adeilad Rhufeinig. </a:t>
            </a:r>
            <a:endParaRPr lang="cy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514806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[Disgrifiad o theatrau yn oes Elisabeth, o waith ysgrifenedig </a:t>
            </a:r>
            <a:r>
              <a:rPr lang="cy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Johannes</a:t>
            </a: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y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Witt</a:t>
            </a: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gŵr o'r Iseldiroedd a oedd yn ymweld â Llundain (1596)].</a:t>
            </a:r>
          </a:p>
          <a:p>
            <a:r>
              <a:rPr lang="cy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B  </a:t>
            </a:r>
            <a:endParaRPr lang="cy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768" y="37073"/>
            <a:ext cx="51750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CWESTIWN 1</a:t>
            </a:r>
          </a:p>
          <a:p>
            <a:pPr>
              <a:lnSpc>
                <a:spcPct val="150000"/>
              </a:lnSpc>
            </a:pP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Mae’r cwestiwn </a:t>
            </a:r>
            <a:r>
              <a:rPr lang="cy-GB" sz="1000" b="1" dirty="0">
                <a:latin typeface="Arial" panose="020B0604020202020204" pitchFamily="34" charset="0"/>
                <a:cs typeface="Arial" panose="020B0604020202020204" pitchFamily="34" charset="0"/>
              </a:rPr>
              <a:t>hwn yn sôn am adloniant </a:t>
            </a: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poblogaidd yng nghyfnod Elisabeth.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Astudiwch y ffynonellau isod ac yna atebwch y cwestiwn sy’n dilyn. 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788" y="5963384"/>
            <a:ext cx="54863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Darlun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Theatr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 y Swan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ddiwedd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unfed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ganrif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bymtheg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r"/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gallwn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ddysgu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Ffynonellau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B am y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theatr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nghyfnod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Elisabeth?                [4]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5964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5760640" cy="6270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117" y="260648"/>
            <a:ext cx="51750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CWESTIWN 1</a:t>
            </a:r>
          </a:p>
          <a:p>
            <a:pPr>
              <a:lnSpc>
                <a:spcPct val="150000"/>
              </a:lnSpc>
            </a:pP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Mae’r cwestiwn </a:t>
            </a:r>
            <a:r>
              <a:rPr lang="cy-GB" sz="1000" b="1" dirty="0">
                <a:latin typeface="Arial" panose="020B0604020202020204" pitchFamily="34" charset="0"/>
                <a:cs typeface="Arial" panose="020B0604020202020204" pitchFamily="34" charset="0"/>
              </a:rPr>
              <a:t>hwn yn sôn am </a:t>
            </a: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Siartiaeth.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Astudiwch y ffynonellau isod ac yna atebwch y cwestiwn sy’n dilyn. 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A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812" y="4554706"/>
            <a:ext cx="489732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y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 ôl Terfysg Casnewydd, cafodd dros 200 o Siartwyr eu harestio am gymryd rhan a chafodd. 21 eu cyhuddo o uchel frad. Cafodd tri phrif arweinydd yr orymdaith, John Frost, </a:t>
            </a:r>
            <a:r>
              <a:rPr lang="cy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Zephaniah</a:t>
            </a:r>
            <a:r>
              <a:rPr lang="cy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Williams a William Jones, eu canfod yn euog a'u dedfrydu i gael eu crogi, diberfeddu a phedrannu. Fodd bynnag, ar ôl ymgyrch genedlaethol, yn y pen draw cafodd dedfryd pob dyn ei leihau i fod yn drawsgludiad am oes gan y llywodraeth.</a:t>
            </a:r>
            <a:endParaRPr lang="cy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9117" y="4293096"/>
            <a:ext cx="140849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y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B</a:t>
            </a:r>
            <a:endParaRPr lang="cy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100" y="5685066"/>
            <a:ext cx="49110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y-GB" sz="1000" dirty="0">
                <a:latin typeface="Arial" panose="020B0604020202020204" pitchFamily="34" charset="0"/>
                <a:cs typeface="Arial" panose="020B0604020202020204" pitchFamily="34" charset="0"/>
              </a:rPr>
              <a:t>[O wefan ar Derfysg Casnewydd </a:t>
            </a: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1839]</a:t>
            </a:r>
          </a:p>
          <a:p>
            <a:pPr algn="r"/>
            <a:endParaRPr lang="cy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y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1000" dirty="0">
                <a:latin typeface="Arial" panose="020B0604020202020204" pitchFamily="34" charset="0"/>
                <a:cs typeface="Arial" panose="020B0604020202020204" pitchFamily="34" charset="0"/>
              </a:rPr>
              <a:t>gallwn ni ei ddysgu o Ffynonellau A </a:t>
            </a:r>
            <a:r>
              <a:rPr lang="cy-GB" sz="1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y-GB" sz="1000" dirty="0">
                <a:latin typeface="Arial" panose="020B0604020202020204" pitchFamily="34" charset="0"/>
                <a:cs typeface="Arial" panose="020B0604020202020204" pitchFamily="34" charset="0"/>
              </a:rPr>
              <a:t> B am </a:t>
            </a:r>
            <a:r>
              <a:rPr lang="cy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Siartaeth? 		[4] </a:t>
            </a:r>
            <a:endParaRPr lang="cy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1317" y="4047470"/>
            <a:ext cx="261481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100" dirty="0" smtClean="0"/>
              <a:t>[</a:t>
            </a:r>
            <a:r>
              <a:rPr lang="cy-GB" sz="1100" dirty="0" smtClean="0"/>
              <a:t>Cyfarfod y Siartwyr yn Glasgow yn 1838] </a:t>
            </a:r>
            <a:endParaRPr lang="cy-GB" sz="1100" dirty="0"/>
          </a:p>
        </p:txBody>
      </p:sp>
    </p:spTree>
    <p:extLst>
      <p:ext uri="{BB962C8B-B14F-4D97-AF65-F5344CB8AC3E}">
        <p14:creationId xmlns:p14="http://schemas.microsoft.com/office/powerpoint/2010/main" val="1155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3" t="25369" r="13567" b="10007"/>
          <a:stretch/>
        </p:blipFill>
        <p:spPr bwMode="auto">
          <a:xfrm>
            <a:off x="811620" y="114300"/>
            <a:ext cx="6568691" cy="43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22396" r="16520" b="45659"/>
          <a:stretch/>
        </p:blipFill>
        <p:spPr bwMode="auto">
          <a:xfrm>
            <a:off x="811620" y="4456542"/>
            <a:ext cx="6568692" cy="22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957" y="404665"/>
            <a:ext cx="8531507" cy="5924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7327576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CWESTIWN </a:t>
            </a:r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y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Mae’r cwestiwn </a:t>
            </a:r>
            <a:r>
              <a:rPr lang="cy-GB" sz="1500" b="1" dirty="0">
                <a:latin typeface="Arial" panose="020B0604020202020204" pitchFamily="34" charset="0"/>
                <a:cs typeface="Arial" panose="020B0604020202020204" pitchFamily="34" charset="0"/>
              </a:rPr>
              <a:t>hwn yn sôn am </a:t>
            </a:r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broblem crefydd.</a:t>
            </a:r>
          </a:p>
          <a:p>
            <a:pPr>
              <a:lnSpc>
                <a:spcPct val="150000"/>
              </a:lnSpc>
            </a:pPr>
            <a:r>
              <a:rPr lang="cy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Astudiwch </a:t>
            </a:r>
            <a:r>
              <a:rPr lang="cy-GB" sz="1500" dirty="0">
                <a:latin typeface="Arial" panose="020B0604020202020204" pitchFamily="34" charset="0"/>
                <a:cs typeface="Arial" panose="020B0604020202020204" pitchFamily="34" charset="0"/>
              </a:rPr>
              <a:t>y ffynhonnell isod ac yna atebwch y cwestiwn sy'n </a:t>
            </a:r>
            <a:r>
              <a:rPr lang="cy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dilyn.</a:t>
            </a:r>
            <a:endParaRPr lang="cy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C</a:t>
            </a:r>
          </a:p>
          <a:p>
            <a:pPr>
              <a:lnSpc>
                <a:spcPct val="150000"/>
              </a:lnSpc>
            </a:pPr>
            <a:endParaRPr lang="cy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328848"/>
            <a:ext cx="8136904" cy="1762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y-GB" sz="1550" dirty="0">
                <a:latin typeface="Arial" panose="020B0604020202020204" pitchFamily="34" charset="0"/>
                <a:cs typeface="Arial" panose="020B0604020202020204" pitchFamily="34" charset="0"/>
              </a:rPr>
              <a:t>Deffrwch nawr bobl hyfryd Cymru! Yr wyf yn cofio un rhinwedd </a:t>
            </a:r>
            <a:r>
              <a:rPr lang="cy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gwych </a:t>
            </a:r>
            <a:r>
              <a:rPr lang="cy-GB" sz="1550" dirty="0">
                <a:latin typeface="Arial" panose="020B0604020202020204" pitchFamily="34" charset="0"/>
                <a:cs typeface="Arial" panose="020B0604020202020204" pitchFamily="34" charset="0"/>
              </a:rPr>
              <a:t>wnaeth wella eich bywydau, sef addoli Cristnogaeth bur. </a:t>
            </a:r>
            <a:r>
              <a:rPr lang="cy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cy-GB" sz="1550" dirty="0">
                <a:latin typeface="Arial" panose="020B0604020202020204" pitchFamily="34" charset="0"/>
                <a:cs typeface="Arial" panose="020B0604020202020204" pitchFamily="34" charset="0"/>
              </a:rPr>
              <a:t>, yn ddiweddar, nid ydych wedi cyfrannu at unrhyw ran o olud y byd! Y rheswm am hyn yw nad oes unrhyw un wedi ysgrifennu nac argraffu unrhyw beth yn eich iaith. Felly, dylech nawr lawenhau a diolch </a:t>
            </a:r>
            <a:r>
              <a:rPr lang="cy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y-GB" sz="1550" dirty="0">
                <a:latin typeface="Arial" panose="020B0604020202020204" pitchFamily="34" charset="0"/>
                <a:cs typeface="Arial" panose="020B0604020202020204" pitchFamily="34" charset="0"/>
              </a:rPr>
              <a:t>Dduw, ac i'w gras </a:t>
            </a:r>
            <a:r>
              <a:rPr lang="cy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cy-GB" sz="1550" dirty="0">
                <a:latin typeface="Arial" panose="020B0604020202020204" pitchFamily="34" charset="0"/>
                <a:cs typeface="Arial" panose="020B0604020202020204" pitchFamily="34" charset="0"/>
              </a:rPr>
              <a:t>Frenhines. Oherwydd, drwy eu hawdurdod a'u gorchymyn, mae eich Esgobion gyda help eich Esgobion gyda </a:t>
            </a:r>
            <a:r>
              <a:rPr lang="cy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cy-GB" sz="1550" dirty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cy-GB" sz="1550" dirty="0" err="1">
                <a:latin typeface="Arial" panose="020B0604020202020204" pitchFamily="34" charset="0"/>
                <a:cs typeface="Arial" panose="020B0604020202020204" pitchFamily="34" charset="0"/>
              </a:rPr>
              <a:t>Salesbury</a:t>
            </a:r>
            <a:r>
              <a:rPr lang="cy-GB" sz="1550" dirty="0">
                <a:latin typeface="Arial" panose="020B0604020202020204" pitchFamily="34" charset="0"/>
                <a:cs typeface="Arial" panose="020B0604020202020204" pitchFamily="34" charset="0"/>
              </a:rPr>
              <a:t> yn cyflwyno'r Ysgrythurau i chi yn Gymraeg ac mewn </a:t>
            </a:r>
            <a:r>
              <a:rPr lang="cy-GB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print.</a:t>
            </a:r>
            <a:endParaRPr lang="cy-GB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221088"/>
            <a:ext cx="7920880" cy="19697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[Yr Esgob </a:t>
            </a:r>
            <a:r>
              <a:rPr lang="cy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Richard Davies, cyfieithydd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 Testament Newydd i'r Gymraeg, yn ysgrifennu yn y Rhagair i'r cyfieithiad o'r Testament Newydd (1567)]</a:t>
            </a:r>
          </a:p>
          <a:p>
            <a:pPr algn="r"/>
            <a:endParaRPr lang="cy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ba raddau mae'r ffynhonnell hon yn rhoi esboniad cywir o bwysigrwydd </a:t>
            </a:r>
            <a:r>
              <a:rPr lang="cy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cyfieithu'r ysgrythurau i’r Gymraeg?</a:t>
            </a:r>
          </a:p>
          <a:p>
            <a:endParaRPr lang="cy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600" i="1" dirty="0">
                <a:latin typeface="Arial" panose="020B0604020202020204" pitchFamily="34" charset="0"/>
                <a:cs typeface="Arial" panose="020B0604020202020204" pitchFamily="34" charset="0"/>
              </a:rPr>
              <a:t>[Yn eich ateb dylech gyfeirio at gryfderau a gwendidau'r ffynhonnell a defnyddio'r hyn rydych yn ei wybod a'i ddeall am y cyd-destun hanesyddol.] </a:t>
            </a:r>
            <a:endParaRPr lang="cy-GB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339803" cy="6431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972" y="188640"/>
            <a:ext cx="688032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y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CWESTIWN </a:t>
            </a:r>
            <a:r>
              <a:rPr lang="cy-GB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y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Mae’r cwestiwn </a:t>
            </a:r>
            <a:r>
              <a:rPr lang="cy-GB" sz="1400" b="1" dirty="0">
                <a:latin typeface="Arial" panose="020B0604020202020204" pitchFamily="34" charset="0"/>
                <a:cs typeface="Arial" panose="020B0604020202020204" pitchFamily="34" charset="0"/>
              </a:rPr>
              <a:t>hwn yn sôn am </a:t>
            </a:r>
            <a:r>
              <a:rPr lang="cy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paratoadau ar gyfer rhyfel.</a:t>
            </a:r>
          </a:p>
          <a:p>
            <a:pPr>
              <a:lnSpc>
                <a:spcPct val="150000"/>
              </a:lnSpc>
            </a:pP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Astudiwch </a:t>
            </a:r>
            <a:r>
              <a:rPr lang="cy-GB" sz="1400" dirty="0">
                <a:latin typeface="Arial" panose="020B0604020202020204" pitchFamily="34" charset="0"/>
                <a:cs typeface="Arial" panose="020B0604020202020204" pitchFamily="34" charset="0"/>
              </a:rPr>
              <a:t>y ffynhonnell isod ac yna atebwch y cwestiwn sy'n 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dilyn.</a:t>
            </a:r>
          </a:p>
          <a:p>
            <a:pPr>
              <a:lnSpc>
                <a:spcPct val="150000"/>
              </a:lnSpc>
            </a:pPr>
            <a:endParaRPr lang="cy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Ffynhonnell C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882413"/>
            <a:ext cx="6768752" cy="246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 y diwrnod hwnnw gwnaeth cannoedd o </a:t>
            </a:r>
            <a:r>
              <a:rPr lang="cy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blant o ardal Birmingham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ymgynnull yng ngorsaf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Tyseley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yn cario bagiau a label ynghlwm wrth eu dillad yn nodi eu henw a'u cyfeiriad. Roedd yn hir iawn ac yn araf. Rwy'n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cofio'r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trên yn mynd i fyny Cwm Rhondda gan aros ym mhob gorsaf er mwyn i'r faciwîs ddisgyn ohono. Pen fy nhaith ar y trên oedd Treorci. Dim ond ychydig ohonom oedd ar ôl erbyn hyn. Es i at y teulu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yn 11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Vicarage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Terrace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ac rwy'n dal i allu gweld fy hunan nawr ar y noson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gynta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' honno yn eistedd yn y gadair wrth ymyl y tân, yn fachgen naw oed swil a thawel iawn, gyda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Floss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 sbaniel yn eistedd wrth fy nhraed. Ces i groeso mawr gan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Wncwl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Sam a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Cliff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ac rwy'n cofio cael fy hoff ffrwyth tun (a oedd yn beth moethus ar y pryd) i de. Yr iaith oedd y broblem fwyaf. Doeddwn i ddim yn gallu deall gair roedden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nhw'n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ei ddweud a doedden nhw ddim yn fy neall i chwaith.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4581127"/>
            <a:ext cx="676875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y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[O atgofion faciwî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mewn cyfweliad ar gyfer rhaglen deledu ar ymgilio (Medi 2000)].</a:t>
            </a:r>
          </a:p>
          <a:p>
            <a:pPr algn="r"/>
            <a:endParaRPr lang="cy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ba raddau mae'r ffynhonnell hon yn rhoi esboniad cywir o </a:t>
            </a:r>
            <a:r>
              <a:rPr lang="cy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brofiad faciwîs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gafodd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eu hanfon i </a:t>
            </a:r>
            <a:r>
              <a:rPr lang="cy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Gymru</a:t>
            </a:r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yn ystod yr Ail Ryfel Byd?			               [6]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400" i="1" dirty="0">
                <a:latin typeface="Arial" panose="020B0604020202020204" pitchFamily="34" charset="0"/>
                <a:cs typeface="Arial" panose="020B0604020202020204" pitchFamily="34" charset="0"/>
              </a:rPr>
              <a:t>[Yn eich ateb dylech gyfeirio at gryfderau a gwendidau'r ffynhonnell a defnyddio'r hyn rydych yn ei wybod a'i ddeall am y cyd-destun hanesyddol.] 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2048" r="27672" b="8161"/>
          <a:stretch/>
        </p:blipFill>
        <p:spPr bwMode="auto">
          <a:xfrm>
            <a:off x="356494" y="188640"/>
            <a:ext cx="7383858" cy="66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2" t="29564" r="15109" b="51761"/>
          <a:stretch/>
        </p:blipFill>
        <p:spPr bwMode="auto">
          <a:xfrm>
            <a:off x="617372" y="173682"/>
            <a:ext cx="784406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2" t="28324" r="14861" b="54216"/>
          <a:stretch/>
        </p:blipFill>
        <p:spPr bwMode="auto">
          <a:xfrm>
            <a:off x="653372" y="1844824"/>
            <a:ext cx="7808062" cy="142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 t="27360" r="21666" b="59101"/>
          <a:stretch/>
        </p:blipFill>
        <p:spPr bwMode="auto">
          <a:xfrm>
            <a:off x="617372" y="3474435"/>
            <a:ext cx="7844062" cy="147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1" t="27360" r="21442" b="59062"/>
          <a:stretch/>
        </p:blipFill>
        <p:spPr bwMode="auto">
          <a:xfrm>
            <a:off x="640199" y="5262090"/>
            <a:ext cx="7834408" cy="14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16071" r="14216" b="10516"/>
          <a:stretch/>
        </p:blipFill>
        <p:spPr bwMode="auto">
          <a:xfrm>
            <a:off x="251520" y="142393"/>
            <a:ext cx="844322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2024" r="17005" b="13889"/>
          <a:stretch/>
        </p:blipFill>
        <p:spPr bwMode="auto">
          <a:xfrm>
            <a:off x="179512" y="764704"/>
            <a:ext cx="86483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smtClean="0">
                <a:latin typeface="Arial" pitchFamily="34" charset="0"/>
                <a:cs typeface="Arial" pitchFamily="34" charset="0"/>
              </a:rPr>
              <a:t>Llwybr A Uned 1: Astudiaeth fanwl yn canolbwyntio ar werthuso ffynonellau hanesyddol a dehongliadau o’r gorffennol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54530"/>
              </p:ext>
            </p:extLst>
          </p:nvPr>
        </p:nvGraphicFramePr>
        <p:xfrm>
          <a:off x="971600" y="1268760"/>
          <a:ext cx="6504384" cy="211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Mudiadau’r bobl yng Nghymru a Lloegr, 1815-1848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Cymru a Lloegr ar ddechrau’r ugeinfed ganrif, 1890-1919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UDA: gwlad gwahaniaethau, 1910-1929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Yr Almaen mewn cyfnod o newid, 1919-1947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China dan lywodraeth </a:t>
                      </a:r>
                      <a:r>
                        <a:rPr lang="cy-GB" b="0" noProof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Mao</a:t>
                      </a: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y-GB" b="0" noProof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Zedong</a:t>
                      </a: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1949-1976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89583"/>
              </p:ext>
            </p:extLst>
          </p:nvPr>
        </p:nvGraphicFramePr>
        <p:xfrm>
          <a:off x="971599" y="3933056"/>
          <a:ext cx="6504384" cy="204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Radicaliaeth a Phrotest, 1810-1848– </a:t>
                      </a:r>
                      <a:r>
                        <a:rPr lang="cy-GB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</a:t>
                      </a:r>
                      <a:r>
                        <a:rPr lang="cy-GB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y-GB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1B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UDA: gwlad gwahaniaethau,</a:t>
                      </a:r>
                      <a:r>
                        <a:rPr lang="cy-GB" b="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910-1929 – </a:t>
                      </a:r>
                      <a:r>
                        <a:rPr lang="cy-GB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 2B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Yr Almaen mewn cyfnod o newid, 1919-47 -  </a:t>
                      </a:r>
                      <a:r>
                        <a:rPr lang="cy-GB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 2C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4328" y="170080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Yr Hen Fanyleb</a:t>
            </a:r>
            <a:endParaRPr lang="cy-GB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077071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 Fanyleb Newydd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t="18164" r="10176" b="15821"/>
          <a:stretch/>
        </p:blipFill>
        <p:spPr bwMode="auto">
          <a:xfrm>
            <a:off x="323528" y="728687"/>
            <a:ext cx="8503915" cy="492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t="22070" r="10578" b="10352"/>
          <a:stretch/>
        </p:blipFill>
        <p:spPr bwMode="auto">
          <a:xfrm>
            <a:off x="539552" y="476672"/>
            <a:ext cx="8229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t="21485" r="7430" b="22656"/>
          <a:stretch/>
        </p:blipFill>
        <p:spPr bwMode="auto">
          <a:xfrm>
            <a:off x="1043608" y="49526"/>
            <a:ext cx="6651657" cy="30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t="17578" r="13433" b="27930"/>
          <a:stretch/>
        </p:blipFill>
        <p:spPr bwMode="auto">
          <a:xfrm>
            <a:off x="1038424" y="3140968"/>
            <a:ext cx="6679057" cy="365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t="17968" r="14019" b="9813"/>
          <a:stretch/>
        </p:blipFill>
        <p:spPr bwMode="auto">
          <a:xfrm>
            <a:off x="566886" y="332656"/>
            <a:ext cx="80811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18946" r="14349" b="11124"/>
          <a:stretch/>
        </p:blipFill>
        <p:spPr bwMode="auto">
          <a:xfrm>
            <a:off x="425151" y="332656"/>
            <a:ext cx="827866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16211" r="13360" b="9570"/>
          <a:stretch/>
        </p:blipFill>
        <p:spPr bwMode="auto">
          <a:xfrm>
            <a:off x="467544" y="260648"/>
            <a:ext cx="83601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3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6" t="17187" r="9408" b="6705"/>
          <a:stretch/>
        </p:blipFill>
        <p:spPr bwMode="auto">
          <a:xfrm>
            <a:off x="1331640" y="116957"/>
            <a:ext cx="5400600" cy="351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22218" r="9480" b="13672"/>
          <a:stretch/>
        </p:blipFill>
        <p:spPr bwMode="auto">
          <a:xfrm>
            <a:off x="1362444" y="3573016"/>
            <a:ext cx="5369795" cy="295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2" t="29564" r="15109" b="51761"/>
          <a:stretch/>
        </p:blipFill>
        <p:spPr bwMode="auto">
          <a:xfrm>
            <a:off x="617372" y="173682"/>
            <a:ext cx="784406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2" t="28324" r="14861" b="54216"/>
          <a:stretch/>
        </p:blipFill>
        <p:spPr bwMode="auto">
          <a:xfrm>
            <a:off x="653372" y="1844824"/>
            <a:ext cx="7808062" cy="142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2" t="27360" r="21666" b="59101"/>
          <a:stretch/>
        </p:blipFill>
        <p:spPr bwMode="auto">
          <a:xfrm>
            <a:off x="617372" y="3474435"/>
            <a:ext cx="7844062" cy="147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1" t="27360" r="21442" b="59062"/>
          <a:stretch/>
        </p:blipFill>
        <p:spPr bwMode="auto">
          <a:xfrm>
            <a:off x="640199" y="5262090"/>
            <a:ext cx="7834408" cy="14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smtClean="0">
                <a:latin typeface="Arial" pitchFamily="34" charset="0"/>
                <a:cs typeface="Arial" pitchFamily="34" charset="0"/>
              </a:rPr>
              <a:t>Llwybr A Uned 2: Astudiaeth fanwl bellach</a:t>
            </a:r>
            <a:endParaRPr lang="cy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31962"/>
              </p:ext>
            </p:extLst>
          </p:nvPr>
        </p:nvGraphicFramePr>
        <p:xfrm>
          <a:off x="323528" y="908720"/>
          <a:ext cx="7560840" cy="211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Oes Elisabeth 1558-1603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Dirwasgiad, rhyfel ac adferiad yng Nghymru a Lloegr, 1930-51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latin typeface="Arial" pitchFamily="34" charset="0"/>
                          <a:cs typeface="Arial" pitchFamily="34" charset="0"/>
                        </a:rPr>
                        <a:t>Caledi, Cyfoeth, ac Anniddigrwydd yn y Deyrnas Unedig, 1951-1979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latin typeface="Arial" pitchFamily="34" charset="0"/>
                          <a:cs typeface="Arial" pitchFamily="34" charset="0"/>
                        </a:rPr>
                        <a:t>Rwsia mewn cyfnod o newid, 1905-1924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latin typeface="Arial" pitchFamily="34" charset="0"/>
                          <a:cs typeface="Arial" pitchFamily="34" charset="0"/>
                        </a:rPr>
                        <a:t>Newidiadau yn Ne Affrica, 1948-1994 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41731"/>
              </p:ext>
            </p:extLst>
          </p:nvPr>
        </p:nvGraphicFramePr>
        <p:xfrm>
          <a:off x="323528" y="3356992"/>
          <a:ext cx="7560841" cy="253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Oes Elisabeth </a:t>
                      </a:r>
                      <a:r>
                        <a:rPr lang="cy-GB" sz="18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1558-1603</a:t>
                      </a:r>
                      <a:r>
                        <a:rPr lang="cy-GB" sz="1800" b="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cy-GB" sz="18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 1A</a:t>
                      </a:r>
                      <a:endParaRPr lang="cy-GB" sz="18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Dirwasgiad, rhyfel ac adferiad yng Nghymru a Lloegr </a:t>
                      </a:r>
                      <a:r>
                        <a:rPr lang="cy-GB" sz="18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1930-51 – </a:t>
                      </a: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 1C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latin typeface="Arial" pitchFamily="34" charset="0"/>
                          <a:cs typeface="Arial" pitchFamily="34" charset="0"/>
                        </a:rPr>
                        <a:t>Caledi, Cyfoeth, ac Anniddigrwydd yn y Deyrnas Unedig</a:t>
                      </a:r>
                      <a:r>
                        <a:rPr lang="cy-GB" sz="1800" b="0" noProof="0" dirty="0" smtClean="0">
                          <a:latin typeface="Arial" pitchFamily="34" charset="0"/>
                          <a:cs typeface="Arial" pitchFamily="34" charset="0"/>
                        </a:rPr>
                        <a:t>, 1951-1979 – </a:t>
                      </a:r>
                      <a:r>
                        <a:rPr lang="cy-GB" sz="1800" b="1" noProof="0" dirty="0" smtClean="0">
                          <a:latin typeface="Arial" pitchFamily="34" charset="0"/>
                          <a:cs typeface="Arial" pitchFamily="34" charset="0"/>
                        </a:rPr>
                        <a:t>Uned 1D</a:t>
                      </a:r>
                      <a:endParaRPr lang="cy-GB" sz="18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b="0" noProof="0" dirty="0" smtClean="0">
                          <a:latin typeface="Arial" pitchFamily="34" charset="0"/>
                          <a:cs typeface="Arial" pitchFamily="34" charset="0"/>
                        </a:rPr>
                        <a:t>Rwsia mewn cyfnod o newid</a:t>
                      </a:r>
                      <a:r>
                        <a:rPr lang="cy-GB" sz="1800" b="0" noProof="0" dirty="0" smtClean="0">
                          <a:latin typeface="Arial" pitchFamily="34" charset="0"/>
                          <a:cs typeface="Arial" pitchFamily="34" charset="0"/>
                        </a:rPr>
                        <a:t>, 1905-1924 – </a:t>
                      </a:r>
                      <a:r>
                        <a:rPr lang="cy-GB" sz="1800" b="1" noProof="0" dirty="0" smtClean="0">
                          <a:latin typeface="Arial" pitchFamily="34" charset="0"/>
                          <a:cs typeface="Arial" pitchFamily="34" charset="0"/>
                        </a:rPr>
                        <a:t>Uned</a:t>
                      </a:r>
                      <a:r>
                        <a:rPr lang="cy-GB" sz="18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2A</a:t>
                      </a:r>
                      <a:endParaRPr lang="cy-GB" sz="18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latin typeface="Arial" pitchFamily="34" charset="0"/>
                          <a:cs typeface="Arial" pitchFamily="34" charset="0"/>
                        </a:rPr>
                        <a:t>Newidiadau yn Ne Affrica</a:t>
                      </a:r>
                      <a:r>
                        <a:rPr lang="cy-GB" sz="1800" b="0" noProof="0" dirty="0" smtClean="0">
                          <a:latin typeface="Arial" pitchFamily="34" charset="0"/>
                          <a:cs typeface="Arial" pitchFamily="34" charset="0"/>
                        </a:rPr>
                        <a:t>, 1948-1994  - </a:t>
                      </a:r>
                      <a:r>
                        <a:rPr lang="cy-GB" sz="1800" b="1" noProof="0" dirty="0" smtClean="0">
                          <a:latin typeface="Arial" pitchFamily="34" charset="0"/>
                          <a:cs typeface="Arial" pitchFamily="34" charset="0"/>
                        </a:rPr>
                        <a:t>Uned 2D</a:t>
                      </a:r>
                      <a:endParaRPr lang="cy-GB" sz="18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71184" y="170080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Yr Hen Fanyleb</a:t>
            </a:r>
            <a:endParaRPr lang="cy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71184" y="407707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 Fanyleb Newydd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smtClean="0">
                <a:latin typeface="Arial" pitchFamily="34" charset="0"/>
                <a:cs typeface="Arial" pitchFamily="34" charset="0"/>
              </a:rPr>
              <a:t>Llwybr A UNED 3: Astudiaeth amlinellol yn canolbwyntio ar newid a pharhad yn ystod yr ugeinfed ganrif (25%)</a:t>
            </a:r>
            <a:endParaRPr lang="cy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54038"/>
              </p:ext>
            </p:extLst>
          </p:nvPr>
        </p:nvGraphicFramePr>
        <p:xfrm>
          <a:off x="323528" y="1124744"/>
          <a:ext cx="7560840" cy="189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cy-GB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Datblygiad yr Almaen, 1919-1991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cy-GB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Datblygu cydberthnasau ym </a:t>
                      </a:r>
                      <a:r>
                        <a:rPr lang="cy-GB" noProof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Mhalesteina</a:t>
                      </a:r>
                      <a:r>
                        <a:rPr lang="cy-GB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Israel a’r Dwyrain Canol, 1919-2000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Datblygiad</a:t>
                      </a:r>
                      <a:r>
                        <a:rPr lang="cy-GB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UDA</a:t>
                      </a:r>
                      <a:r>
                        <a:rPr lang="cy-GB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1930-2000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Datblygiad</a:t>
                      </a:r>
                      <a:r>
                        <a:rPr lang="cy-GB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Cymru</a:t>
                      </a:r>
                      <a:r>
                        <a:rPr lang="cy-GB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1900-2000</a:t>
                      </a:r>
                      <a:endParaRPr lang="cy-GB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78593"/>
              </p:ext>
            </p:extLst>
          </p:nvPr>
        </p:nvGraphicFramePr>
        <p:xfrm>
          <a:off x="323528" y="3356992"/>
          <a:ext cx="7560841" cy="254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8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8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</a:p>
                    <a:p>
                      <a:endParaRPr lang="cy-GB" sz="18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71184" y="170080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Yr Hen Fanyleb</a:t>
            </a:r>
            <a:endParaRPr lang="cy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71184" y="407707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 Fanyleb Newydd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2240" y="2606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dirty="0" smtClean="0">
                <a:latin typeface="Arial" pitchFamily="34" charset="0"/>
                <a:cs typeface="Arial" pitchFamily="34" charset="0"/>
              </a:rPr>
              <a:t>Yr Hen Lwybr B</a:t>
            </a:r>
            <a:endParaRPr lang="cy-GB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17460" r="32845" b="12897"/>
          <a:stretch/>
        </p:blipFill>
        <p:spPr bwMode="auto">
          <a:xfrm>
            <a:off x="215798" y="188640"/>
            <a:ext cx="6012386" cy="626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smtClean="0">
                <a:latin typeface="Arial" pitchFamily="34" charset="0"/>
                <a:cs typeface="Arial" pitchFamily="34" charset="0"/>
              </a:rPr>
              <a:t>Llwybr B UNED 1: Astudiaeth fanwl yn canolbwyntio ar werthuso ffynonellau hanesyddol a dehongliadau o’r gorffennol (25%)</a:t>
            </a:r>
            <a:endParaRPr lang="cy-GB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8078"/>
              </p:ext>
            </p:extLst>
          </p:nvPr>
        </p:nvGraphicFramePr>
        <p:xfrm>
          <a:off x="251520" y="1196752"/>
          <a:ext cx="7560840" cy="128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Mudiadau’r bobl yng Nghymru a Lloegr, 1815-1848 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Mudo i’r gorllewin: Gorllewin America, 1840-1895 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Yr Almaen mewn cyfnod o newid, 1919-1947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06160"/>
              </p:ext>
            </p:extLst>
          </p:nvPr>
        </p:nvGraphicFramePr>
        <p:xfrm>
          <a:off x="251520" y="3412889"/>
          <a:ext cx="7560841" cy="168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Radicaliaeth a Phrotest,1810-1848 – </a:t>
                      </a: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 1B</a:t>
                      </a:r>
                      <a:endParaRPr lang="cy-GB" sz="18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</a:t>
                      </a:r>
                      <a:r>
                        <a:rPr lang="cy-GB" sz="18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mynd</a:t>
                      </a:r>
                      <a:endParaRPr lang="cy-GB" sz="18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y-GB" sz="1800" b="0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197">
                <a:tc>
                  <a:txBody>
                    <a:bodyPr/>
                    <a:lstStyle/>
                    <a:p>
                      <a:r>
                        <a:rPr lang="cy-GB" sz="18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Yr Almaen mewn cyfnod o newid, 1919-47 </a:t>
                      </a:r>
                      <a:r>
                        <a:rPr lang="cy-GB" sz="18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Uned 2C</a:t>
                      </a:r>
                      <a:endParaRPr lang="cy-GB" sz="18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58630" y="155679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Yr Hen Fanyleb</a:t>
            </a:r>
            <a:endParaRPr lang="cy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58630" y="39330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 Fanyleb Newydd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1" dirty="0" smtClean="0">
                <a:latin typeface="Arial" pitchFamily="34" charset="0"/>
                <a:cs typeface="Arial" pitchFamily="34" charset="0"/>
              </a:rPr>
              <a:t>Llwybr B UNED 2: Astudiaeth thematig yn canolbwyntio ar agweddau penodol ar newid cymdeithasol yng Nghymru a Lloegr (25%)</a:t>
            </a:r>
            <a:endParaRPr lang="cy-GB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4524"/>
              </p:ext>
            </p:extLst>
          </p:nvPr>
        </p:nvGraphicFramePr>
        <p:xfrm>
          <a:off x="323528" y="1772816"/>
          <a:ext cx="75608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 newid yn rôl a statws menywod yng Nghymru a Lloegr, 1900 hyd heddiw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09">
                <a:tc>
                  <a:txBody>
                    <a:bodyPr/>
                    <a:lstStyle/>
                    <a:p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Datblygiadau ym myd chwaraeon, hamdden a thwristiaeth yng Nghymru a Lloegr, 1900 hyd</a:t>
                      </a:r>
                      <a:r>
                        <a:rPr lang="cy-GB" b="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y-GB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heddiw</a:t>
                      </a:r>
                      <a:endParaRPr lang="cy-GB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19307"/>
              </p:ext>
            </p:extLst>
          </p:nvPr>
        </p:nvGraphicFramePr>
        <p:xfrm>
          <a:off x="323528" y="3429000"/>
          <a:ext cx="7632849" cy="105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8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  <a:endParaRPr lang="cy-GB" sz="1800" b="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8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Wedi mynd</a:t>
                      </a:r>
                    </a:p>
                    <a:p>
                      <a:endParaRPr lang="cy-GB" sz="1800" b="0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58630" y="20608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Yr Hen Fanyleb</a:t>
            </a:r>
            <a:endParaRPr lang="cy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58630" y="362408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smtClean="0"/>
              <a:t>Y Fanyleb Newydd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1913</Words>
  <Application>Microsoft Office PowerPoint</Application>
  <PresentationFormat>On-screen Show (4:3)</PresentationFormat>
  <Paragraphs>208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Y TGAU Hanes Newydd</vt:lpstr>
      <vt:lpstr>Cipolwg ar y Newidiadau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Crynodeb o’r Asesu</vt:lpstr>
      <vt:lpstr>PowerPoint Presentation</vt:lpstr>
      <vt:lpstr>Asesu</vt:lpstr>
      <vt:lpstr>Graddio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Asesu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Flintshire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History GCSE</dc:title>
  <dc:creator>ict</dc:creator>
  <cp:lastModifiedBy>Jones Mared Gwyn (GwE)</cp:lastModifiedBy>
  <cp:revision>125</cp:revision>
  <dcterms:created xsi:type="dcterms:W3CDTF">2016-09-30T08:41:29Z</dcterms:created>
  <dcterms:modified xsi:type="dcterms:W3CDTF">2016-11-11T09:40:04Z</dcterms:modified>
</cp:coreProperties>
</file>