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70" r:id="rId2"/>
    <p:sldId id="266" r:id="rId3"/>
    <p:sldId id="256" r:id="rId4"/>
    <p:sldId id="261" r:id="rId5"/>
    <p:sldId id="262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53FB"/>
    <a:srgbClr val="B6A5FD"/>
    <a:srgbClr val="72DC7C"/>
    <a:srgbClr val="9D89C5"/>
    <a:srgbClr val="FBB753"/>
    <a:srgbClr val="FBB353"/>
    <a:srgbClr val="FDB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6" d="100"/>
          <a:sy n="66" d="100"/>
        </p:scale>
        <p:origin x="-840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82FAE-3F55-4B4B-AA66-0F7BB8C2E47C}" type="datetimeFigureOut">
              <a:rPr lang="en-US" smtClean="0"/>
              <a:t>3/4/2016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C1E3C-6D6C-4B86-B3AC-ED2BA5D09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4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1E3C-6D6C-4B86-B3AC-ED2BA5D09BA6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1E3C-6D6C-4B86-B3AC-ED2BA5D09BA6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1E3C-6D6C-4B86-B3AC-ED2BA5D09BA6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1E3C-6D6C-4B86-B3AC-ED2BA5D09BA6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1E3C-6D6C-4B86-B3AC-ED2BA5D09BA6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1E3C-6D6C-4B86-B3AC-ED2BA5D09BA6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1E3C-6D6C-4B86-B3AC-ED2BA5D09BA6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6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98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93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24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29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8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1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3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6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2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3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6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9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1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1A3D5-0C58-4C2C-B9C4-0E58CE2A091D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3B12E3-DF78-4DD1-8BBE-B16E139A80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3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HER MENTER &amp; CHYFLOGADWYEDD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TASGAU ASESU:</a:t>
            </a:r>
          </a:p>
          <a:p>
            <a:r>
              <a:rPr lang="en-GB" dirty="0" smtClean="0"/>
              <a:t>ARCHWILIO SGILIAU</a:t>
            </a:r>
          </a:p>
          <a:p>
            <a:r>
              <a:rPr lang="en-GB" dirty="0" smtClean="0"/>
              <a:t>CYNNIG A CHYFLWYNO</a:t>
            </a:r>
          </a:p>
          <a:p>
            <a:r>
              <a:rPr lang="en-GB" dirty="0" smtClean="0"/>
              <a:t>PASBORT GYRFA</a:t>
            </a:r>
          </a:p>
          <a:p>
            <a:r>
              <a:rPr lang="en-GB" dirty="0" smtClean="0"/>
              <a:t>MYFYRDOD PERSONOL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54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3020" t="12239" r="6563" b="75261"/>
          <a:stretch/>
        </p:blipFill>
        <p:spPr>
          <a:xfrm>
            <a:off x="28168" y="423038"/>
            <a:ext cx="2319088" cy="2226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252" y="-22131"/>
            <a:ext cx="112802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Sgiliau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Hanfodol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Chyflogadwyedd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256" y="808866"/>
            <a:ext cx="8511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Dyma’r</a:t>
            </a:r>
            <a:r>
              <a:rPr lang="en-GB" sz="2000" dirty="0" smtClean="0"/>
              <a:t> </a:t>
            </a:r>
            <a:r>
              <a:rPr lang="en-GB" sz="2000" dirty="0" err="1" smtClean="0"/>
              <a:t>sgiliau</a:t>
            </a:r>
            <a:r>
              <a:rPr lang="en-GB" sz="2000" dirty="0" smtClean="0"/>
              <a:t> y </a:t>
            </a:r>
            <a:r>
              <a:rPr lang="en-GB" sz="2000" dirty="0" err="1" smtClean="0"/>
              <a:t>mae</a:t>
            </a:r>
            <a:r>
              <a:rPr lang="en-GB" sz="2000" dirty="0" smtClean="0"/>
              <a:t> </a:t>
            </a:r>
            <a:r>
              <a:rPr lang="en-GB" sz="2000" dirty="0" err="1" smtClean="0"/>
              <a:t>cyflogwyr</a:t>
            </a:r>
            <a:r>
              <a:rPr lang="en-GB" sz="2000" dirty="0" smtClean="0"/>
              <a:t> ac </a:t>
            </a:r>
            <a:r>
              <a:rPr lang="en-GB" sz="2000" dirty="0" err="1" smtClean="0"/>
              <a:t>addysgwyr</a:t>
            </a:r>
            <a:r>
              <a:rPr lang="en-GB" sz="2000" dirty="0" smtClean="0"/>
              <a:t> cam </a:t>
            </a:r>
            <a:r>
              <a:rPr lang="en-GB" sz="2000" dirty="0" err="1" smtClean="0"/>
              <a:t>nesaf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</a:t>
            </a:r>
            <a:r>
              <a:rPr lang="en-GB" sz="2000" dirty="0" err="1" smtClean="0"/>
              <a:t>gwerthfawrogi</a:t>
            </a:r>
            <a:r>
              <a:rPr lang="en-GB" sz="2000" dirty="0" smtClean="0"/>
              <a:t> ac </a:t>
            </a:r>
            <a:r>
              <a:rPr lang="en-GB" sz="2000" dirty="0" err="1" smtClean="0"/>
              <a:t>sydd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</a:t>
            </a:r>
            <a:r>
              <a:rPr lang="en-GB" sz="2000" dirty="0" err="1" smtClean="0"/>
              <a:t>hangen</a:t>
            </a:r>
            <a:r>
              <a:rPr lang="en-GB" sz="2000" dirty="0" smtClean="0"/>
              <a:t> </a:t>
            </a:r>
            <a:r>
              <a:rPr lang="en-GB" sz="2000" dirty="0" err="1" smtClean="0"/>
              <a:t>arnoch</a:t>
            </a:r>
            <a:r>
              <a:rPr lang="en-GB" sz="2000" dirty="0" smtClean="0"/>
              <a:t> chi </a:t>
            </a:r>
            <a:r>
              <a:rPr lang="en-GB" sz="2000" dirty="0" err="1" smtClean="0"/>
              <a:t>fel</a:t>
            </a:r>
            <a:r>
              <a:rPr lang="en-GB" sz="2000" dirty="0" smtClean="0"/>
              <a:t> </a:t>
            </a:r>
            <a:r>
              <a:rPr lang="en-GB" sz="2000" dirty="0" err="1" smtClean="0"/>
              <a:t>dysgwyr</a:t>
            </a:r>
            <a:r>
              <a:rPr lang="en-GB" sz="2000" dirty="0" smtClean="0"/>
              <a:t>, </a:t>
            </a:r>
            <a:r>
              <a:rPr lang="en-GB" sz="2000" dirty="0" err="1" smtClean="0"/>
              <a:t>ar</a:t>
            </a:r>
            <a:r>
              <a:rPr lang="en-GB" sz="2000" dirty="0" smtClean="0"/>
              <a:t> </a:t>
            </a:r>
            <a:r>
              <a:rPr lang="en-GB" sz="2000" dirty="0" err="1" smtClean="0"/>
              <a:t>gyfer</a:t>
            </a:r>
            <a:r>
              <a:rPr lang="en-GB" sz="2000" dirty="0" smtClean="0"/>
              <a:t> </a:t>
            </a:r>
            <a:r>
              <a:rPr lang="en-GB" sz="2000" dirty="0" err="1" smtClean="0"/>
              <a:t>dysgu</a:t>
            </a:r>
            <a:r>
              <a:rPr lang="en-GB" sz="2000" dirty="0" smtClean="0"/>
              <a:t>, </a:t>
            </a:r>
            <a:r>
              <a:rPr lang="en-GB" sz="2000" dirty="0" err="1" smtClean="0"/>
              <a:t>gwaith</a:t>
            </a:r>
            <a:r>
              <a:rPr lang="en-GB" sz="2000" dirty="0" smtClean="0"/>
              <a:t> a </a:t>
            </a:r>
            <a:r>
              <a:rPr lang="en-GB" sz="2000" dirty="0" err="1" smtClean="0"/>
              <a:t>bywyd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362200"/>
            <a:ext cx="38100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734" y="5491966"/>
            <a:ext cx="11240013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Yn</a:t>
            </a:r>
            <a:r>
              <a:rPr lang="en-GB" sz="3200" dirty="0" smtClean="0"/>
              <a:t> </a:t>
            </a:r>
            <a:r>
              <a:rPr lang="en-GB" sz="3200" dirty="0" err="1" smtClean="0"/>
              <a:t>ystod</a:t>
            </a:r>
            <a:r>
              <a:rPr lang="en-GB" sz="3200" dirty="0" smtClean="0"/>
              <a:t> y </a:t>
            </a:r>
            <a:r>
              <a:rPr lang="en-GB" sz="3200" dirty="0" err="1" smtClean="0"/>
              <a:t>wers</a:t>
            </a:r>
            <a:r>
              <a:rPr lang="en-GB" sz="3200" dirty="0" smtClean="0"/>
              <a:t> </a:t>
            </a:r>
            <a:r>
              <a:rPr lang="en-GB" sz="3200" dirty="0" err="1" smtClean="0"/>
              <a:t>hon</a:t>
            </a:r>
            <a:r>
              <a:rPr lang="en-GB" sz="3200" dirty="0" smtClean="0"/>
              <a:t> </a:t>
            </a:r>
            <a:r>
              <a:rPr lang="en-GB" sz="3200" dirty="0" err="1" smtClean="0"/>
              <a:t>byddwch</a:t>
            </a:r>
            <a:r>
              <a:rPr lang="en-GB" sz="3200" dirty="0" smtClean="0"/>
              <a:t> </a:t>
            </a:r>
            <a:r>
              <a:rPr lang="en-GB" sz="3200" dirty="0" err="1" smtClean="0"/>
              <a:t>yn</a:t>
            </a:r>
            <a:r>
              <a:rPr lang="en-GB" sz="3200" dirty="0" smtClean="0"/>
              <a:t> </a:t>
            </a:r>
            <a:r>
              <a:rPr lang="en-GB" sz="3200" dirty="0" err="1" smtClean="0"/>
              <a:t>datblygu</a:t>
            </a:r>
            <a:r>
              <a:rPr lang="en-GB" sz="3200" dirty="0" smtClean="0"/>
              <a:t> </a:t>
            </a:r>
            <a:r>
              <a:rPr lang="en-GB" sz="3200" dirty="0" err="1" smtClean="0"/>
              <a:t>sgiliau</a:t>
            </a:r>
            <a:r>
              <a:rPr lang="en-GB" sz="3200" dirty="0" smtClean="0"/>
              <a:t> </a:t>
            </a:r>
            <a:r>
              <a:rPr lang="en-GB" sz="3200" b="1" dirty="0" err="1" smtClean="0"/>
              <a:t>Cynllunio</a:t>
            </a:r>
            <a:r>
              <a:rPr lang="en-GB" sz="3200" b="1" dirty="0" smtClean="0"/>
              <a:t> a </a:t>
            </a:r>
            <a:r>
              <a:rPr lang="en-GB" sz="3200" b="1" dirty="0" err="1" smtClean="0"/>
              <a:t>Threfnu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69719" y="2057400"/>
          <a:ext cx="5844381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482"/>
                <a:gridCol w="596899"/>
              </a:tblGrid>
              <a:tr h="403763">
                <a:tc>
                  <a:txBody>
                    <a:bodyPr/>
                    <a:lstStyle/>
                    <a:p>
                      <a:r>
                        <a:rPr lang="en-GB" sz="2000" b="0" dirty="0" err="1" smtClean="0">
                          <a:solidFill>
                            <a:sysClr val="windowText" lastClr="000000"/>
                          </a:solidFill>
                        </a:rPr>
                        <a:t>Llythrennedd</a:t>
                      </a:r>
                      <a:r>
                        <a:rPr lang="en-GB" sz="20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GB" sz="2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rgbClr val="FF0000"/>
                        </a:solidFill>
                        <a:latin typeface="Wingdings 2" panose="05020102010507070707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Rhifedd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Llythrennedd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rgbClr val="FF0000"/>
                          </a:solidFill>
                        </a:rPr>
                        <a:t>Digidol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ysClr val="windowText" lastClr="000000"/>
                          </a:solidFill>
                        </a:rPr>
                        <a:t>Meddwl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ysClr val="windowText" lastClr="000000"/>
                          </a:solidFill>
                        </a:rPr>
                        <a:t>yn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ysClr val="windowText" lastClr="000000"/>
                          </a:solidFill>
                        </a:rPr>
                        <a:t>feirniadol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 a </a:t>
                      </a:r>
                      <a:r>
                        <a:rPr lang="en-GB" sz="2000" dirty="0" err="1" smtClean="0">
                          <a:solidFill>
                            <a:sysClr val="windowText" lastClr="000000"/>
                          </a:solidFill>
                        </a:rPr>
                        <a:t>datrys</a:t>
                      </a: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ysClr val="windowText" lastClr="000000"/>
                          </a:solidFill>
                        </a:rPr>
                        <a:t>problemau</a:t>
                      </a:r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Cynllunio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threfnu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Creadigrwydd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 a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dyfeisgarwch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Effeithiolrwydd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rgbClr val="FF0000"/>
                          </a:solidFill>
                        </a:rPr>
                        <a:t>Personol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7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562" t="8073" r="37189" b="25521"/>
          <a:stretch/>
        </p:blipFill>
        <p:spPr>
          <a:xfrm>
            <a:off x="2476143" y="0"/>
            <a:ext cx="66159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1447800"/>
            <a:ext cx="4457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133976"/>
            <a:ext cx="7086600" cy="3978275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/>
            </a:r>
            <a:br>
              <a:rPr lang="en-GB" sz="3100" dirty="0"/>
            </a:b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Mae un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siop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 bob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tair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siop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strydoedd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mawr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Prydain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yn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wag. </a:t>
            </a:r>
            <a:b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fawr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yw’r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broblem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eich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Stryd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Fawr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chi? </a:t>
            </a:r>
            <a:b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Beth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yw’r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7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rhesymau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? </a:t>
            </a:r>
            <a:r>
              <a:rPr lang="en-GB" sz="2700" dirty="0">
                <a:solidFill>
                  <a:schemeClr val="tx1"/>
                </a:solidFill>
              </a:rPr>
              <a:t/>
            </a:r>
            <a:br>
              <a:rPr lang="en-GB" sz="2700" dirty="0">
                <a:solidFill>
                  <a:schemeClr val="tx1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76"/>
            <a:ext cx="4860925" cy="6724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134" y="2876638"/>
            <a:ext cx="5212532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7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219700"/>
            <a:ext cx="8596668" cy="1320800"/>
          </a:xfrm>
        </p:spPr>
        <p:txBody>
          <a:bodyPr/>
          <a:lstStyle/>
          <a:p>
            <a:pPr algn="ctr"/>
            <a:r>
              <a:rPr lang="en-GB" b="1" u="sng" dirty="0" smtClean="0"/>
              <a:t>Video clip here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858538"/>
            <a:ext cx="8596668" cy="999462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Youtube</a:t>
            </a:r>
            <a:r>
              <a:rPr lang="en-GB" dirty="0" smtClean="0"/>
              <a:t> BBC </a:t>
            </a:r>
            <a:r>
              <a:rPr lang="en-GB" dirty="0" err="1" smtClean="0"/>
              <a:t>Newsnight</a:t>
            </a:r>
            <a:r>
              <a:rPr lang="en-GB" dirty="0" smtClean="0"/>
              <a:t> 6 </a:t>
            </a:r>
            <a:r>
              <a:rPr lang="en-GB" dirty="0" err="1" smtClean="0"/>
              <a:t>Medi</a:t>
            </a:r>
            <a:r>
              <a:rPr lang="en-GB" dirty="0" smtClean="0"/>
              <a:t> 2011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071100" cy="65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2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800" y="198438"/>
            <a:ext cx="7950200" cy="653256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EICH HER!</a:t>
            </a:r>
            <a:b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Briff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  <a:b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hyn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bryd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mewn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llawer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drefi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draws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Cymru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mae’r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Stryd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Fawr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fyrlymus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draddodiadol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dirywio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ac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mae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siopau’n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wag. Mae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hyn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ganlyniad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dirwasgiad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siopa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ar-lein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chynnydd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datblygiadau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siopa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safleoedd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allan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i’r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dref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b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Mewn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ymdrech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adfywio’ch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tref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leol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datblygwch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gysyniad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busnes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gyfer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siop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wib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Stryd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Fawr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eich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tref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chi.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fewn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yr her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hon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byddwch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yn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datblygu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sgiliau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Llythrennedd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Digidol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Rhifedd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Creadigrwydd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Dyfeisgarwch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ac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Effeithiolrwydd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Personol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3" y="1346201"/>
            <a:ext cx="415520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8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7404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2869" y="1087821"/>
            <a:ext cx="1031064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 </a:t>
            </a:r>
            <a:r>
              <a:rPr lang="en-GB" dirty="0" err="1" smtClean="0"/>
              <a:t>fewn</a:t>
            </a:r>
            <a:r>
              <a:rPr lang="en-GB" dirty="0" smtClean="0"/>
              <a:t> </a:t>
            </a:r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gr</a:t>
            </a:r>
            <a:r>
              <a:rPr lang="en-GB" dirty="0" err="1" smtClean="0">
                <a:latin typeface="Comic Sans MS"/>
              </a:rPr>
              <a:t>ŵp</a:t>
            </a:r>
            <a:r>
              <a:rPr lang="en-GB" dirty="0" smtClean="0">
                <a:latin typeface="Comic Sans MS"/>
              </a:rPr>
              <a:t>, </a:t>
            </a:r>
            <a:r>
              <a:rPr lang="en-GB" dirty="0" err="1" smtClean="0">
                <a:latin typeface="Comic Sans MS"/>
              </a:rPr>
              <a:t>penderfynwch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ar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gynnyrch</a:t>
            </a:r>
            <a:r>
              <a:rPr lang="en-GB" dirty="0" smtClean="0">
                <a:latin typeface="Comic Sans MS"/>
              </a:rPr>
              <a:t>/</a:t>
            </a:r>
            <a:r>
              <a:rPr lang="en-GB" dirty="0" err="1" smtClean="0">
                <a:latin typeface="Comic Sans MS"/>
              </a:rPr>
              <a:t>busnes</a:t>
            </a:r>
            <a:r>
              <a:rPr lang="en-GB" dirty="0" smtClean="0">
                <a:latin typeface="Comic Sans MS"/>
              </a:rPr>
              <a:t>/</a:t>
            </a:r>
            <a:r>
              <a:rPr lang="en-GB" dirty="0" err="1" smtClean="0">
                <a:latin typeface="Comic Sans MS"/>
              </a:rPr>
              <a:t>gwasanaeth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ar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gyfer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eich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tref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leol</a:t>
            </a:r>
            <a:r>
              <a:rPr lang="en-GB" dirty="0" smtClean="0">
                <a:latin typeface="Comic Sans MS"/>
              </a:rPr>
              <a:t>. </a:t>
            </a:r>
            <a:r>
              <a:rPr lang="en-GB" dirty="0" err="1" smtClean="0">
                <a:latin typeface="Comic Sans MS"/>
              </a:rPr>
              <a:t>Cofiwch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ddefnyddio’r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holl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sgiliau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a’r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technegau</a:t>
            </a:r>
            <a:r>
              <a:rPr lang="en-GB" dirty="0" smtClean="0">
                <a:latin typeface="Comic Sans MS"/>
              </a:rPr>
              <a:t> y </a:t>
            </a:r>
            <a:r>
              <a:rPr lang="en-GB" dirty="0" err="1" smtClean="0">
                <a:latin typeface="Comic Sans MS"/>
              </a:rPr>
              <a:t>buoch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yn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dysgu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amdanynt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yn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eich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gwersi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yn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ystod</a:t>
            </a:r>
            <a:r>
              <a:rPr lang="en-GB" dirty="0" smtClean="0">
                <a:latin typeface="Comic Sans MS"/>
              </a:rPr>
              <a:t> yr </a:t>
            </a:r>
            <a:r>
              <a:rPr lang="en-GB" dirty="0" err="1" smtClean="0">
                <a:latin typeface="Comic Sans MS"/>
              </a:rPr>
              <a:t>wythnosau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diwethaf</a:t>
            </a:r>
            <a:r>
              <a:rPr lang="en-GB" dirty="0" smtClean="0">
                <a:latin typeface="Comic Sans MS"/>
              </a:rPr>
              <a:t>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Bydd</a:t>
            </a:r>
            <a:r>
              <a:rPr lang="en-GB" dirty="0" smtClean="0"/>
              <a:t> </a:t>
            </a:r>
            <a:r>
              <a:rPr lang="en-GB" dirty="0" err="1" smtClean="0"/>
              <a:t>angen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chi </a:t>
            </a:r>
            <a:r>
              <a:rPr lang="en-GB" dirty="0" err="1" smtClean="0"/>
              <a:t>gadw’r</a:t>
            </a:r>
            <a:r>
              <a:rPr lang="en-GB" dirty="0" smtClean="0"/>
              <a:t> </a:t>
            </a:r>
            <a:r>
              <a:rPr lang="en-GB" dirty="0" err="1" smtClean="0"/>
              <a:t>holl</a:t>
            </a:r>
            <a:r>
              <a:rPr lang="en-GB" dirty="0" smtClean="0"/>
              <a:t> </a:t>
            </a:r>
            <a:r>
              <a:rPr lang="en-GB" dirty="0" err="1" smtClean="0"/>
              <a:t>dystiolaeth</a:t>
            </a:r>
            <a:r>
              <a:rPr lang="en-GB" dirty="0" smtClean="0"/>
              <a:t> a </a:t>
            </a:r>
            <a:r>
              <a:rPr lang="en-GB" dirty="0" err="1" smtClean="0"/>
              <a:t>gynhyrchwyd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unigol</a:t>
            </a:r>
            <a:r>
              <a:rPr lang="en-GB" dirty="0" smtClean="0"/>
              <a:t> ac </a:t>
            </a:r>
            <a:r>
              <a:rPr lang="en-GB" dirty="0" err="1" smtClean="0"/>
              <a:t>fel</a:t>
            </a:r>
            <a:r>
              <a:rPr lang="en-GB" dirty="0" smtClean="0"/>
              <a:t> </a:t>
            </a:r>
            <a:r>
              <a:rPr lang="en-GB" dirty="0" err="1" smtClean="0"/>
              <a:t>gr</a:t>
            </a:r>
            <a:r>
              <a:rPr lang="en-GB" dirty="0" err="1" smtClean="0">
                <a:latin typeface="Comic Sans MS"/>
              </a:rPr>
              <a:t>ŵp</a:t>
            </a:r>
            <a:r>
              <a:rPr lang="en-GB" dirty="0" smtClean="0">
                <a:latin typeface="Comic Sans MS"/>
              </a:rPr>
              <a:t> at </a:t>
            </a:r>
            <a:r>
              <a:rPr lang="en-GB" dirty="0" err="1" smtClean="0">
                <a:latin typeface="Comic Sans MS"/>
              </a:rPr>
              <a:t>bwrpas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asesiad</a:t>
            </a:r>
            <a:r>
              <a:rPr lang="en-GB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GB" dirty="0" err="1" smtClean="0"/>
              <a:t>Archwilio</a:t>
            </a:r>
            <a:r>
              <a:rPr lang="en-GB" dirty="0" smtClean="0"/>
              <a:t> a </a:t>
            </a:r>
            <a:r>
              <a:rPr lang="en-GB" dirty="0" err="1" smtClean="0"/>
              <a:t>datblygu</a:t>
            </a:r>
            <a:r>
              <a:rPr lang="en-GB" dirty="0" smtClean="0"/>
              <a:t> </a:t>
            </a:r>
            <a:r>
              <a:rPr lang="en-GB" dirty="0" err="1" smtClean="0"/>
              <a:t>Sgiliau</a:t>
            </a:r>
            <a:r>
              <a:rPr lang="en-GB" dirty="0" smtClean="0"/>
              <a:t>,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dirty="0" err="1" smtClean="0"/>
              <a:t>ddefnyddio</a:t>
            </a:r>
            <a:r>
              <a:rPr lang="en-GB" dirty="0" smtClean="0"/>
              <a:t> </a:t>
            </a:r>
            <a:r>
              <a:rPr lang="en-GB" dirty="0" err="1" smtClean="0"/>
              <a:t>TGCh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Cynhyrchu</a:t>
            </a:r>
            <a:r>
              <a:rPr lang="en-GB" dirty="0" smtClean="0"/>
              <a:t> </a:t>
            </a:r>
            <a:r>
              <a:rPr lang="en-GB" dirty="0" err="1" smtClean="0"/>
              <a:t>syniadau</a:t>
            </a:r>
            <a:r>
              <a:rPr lang="en-GB" dirty="0" smtClean="0"/>
              <a:t> &amp; </a:t>
            </a:r>
            <a:r>
              <a:rPr lang="en-GB" dirty="0" err="1" smtClean="0"/>
              <a:t>dadansoddiad</a:t>
            </a:r>
            <a:r>
              <a:rPr lang="en-GB" dirty="0" smtClean="0"/>
              <a:t> CGCB o </a:t>
            </a:r>
            <a:r>
              <a:rPr lang="en-GB" dirty="0" err="1" smtClean="0"/>
              <a:t>syniadau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Ymchwil</a:t>
            </a:r>
            <a:r>
              <a:rPr lang="en-GB" dirty="0" smtClean="0"/>
              <a:t> </a:t>
            </a:r>
            <a:r>
              <a:rPr lang="en-GB" dirty="0" err="1" smtClean="0"/>
              <a:t>marchnata</a:t>
            </a:r>
            <a:r>
              <a:rPr lang="en-GB" dirty="0" smtClean="0"/>
              <a:t> &amp; </a:t>
            </a:r>
            <a:r>
              <a:rPr lang="en-GB" dirty="0" err="1" smtClean="0"/>
              <a:t>ymateb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Prototeip</a:t>
            </a:r>
            <a:r>
              <a:rPr lang="en-GB" dirty="0" smtClean="0"/>
              <a:t> </a:t>
            </a:r>
            <a:r>
              <a:rPr lang="en-GB" dirty="0" err="1" smtClean="0"/>
              <a:t>arloesol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Gwerthusiad</a:t>
            </a:r>
            <a:r>
              <a:rPr lang="en-GB" dirty="0" smtClean="0"/>
              <a:t> </a:t>
            </a:r>
            <a:r>
              <a:rPr lang="en-GB" dirty="0" err="1" smtClean="0"/>
              <a:t>o’r</a:t>
            </a:r>
            <a:r>
              <a:rPr lang="en-GB" dirty="0" smtClean="0"/>
              <a:t> broses o </a:t>
            </a:r>
            <a:r>
              <a:rPr lang="en-GB" dirty="0" err="1" smtClean="0"/>
              <a:t>ddethol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Cynllun</a:t>
            </a:r>
            <a:r>
              <a:rPr lang="en-GB" dirty="0" smtClean="0"/>
              <a:t> </a:t>
            </a:r>
            <a:r>
              <a:rPr lang="en-GB" dirty="0" err="1" smtClean="0"/>
              <a:t>gweithredu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Rheoli</a:t>
            </a:r>
            <a:r>
              <a:rPr lang="en-GB" dirty="0" smtClean="0"/>
              <a:t> </a:t>
            </a:r>
            <a:r>
              <a:rPr lang="en-GB" dirty="0" err="1" smtClean="0"/>
              <a:t>amser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Cofnodion</a:t>
            </a:r>
            <a:r>
              <a:rPr lang="en-GB" dirty="0" smtClean="0"/>
              <a:t> </a:t>
            </a:r>
            <a:r>
              <a:rPr lang="en-GB" dirty="0" err="1" smtClean="0"/>
              <a:t>cyfarfodydd</a:t>
            </a:r>
            <a:r>
              <a:rPr lang="en-GB" dirty="0" smtClean="0"/>
              <a:t> </a:t>
            </a:r>
            <a:r>
              <a:rPr lang="en-GB" dirty="0" err="1" smtClean="0"/>
              <a:t>gr</a:t>
            </a:r>
            <a:r>
              <a:rPr lang="en-GB" dirty="0" err="1" smtClean="0">
                <a:latin typeface="Comic Sans MS"/>
              </a:rPr>
              <a:t>ŵp</a:t>
            </a:r>
            <a:r>
              <a:rPr lang="en-GB" dirty="0" smtClean="0">
                <a:latin typeface="Comic Sans MS"/>
              </a:rPr>
              <a:t> &amp; </a:t>
            </a:r>
            <a:r>
              <a:rPr lang="en-GB" dirty="0" err="1" smtClean="0">
                <a:latin typeface="Comic Sans MS"/>
              </a:rPr>
              <a:t>gweithio’n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effeitiol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fel</a:t>
            </a:r>
            <a:r>
              <a:rPr lang="en-GB" dirty="0" smtClean="0">
                <a:latin typeface="Comic Sans MS"/>
              </a:rPr>
              <a:t> </a:t>
            </a:r>
            <a:r>
              <a:rPr lang="en-GB" dirty="0" err="1" smtClean="0">
                <a:latin typeface="Comic Sans MS"/>
              </a:rPr>
              <a:t>grŵp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Dadanoddiad</a:t>
            </a:r>
            <a:r>
              <a:rPr lang="en-GB" dirty="0" smtClean="0"/>
              <a:t> o </a:t>
            </a:r>
            <a:r>
              <a:rPr lang="en-GB" dirty="0" err="1" smtClean="0"/>
              <a:t>gostiadau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Defnyddio’r</a:t>
            </a:r>
            <a:r>
              <a:rPr lang="en-GB" dirty="0" smtClean="0"/>
              <a:t> </a:t>
            </a:r>
            <a:r>
              <a:rPr lang="en-GB" dirty="0" err="1" smtClean="0"/>
              <a:t>cyfryngau</a:t>
            </a:r>
            <a:r>
              <a:rPr lang="en-GB" dirty="0" smtClean="0"/>
              <a:t> </a:t>
            </a:r>
            <a:r>
              <a:rPr lang="en-GB" dirty="0" err="1" smtClean="0"/>
              <a:t>cymdeithasol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hysbysebu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Arddangosfa</a:t>
            </a:r>
            <a:r>
              <a:rPr lang="en-GB" dirty="0" smtClean="0"/>
              <a:t> </a:t>
            </a:r>
            <a:r>
              <a:rPr lang="en-GB" dirty="0" err="1" smtClean="0"/>
              <a:t>weledol</a:t>
            </a:r>
            <a:r>
              <a:rPr lang="en-GB" dirty="0" smtClean="0"/>
              <a:t> </a:t>
            </a:r>
            <a:r>
              <a:rPr lang="en-GB" dirty="0" err="1" smtClean="0"/>
              <a:t>greadigol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dangos</a:t>
            </a:r>
            <a:r>
              <a:rPr lang="en-GB" dirty="0" smtClean="0"/>
              <a:t> </a:t>
            </a:r>
            <a:r>
              <a:rPr lang="en-GB" dirty="0" err="1" smtClean="0"/>
              <a:t>dealltwriaeth</a:t>
            </a:r>
            <a:r>
              <a:rPr lang="en-GB" dirty="0" smtClean="0"/>
              <a:t> o 5 x Pau</a:t>
            </a:r>
          </a:p>
          <a:p>
            <a:pPr marL="285750" indent="-285750">
              <a:buFontTx/>
              <a:buChar char="-"/>
            </a:pPr>
            <a:r>
              <a:rPr lang="en-GB" dirty="0" err="1" smtClean="0"/>
              <a:t>Cynnig</a:t>
            </a:r>
            <a:r>
              <a:rPr lang="en-GB" dirty="0" smtClean="0"/>
              <a:t> </a:t>
            </a:r>
            <a:r>
              <a:rPr lang="en-GB" dirty="0" err="1" smtClean="0"/>
              <a:t>effeithiol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Cyflwyno’ch</a:t>
            </a:r>
            <a:r>
              <a:rPr lang="en-GB" dirty="0" smtClean="0"/>
              <a:t> </a:t>
            </a:r>
            <a:r>
              <a:rPr lang="en-GB" dirty="0" err="1" smtClean="0"/>
              <a:t>busnes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effeithiol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Gwerthuso’ch</a:t>
            </a:r>
            <a:r>
              <a:rPr lang="en-GB" dirty="0" smtClean="0"/>
              <a:t> </a:t>
            </a:r>
            <a:r>
              <a:rPr lang="en-GB" dirty="0" err="1" smtClean="0"/>
              <a:t>perfformiad</a:t>
            </a:r>
            <a:r>
              <a:rPr lang="en-GB" dirty="0" smtClean="0"/>
              <a:t> </a:t>
            </a:r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hun</a:t>
            </a:r>
            <a:r>
              <a:rPr lang="en-GB" dirty="0" smtClean="0"/>
              <a:t> </a:t>
            </a:r>
            <a:r>
              <a:rPr lang="en-GB" dirty="0" err="1" smtClean="0"/>
              <a:t>drwy</a:t>
            </a:r>
            <a:r>
              <a:rPr lang="en-GB" dirty="0" smtClean="0"/>
              <a:t> </a:t>
            </a:r>
            <a:r>
              <a:rPr lang="en-GB" dirty="0" err="1" smtClean="0"/>
              <a:t>gydol</a:t>
            </a:r>
            <a:r>
              <a:rPr lang="en-GB" dirty="0" smtClean="0"/>
              <a:t> y </a:t>
            </a:r>
            <a:r>
              <a:rPr lang="en-GB" smtClean="0"/>
              <a:t>dasg</a:t>
            </a: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4975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665</TotalTime>
  <Words>224</Words>
  <Application>Microsoft Office PowerPoint</Application>
  <PresentationFormat>Custom</PresentationFormat>
  <Paragraphs>61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HER MENTER &amp; CHYFLOGADWYEDD</vt:lpstr>
      <vt:lpstr>PowerPoint Presentation</vt:lpstr>
      <vt:lpstr>PowerPoint Presentation</vt:lpstr>
      <vt:lpstr> Mae un siop o bob tair siop ar strydoedd mawr Prydain yn wag.  Pa mor fawr yw’r broblem ar eich Stryd Fawr chi?  Beth yw’r rhesymau ?    </vt:lpstr>
      <vt:lpstr>Video clip here</vt:lpstr>
      <vt:lpstr>EICH HER!  Briff:  Ar hyn o bryd, mewn llawer o drefi ar draws Cymru, mae’r Stryd Fawr fyrlymus draddodiadol yn dirywio ac mae siopau’n wag. Mae hyn yn ganlyniad y dirwasgiad, siopa ar-lein a chynnydd datblygiadau siopa ar safleoedd y tu allan i’r dref.  Mewn ymdrech i adfywio’ch tref leol, datblygwch gysyniad busnes ar gyfer siop wib ar Stryd Fawr eich tref chi. O fewn yr her hon byddwch yn datblygu sgiliau Llythrennedd Digidol, Rhifedd, Creadigrwydd a Dyfeisgarwch ac Effeithiolrwydd Personol. </vt:lpstr>
      <vt:lpstr>    </vt:lpstr>
    </vt:vector>
  </TitlesOfParts>
  <Company>Brynteg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Hawthorne</dc:creator>
  <cp:lastModifiedBy>Martin</cp:lastModifiedBy>
  <cp:revision>87</cp:revision>
  <dcterms:created xsi:type="dcterms:W3CDTF">2015-03-11T11:06:44Z</dcterms:created>
  <dcterms:modified xsi:type="dcterms:W3CDTF">2016-03-04T12:18:06Z</dcterms:modified>
</cp:coreProperties>
</file>