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2"/>
    <p:sldMasterId id="2147483791" r:id="rId3"/>
  </p:sldMasterIdLst>
  <p:notesMasterIdLst>
    <p:notesMasterId r:id="rId81"/>
  </p:notesMasterIdLst>
  <p:sldIdLst>
    <p:sldId id="498" r:id="rId4"/>
    <p:sldId id="500" r:id="rId5"/>
    <p:sldId id="257" r:id="rId6"/>
    <p:sldId id="483" r:id="rId7"/>
    <p:sldId id="596" r:id="rId8"/>
    <p:sldId id="597" r:id="rId9"/>
    <p:sldId id="598" r:id="rId10"/>
    <p:sldId id="599" r:id="rId11"/>
    <p:sldId id="600" r:id="rId12"/>
    <p:sldId id="601" r:id="rId13"/>
    <p:sldId id="602" r:id="rId14"/>
    <p:sldId id="603" r:id="rId15"/>
    <p:sldId id="604" r:id="rId16"/>
    <p:sldId id="605" r:id="rId17"/>
    <p:sldId id="606" r:id="rId18"/>
    <p:sldId id="607" r:id="rId19"/>
    <p:sldId id="608" r:id="rId20"/>
    <p:sldId id="609" r:id="rId21"/>
    <p:sldId id="487" r:id="rId22"/>
    <p:sldId id="630" r:id="rId23"/>
    <p:sldId id="631" r:id="rId24"/>
    <p:sldId id="632" r:id="rId25"/>
    <p:sldId id="633" r:id="rId26"/>
    <p:sldId id="634" r:id="rId27"/>
    <p:sldId id="635" r:id="rId28"/>
    <p:sldId id="636" r:id="rId29"/>
    <p:sldId id="637" r:id="rId30"/>
    <p:sldId id="638" r:id="rId31"/>
    <p:sldId id="639" r:id="rId32"/>
    <p:sldId id="640" r:id="rId33"/>
    <p:sldId id="641" r:id="rId34"/>
    <p:sldId id="642" r:id="rId35"/>
    <p:sldId id="643" r:id="rId36"/>
    <p:sldId id="644" r:id="rId37"/>
    <p:sldId id="645" r:id="rId38"/>
    <p:sldId id="646" r:id="rId39"/>
    <p:sldId id="647" r:id="rId40"/>
    <p:sldId id="648" r:id="rId41"/>
    <p:sldId id="649" r:id="rId42"/>
    <p:sldId id="650" r:id="rId43"/>
    <p:sldId id="651" r:id="rId44"/>
    <p:sldId id="652" r:id="rId45"/>
    <p:sldId id="653" r:id="rId46"/>
    <p:sldId id="654" r:id="rId47"/>
    <p:sldId id="655" r:id="rId48"/>
    <p:sldId id="656" r:id="rId49"/>
    <p:sldId id="657" r:id="rId50"/>
    <p:sldId id="658" r:id="rId51"/>
    <p:sldId id="659" r:id="rId52"/>
    <p:sldId id="420" r:id="rId53"/>
    <p:sldId id="293" r:id="rId54"/>
    <p:sldId id="501" r:id="rId55"/>
    <p:sldId id="264" r:id="rId56"/>
    <p:sldId id="610" r:id="rId57"/>
    <p:sldId id="615" r:id="rId58"/>
    <p:sldId id="616" r:id="rId59"/>
    <p:sldId id="617" r:id="rId60"/>
    <p:sldId id="618" r:id="rId61"/>
    <p:sldId id="619" r:id="rId62"/>
    <p:sldId id="620" r:id="rId63"/>
    <p:sldId id="621" r:id="rId64"/>
    <p:sldId id="622" r:id="rId65"/>
    <p:sldId id="623" r:id="rId66"/>
    <p:sldId id="624" r:id="rId67"/>
    <p:sldId id="612" r:id="rId68"/>
    <p:sldId id="625" r:id="rId69"/>
    <p:sldId id="626" r:id="rId70"/>
    <p:sldId id="613" r:id="rId71"/>
    <p:sldId id="627" r:id="rId72"/>
    <p:sldId id="628" r:id="rId73"/>
    <p:sldId id="629" r:id="rId74"/>
    <p:sldId id="499" r:id="rId75"/>
    <p:sldId id="614" r:id="rId76"/>
    <p:sldId id="662" r:id="rId77"/>
    <p:sldId id="488" r:id="rId78"/>
    <p:sldId id="497" r:id="rId79"/>
    <p:sldId id="661" r:id="rId80"/>
  </p:sldIdLst>
  <p:sldSz cx="9144000" cy="5143500" type="screen16x9"/>
  <p:notesSz cx="6858000" cy="9144000"/>
  <p:defaultTextStyle>
    <a:defPPr>
      <a:defRPr lang="en-US"/>
    </a:defPPr>
    <a:lvl1pPr marL="0" algn="l" defTabSz="64911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24304" algn="l" defTabSz="64911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49119" algn="l" defTabSz="64911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973934" algn="l" defTabSz="64911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298015" algn="l" defTabSz="64911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622422" algn="l" defTabSz="64911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1946768" algn="l" defTabSz="64911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271245" algn="l" defTabSz="64911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595621" algn="l" defTabSz="64911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len Williams" initials="EW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49F"/>
    <a:srgbClr val="3E9C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29" autoAdjust="0"/>
    <p:restoredTop sz="86408" autoAdjust="0"/>
  </p:normalViewPr>
  <p:slideViewPr>
    <p:cSldViewPr snapToGrid="0" snapToObjects="1">
      <p:cViewPr>
        <p:scale>
          <a:sx n="70" d="100"/>
          <a:sy n="70" d="100"/>
        </p:scale>
        <p:origin x="-1986" y="-114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10.xml" Id="rId13" /><Relationship Type="http://schemas.openxmlformats.org/officeDocument/2006/relationships/slide" Target="slides/slide15.xml" Id="rId18" /><Relationship Type="http://schemas.openxmlformats.org/officeDocument/2006/relationships/slide" Target="slides/slide23.xml" Id="rId26" /><Relationship Type="http://schemas.openxmlformats.org/officeDocument/2006/relationships/slide" Target="slides/slide36.xml" Id="rId39" /><Relationship Type="http://schemas.openxmlformats.org/officeDocument/2006/relationships/slide" Target="slides/slide18.xml" Id="rId21" /><Relationship Type="http://schemas.openxmlformats.org/officeDocument/2006/relationships/slide" Target="slides/slide31.xml" Id="rId34" /><Relationship Type="http://schemas.openxmlformats.org/officeDocument/2006/relationships/slide" Target="slides/slide39.xml" Id="rId42" /><Relationship Type="http://schemas.openxmlformats.org/officeDocument/2006/relationships/slide" Target="slides/slide44.xml" Id="rId47" /><Relationship Type="http://schemas.openxmlformats.org/officeDocument/2006/relationships/slide" Target="slides/slide47.xml" Id="rId50" /><Relationship Type="http://schemas.openxmlformats.org/officeDocument/2006/relationships/slide" Target="slides/slide52.xml" Id="rId55" /><Relationship Type="http://schemas.openxmlformats.org/officeDocument/2006/relationships/slide" Target="slides/slide60.xml" Id="rId63" /><Relationship Type="http://schemas.openxmlformats.org/officeDocument/2006/relationships/slide" Target="slides/slide65.xml" Id="rId68" /><Relationship Type="http://schemas.openxmlformats.org/officeDocument/2006/relationships/slide" Target="slides/slide73.xml" Id="rId76" /><Relationship Type="http://schemas.openxmlformats.org/officeDocument/2006/relationships/viewProps" Target="viewProps.xml" Id="rId84" /><Relationship Type="http://schemas.openxmlformats.org/officeDocument/2006/relationships/slide" Target="slides/slide4.xml" Id="rId7" /><Relationship Type="http://schemas.openxmlformats.org/officeDocument/2006/relationships/slide" Target="slides/slide68.xml" Id="rId71" /><Relationship Type="http://schemas.openxmlformats.org/officeDocument/2006/relationships/slideMaster" Target="slideMasters/slideMaster1.xml" Id="rId2" /><Relationship Type="http://schemas.openxmlformats.org/officeDocument/2006/relationships/slide" Target="slides/slide13.xml" Id="rId16" /><Relationship Type="http://schemas.openxmlformats.org/officeDocument/2006/relationships/slide" Target="slides/slide26.xml" Id="rId29" /><Relationship Type="http://schemas.openxmlformats.org/officeDocument/2006/relationships/slide" Target="slides/slide8.xml" Id="rId11" /><Relationship Type="http://schemas.openxmlformats.org/officeDocument/2006/relationships/slide" Target="slides/slide21.xml" Id="rId24" /><Relationship Type="http://schemas.openxmlformats.org/officeDocument/2006/relationships/slide" Target="slides/slide29.xml" Id="rId32" /><Relationship Type="http://schemas.openxmlformats.org/officeDocument/2006/relationships/slide" Target="slides/slide34.xml" Id="rId37" /><Relationship Type="http://schemas.openxmlformats.org/officeDocument/2006/relationships/slide" Target="slides/slide37.xml" Id="rId40" /><Relationship Type="http://schemas.openxmlformats.org/officeDocument/2006/relationships/slide" Target="slides/slide42.xml" Id="rId45" /><Relationship Type="http://schemas.openxmlformats.org/officeDocument/2006/relationships/slide" Target="slides/slide50.xml" Id="rId53" /><Relationship Type="http://schemas.openxmlformats.org/officeDocument/2006/relationships/slide" Target="slides/slide55.xml" Id="rId58" /><Relationship Type="http://schemas.openxmlformats.org/officeDocument/2006/relationships/slide" Target="slides/slide63.xml" Id="rId66" /><Relationship Type="http://schemas.openxmlformats.org/officeDocument/2006/relationships/slide" Target="slides/slide71.xml" Id="rId74" /><Relationship Type="http://schemas.openxmlformats.org/officeDocument/2006/relationships/slide" Target="slides/slide76.xml" Id="rId79" /><Relationship Type="http://schemas.openxmlformats.org/officeDocument/2006/relationships/slide" Target="slides/slide2.xml" Id="rId5" /><Relationship Type="http://schemas.openxmlformats.org/officeDocument/2006/relationships/slide" Target="slides/slide58.xml" Id="rId61" /><Relationship Type="http://schemas.openxmlformats.org/officeDocument/2006/relationships/commentAuthors" Target="commentAuthors.xml" Id="rId82" /><Relationship Type="http://schemas.openxmlformats.org/officeDocument/2006/relationships/slide" Target="slides/slide16.xml" Id="rId19" /><Relationship Type="http://schemas.openxmlformats.org/officeDocument/2006/relationships/slide" Target="slides/slide1.xml" Id="rId4" /><Relationship Type="http://schemas.openxmlformats.org/officeDocument/2006/relationships/slide" Target="slides/slide6.xml" Id="rId9" /><Relationship Type="http://schemas.openxmlformats.org/officeDocument/2006/relationships/slide" Target="slides/slide11.xml" Id="rId14" /><Relationship Type="http://schemas.openxmlformats.org/officeDocument/2006/relationships/slide" Target="slides/slide19.xml" Id="rId22" /><Relationship Type="http://schemas.openxmlformats.org/officeDocument/2006/relationships/slide" Target="slides/slide24.xml" Id="rId27" /><Relationship Type="http://schemas.openxmlformats.org/officeDocument/2006/relationships/slide" Target="slides/slide27.xml" Id="rId30" /><Relationship Type="http://schemas.openxmlformats.org/officeDocument/2006/relationships/slide" Target="slides/slide32.xml" Id="rId35" /><Relationship Type="http://schemas.openxmlformats.org/officeDocument/2006/relationships/slide" Target="slides/slide40.xml" Id="rId43" /><Relationship Type="http://schemas.openxmlformats.org/officeDocument/2006/relationships/slide" Target="slides/slide45.xml" Id="rId48" /><Relationship Type="http://schemas.openxmlformats.org/officeDocument/2006/relationships/slide" Target="slides/slide53.xml" Id="rId56" /><Relationship Type="http://schemas.openxmlformats.org/officeDocument/2006/relationships/slide" Target="slides/slide61.xml" Id="rId64" /><Relationship Type="http://schemas.openxmlformats.org/officeDocument/2006/relationships/slide" Target="slides/slide66.xml" Id="rId69" /><Relationship Type="http://schemas.openxmlformats.org/officeDocument/2006/relationships/slide" Target="slides/slide74.xml" Id="rId77" /><Relationship Type="http://schemas.openxmlformats.org/officeDocument/2006/relationships/slide" Target="slides/slide5.xml" Id="rId8" /><Relationship Type="http://schemas.openxmlformats.org/officeDocument/2006/relationships/slide" Target="slides/slide48.xml" Id="rId51" /><Relationship Type="http://schemas.openxmlformats.org/officeDocument/2006/relationships/slide" Target="slides/slide69.xml" Id="rId72" /><Relationship Type="http://schemas.openxmlformats.org/officeDocument/2006/relationships/slide" Target="slides/slide77.xml" Id="rId80" /><Relationship Type="http://schemas.openxmlformats.org/officeDocument/2006/relationships/theme" Target="theme/theme1.xml" Id="rId85" /><Relationship Type="http://schemas.openxmlformats.org/officeDocument/2006/relationships/slideMaster" Target="slideMasters/slideMaster2.xml" Id="rId3" /><Relationship Type="http://schemas.openxmlformats.org/officeDocument/2006/relationships/slide" Target="slides/slide9.xml" Id="rId12" /><Relationship Type="http://schemas.openxmlformats.org/officeDocument/2006/relationships/slide" Target="slides/slide14.xml" Id="rId17" /><Relationship Type="http://schemas.openxmlformats.org/officeDocument/2006/relationships/slide" Target="slides/slide22.xml" Id="rId25" /><Relationship Type="http://schemas.openxmlformats.org/officeDocument/2006/relationships/slide" Target="slides/slide30.xml" Id="rId33" /><Relationship Type="http://schemas.openxmlformats.org/officeDocument/2006/relationships/slide" Target="slides/slide35.xml" Id="rId38" /><Relationship Type="http://schemas.openxmlformats.org/officeDocument/2006/relationships/slide" Target="slides/slide43.xml" Id="rId46" /><Relationship Type="http://schemas.openxmlformats.org/officeDocument/2006/relationships/slide" Target="slides/slide56.xml" Id="rId59" /><Relationship Type="http://schemas.openxmlformats.org/officeDocument/2006/relationships/slide" Target="slides/slide64.xml" Id="rId67" /><Relationship Type="http://schemas.openxmlformats.org/officeDocument/2006/relationships/slide" Target="slides/slide17.xml" Id="rId20" /><Relationship Type="http://schemas.openxmlformats.org/officeDocument/2006/relationships/slide" Target="slides/slide38.xml" Id="rId41" /><Relationship Type="http://schemas.openxmlformats.org/officeDocument/2006/relationships/slide" Target="slides/slide51.xml" Id="rId54" /><Relationship Type="http://schemas.openxmlformats.org/officeDocument/2006/relationships/slide" Target="slides/slide59.xml" Id="rId62" /><Relationship Type="http://schemas.openxmlformats.org/officeDocument/2006/relationships/slide" Target="slides/slide67.xml" Id="rId70" /><Relationship Type="http://schemas.openxmlformats.org/officeDocument/2006/relationships/slide" Target="slides/slide72.xml" Id="rId75" /><Relationship Type="http://schemas.openxmlformats.org/officeDocument/2006/relationships/presProps" Target="presProps.xml" Id="rId83" /><Relationship Type="http://schemas.openxmlformats.org/officeDocument/2006/relationships/slide" Target="slides/slide3.xml" Id="rId6" /><Relationship Type="http://schemas.openxmlformats.org/officeDocument/2006/relationships/slide" Target="slides/slide12.xml" Id="rId15" /><Relationship Type="http://schemas.openxmlformats.org/officeDocument/2006/relationships/slide" Target="slides/slide20.xml" Id="rId23" /><Relationship Type="http://schemas.openxmlformats.org/officeDocument/2006/relationships/slide" Target="slides/slide25.xml" Id="rId28" /><Relationship Type="http://schemas.openxmlformats.org/officeDocument/2006/relationships/slide" Target="slides/slide33.xml" Id="rId36" /><Relationship Type="http://schemas.openxmlformats.org/officeDocument/2006/relationships/slide" Target="slides/slide46.xml" Id="rId49" /><Relationship Type="http://schemas.openxmlformats.org/officeDocument/2006/relationships/slide" Target="slides/slide54.xml" Id="rId57" /><Relationship Type="http://schemas.openxmlformats.org/officeDocument/2006/relationships/slide" Target="slides/slide7.xml" Id="rId10" /><Relationship Type="http://schemas.openxmlformats.org/officeDocument/2006/relationships/slide" Target="slides/slide28.xml" Id="rId31" /><Relationship Type="http://schemas.openxmlformats.org/officeDocument/2006/relationships/slide" Target="slides/slide41.xml" Id="rId44" /><Relationship Type="http://schemas.openxmlformats.org/officeDocument/2006/relationships/slide" Target="slides/slide49.xml" Id="rId52" /><Relationship Type="http://schemas.openxmlformats.org/officeDocument/2006/relationships/slide" Target="slides/slide57.xml" Id="rId60" /><Relationship Type="http://schemas.openxmlformats.org/officeDocument/2006/relationships/slide" Target="slides/slide62.xml" Id="rId65" /><Relationship Type="http://schemas.openxmlformats.org/officeDocument/2006/relationships/slide" Target="slides/slide70.xml" Id="rId73" /><Relationship Type="http://schemas.openxmlformats.org/officeDocument/2006/relationships/slide" Target="slides/slide75.xml" Id="rId78" /><Relationship Type="http://schemas.openxmlformats.org/officeDocument/2006/relationships/notesMaster" Target="notesMasters/notesMaster1.xml" Id="rId81" /><Relationship Type="http://schemas.openxmlformats.org/officeDocument/2006/relationships/tableStyles" Target="tableStyles.xml" Id="rId86" /><Relationship Type="http://schemas.openxmlformats.org/officeDocument/2006/relationships/customXml" Target="/customXML/item2.xml" Id="R4a0918c80d4d4757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5BAC2D-5A03-4BEA-A61A-0591C04083BF}" type="datetimeFigureOut">
              <a:rPr lang="en-GB" smtClean="0"/>
              <a:t>06/06/2018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34B53B-2860-43CA-A1C4-DE2DC9E833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6481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656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2759" algn="l" defTabSz="8656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65682" algn="l" defTabSz="8656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298015" algn="l" defTabSz="8656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30477" algn="l" defTabSz="8656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63140" algn="l" defTabSz="8656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595621" algn="l" defTabSz="8656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28304" algn="l" defTabSz="8656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460868" algn="l" defTabSz="8656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376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09BD175-7BB0-4447-B851-07780E0BC78A}" type="slidenum">
              <a:rPr kumimoji="0" lang="cy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63</a:t>
            </a:fld>
            <a:endParaRPr kumimoji="0" lang="cy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70316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9BD175-7BB0-4447-B851-07780E0BC78A}" type="slidenum">
              <a:rPr lang="cy-GB" smtClean="0"/>
              <a:t>64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24299653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baseline="0" dirty="0" err="1" smtClean="0"/>
              <a:t>Ar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ôl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trafodaethau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mae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barnau’r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gweithgorau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ynghylch</a:t>
            </a:r>
            <a:r>
              <a:rPr lang="en-GB" baseline="0" dirty="0" smtClean="0"/>
              <a:t> yr </a:t>
            </a:r>
            <a:r>
              <a:rPr lang="en-GB" baseline="0" dirty="0" err="1" smtClean="0"/>
              <a:t>hyn</a:t>
            </a:r>
            <a:r>
              <a:rPr lang="en-GB" baseline="0" dirty="0" smtClean="0"/>
              <a:t> y </a:t>
            </a:r>
            <a:r>
              <a:rPr lang="en-GB" baseline="0" dirty="0" err="1" smtClean="0"/>
              <a:t>dylai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ysgolion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roi’r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gorau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i’w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gwneud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mewn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perthynas</a:t>
            </a:r>
            <a:r>
              <a:rPr lang="en-GB" baseline="0" dirty="0" smtClean="0"/>
              <a:t> â </a:t>
            </a:r>
            <a:r>
              <a:rPr lang="en-GB" baseline="0" dirty="0" err="1" smtClean="0"/>
              <a:t>hunanarfarnu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cynnwys</a:t>
            </a:r>
            <a:r>
              <a:rPr lang="en-GB" baseline="0" dirty="0" smtClean="0"/>
              <a:t>:</a:t>
            </a:r>
            <a:endParaRPr lang="en-GB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err="1" smtClean="0"/>
              <a:t>Rhoi</a:t>
            </a:r>
            <a:r>
              <a:rPr lang="en-GB" dirty="0" smtClean="0"/>
              <a:t> </a:t>
            </a:r>
            <a:r>
              <a:rPr lang="en-GB" dirty="0" err="1" smtClean="0"/>
              <a:t>gormod</a:t>
            </a:r>
            <a:r>
              <a:rPr lang="en-GB" dirty="0" smtClean="0"/>
              <a:t> o </a:t>
            </a:r>
            <a:r>
              <a:rPr lang="en-GB" dirty="0" err="1" smtClean="0"/>
              <a:t>bwyslais</a:t>
            </a:r>
            <a:r>
              <a:rPr lang="en-GB" dirty="0" smtClean="0"/>
              <a:t> </a:t>
            </a:r>
            <a:r>
              <a:rPr lang="en-GB" dirty="0" err="1" smtClean="0"/>
              <a:t>ar</a:t>
            </a:r>
            <a:r>
              <a:rPr lang="en-GB" dirty="0" smtClean="0"/>
              <a:t> </a:t>
            </a:r>
            <a:r>
              <a:rPr lang="en-GB" dirty="0" err="1" smtClean="0"/>
              <a:t>lunio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adroddiadau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gynulleidfaoedd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allanol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fel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awdurdodau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lleol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rhanbarthau</a:t>
            </a:r>
            <a:r>
              <a:rPr lang="en-GB" baseline="0" dirty="0" smtClean="0"/>
              <a:t>, Estyn a </a:t>
            </a:r>
            <a:r>
              <a:rPr lang="en-GB" baseline="0" dirty="0" err="1" smtClean="0"/>
              <a:t>byrddau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gwella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addysg</a:t>
            </a:r>
            <a:r>
              <a:rPr lang="en-GB" baseline="0" dirty="0" smtClean="0"/>
              <a:t>.  </a:t>
            </a:r>
            <a:r>
              <a:rPr lang="en-GB" baseline="0" dirty="0" err="1" smtClean="0"/>
              <a:t>Mewn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rhai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achosion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maent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llunio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adroddiadau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gwahanol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fodloni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gorchmynion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asiantaethau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sy’n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mynnu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amser</a:t>
            </a:r>
            <a:r>
              <a:rPr lang="en-GB" baseline="0" dirty="0" smtClean="0"/>
              <a:t> ac </a:t>
            </a:r>
            <a:r>
              <a:rPr lang="en-GB" baseline="0" dirty="0" err="1" smtClean="0"/>
              <a:t>egni</a:t>
            </a:r>
            <a:r>
              <a:rPr lang="en-GB" baseline="0" dirty="0" smtClean="0"/>
              <a:t> ac </a:t>
            </a:r>
            <a:r>
              <a:rPr lang="en-GB" baseline="0" dirty="0" err="1" smtClean="0"/>
              <a:t>nad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ydynt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helpu’r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ysgol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wella</a:t>
            </a:r>
            <a:r>
              <a:rPr lang="en-GB" baseline="0" dirty="0" smtClean="0"/>
              <a:t>.  Mae </a:t>
            </a:r>
            <a:r>
              <a:rPr lang="en-GB" baseline="0" dirty="0" err="1" smtClean="0"/>
              <a:t>llawer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gormod</a:t>
            </a:r>
            <a:r>
              <a:rPr lang="en-GB" baseline="0" dirty="0" smtClean="0"/>
              <a:t> o </a:t>
            </a:r>
            <a:r>
              <a:rPr lang="en-GB" baseline="0" dirty="0" err="1" smtClean="0"/>
              <a:t>waith</a:t>
            </a:r>
            <a:r>
              <a:rPr lang="en-GB" baseline="0" dirty="0" smtClean="0"/>
              <a:t> </a:t>
            </a:r>
            <a:r>
              <a:rPr lang="en-GB" baseline="0" dirty="0" err="1" smtClean="0"/>
              <a:t>papur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cael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ddyblygu</a:t>
            </a:r>
            <a:r>
              <a:rPr lang="en-GB" baseline="0" dirty="0" smtClean="0"/>
              <a:t>.  Mae </a:t>
            </a:r>
            <a:r>
              <a:rPr lang="en-GB" baseline="0" dirty="0" err="1" smtClean="0"/>
              <a:t>ysgolion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gwrando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gormod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gyngor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ynghylch</a:t>
            </a:r>
            <a:r>
              <a:rPr lang="en-GB" baseline="0" dirty="0" smtClean="0"/>
              <a:t> yr </a:t>
            </a:r>
            <a:r>
              <a:rPr lang="en-GB" baseline="0" dirty="0" err="1" smtClean="0"/>
              <a:t>hyn</a:t>
            </a:r>
            <a:r>
              <a:rPr lang="en-GB" baseline="0" dirty="0" smtClean="0"/>
              <a:t> y </a:t>
            </a:r>
            <a:r>
              <a:rPr lang="en-GB" baseline="0" dirty="0" err="1" smtClean="0"/>
              <a:t>bydd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asiantaethau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allanol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ddisgwyl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er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enghraifft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wrth</a:t>
            </a:r>
            <a:r>
              <a:rPr lang="en-GB" baseline="0" dirty="0" smtClean="0"/>
              <a:t> </a:t>
            </a:r>
            <a:r>
              <a:rPr lang="en-GB" baseline="0" dirty="0" err="1" smtClean="0"/>
              <a:t>baratoi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gyfer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arolygiad</a:t>
            </a:r>
            <a:r>
              <a:rPr lang="en-GB" baseline="0" dirty="0" smtClean="0"/>
              <a:t>.  </a:t>
            </a:r>
            <a:r>
              <a:rPr lang="en-GB" baseline="0" dirty="0" err="1" smtClean="0"/>
              <a:t>Mewn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ychydig</a:t>
            </a:r>
            <a:r>
              <a:rPr lang="en-GB" baseline="0" dirty="0" smtClean="0"/>
              <a:t> o </a:t>
            </a:r>
            <a:r>
              <a:rPr lang="en-GB" baseline="0" dirty="0" err="1" smtClean="0"/>
              <a:t>achosion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mae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ysgolion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talu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asiantaethau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allanol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ysgrifennu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hadroddiadau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arfarnu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fel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bod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gwaith</a:t>
            </a:r>
            <a:r>
              <a:rPr lang="en-GB" baseline="0" dirty="0" smtClean="0"/>
              <a:t> </a:t>
            </a:r>
            <a:r>
              <a:rPr lang="en-GB" baseline="0" dirty="0" err="1" smtClean="0"/>
              <a:t>papur</a:t>
            </a:r>
            <a:r>
              <a:rPr lang="en-GB" baseline="0" dirty="0" smtClean="0"/>
              <a:t> o </a:t>
            </a:r>
            <a:r>
              <a:rPr lang="en-GB" baseline="0" dirty="0" err="1" smtClean="0"/>
              <a:t>ansawdd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da</a:t>
            </a:r>
            <a:r>
              <a:rPr lang="en-GB" baseline="0" dirty="0" smtClean="0"/>
              <a:t>.  </a:t>
            </a:r>
            <a:r>
              <a:rPr lang="en-GB" baseline="0" dirty="0" err="1" smtClean="0"/>
              <a:t>Nid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yw</a:t>
            </a:r>
            <a:r>
              <a:rPr lang="en-GB" baseline="0" dirty="0" smtClean="0"/>
              <a:t> </a:t>
            </a:r>
            <a:r>
              <a:rPr lang="en-GB" baseline="0" dirty="0" err="1" smtClean="0"/>
              <a:t>hyn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golygu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bod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prosesau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hunanarfarnu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dda</a:t>
            </a:r>
            <a:r>
              <a:rPr lang="en-GB" baseline="0" dirty="0" smtClean="0"/>
              <a:t>.  </a:t>
            </a:r>
            <a:r>
              <a:rPr lang="en-GB" baseline="0" dirty="0" err="1" smtClean="0"/>
              <a:t>Dylent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fod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organig</a:t>
            </a:r>
            <a:r>
              <a:rPr lang="en-GB" baseline="0" dirty="0" smtClean="0"/>
              <a:t> – am yr </a:t>
            </a:r>
            <a:r>
              <a:rPr lang="en-GB" baseline="0" dirty="0" err="1" smtClean="0"/>
              <a:t>ysgol</a:t>
            </a:r>
            <a:r>
              <a:rPr lang="en-GB" baseline="0" dirty="0" smtClean="0"/>
              <a:t> ac </a:t>
            </a:r>
            <a:r>
              <a:rPr lang="en-GB" baseline="0" dirty="0" err="1" smtClean="0"/>
              <a:t>ar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chyfer</a:t>
            </a:r>
            <a:r>
              <a:rPr lang="en-GB" baseline="0" dirty="0" smtClean="0"/>
              <a:t>.  </a:t>
            </a:r>
            <a:r>
              <a:rPr lang="en-GB" baseline="0" dirty="0" err="1" smtClean="0"/>
              <a:t>Dylai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hunanarfarnu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fod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gyfer</a:t>
            </a:r>
            <a:r>
              <a:rPr lang="en-GB" baseline="0" dirty="0" smtClean="0"/>
              <a:t> yr </a:t>
            </a:r>
            <a:r>
              <a:rPr lang="en-GB" baseline="0" dirty="0" err="1" smtClean="0"/>
              <a:t>ysgolion</a:t>
            </a:r>
            <a:r>
              <a:rPr lang="en-GB" baseline="0" dirty="0" smtClean="0"/>
              <a:t>, y </a:t>
            </a:r>
            <a:r>
              <a:rPr lang="en-GB" baseline="0" dirty="0" err="1" smtClean="0"/>
              <a:t>gweithwyr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proffesiynol</a:t>
            </a:r>
            <a:r>
              <a:rPr lang="en-GB" baseline="0" dirty="0" smtClean="0"/>
              <a:t> ac,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y pen draw, y </a:t>
            </a:r>
            <a:r>
              <a:rPr lang="en-GB" baseline="0" dirty="0" err="1" smtClean="0"/>
              <a:t>dysgwyr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sydd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ynddynt</a:t>
            </a:r>
            <a:r>
              <a:rPr lang="en-GB" baseline="0" dirty="0" smtClean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At </a:t>
            </a:r>
            <a:r>
              <a:rPr lang="en-GB" baseline="0" dirty="0" err="1" smtClean="0"/>
              <a:t>ei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gilydd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mae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llawer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gormod</a:t>
            </a:r>
            <a:r>
              <a:rPr lang="en-GB" baseline="0" dirty="0" smtClean="0"/>
              <a:t> o </a:t>
            </a:r>
            <a:r>
              <a:rPr lang="en-GB" baseline="0" dirty="0" err="1" smtClean="0"/>
              <a:t>bwyslais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waith</a:t>
            </a:r>
            <a:r>
              <a:rPr lang="en-GB" baseline="0" dirty="0" smtClean="0"/>
              <a:t> </a:t>
            </a:r>
            <a:r>
              <a:rPr lang="en-GB" baseline="0" dirty="0" err="1" smtClean="0"/>
              <a:t>papur</a:t>
            </a:r>
            <a:r>
              <a:rPr lang="en-GB" baseline="0" dirty="0" smtClean="0"/>
              <a:t>.  </a:t>
            </a:r>
            <a:r>
              <a:rPr lang="en-GB" baseline="0" dirty="0" err="1" smtClean="0"/>
              <a:t>Fel</a:t>
            </a:r>
            <a:r>
              <a:rPr lang="en-GB" baseline="0" dirty="0" smtClean="0"/>
              <a:t> system, </a:t>
            </a:r>
            <a:r>
              <a:rPr lang="en-GB" baseline="0" dirty="0" err="1" smtClean="0"/>
              <a:t>mae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angen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ni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roi’r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gorau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feddwl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mai’r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peth</a:t>
            </a:r>
            <a:r>
              <a:rPr lang="en-GB" baseline="0" dirty="0" smtClean="0"/>
              <a:t> </a:t>
            </a:r>
            <a:r>
              <a:rPr lang="en-GB" baseline="0" dirty="0" err="1" smtClean="0"/>
              <a:t>pwysicaf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i’w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gael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iawn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yw’r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gwaith</a:t>
            </a:r>
            <a:r>
              <a:rPr lang="en-GB" baseline="0" dirty="0" smtClean="0"/>
              <a:t> </a:t>
            </a:r>
            <a:r>
              <a:rPr lang="en-GB" baseline="0" dirty="0" err="1" smtClean="0"/>
              <a:t>papur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er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enghraifft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rhoi’r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gorau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hyfforddi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arweinwyr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canol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ysgrifennu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adroddiadau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arfarnol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a’u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helpu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ddod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well am </a:t>
            </a:r>
            <a:r>
              <a:rPr lang="en-GB" baseline="0" dirty="0" err="1" smtClean="0"/>
              <a:t>gyflawni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prosesau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hunanarfarnu</a:t>
            </a:r>
            <a:r>
              <a:rPr lang="en-GB" baseline="0" dirty="0" smtClean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Mae </a:t>
            </a:r>
            <a:r>
              <a:rPr lang="en-GB" baseline="0" dirty="0" err="1" smtClean="0"/>
              <a:t>gormod</a:t>
            </a:r>
            <a:r>
              <a:rPr lang="en-GB" baseline="0" dirty="0" smtClean="0"/>
              <a:t> o </a:t>
            </a:r>
            <a:r>
              <a:rPr lang="en-GB" baseline="0" dirty="0" err="1" smtClean="0"/>
              <a:t>bwyslais</a:t>
            </a:r>
            <a:r>
              <a:rPr lang="en-GB" baseline="0" dirty="0" smtClean="0"/>
              <a:t> </a:t>
            </a:r>
            <a:r>
              <a:rPr lang="en-GB" baseline="0" dirty="0" err="1" smtClean="0"/>
              <a:t>mewn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gwaith</a:t>
            </a:r>
            <a:r>
              <a:rPr lang="en-GB" baseline="0" dirty="0" smtClean="0"/>
              <a:t> </a:t>
            </a:r>
            <a:r>
              <a:rPr lang="en-GB" baseline="0" dirty="0" err="1" smtClean="0"/>
              <a:t>hunanarfarnu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ddata</a:t>
            </a:r>
            <a:r>
              <a:rPr lang="en-GB" baseline="0" dirty="0" smtClean="0"/>
              <a:t> ‘</a:t>
            </a:r>
            <a:r>
              <a:rPr lang="en-GB" baseline="0" dirty="0" err="1" smtClean="0"/>
              <a:t>mawr</a:t>
            </a:r>
            <a:r>
              <a:rPr lang="en-GB" baseline="0" dirty="0" smtClean="0"/>
              <a:t>’, </a:t>
            </a:r>
            <a:r>
              <a:rPr lang="en-GB" baseline="0" dirty="0" err="1" smtClean="0"/>
              <a:t>fel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mesurau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ddiwedd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cyfnodau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allweddol</a:t>
            </a:r>
            <a:r>
              <a:rPr lang="en-GB" baseline="0" dirty="0" smtClean="0"/>
              <a:t>.  </a:t>
            </a:r>
            <a:r>
              <a:rPr lang="en-GB" baseline="0" dirty="0" err="1" smtClean="0"/>
              <a:t>Nid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yw</a:t>
            </a:r>
            <a:r>
              <a:rPr lang="en-GB" baseline="0" dirty="0" smtClean="0"/>
              <a:t> </a:t>
            </a:r>
            <a:r>
              <a:rPr lang="en-GB" baseline="0" dirty="0" err="1" smtClean="0"/>
              <a:t>hyn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ddefnyddiol</a:t>
            </a:r>
            <a:r>
              <a:rPr lang="en-GB" baseline="0" dirty="0" smtClean="0"/>
              <a:t> bob </a:t>
            </a:r>
            <a:r>
              <a:rPr lang="en-GB" baseline="0" dirty="0" err="1" smtClean="0"/>
              <a:t>tro</a:t>
            </a:r>
            <a:r>
              <a:rPr lang="en-GB" baseline="0" dirty="0" smtClean="0"/>
              <a:t>; </a:t>
            </a:r>
            <a:r>
              <a:rPr lang="en-GB" baseline="0" dirty="0" err="1" smtClean="0"/>
              <a:t>er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enghraifft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mae’n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bosibl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nad</a:t>
            </a:r>
            <a:r>
              <a:rPr lang="en-GB" baseline="0" dirty="0" smtClean="0"/>
              <a:t> data </a:t>
            </a:r>
            <a:r>
              <a:rPr lang="en-GB" baseline="0" dirty="0" err="1" smtClean="0"/>
              <a:t>ar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ddiwedd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cyfnod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allweddol</a:t>
            </a:r>
            <a:r>
              <a:rPr lang="en-GB" baseline="0" dirty="0" smtClean="0"/>
              <a:t> 2 </a:t>
            </a:r>
            <a:r>
              <a:rPr lang="en-GB" baseline="0" dirty="0" err="1" smtClean="0"/>
              <a:t>yw’r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wybodaeth</a:t>
            </a:r>
            <a:r>
              <a:rPr lang="en-GB" baseline="0" dirty="0" smtClean="0"/>
              <a:t> </a:t>
            </a:r>
            <a:r>
              <a:rPr lang="en-GB" baseline="0" dirty="0" err="1" smtClean="0"/>
              <a:t>orau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ysgol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defnyddio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nodi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camau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gyfer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gwella</a:t>
            </a:r>
            <a:r>
              <a:rPr lang="en-GB" baseline="0" dirty="0" smtClean="0"/>
              <a:t> a, </a:t>
            </a:r>
            <a:r>
              <a:rPr lang="en-GB" baseline="0" dirty="0" err="1" smtClean="0"/>
              <a:t>thrwy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ganolbwyntio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ar</a:t>
            </a:r>
            <a:r>
              <a:rPr lang="en-GB" baseline="0" dirty="0" smtClean="0"/>
              <a:t> set o </a:t>
            </a:r>
            <a:r>
              <a:rPr lang="en-GB" baseline="0" dirty="0" err="1" smtClean="0"/>
              <a:t>fesurau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cul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ddiwedd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cyfnod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allweddol</a:t>
            </a:r>
            <a:r>
              <a:rPr lang="en-GB" baseline="0" dirty="0" smtClean="0"/>
              <a:t> 4 </a:t>
            </a:r>
            <a:r>
              <a:rPr lang="en-GB" baseline="0" dirty="0" err="1" smtClean="0"/>
              <a:t>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farnu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ansawdd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ysgol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caiff</a:t>
            </a:r>
            <a:r>
              <a:rPr lang="en-GB" baseline="0" dirty="0" smtClean="0"/>
              <a:t> </a:t>
            </a:r>
            <a:r>
              <a:rPr lang="en-GB" baseline="0" dirty="0" err="1" smtClean="0"/>
              <a:t>llawer</a:t>
            </a:r>
            <a:r>
              <a:rPr lang="en-GB" baseline="0" dirty="0" smtClean="0"/>
              <a:t> o </a:t>
            </a:r>
            <a:r>
              <a:rPr lang="en-GB" baseline="0" dirty="0" err="1" smtClean="0"/>
              <a:t>agweddau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ddata</a:t>
            </a:r>
            <a:r>
              <a:rPr lang="en-GB" baseline="0" dirty="0" smtClean="0"/>
              <a:t> </a:t>
            </a:r>
            <a:r>
              <a:rPr lang="en-GB" baseline="0" dirty="0" err="1" smtClean="0"/>
              <a:t>bach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colli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fel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cynnydd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mewn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gwersi</a:t>
            </a:r>
            <a:r>
              <a:rPr lang="en-GB" baseline="0" dirty="0" smtClean="0"/>
              <a:t> a </a:t>
            </a:r>
            <a:r>
              <a:rPr lang="en-GB" baseline="0" dirty="0" err="1" smtClean="0"/>
              <a:t>thros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amser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mewn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ystod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ehangach</a:t>
            </a:r>
            <a:r>
              <a:rPr lang="en-GB" baseline="0" dirty="0" smtClean="0"/>
              <a:t> o </a:t>
            </a:r>
            <a:r>
              <a:rPr lang="en-GB" baseline="0" dirty="0" err="1" smtClean="0"/>
              <a:t>fesurau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fel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lles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disgyblion</a:t>
            </a:r>
            <a:r>
              <a:rPr lang="en-GB" baseline="0" dirty="0" smtClean="0"/>
              <a:t> ac </a:t>
            </a:r>
            <a:r>
              <a:rPr lang="en-GB" baseline="0" dirty="0" err="1" smtClean="0"/>
              <a:t>ati</a:t>
            </a:r>
            <a:r>
              <a:rPr lang="en-GB" baseline="0" dirty="0" smtClean="0"/>
              <a:t>.  Mae </a:t>
            </a:r>
            <a:r>
              <a:rPr lang="en-GB" baseline="0" dirty="0" err="1" smtClean="0"/>
              <a:t>hyn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hefyd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cysylltu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ag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ysgrifennu</a:t>
            </a:r>
            <a:r>
              <a:rPr lang="en-GB" baseline="0" dirty="0" smtClean="0"/>
              <a:t>/</a:t>
            </a:r>
            <a:r>
              <a:rPr lang="en-GB" baseline="0" dirty="0" err="1" smtClean="0"/>
              <a:t>arfarnu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gyfer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cynulleidfa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allanol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oherwydd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y pen draw, y </a:t>
            </a:r>
            <a:r>
              <a:rPr lang="en-GB" baseline="0" dirty="0" err="1" smtClean="0"/>
              <a:t>mesurau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mawr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hyn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yw’r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rhai</a:t>
            </a:r>
            <a:r>
              <a:rPr lang="en-GB" baseline="0" dirty="0" smtClean="0"/>
              <a:t> y </a:t>
            </a:r>
            <a:r>
              <a:rPr lang="en-GB" baseline="0" dirty="0" err="1" smtClean="0"/>
              <a:t>mae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ysgolion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teimlo</a:t>
            </a:r>
            <a:r>
              <a:rPr lang="en-GB" baseline="0" dirty="0" smtClean="0"/>
              <a:t> y </a:t>
            </a:r>
            <a:r>
              <a:rPr lang="en-GB" baseline="0" dirty="0" err="1" smtClean="0"/>
              <a:t>cânt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barnu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arnynt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a’u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dwyn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gyfrif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amdanynt</a:t>
            </a:r>
            <a:r>
              <a:rPr lang="en-GB" baseline="0" dirty="0" smtClean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Ni </a:t>
            </a:r>
            <a:r>
              <a:rPr lang="en-GB" baseline="0" dirty="0" err="1" smtClean="0"/>
              <a:t>ddylai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creu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adroddiad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fod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ddigwyddiad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nac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waith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ychydig</a:t>
            </a:r>
            <a:r>
              <a:rPr lang="en-GB" baseline="0" dirty="0" smtClean="0"/>
              <a:t> </a:t>
            </a:r>
            <a:r>
              <a:rPr lang="en-GB" baseline="0" dirty="0" err="1" smtClean="0"/>
              <a:t>uwch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arweinwyr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unig</a:t>
            </a:r>
            <a:r>
              <a:rPr lang="en-GB" baseline="0" dirty="0" smtClean="0"/>
              <a:t>.  I </a:t>
            </a:r>
            <a:r>
              <a:rPr lang="en-GB" baseline="0" dirty="0" err="1" smtClean="0"/>
              <a:t>fod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effeithiol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rhaid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hunanarfarnu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fod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broses </a:t>
            </a:r>
            <a:r>
              <a:rPr lang="en-GB" baseline="0" dirty="0" err="1" smtClean="0"/>
              <a:t>barhaus</a:t>
            </a:r>
            <a:r>
              <a:rPr lang="en-GB" baseline="0" dirty="0" smtClean="0"/>
              <a:t> </a:t>
            </a:r>
            <a:r>
              <a:rPr lang="en-GB" baseline="0" dirty="0" err="1" smtClean="0"/>
              <a:t>nad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yw</a:t>
            </a:r>
            <a:r>
              <a:rPr lang="en-GB" baseline="0" dirty="0" smtClean="0"/>
              <a:t> </a:t>
            </a:r>
            <a:r>
              <a:rPr lang="en-GB" baseline="0" dirty="0" err="1" smtClean="0"/>
              <a:t>wedi’i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gwahanu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oddi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wrth</a:t>
            </a:r>
            <a:r>
              <a:rPr lang="en-GB" baseline="0" dirty="0" smtClean="0"/>
              <a:t> </a:t>
            </a:r>
            <a:r>
              <a:rPr lang="en-GB" baseline="0" dirty="0" err="1" smtClean="0"/>
              <a:t>brosesau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gwella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eraill</a:t>
            </a:r>
            <a:r>
              <a:rPr lang="en-GB" baseline="0" dirty="0" smtClean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err="1" smtClean="0"/>
              <a:t>Mae’r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diwylliant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adroddiadau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hefyd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sbarduno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ysgolion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geisio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arfarnu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popeth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barhaus</a:t>
            </a:r>
            <a:r>
              <a:rPr lang="en-GB" baseline="0" dirty="0" smtClean="0"/>
              <a:t> ac </a:t>
            </a:r>
            <a:r>
              <a:rPr lang="en-GB" baseline="0" dirty="0" err="1" smtClean="0"/>
              <a:t>mae’n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atal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ysgolion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rhag</a:t>
            </a:r>
            <a:r>
              <a:rPr lang="en-GB" baseline="0" dirty="0" smtClean="0"/>
              <a:t> </a:t>
            </a:r>
            <a:r>
              <a:rPr lang="en-GB" baseline="0" dirty="0" err="1" smtClean="0"/>
              <a:t>canolbwyntio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ar</a:t>
            </a:r>
            <a:r>
              <a:rPr lang="en-GB" baseline="0" dirty="0" smtClean="0"/>
              <a:t> yr </a:t>
            </a:r>
            <a:r>
              <a:rPr lang="en-GB" baseline="0" dirty="0" err="1" smtClean="0"/>
              <a:t>hyn</a:t>
            </a:r>
            <a:r>
              <a:rPr lang="en-GB" baseline="0" dirty="0" smtClean="0"/>
              <a:t> y </a:t>
            </a:r>
            <a:r>
              <a:rPr lang="en-GB" baseline="0" dirty="0" err="1" smtClean="0"/>
              <a:t>mae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angen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iddynt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wneud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fwyaf</a:t>
            </a:r>
            <a:r>
              <a:rPr lang="en-GB" baseline="0" dirty="0" smtClean="0"/>
              <a:t> </a:t>
            </a:r>
            <a:r>
              <a:rPr lang="en-GB" baseline="0" dirty="0" err="1" smtClean="0"/>
              <a:t>neu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wir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ganolbwyntio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ddathlu</a:t>
            </a:r>
            <a:r>
              <a:rPr lang="en-GB" baseline="0" dirty="0" smtClean="0"/>
              <a:t> a </a:t>
            </a:r>
            <a:r>
              <a:rPr lang="en-GB" baseline="0" dirty="0" err="1" smtClean="0"/>
              <a:t>rhannu’r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hyn</a:t>
            </a:r>
            <a:r>
              <a:rPr lang="en-GB" baseline="0" dirty="0" smtClean="0"/>
              <a:t> y </a:t>
            </a:r>
            <a:r>
              <a:rPr lang="en-GB" baseline="0" dirty="0" err="1" smtClean="0"/>
              <a:t>maent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wneud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dda</a:t>
            </a:r>
            <a:r>
              <a:rPr lang="en-GB" baseline="0" dirty="0" smtClean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Mae </a:t>
            </a:r>
            <a:r>
              <a:rPr lang="en-GB" baseline="0" dirty="0" err="1" smtClean="0"/>
              <a:t>tueddiad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lunio</a:t>
            </a:r>
            <a:r>
              <a:rPr lang="en-GB" baseline="0" dirty="0" smtClean="0"/>
              <a:t> </a:t>
            </a:r>
            <a:r>
              <a:rPr lang="en-GB" baseline="0" dirty="0" err="1" smtClean="0"/>
              <a:t>barnau’n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fyrbwyll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er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enghraifft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ynghylch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ansawdd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addysgu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hytrach</a:t>
            </a:r>
            <a:r>
              <a:rPr lang="en-GB" baseline="0" dirty="0" smtClean="0"/>
              <a:t> </a:t>
            </a:r>
            <a:r>
              <a:rPr lang="en-GB" baseline="0" dirty="0" err="1" smtClean="0"/>
              <a:t>na</a:t>
            </a:r>
            <a:r>
              <a:rPr lang="en-GB" baseline="0" dirty="0" smtClean="0"/>
              <a:t> </a:t>
            </a:r>
            <a:r>
              <a:rPr lang="en-GB" baseline="0" dirty="0" err="1" smtClean="0"/>
              <a:t>chymryd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amser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ymgysylltu</a:t>
            </a:r>
            <a:r>
              <a:rPr lang="en-GB" baseline="0" dirty="0" smtClean="0"/>
              <a:t> â </a:t>
            </a:r>
            <a:r>
              <a:rPr lang="en-GB" baseline="0" dirty="0" err="1" smtClean="0"/>
              <a:t>chyfres</a:t>
            </a:r>
            <a:r>
              <a:rPr lang="en-GB" baseline="0" dirty="0" smtClean="0"/>
              <a:t> o </a:t>
            </a:r>
            <a:r>
              <a:rPr lang="en-GB" baseline="0" dirty="0" err="1" smtClean="0"/>
              <a:t>weithgareddau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driongli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tystiolaeth</a:t>
            </a:r>
            <a:r>
              <a:rPr lang="en-GB" baseline="0" dirty="0" smtClean="0"/>
              <a:t> a </a:t>
            </a:r>
            <a:r>
              <a:rPr lang="en-GB" baseline="0" dirty="0" err="1" smtClean="0"/>
              <a:t>llunio</a:t>
            </a:r>
            <a:r>
              <a:rPr lang="en-GB" baseline="0" dirty="0" smtClean="0"/>
              <a:t> barn </a:t>
            </a:r>
            <a:r>
              <a:rPr lang="en-GB" baseline="0" dirty="0" err="1" smtClean="0"/>
              <a:t>wybodus</a:t>
            </a:r>
            <a:r>
              <a:rPr lang="en-GB" baseline="0" dirty="0" smtClean="0"/>
              <a:t> am yr </a:t>
            </a:r>
            <a:r>
              <a:rPr lang="en-GB" baseline="0" dirty="0" err="1" smtClean="0"/>
              <a:t>hyn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sy’n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dda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a’r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hyn</a:t>
            </a:r>
            <a:r>
              <a:rPr lang="en-GB" baseline="0" dirty="0" smtClean="0"/>
              <a:t> y </a:t>
            </a:r>
            <a:r>
              <a:rPr lang="en-GB" baseline="0" dirty="0" err="1" smtClean="0"/>
              <a:t>mae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angen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wella</a:t>
            </a:r>
            <a:r>
              <a:rPr lang="en-GB" baseline="0" dirty="0" smtClean="0"/>
              <a:t>.  </a:t>
            </a:r>
            <a:r>
              <a:rPr lang="en-GB" baseline="0" dirty="0" err="1" smtClean="0"/>
              <a:t>Nid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yw</a:t>
            </a:r>
            <a:r>
              <a:rPr lang="en-GB" baseline="0" dirty="0" smtClean="0"/>
              <a:t> </a:t>
            </a:r>
            <a:r>
              <a:rPr lang="en-GB" baseline="0" dirty="0" err="1" smtClean="0"/>
              <a:t>barnu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popeth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ddefnyddiol</a:t>
            </a:r>
            <a:r>
              <a:rPr lang="en-GB" baseline="0" dirty="0" smtClean="0"/>
              <a:t> bob </a:t>
            </a:r>
            <a:r>
              <a:rPr lang="en-GB" baseline="0" dirty="0" err="1" smtClean="0"/>
              <a:t>tro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oherwydd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nid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yw’n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ategu’r</a:t>
            </a:r>
            <a:r>
              <a:rPr lang="en-GB" baseline="0" dirty="0" smtClean="0"/>
              <a:t> broses </a:t>
            </a:r>
            <a:r>
              <a:rPr lang="en-GB" baseline="0" dirty="0" err="1" smtClean="0"/>
              <a:t>wella</a:t>
            </a:r>
            <a:r>
              <a:rPr lang="en-GB" baseline="0" dirty="0" smtClean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Mae </a:t>
            </a:r>
            <a:r>
              <a:rPr lang="en-GB" baseline="0" dirty="0" err="1" smtClean="0"/>
              <a:t>pryderon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ynghylch</a:t>
            </a:r>
            <a:r>
              <a:rPr lang="en-GB" baseline="0" dirty="0" smtClean="0"/>
              <a:t> </a:t>
            </a:r>
            <a:r>
              <a:rPr lang="en-GB" baseline="0" dirty="0" err="1" smtClean="0"/>
              <a:t>cael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barnu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arwain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ysgolion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cyflwyno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golwg</a:t>
            </a:r>
            <a:r>
              <a:rPr lang="en-GB" baseline="0" dirty="0" smtClean="0"/>
              <a:t> </a:t>
            </a:r>
            <a:r>
              <a:rPr lang="en-GB" baseline="0" dirty="0" err="1" smtClean="0"/>
              <a:t>rhy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gadarnhaol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agweddau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gwaith</a:t>
            </a:r>
            <a:r>
              <a:rPr lang="en-GB" baseline="0" dirty="0" smtClean="0"/>
              <a:t>, o </a:t>
            </a:r>
            <a:r>
              <a:rPr lang="en-GB" baseline="0" dirty="0" err="1" smtClean="0"/>
              <a:t>bryd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i’w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gilydd</a:t>
            </a:r>
            <a:r>
              <a:rPr lang="en-GB" baseline="0" dirty="0" smtClean="0"/>
              <a:t>.  </a:t>
            </a:r>
            <a:r>
              <a:rPr lang="en-GB" baseline="0" dirty="0" err="1" smtClean="0"/>
              <a:t>Maent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rhoi’r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gorau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ofni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fod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onest</a:t>
            </a:r>
            <a:r>
              <a:rPr lang="en-GB" baseline="0" dirty="0" smtClean="0"/>
              <a:t>, ac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fwy</a:t>
            </a:r>
            <a:r>
              <a:rPr lang="en-GB" baseline="0" dirty="0" smtClean="0"/>
              <a:t> </a:t>
            </a:r>
            <a:r>
              <a:rPr lang="en-GB" baseline="0" dirty="0" err="1" smtClean="0"/>
              <a:t>hyderus</a:t>
            </a:r>
            <a:r>
              <a:rPr lang="en-GB" baseline="0" dirty="0" smtClean="0"/>
              <a:t> y </a:t>
            </a:r>
            <a:r>
              <a:rPr lang="en-GB" baseline="0" dirty="0" err="1" smtClean="0"/>
              <a:t>cânt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barnu’n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gadarnhaol</a:t>
            </a:r>
            <a:r>
              <a:rPr lang="en-GB" baseline="0" dirty="0" smtClean="0"/>
              <a:t> am </a:t>
            </a:r>
            <a:r>
              <a:rPr lang="en-GB" baseline="0" dirty="0" err="1" smtClean="0"/>
              <a:t>fod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ddidwyll</a:t>
            </a:r>
            <a:r>
              <a:rPr lang="en-GB" baseline="0" dirty="0" smtClean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err="1" smtClean="0"/>
              <a:t>Mewn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ychydig</a:t>
            </a:r>
            <a:r>
              <a:rPr lang="en-GB" baseline="0" dirty="0" smtClean="0"/>
              <a:t> o </a:t>
            </a:r>
            <a:r>
              <a:rPr lang="en-GB" baseline="0" dirty="0" err="1" smtClean="0"/>
              <a:t>achosion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mae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hierarchaeth</a:t>
            </a:r>
            <a:r>
              <a:rPr lang="en-GB" baseline="0" dirty="0" smtClean="0"/>
              <a:t> o </a:t>
            </a:r>
            <a:r>
              <a:rPr lang="en-GB" baseline="0" dirty="0" err="1" smtClean="0"/>
              <a:t>adolygu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cymheiriaid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wedi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datblygu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lle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mae</a:t>
            </a:r>
            <a:r>
              <a:rPr lang="en-GB" baseline="0" dirty="0" smtClean="0"/>
              <a:t> un </a:t>
            </a:r>
            <a:r>
              <a:rPr lang="en-GB" baseline="0" dirty="0" err="1" smtClean="0"/>
              <a:t>ysgol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mewn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proses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adolygu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cymheiriaid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cael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hystyried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rym</a:t>
            </a:r>
            <a:r>
              <a:rPr lang="en-GB" baseline="0" dirty="0" smtClean="0"/>
              <a:t> </a:t>
            </a:r>
            <a:r>
              <a:rPr lang="en-GB" baseline="0" dirty="0" err="1" smtClean="0"/>
              <a:t>llywodraethol</a:t>
            </a:r>
            <a:r>
              <a:rPr lang="en-GB" baseline="0" dirty="0" smtClean="0"/>
              <a:t>.  Mae </a:t>
            </a:r>
            <a:r>
              <a:rPr lang="en-GB" baseline="0" dirty="0" err="1" smtClean="0"/>
              <a:t>gan</a:t>
            </a:r>
            <a:r>
              <a:rPr lang="en-GB" baseline="0" dirty="0" smtClean="0"/>
              <a:t> bob </a:t>
            </a:r>
            <a:r>
              <a:rPr lang="en-GB" baseline="0" dirty="0" err="1" smtClean="0"/>
              <a:t>ysgol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rywbeth</a:t>
            </a:r>
            <a:r>
              <a:rPr lang="en-GB" baseline="0" dirty="0" smtClean="0"/>
              <a:t> </a:t>
            </a:r>
            <a:r>
              <a:rPr lang="en-GB" baseline="0" dirty="0" err="1" smtClean="0"/>
              <a:t>cadarnhaol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i’w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gynnig</a:t>
            </a:r>
            <a:r>
              <a:rPr lang="en-GB" baseline="0" dirty="0" smtClean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8CC1D1-1B45-460A-8306-E8F7C0536666}" type="slidenum">
              <a:rPr lang="en-GB" smtClean="0"/>
              <a:pPr/>
              <a:t>66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99670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baseline="0" dirty="0" err="1" smtClean="0"/>
              <a:t>Ar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ôl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trafodaethau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mae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barnau’r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gweithgorau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ynghylch</a:t>
            </a:r>
            <a:r>
              <a:rPr lang="en-GB" baseline="0" dirty="0" smtClean="0"/>
              <a:t> yr </a:t>
            </a:r>
            <a:r>
              <a:rPr lang="en-GB" baseline="0" dirty="0" err="1" smtClean="0"/>
              <a:t>hyn</a:t>
            </a:r>
            <a:r>
              <a:rPr lang="en-GB" baseline="0" dirty="0" smtClean="0"/>
              <a:t> y </a:t>
            </a:r>
            <a:r>
              <a:rPr lang="en-GB" baseline="0" dirty="0" err="1" smtClean="0"/>
              <a:t>dylai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ysgolion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roi’r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gorau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i’w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gwneud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mewn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perthynas</a:t>
            </a:r>
            <a:r>
              <a:rPr lang="en-GB" baseline="0" dirty="0" smtClean="0"/>
              <a:t> â </a:t>
            </a:r>
            <a:r>
              <a:rPr lang="en-GB" baseline="0" dirty="0" err="1" smtClean="0"/>
              <a:t>hunanarfarnu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cynnwys</a:t>
            </a:r>
            <a:r>
              <a:rPr lang="en-GB" baseline="0" dirty="0" smtClean="0"/>
              <a:t>:</a:t>
            </a:r>
            <a:endParaRPr lang="en-GB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err="1" smtClean="0"/>
              <a:t>Rhoi</a:t>
            </a:r>
            <a:r>
              <a:rPr lang="en-GB" dirty="0" smtClean="0"/>
              <a:t> </a:t>
            </a:r>
            <a:r>
              <a:rPr lang="en-GB" dirty="0" err="1" smtClean="0"/>
              <a:t>gormod</a:t>
            </a:r>
            <a:r>
              <a:rPr lang="en-GB" dirty="0" smtClean="0"/>
              <a:t> o </a:t>
            </a:r>
            <a:r>
              <a:rPr lang="en-GB" dirty="0" err="1" smtClean="0"/>
              <a:t>bwyslais</a:t>
            </a:r>
            <a:r>
              <a:rPr lang="en-GB" dirty="0" smtClean="0"/>
              <a:t> </a:t>
            </a:r>
            <a:r>
              <a:rPr lang="en-GB" dirty="0" err="1" smtClean="0"/>
              <a:t>ar</a:t>
            </a:r>
            <a:r>
              <a:rPr lang="en-GB" dirty="0" smtClean="0"/>
              <a:t> </a:t>
            </a:r>
            <a:r>
              <a:rPr lang="en-GB" dirty="0" err="1" smtClean="0"/>
              <a:t>lunio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adroddiadau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gynulleidfaoedd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allanol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fel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awdurdodau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lleol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rhanbarthau</a:t>
            </a:r>
            <a:r>
              <a:rPr lang="en-GB" baseline="0" dirty="0" smtClean="0"/>
              <a:t>, Estyn a </a:t>
            </a:r>
            <a:r>
              <a:rPr lang="en-GB" baseline="0" dirty="0" err="1" smtClean="0"/>
              <a:t>byrddau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gwella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addysg</a:t>
            </a:r>
            <a:r>
              <a:rPr lang="en-GB" baseline="0" dirty="0" smtClean="0"/>
              <a:t>.  </a:t>
            </a:r>
            <a:r>
              <a:rPr lang="en-GB" baseline="0" dirty="0" err="1" smtClean="0"/>
              <a:t>Mewn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rhai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achosion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maent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llunio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adroddiadau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gwahanol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fodloni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gorchmynion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asiantaethau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sy’n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mynnu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amser</a:t>
            </a:r>
            <a:r>
              <a:rPr lang="en-GB" baseline="0" dirty="0" smtClean="0"/>
              <a:t> ac </a:t>
            </a:r>
            <a:r>
              <a:rPr lang="en-GB" baseline="0" dirty="0" err="1" smtClean="0"/>
              <a:t>egni</a:t>
            </a:r>
            <a:r>
              <a:rPr lang="en-GB" baseline="0" dirty="0" smtClean="0"/>
              <a:t> ac </a:t>
            </a:r>
            <a:r>
              <a:rPr lang="en-GB" baseline="0" dirty="0" err="1" smtClean="0"/>
              <a:t>nad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ydynt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helpu’r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ysgol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wella</a:t>
            </a:r>
            <a:r>
              <a:rPr lang="en-GB" baseline="0" dirty="0" smtClean="0"/>
              <a:t>.  Mae </a:t>
            </a:r>
            <a:r>
              <a:rPr lang="en-GB" baseline="0" dirty="0" err="1" smtClean="0"/>
              <a:t>llawer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gormod</a:t>
            </a:r>
            <a:r>
              <a:rPr lang="en-GB" baseline="0" dirty="0" smtClean="0"/>
              <a:t> o </a:t>
            </a:r>
            <a:r>
              <a:rPr lang="en-GB" baseline="0" dirty="0" err="1" smtClean="0"/>
              <a:t>waith</a:t>
            </a:r>
            <a:r>
              <a:rPr lang="en-GB" baseline="0" dirty="0" smtClean="0"/>
              <a:t> </a:t>
            </a:r>
            <a:r>
              <a:rPr lang="en-GB" baseline="0" dirty="0" err="1" smtClean="0"/>
              <a:t>papur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cael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ddyblygu</a:t>
            </a:r>
            <a:r>
              <a:rPr lang="en-GB" baseline="0" dirty="0" smtClean="0"/>
              <a:t>.  Mae </a:t>
            </a:r>
            <a:r>
              <a:rPr lang="en-GB" baseline="0" dirty="0" err="1" smtClean="0"/>
              <a:t>ysgolion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gwrando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gormod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gyngor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ynghylch</a:t>
            </a:r>
            <a:r>
              <a:rPr lang="en-GB" baseline="0" dirty="0" smtClean="0"/>
              <a:t> yr </a:t>
            </a:r>
            <a:r>
              <a:rPr lang="en-GB" baseline="0" dirty="0" err="1" smtClean="0"/>
              <a:t>hyn</a:t>
            </a:r>
            <a:r>
              <a:rPr lang="en-GB" baseline="0" dirty="0" smtClean="0"/>
              <a:t> y </a:t>
            </a:r>
            <a:r>
              <a:rPr lang="en-GB" baseline="0" dirty="0" err="1" smtClean="0"/>
              <a:t>bydd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asiantaethau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allanol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ddisgwyl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er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enghraifft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wrth</a:t>
            </a:r>
            <a:r>
              <a:rPr lang="en-GB" baseline="0" dirty="0" smtClean="0"/>
              <a:t> </a:t>
            </a:r>
            <a:r>
              <a:rPr lang="en-GB" baseline="0" dirty="0" err="1" smtClean="0"/>
              <a:t>baratoi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gyfer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arolygiad</a:t>
            </a:r>
            <a:r>
              <a:rPr lang="en-GB" baseline="0" dirty="0" smtClean="0"/>
              <a:t>.  </a:t>
            </a:r>
            <a:r>
              <a:rPr lang="en-GB" baseline="0" dirty="0" err="1" smtClean="0"/>
              <a:t>Mewn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ychydig</a:t>
            </a:r>
            <a:r>
              <a:rPr lang="en-GB" baseline="0" dirty="0" smtClean="0"/>
              <a:t> o </a:t>
            </a:r>
            <a:r>
              <a:rPr lang="en-GB" baseline="0" dirty="0" err="1" smtClean="0"/>
              <a:t>achosion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mae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ysgolion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talu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asiantaethau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allanol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ysgrifennu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hadroddiadau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arfarnu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fel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bod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gwaith</a:t>
            </a:r>
            <a:r>
              <a:rPr lang="en-GB" baseline="0" dirty="0" smtClean="0"/>
              <a:t> </a:t>
            </a:r>
            <a:r>
              <a:rPr lang="en-GB" baseline="0" dirty="0" err="1" smtClean="0"/>
              <a:t>papur</a:t>
            </a:r>
            <a:r>
              <a:rPr lang="en-GB" baseline="0" dirty="0" smtClean="0"/>
              <a:t> o </a:t>
            </a:r>
            <a:r>
              <a:rPr lang="en-GB" baseline="0" dirty="0" err="1" smtClean="0"/>
              <a:t>ansawdd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da</a:t>
            </a:r>
            <a:r>
              <a:rPr lang="en-GB" baseline="0" dirty="0" smtClean="0"/>
              <a:t>.  </a:t>
            </a:r>
            <a:r>
              <a:rPr lang="en-GB" baseline="0" dirty="0" err="1" smtClean="0"/>
              <a:t>Nid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yw</a:t>
            </a:r>
            <a:r>
              <a:rPr lang="en-GB" baseline="0" dirty="0" smtClean="0"/>
              <a:t> </a:t>
            </a:r>
            <a:r>
              <a:rPr lang="en-GB" baseline="0" dirty="0" err="1" smtClean="0"/>
              <a:t>hyn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golygu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bod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prosesau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hunanarfarnu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dda</a:t>
            </a:r>
            <a:r>
              <a:rPr lang="en-GB" baseline="0" dirty="0" smtClean="0"/>
              <a:t>.  </a:t>
            </a:r>
            <a:r>
              <a:rPr lang="en-GB" baseline="0" dirty="0" err="1" smtClean="0"/>
              <a:t>Dylent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fod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organig</a:t>
            </a:r>
            <a:r>
              <a:rPr lang="en-GB" baseline="0" dirty="0" smtClean="0"/>
              <a:t> – am yr </a:t>
            </a:r>
            <a:r>
              <a:rPr lang="en-GB" baseline="0" dirty="0" err="1" smtClean="0"/>
              <a:t>ysgol</a:t>
            </a:r>
            <a:r>
              <a:rPr lang="en-GB" baseline="0" dirty="0" smtClean="0"/>
              <a:t> ac </a:t>
            </a:r>
            <a:r>
              <a:rPr lang="en-GB" baseline="0" dirty="0" err="1" smtClean="0"/>
              <a:t>ar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chyfer</a:t>
            </a:r>
            <a:r>
              <a:rPr lang="en-GB" baseline="0" dirty="0" smtClean="0"/>
              <a:t>.  </a:t>
            </a:r>
            <a:r>
              <a:rPr lang="en-GB" baseline="0" dirty="0" err="1" smtClean="0"/>
              <a:t>Dylai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hunanarfarnu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fod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gyfer</a:t>
            </a:r>
            <a:r>
              <a:rPr lang="en-GB" baseline="0" dirty="0" smtClean="0"/>
              <a:t> yr </a:t>
            </a:r>
            <a:r>
              <a:rPr lang="en-GB" baseline="0" dirty="0" err="1" smtClean="0"/>
              <a:t>ysgolion</a:t>
            </a:r>
            <a:r>
              <a:rPr lang="en-GB" baseline="0" dirty="0" smtClean="0"/>
              <a:t>, y </a:t>
            </a:r>
            <a:r>
              <a:rPr lang="en-GB" baseline="0" dirty="0" err="1" smtClean="0"/>
              <a:t>gweithwyr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proffesiynol</a:t>
            </a:r>
            <a:r>
              <a:rPr lang="en-GB" baseline="0" dirty="0" smtClean="0"/>
              <a:t> ac,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y pen draw, y </a:t>
            </a:r>
            <a:r>
              <a:rPr lang="en-GB" baseline="0" dirty="0" err="1" smtClean="0"/>
              <a:t>dysgwyr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sydd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ynddynt</a:t>
            </a:r>
            <a:r>
              <a:rPr lang="en-GB" baseline="0" dirty="0" smtClean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At </a:t>
            </a:r>
            <a:r>
              <a:rPr lang="en-GB" baseline="0" dirty="0" err="1" smtClean="0"/>
              <a:t>ei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gilydd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mae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llawer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gormod</a:t>
            </a:r>
            <a:r>
              <a:rPr lang="en-GB" baseline="0" dirty="0" smtClean="0"/>
              <a:t> o </a:t>
            </a:r>
            <a:r>
              <a:rPr lang="en-GB" baseline="0" dirty="0" err="1" smtClean="0"/>
              <a:t>bwyslais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waith</a:t>
            </a:r>
            <a:r>
              <a:rPr lang="en-GB" baseline="0" dirty="0" smtClean="0"/>
              <a:t> </a:t>
            </a:r>
            <a:r>
              <a:rPr lang="en-GB" baseline="0" dirty="0" err="1" smtClean="0"/>
              <a:t>papur</a:t>
            </a:r>
            <a:r>
              <a:rPr lang="en-GB" baseline="0" dirty="0" smtClean="0"/>
              <a:t>.  </a:t>
            </a:r>
            <a:r>
              <a:rPr lang="en-GB" baseline="0" dirty="0" err="1" smtClean="0"/>
              <a:t>Fel</a:t>
            </a:r>
            <a:r>
              <a:rPr lang="en-GB" baseline="0" dirty="0" smtClean="0"/>
              <a:t> system, </a:t>
            </a:r>
            <a:r>
              <a:rPr lang="en-GB" baseline="0" dirty="0" err="1" smtClean="0"/>
              <a:t>mae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angen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ni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roi’r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gorau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feddwl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mai’r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peth</a:t>
            </a:r>
            <a:r>
              <a:rPr lang="en-GB" baseline="0" dirty="0" smtClean="0"/>
              <a:t> </a:t>
            </a:r>
            <a:r>
              <a:rPr lang="en-GB" baseline="0" dirty="0" err="1" smtClean="0"/>
              <a:t>pwysicaf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i’w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gael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iawn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yw’r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gwaith</a:t>
            </a:r>
            <a:r>
              <a:rPr lang="en-GB" baseline="0" dirty="0" smtClean="0"/>
              <a:t> </a:t>
            </a:r>
            <a:r>
              <a:rPr lang="en-GB" baseline="0" dirty="0" err="1" smtClean="0"/>
              <a:t>papur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er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enghraifft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rhoi’r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gorau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hyfforddi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arweinwyr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canol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ysgrifennu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adroddiadau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arfarnol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a’u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helpu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ddod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well am </a:t>
            </a:r>
            <a:r>
              <a:rPr lang="en-GB" baseline="0" dirty="0" err="1" smtClean="0"/>
              <a:t>gyflawni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prosesau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hunanarfarnu</a:t>
            </a:r>
            <a:r>
              <a:rPr lang="en-GB" baseline="0" dirty="0" smtClean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Mae </a:t>
            </a:r>
            <a:r>
              <a:rPr lang="en-GB" baseline="0" dirty="0" err="1" smtClean="0"/>
              <a:t>gormod</a:t>
            </a:r>
            <a:r>
              <a:rPr lang="en-GB" baseline="0" dirty="0" smtClean="0"/>
              <a:t> o </a:t>
            </a:r>
            <a:r>
              <a:rPr lang="en-GB" baseline="0" dirty="0" err="1" smtClean="0"/>
              <a:t>bwyslais</a:t>
            </a:r>
            <a:r>
              <a:rPr lang="en-GB" baseline="0" dirty="0" smtClean="0"/>
              <a:t> </a:t>
            </a:r>
            <a:r>
              <a:rPr lang="en-GB" baseline="0" dirty="0" err="1" smtClean="0"/>
              <a:t>mewn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gwaith</a:t>
            </a:r>
            <a:r>
              <a:rPr lang="en-GB" baseline="0" dirty="0" smtClean="0"/>
              <a:t> </a:t>
            </a:r>
            <a:r>
              <a:rPr lang="en-GB" baseline="0" dirty="0" err="1" smtClean="0"/>
              <a:t>hunanarfarnu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ddata</a:t>
            </a:r>
            <a:r>
              <a:rPr lang="en-GB" baseline="0" dirty="0" smtClean="0"/>
              <a:t> ‘</a:t>
            </a:r>
            <a:r>
              <a:rPr lang="en-GB" baseline="0" dirty="0" err="1" smtClean="0"/>
              <a:t>mawr</a:t>
            </a:r>
            <a:r>
              <a:rPr lang="en-GB" baseline="0" dirty="0" smtClean="0"/>
              <a:t>’, </a:t>
            </a:r>
            <a:r>
              <a:rPr lang="en-GB" baseline="0" dirty="0" err="1" smtClean="0"/>
              <a:t>fel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mesurau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ddiwedd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cyfnodau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allweddol</a:t>
            </a:r>
            <a:r>
              <a:rPr lang="en-GB" baseline="0" dirty="0" smtClean="0"/>
              <a:t>.  </a:t>
            </a:r>
            <a:r>
              <a:rPr lang="en-GB" baseline="0" dirty="0" err="1" smtClean="0"/>
              <a:t>Nid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yw</a:t>
            </a:r>
            <a:r>
              <a:rPr lang="en-GB" baseline="0" dirty="0" smtClean="0"/>
              <a:t> </a:t>
            </a:r>
            <a:r>
              <a:rPr lang="en-GB" baseline="0" dirty="0" err="1" smtClean="0"/>
              <a:t>hyn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ddefnyddiol</a:t>
            </a:r>
            <a:r>
              <a:rPr lang="en-GB" baseline="0" dirty="0" smtClean="0"/>
              <a:t> bob </a:t>
            </a:r>
            <a:r>
              <a:rPr lang="en-GB" baseline="0" dirty="0" err="1" smtClean="0"/>
              <a:t>tro</a:t>
            </a:r>
            <a:r>
              <a:rPr lang="en-GB" baseline="0" dirty="0" smtClean="0"/>
              <a:t>; </a:t>
            </a:r>
            <a:r>
              <a:rPr lang="en-GB" baseline="0" dirty="0" err="1" smtClean="0"/>
              <a:t>er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enghraifft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mae’n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bosibl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nad</a:t>
            </a:r>
            <a:r>
              <a:rPr lang="en-GB" baseline="0" dirty="0" smtClean="0"/>
              <a:t> data </a:t>
            </a:r>
            <a:r>
              <a:rPr lang="en-GB" baseline="0" dirty="0" err="1" smtClean="0"/>
              <a:t>ar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ddiwedd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cyfnod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allweddol</a:t>
            </a:r>
            <a:r>
              <a:rPr lang="en-GB" baseline="0" dirty="0" smtClean="0"/>
              <a:t> 2 </a:t>
            </a:r>
            <a:r>
              <a:rPr lang="en-GB" baseline="0" dirty="0" err="1" smtClean="0"/>
              <a:t>yw’r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wybodaeth</a:t>
            </a:r>
            <a:r>
              <a:rPr lang="en-GB" baseline="0" dirty="0" smtClean="0"/>
              <a:t> </a:t>
            </a:r>
            <a:r>
              <a:rPr lang="en-GB" baseline="0" dirty="0" err="1" smtClean="0"/>
              <a:t>orau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ysgol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defnyddio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nodi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camau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gyfer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gwella</a:t>
            </a:r>
            <a:r>
              <a:rPr lang="en-GB" baseline="0" dirty="0" smtClean="0"/>
              <a:t> a, </a:t>
            </a:r>
            <a:r>
              <a:rPr lang="en-GB" baseline="0" dirty="0" err="1" smtClean="0"/>
              <a:t>thrwy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ganolbwyntio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ar</a:t>
            </a:r>
            <a:r>
              <a:rPr lang="en-GB" baseline="0" dirty="0" smtClean="0"/>
              <a:t> set o </a:t>
            </a:r>
            <a:r>
              <a:rPr lang="en-GB" baseline="0" dirty="0" err="1" smtClean="0"/>
              <a:t>fesurau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cul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ddiwedd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cyfnod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allweddol</a:t>
            </a:r>
            <a:r>
              <a:rPr lang="en-GB" baseline="0" dirty="0" smtClean="0"/>
              <a:t> 4 </a:t>
            </a:r>
            <a:r>
              <a:rPr lang="en-GB" baseline="0" dirty="0" err="1" smtClean="0"/>
              <a:t>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farnu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ansawdd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ysgol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caiff</a:t>
            </a:r>
            <a:r>
              <a:rPr lang="en-GB" baseline="0" dirty="0" smtClean="0"/>
              <a:t> </a:t>
            </a:r>
            <a:r>
              <a:rPr lang="en-GB" baseline="0" dirty="0" err="1" smtClean="0"/>
              <a:t>llawer</a:t>
            </a:r>
            <a:r>
              <a:rPr lang="en-GB" baseline="0" dirty="0" smtClean="0"/>
              <a:t> o </a:t>
            </a:r>
            <a:r>
              <a:rPr lang="en-GB" baseline="0" dirty="0" err="1" smtClean="0"/>
              <a:t>agweddau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ddata</a:t>
            </a:r>
            <a:r>
              <a:rPr lang="en-GB" baseline="0" dirty="0" smtClean="0"/>
              <a:t> </a:t>
            </a:r>
            <a:r>
              <a:rPr lang="en-GB" baseline="0" dirty="0" err="1" smtClean="0"/>
              <a:t>bach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colli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fel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cynnydd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mewn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gwersi</a:t>
            </a:r>
            <a:r>
              <a:rPr lang="en-GB" baseline="0" dirty="0" smtClean="0"/>
              <a:t> a </a:t>
            </a:r>
            <a:r>
              <a:rPr lang="en-GB" baseline="0" dirty="0" err="1" smtClean="0"/>
              <a:t>thros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amser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mewn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ystod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ehangach</a:t>
            </a:r>
            <a:r>
              <a:rPr lang="en-GB" baseline="0" dirty="0" smtClean="0"/>
              <a:t> o </a:t>
            </a:r>
            <a:r>
              <a:rPr lang="en-GB" baseline="0" dirty="0" err="1" smtClean="0"/>
              <a:t>fesurau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fel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lles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disgyblion</a:t>
            </a:r>
            <a:r>
              <a:rPr lang="en-GB" baseline="0" dirty="0" smtClean="0"/>
              <a:t> ac </a:t>
            </a:r>
            <a:r>
              <a:rPr lang="en-GB" baseline="0" dirty="0" err="1" smtClean="0"/>
              <a:t>ati</a:t>
            </a:r>
            <a:r>
              <a:rPr lang="en-GB" baseline="0" dirty="0" smtClean="0"/>
              <a:t>.  Mae </a:t>
            </a:r>
            <a:r>
              <a:rPr lang="en-GB" baseline="0" dirty="0" err="1" smtClean="0"/>
              <a:t>hyn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hefyd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cysylltu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ag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ysgrifennu</a:t>
            </a:r>
            <a:r>
              <a:rPr lang="en-GB" baseline="0" dirty="0" smtClean="0"/>
              <a:t>/</a:t>
            </a:r>
            <a:r>
              <a:rPr lang="en-GB" baseline="0" dirty="0" err="1" smtClean="0"/>
              <a:t>arfarnu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gyfer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cynulleidfa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allanol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oherwydd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y pen draw, y </a:t>
            </a:r>
            <a:r>
              <a:rPr lang="en-GB" baseline="0" dirty="0" err="1" smtClean="0"/>
              <a:t>mesurau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mawr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hyn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yw’r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rhai</a:t>
            </a:r>
            <a:r>
              <a:rPr lang="en-GB" baseline="0" dirty="0" smtClean="0"/>
              <a:t> y </a:t>
            </a:r>
            <a:r>
              <a:rPr lang="en-GB" baseline="0" dirty="0" err="1" smtClean="0"/>
              <a:t>mae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ysgolion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teimlo</a:t>
            </a:r>
            <a:r>
              <a:rPr lang="en-GB" baseline="0" dirty="0" smtClean="0"/>
              <a:t> y </a:t>
            </a:r>
            <a:r>
              <a:rPr lang="en-GB" baseline="0" dirty="0" err="1" smtClean="0"/>
              <a:t>cânt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barnu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arnynt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a’u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dwyn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gyfrif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amdanynt</a:t>
            </a:r>
            <a:r>
              <a:rPr lang="en-GB" baseline="0" dirty="0" smtClean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Ni </a:t>
            </a:r>
            <a:r>
              <a:rPr lang="en-GB" baseline="0" dirty="0" err="1" smtClean="0"/>
              <a:t>ddylai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creu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adroddiad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fod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ddigwyddiad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nac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waith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ychydig</a:t>
            </a:r>
            <a:r>
              <a:rPr lang="en-GB" baseline="0" dirty="0" smtClean="0"/>
              <a:t> </a:t>
            </a:r>
            <a:r>
              <a:rPr lang="en-GB" baseline="0" dirty="0" err="1" smtClean="0"/>
              <a:t>uwch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arweinwyr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unig</a:t>
            </a:r>
            <a:r>
              <a:rPr lang="en-GB" baseline="0" dirty="0" smtClean="0"/>
              <a:t>.  I </a:t>
            </a:r>
            <a:r>
              <a:rPr lang="en-GB" baseline="0" dirty="0" err="1" smtClean="0"/>
              <a:t>fod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effeithiol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rhaid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hunanarfarnu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fod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broses </a:t>
            </a:r>
            <a:r>
              <a:rPr lang="en-GB" baseline="0" dirty="0" err="1" smtClean="0"/>
              <a:t>barhaus</a:t>
            </a:r>
            <a:r>
              <a:rPr lang="en-GB" baseline="0" dirty="0" smtClean="0"/>
              <a:t> </a:t>
            </a:r>
            <a:r>
              <a:rPr lang="en-GB" baseline="0" dirty="0" err="1" smtClean="0"/>
              <a:t>nad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yw</a:t>
            </a:r>
            <a:r>
              <a:rPr lang="en-GB" baseline="0" dirty="0" smtClean="0"/>
              <a:t> </a:t>
            </a:r>
            <a:r>
              <a:rPr lang="en-GB" baseline="0" dirty="0" err="1" smtClean="0"/>
              <a:t>wedi’i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gwahanu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oddi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wrth</a:t>
            </a:r>
            <a:r>
              <a:rPr lang="en-GB" baseline="0" dirty="0" smtClean="0"/>
              <a:t> </a:t>
            </a:r>
            <a:r>
              <a:rPr lang="en-GB" baseline="0" dirty="0" err="1" smtClean="0"/>
              <a:t>brosesau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gwella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eraill</a:t>
            </a:r>
            <a:r>
              <a:rPr lang="en-GB" baseline="0" dirty="0" smtClean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err="1" smtClean="0"/>
              <a:t>Mae’r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diwylliant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adroddiadau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hefyd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sbarduno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ysgolion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geisio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arfarnu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popeth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barhaus</a:t>
            </a:r>
            <a:r>
              <a:rPr lang="en-GB" baseline="0" dirty="0" smtClean="0"/>
              <a:t> ac </a:t>
            </a:r>
            <a:r>
              <a:rPr lang="en-GB" baseline="0" dirty="0" err="1" smtClean="0"/>
              <a:t>mae’n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atal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ysgolion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rhag</a:t>
            </a:r>
            <a:r>
              <a:rPr lang="en-GB" baseline="0" dirty="0" smtClean="0"/>
              <a:t> </a:t>
            </a:r>
            <a:r>
              <a:rPr lang="en-GB" baseline="0" dirty="0" err="1" smtClean="0"/>
              <a:t>canolbwyntio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ar</a:t>
            </a:r>
            <a:r>
              <a:rPr lang="en-GB" baseline="0" dirty="0" smtClean="0"/>
              <a:t> yr </a:t>
            </a:r>
            <a:r>
              <a:rPr lang="en-GB" baseline="0" dirty="0" err="1" smtClean="0"/>
              <a:t>hyn</a:t>
            </a:r>
            <a:r>
              <a:rPr lang="en-GB" baseline="0" dirty="0" smtClean="0"/>
              <a:t> y </a:t>
            </a:r>
            <a:r>
              <a:rPr lang="en-GB" baseline="0" dirty="0" err="1" smtClean="0"/>
              <a:t>mae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angen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iddynt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wneud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fwyaf</a:t>
            </a:r>
            <a:r>
              <a:rPr lang="en-GB" baseline="0" dirty="0" smtClean="0"/>
              <a:t> </a:t>
            </a:r>
            <a:r>
              <a:rPr lang="en-GB" baseline="0" dirty="0" err="1" smtClean="0"/>
              <a:t>neu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wir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ganolbwyntio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ddathlu</a:t>
            </a:r>
            <a:r>
              <a:rPr lang="en-GB" baseline="0" dirty="0" smtClean="0"/>
              <a:t> a </a:t>
            </a:r>
            <a:r>
              <a:rPr lang="en-GB" baseline="0" dirty="0" err="1" smtClean="0"/>
              <a:t>rhannu’r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hyn</a:t>
            </a:r>
            <a:r>
              <a:rPr lang="en-GB" baseline="0" dirty="0" smtClean="0"/>
              <a:t> y </a:t>
            </a:r>
            <a:r>
              <a:rPr lang="en-GB" baseline="0" dirty="0" err="1" smtClean="0"/>
              <a:t>maent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wneud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dda</a:t>
            </a:r>
            <a:r>
              <a:rPr lang="en-GB" baseline="0" dirty="0" smtClean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Mae </a:t>
            </a:r>
            <a:r>
              <a:rPr lang="en-GB" baseline="0" dirty="0" err="1" smtClean="0"/>
              <a:t>tueddiad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lunio</a:t>
            </a:r>
            <a:r>
              <a:rPr lang="en-GB" baseline="0" dirty="0" smtClean="0"/>
              <a:t> </a:t>
            </a:r>
            <a:r>
              <a:rPr lang="en-GB" baseline="0" dirty="0" err="1" smtClean="0"/>
              <a:t>barnau’n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fyrbwyll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er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enghraifft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ynghylch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ansawdd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addysgu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hytrach</a:t>
            </a:r>
            <a:r>
              <a:rPr lang="en-GB" baseline="0" dirty="0" smtClean="0"/>
              <a:t> </a:t>
            </a:r>
            <a:r>
              <a:rPr lang="en-GB" baseline="0" dirty="0" err="1" smtClean="0"/>
              <a:t>na</a:t>
            </a:r>
            <a:r>
              <a:rPr lang="en-GB" baseline="0" dirty="0" smtClean="0"/>
              <a:t> </a:t>
            </a:r>
            <a:r>
              <a:rPr lang="en-GB" baseline="0" dirty="0" err="1" smtClean="0"/>
              <a:t>chymryd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amser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ymgysylltu</a:t>
            </a:r>
            <a:r>
              <a:rPr lang="en-GB" baseline="0" dirty="0" smtClean="0"/>
              <a:t> â </a:t>
            </a:r>
            <a:r>
              <a:rPr lang="en-GB" baseline="0" dirty="0" err="1" smtClean="0"/>
              <a:t>chyfres</a:t>
            </a:r>
            <a:r>
              <a:rPr lang="en-GB" baseline="0" dirty="0" smtClean="0"/>
              <a:t> o </a:t>
            </a:r>
            <a:r>
              <a:rPr lang="en-GB" baseline="0" dirty="0" err="1" smtClean="0"/>
              <a:t>weithgareddau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driongli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tystiolaeth</a:t>
            </a:r>
            <a:r>
              <a:rPr lang="en-GB" baseline="0" dirty="0" smtClean="0"/>
              <a:t> a </a:t>
            </a:r>
            <a:r>
              <a:rPr lang="en-GB" baseline="0" dirty="0" err="1" smtClean="0"/>
              <a:t>llunio</a:t>
            </a:r>
            <a:r>
              <a:rPr lang="en-GB" baseline="0" dirty="0" smtClean="0"/>
              <a:t> barn </a:t>
            </a:r>
            <a:r>
              <a:rPr lang="en-GB" baseline="0" dirty="0" err="1" smtClean="0"/>
              <a:t>wybodus</a:t>
            </a:r>
            <a:r>
              <a:rPr lang="en-GB" baseline="0" dirty="0" smtClean="0"/>
              <a:t> am yr </a:t>
            </a:r>
            <a:r>
              <a:rPr lang="en-GB" baseline="0" dirty="0" err="1" smtClean="0"/>
              <a:t>hyn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sy’n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dda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a’r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hyn</a:t>
            </a:r>
            <a:r>
              <a:rPr lang="en-GB" baseline="0" dirty="0" smtClean="0"/>
              <a:t> y </a:t>
            </a:r>
            <a:r>
              <a:rPr lang="en-GB" baseline="0" dirty="0" err="1" smtClean="0"/>
              <a:t>mae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angen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wella</a:t>
            </a:r>
            <a:r>
              <a:rPr lang="en-GB" baseline="0" dirty="0" smtClean="0"/>
              <a:t>.  </a:t>
            </a:r>
            <a:r>
              <a:rPr lang="en-GB" baseline="0" dirty="0" err="1" smtClean="0"/>
              <a:t>Nid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yw</a:t>
            </a:r>
            <a:r>
              <a:rPr lang="en-GB" baseline="0" dirty="0" smtClean="0"/>
              <a:t> </a:t>
            </a:r>
            <a:r>
              <a:rPr lang="en-GB" baseline="0" dirty="0" err="1" smtClean="0"/>
              <a:t>barnu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popeth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ddefnyddiol</a:t>
            </a:r>
            <a:r>
              <a:rPr lang="en-GB" baseline="0" dirty="0" smtClean="0"/>
              <a:t> bob </a:t>
            </a:r>
            <a:r>
              <a:rPr lang="en-GB" baseline="0" dirty="0" err="1" smtClean="0"/>
              <a:t>tro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oherwydd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nid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yw’n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ategu’r</a:t>
            </a:r>
            <a:r>
              <a:rPr lang="en-GB" baseline="0" dirty="0" smtClean="0"/>
              <a:t> broses </a:t>
            </a:r>
            <a:r>
              <a:rPr lang="en-GB" baseline="0" dirty="0" err="1" smtClean="0"/>
              <a:t>wella</a:t>
            </a:r>
            <a:r>
              <a:rPr lang="en-GB" baseline="0" dirty="0" smtClean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Mae </a:t>
            </a:r>
            <a:r>
              <a:rPr lang="en-GB" baseline="0" dirty="0" err="1" smtClean="0"/>
              <a:t>pryderon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ynghylch</a:t>
            </a:r>
            <a:r>
              <a:rPr lang="en-GB" baseline="0" dirty="0" smtClean="0"/>
              <a:t> </a:t>
            </a:r>
            <a:r>
              <a:rPr lang="en-GB" baseline="0" dirty="0" err="1" smtClean="0"/>
              <a:t>cael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barnu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arwain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ysgolion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cyflwyno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golwg</a:t>
            </a:r>
            <a:r>
              <a:rPr lang="en-GB" baseline="0" dirty="0" smtClean="0"/>
              <a:t> </a:t>
            </a:r>
            <a:r>
              <a:rPr lang="en-GB" baseline="0" dirty="0" err="1" smtClean="0"/>
              <a:t>rhy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gadarnhaol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agweddau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gwaith</a:t>
            </a:r>
            <a:r>
              <a:rPr lang="en-GB" baseline="0" dirty="0" smtClean="0"/>
              <a:t>, o </a:t>
            </a:r>
            <a:r>
              <a:rPr lang="en-GB" baseline="0" dirty="0" err="1" smtClean="0"/>
              <a:t>bryd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i’w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gilydd</a:t>
            </a:r>
            <a:r>
              <a:rPr lang="en-GB" baseline="0" dirty="0" smtClean="0"/>
              <a:t>.  </a:t>
            </a:r>
            <a:r>
              <a:rPr lang="en-GB" baseline="0" dirty="0" err="1" smtClean="0"/>
              <a:t>Maent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rhoi’r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gorau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ofni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fod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onest</a:t>
            </a:r>
            <a:r>
              <a:rPr lang="en-GB" baseline="0" dirty="0" smtClean="0"/>
              <a:t>, ac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fwy</a:t>
            </a:r>
            <a:r>
              <a:rPr lang="en-GB" baseline="0" dirty="0" smtClean="0"/>
              <a:t> </a:t>
            </a:r>
            <a:r>
              <a:rPr lang="en-GB" baseline="0" dirty="0" err="1" smtClean="0"/>
              <a:t>hyderus</a:t>
            </a:r>
            <a:r>
              <a:rPr lang="en-GB" baseline="0" dirty="0" smtClean="0"/>
              <a:t> y </a:t>
            </a:r>
            <a:r>
              <a:rPr lang="en-GB" baseline="0" dirty="0" err="1" smtClean="0"/>
              <a:t>cânt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barnu’n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gadarnhaol</a:t>
            </a:r>
            <a:r>
              <a:rPr lang="en-GB" baseline="0" dirty="0" smtClean="0"/>
              <a:t> am </a:t>
            </a:r>
            <a:r>
              <a:rPr lang="en-GB" baseline="0" dirty="0" err="1" smtClean="0"/>
              <a:t>fod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ddidwyll</a:t>
            </a:r>
            <a:r>
              <a:rPr lang="en-GB" baseline="0" dirty="0" smtClean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err="1" smtClean="0"/>
              <a:t>Mewn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ychydig</a:t>
            </a:r>
            <a:r>
              <a:rPr lang="en-GB" baseline="0" dirty="0" smtClean="0"/>
              <a:t> o </a:t>
            </a:r>
            <a:r>
              <a:rPr lang="en-GB" baseline="0" dirty="0" err="1" smtClean="0"/>
              <a:t>achosion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mae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hierarchaeth</a:t>
            </a:r>
            <a:r>
              <a:rPr lang="en-GB" baseline="0" dirty="0" smtClean="0"/>
              <a:t> o </a:t>
            </a:r>
            <a:r>
              <a:rPr lang="en-GB" baseline="0" dirty="0" err="1" smtClean="0"/>
              <a:t>adolygu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cymheiriaid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wedi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datblygu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lle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mae</a:t>
            </a:r>
            <a:r>
              <a:rPr lang="en-GB" baseline="0" dirty="0" smtClean="0"/>
              <a:t> un </a:t>
            </a:r>
            <a:r>
              <a:rPr lang="en-GB" baseline="0" dirty="0" err="1" smtClean="0"/>
              <a:t>ysgol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mewn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proses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adolygu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cymheiriaid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cael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hystyried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yn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rym</a:t>
            </a:r>
            <a:r>
              <a:rPr lang="en-GB" baseline="0" dirty="0" smtClean="0"/>
              <a:t> </a:t>
            </a:r>
            <a:r>
              <a:rPr lang="en-GB" baseline="0" dirty="0" err="1" smtClean="0"/>
              <a:t>llywodraethol</a:t>
            </a:r>
            <a:r>
              <a:rPr lang="en-GB" baseline="0" dirty="0" smtClean="0"/>
              <a:t>.  Mae </a:t>
            </a:r>
            <a:r>
              <a:rPr lang="en-GB" baseline="0" dirty="0" err="1" smtClean="0"/>
              <a:t>gan</a:t>
            </a:r>
            <a:r>
              <a:rPr lang="en-GB" baseline="0" dirty="0" smtClean="0"/>
              <a:t> bob </a:t>
            </a:r>
            <a:r>
              <a:rPr lang="en-GB" baseline="0" dirty="0" err="1" smtClean="0"/>
              <a:t>ysgol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rywbeth</a:t>
            </a:r>
            <a:r>
              <a:rPr lang="en-GB" baseline="0" dirty="0" smtClean="0"/>
              <a:t> </a:t>
            </a:r>
            <a:r>
              <a:rPr lang="en-GB" baseline="0" dirty="0" err="1" smtClean="0"/>
              <a:t>cadarnhaol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i’w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gynnig</a:t>
            </a:r>
            <a:r>
              <a:rPr lang="en-GB" baseline="0" dirty="0" smtClean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8CC1D1-1B45-460A-8306-E8F7C0536666}" type="slidenum">
              <a:rPr lang="en-GB" smtClean="0"/>
              <a:pPr/>
              <a:t>67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66821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E6BFCE-5DCD-49CC-836D-A5326DCA0B52}" type="slidenum">
              <a:rPr lang="en-GB" smtClean="0"/>
              <a:pPr/>
              <a:t>69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534814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E6BFCE-5DCD-49CC-836D-A5326DCA0B52}" type="slidenum">
              <a:rPr lang="en-GB" smtClean="0"/>
              <a:pPr/>
              <a:t>70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56114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9BD175-7BB0-4447-B851-07780E0BC78A}" type="slidenum">
              <a:rPr lang="cy-GB" smtClean="0"/>
              <a:t>71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4585608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51940" indent="-289208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56830" indent="-231366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19562" indent="-231366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82295" indent="-231366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45027" indent="-2313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3007759" indent="-2313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70491" indent="-2313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933223" indent="-2313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2CF85415-C705-4627-8F88-4A4A2EF51862}" type="slidenum">
              <a:rPr lang="en-US" altLang="en-US" sz="1200">
                <a:solidFill>
                  <a:prstClr val="black"/>
                </a:solidFill>
              </a:rPr>
              <a:pPr/>
              <a:t>74</a:t>
            </a:fld>
            <a:endParaRPr lang="en-US" altLang="en-US"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lfan Delwedd Sleid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Dalfan Nodiada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y-GB" dirty="0"/>
          </a:p>
        </p:txBody>
      </p:sp>
      <p:sp>
        <p:nvSpPr>
          <p:cNvPr id="4" name="Dalfan Rhif y Sleid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5DA588-F27B-452C-B32D-C0AD3920CAD7}" type="slidenum">
              <a:rPr lang="cy-GB" smtClean="0"/>
              <a:t>77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21909814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0E8E6F-D4FB-45A2-B1FC-85D39446F465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81763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5DA588-F27B-452C-B32D-C0AD3920CAD7}" type="slidenum">
              <a:rPr lang="cy-GB" smtClean="0"/>
              <a:t>55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3643912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dirty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C4D5BC91-D082-4824-853A-681DDC28D86D}" type="slidenum">
              <a:rPr lang="en-US" altLang="en-US" sz="1200"/>
              <a:pPr/>
              <a:t>56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2CF85415-C705-4627-8F88-4A4A2EF51862}" type="slidenum">
              <a:rPr lang="en-US" altLang="en-US" sz="1200"/>
              <a:pPr/>
              <a:t>57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8E3DC406-CE9D-4415-963F-5858347AA277}" type="slidenum">
              <a:rPr lang="en-US" altLang="en-US" sz="1200"/>
              <a:pPr/>
              <a:t>58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8E3DC406-CE9D-4415-963F-5858347AA277}" type="slidenum">
              <a:rPr lang="en-US" altLang="en-US" sz="1200"/>
              <a:pPr/>
              <a:t>59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8E3DC406-CE9D-4415-963F-5858347AA277}" type="slidenum">
              <a:rPr lang="en-US" altLang="en-US" sz="1200"/>
              <a:pPr/>
              <a:t>60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9BD175-7BB0-4447-B851-07780E0BC78A}" type="slidenum">
              <a:rPr lang="cy-GB" smtClean="0"/>
              <a:t>62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4360017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24304" indent="0" algn="ctr">
              <a:buNone/>
              <a:defRPr sz="1500"/>
            </a:lvl2pPr>
            <a:lvl3pPr marL="649119" indent="0" algn="ctr">
              <a:buNone/>
              <a:defRPr sz="1400"/>
            </a:lvl3pPr>
            <a:lvl4pPr marL="973934" indent="0" algn="ctr">
              <a:buNone/>
              <a:defRPr sz="1200"/>
            </a:lvl4pPr>
            <a:lvl5pPr marL="1298015" indent="0" algn="ctr">
              <a:buNone/>
              <a:defRPr sz="1200"/>
            </a:lvl5pPr>
            <a:lvl6pPr marL="1622422" indent="0" algn="ctr">
              <a:buNone/>
              <a:defRPr sz="1200"/>
            </a:lvl6pPr>
            <a:lvl7pPr marL="1946768" indent="0" algn="ctr">
              <a:buNone/>
              <a:defRPr sz="1200"/>
            </a:lvl7pPr>
            <a:lvl8pPr marL="2271245" indent="0" algn="ctr">
              <a:buNone/>
              <a:defRPr sz="1200"/>
            </a:lvl8pPr>
            <a:lvl9pPr marL="259562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1FB7-9600-B846-A4D5-61D8BDB0A21B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9F1F-A1D8-C84D-9070-2EDFBF365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279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1FB7-9600-B846-A4D5-61D8BDB0A21B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9F1F-A1D8-C84D-9070-2EDFBF365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344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273921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747" y="273921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1FB7-9600-B846-A4D5-61D8BDB0A21B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9F1F-A1D8-C84D-9070-2EDFBF365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327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47499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1DEAE-49B0-8644-A7F1-493F23B5D48B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0FFDA-8863-3547-9E3C-8B4CC88D0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37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1FB7-9600-B846-A4D5-61D8BDB0A21B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9F1F-A1D8-C84D-9070-2EDFBF365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51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403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9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2430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4911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97393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2980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62242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194676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27124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59562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1FB7-9600-B846-A4D5-61D8BDB0A21B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9F1F-A1D8-C84D-9070-2EDFBF365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890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1FB7-9600-B846-A4D5-61D8BDB0A21B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9F1F-A1D8-C84D-9070-2EDFBF365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843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24304" indent="0">
              <a:buNone/>
              <a:defRPr sz="1500" b="1"/>
            </a:lvl2pPr>
            <a:lvl3pPr marL="649119" indent="0">
              <a:buNone/>
              <a:defRPr sz="1400" b="1"/>
            </a:lvl3pPr>
            <a:lvl4pPr marL="973934" indent="0">
              <a:buNone/>
              <a:defRPr sz="1200" b="1"/>
            </a:lvl4pPr>
            <a:lvl5pPr marL="1298015" indent="0">
              <a:buNone/>
              <a:defRPr sz="1200" b="1"/>
            </a:lvl5pPr>
            <a:lvl6pPr marL="1622422" indent="0">
              <a:buNone/>
              <a:defRPr sz="1200" b="1"/>
            </a:lvl6pPr>
            <a:lvl7pPr marL="1946768" indent="0">
              <a:buNone/>
              <a:defRPr sz="1200" b="1"/>
            </a:lvl7pPr>
            <a:lvl8pPr marL="2271245" indent="0">
              <a:buNone/>
              <a:defRPr sz="1200" b="1"/>
            </a:lvl8pPr>
            <a:lvl9pPr marL="2595621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99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2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24304" indent="0">
              <a:buNone/>
              <a:defRPr sz="1500" b="1"/>
            </a:lvl2pPr>
            <a:lvl3pPr marL="649119" indent="0">
              <a:buNone/>
              <a:defRPr sz="1400" b="1"/>
            </a:lvl3pPr>
            <a:lvl4pPr marL="973934" indent="0">
              <a:buNone/>
              <a:defRPr sz="1200" b="1"/>
            </a:lvl4pPr>
            <a:lvl5pPr marL="1298015" indent="0">
              <a:buNone/>
              <a:defRPr sz="1200" b="1"/>
            </a:lvl5pPr>
            <a:lvl6pPr marL="1622422" indent="0">
              <a:buNone/>
              <a:defRPr sz="1200" b="1"/>
            </a:lvl6pPr>
            <a:lvl7pPr marL="1946768" indent="0">
              <a:buNone/>
              <a:defRPr sz="1200" b="1"/>
            </a:lvl7pPr>
            <a:lvl8pPr marL="2271245" indent="0">
              <a:buNone/>
              <a:defRPr sz="1200" b="1"/>
            </a:lvl8pPr>
            <a:lvl9pPr marL="2595621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250" y="1878899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1FB7-9600-B846-A4D5-61D8BDB0A21B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9F1F-A1D8-C84D-9070-2EDFBF365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720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1FB7-9600-B846-A4D5-61D8BDB0A21B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9F1F-A1D8-C84D-9070-2EDFBF365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680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1FB7-9600-B846-A4D5-61D8BDB0A21B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9F1F-A1D8-C84D-9070-2EDFBF365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54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1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652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145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24304" indent="0">
              <a:buNone/>
              <a:defRPr sz="1100"/>
            </a:lvl2pPr>
            <a:lvl3pPr marL="649119" indent="0">
              <a:buNone/>
              <a:defRPr sz="900"/>
            </a:lvl3pPr>
            <a:lvl4pPr marL="973934" indent="0">
              <a:buNone/>
              <a:defRPr sz="800"/>
            </a:lvl4pPr>
            <a:lvl5pPr marL="1298015" indent="0">
              <a:buNone/>
              <a:defRPr sz="800"/>
            </a:lvl5pPr>
            <a:lvl6pPr marL="1622422" indent="0">
              <a:buNone/>
              <a:defRPr sz="800"/>
            </a:lvl6pPr>
            <a:lvl7pPr marL="1946768" indent="0">
              <a:buNone/>
              <a:defRPr sz="800"/>
            </a:lvl7pPr>
            <a:lvl8pPr marL="2271245" indent="0">
              <a:buNone/>
              <a:defRPr sz="800"/>
            </a:lvl8pPr>
            <a:lvl9pPr marL="2595621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1FB7-9600-B846-A4D5-61D8BDB0A21B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9F1F-A1D8-C84D-9070-2EDFBF365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9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1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740652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24304" indent="0">
              <a:buNone/>
              <a:defRPr sz="2100"/>
            </a:lvl2pPr>
            <a:lvl3pPr marL="649119" indent="0">
              <a:buNone/>
              <a:defRPr sz="1800"/>
            </a:lvl3pPr>
            <a:lvl4pPr marL="973934" indent="0">
              <a:buNone/>
              <a:defRPr sz="1500"/>
            </a:lvl4pPr>
            <a:lvl5pPr marL="1298015" indent="0">
              <a:buNone/>
              <a:defRPr sz="1500"/>
            </a:lvl5pPr>
            <a:lvl6pPr marL="1622422" indent="0">
              <a:buNone/>
              <a:defRPr sz="1500"/>
            </a:lvl6pPr>
            <a:lvl7pPr marL="1946768" indent="0">
              <a:buNone/>
              <a:defRPr sz="1500"/>
            </a:lvl7pPr>
            <a:lvl8pPr marL="2271245" indent="0">
              <a:buNone/>
              <a:defRPr sz="1500"/>
            </a:lvl8pPr>
            <a:lvl9pPr marL="2595621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145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24304" indent="0">
              <a:buNone/>
              <a:defRPr sz="1100"/>
            </a:lvl2pPr>
            <a:lvl3pPr marL="649119" indent="0">
              <a:buNone/>
              <a:defRPr sz="900"/>
            </a:lvl3pPr>
            <a:lvl4pPr marL="973934" indent="0">
              <a:buNone/>
              <a:defRPr sz="800"/>
            </a:lvl4pPr>
            <a:lvl5pPr marL="1298015" indent="0">
              <a:buNone/>
              <a:defRPr sz="800"/>
            </a:lvl5pPr>
            <a:lvl6pPr marL="1622422" indent="0">
              <a:buNone/>
              <a:defRPr sz="800"/>
            </a:lvl6pPr>
            <a:lvl7pPr marL="1946768" indent="0">
              <a:buNone/>
              <a:defRPr sz="800"/>
            </a:lvl7pPr>
            <a:lvl8pPr marL="2271245" indent="0">
              <a:buNone/>
              <a:defRPr sz="800"/>
            </a:lvl8pPr>
            <a:lvl9pPr marL="2595621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1FB7-9600-B846-A4D5-61D8BDB0A21B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9F1F-A1D8-C84D-9070-2EDFBF365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753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A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4448" tIns="33736" rIns="64448" bIns="3373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4448" tIns="33736" rIns="64448" bIns="3373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64448" tIns="33736" rIns="64448" bIns="33736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8E1FB7-9600-B846-A4D5-61D8BDB0A21B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64448" tIns="33736" rIns="64448" bIns="33736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64448" tIns="33736" rIns="64448" bIns="33736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D09F1F-A1D8-C84D-9070-2EDFBF365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805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794" r:id="rId12"/>
  </p:sldLayoutIdLst>
  <p:txStyles>
    <p:titleStyle>
      <a:lvl1pPr algn="l" defTabSz="649119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590" indent="-162590" algn="l" defTabSz="649119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487769" indent="-162590" algn="l" defTabSz="64911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10937" indent="-162590" algn="l" defTabSz="64911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35421" indent="-162590" algn="l" defTabSz="64911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0297" indent="-162590" algn="l" defTabSz="64911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84729" indent="-162590" algn="l" defTabSz="64911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09047" indent="-162590" algn="l" defTabSz="64911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33482" indent="-162590" algn="l" defTabSz="64911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58052" indent="-162590" algn="l" defTabSz="64911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4911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24304" algn="l" defTabSz="64911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49119" algn="l" defTabSz="64911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73934" algn="l" defTabSz="64911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015" algn="l" defTabSz="64911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22422" algn="l" defTabSz="64911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46768" algn="l" defTabSz="64911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71245" algn="l" defTabSz="64911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95621" algn="l" defTabSz="64911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A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5564" tIns="33736" rIns="65564" bIns="3373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8"/>
            <a:ext cx="7886700" cy="3263504"/>
          </a:xfrm>
          <a:prstGeom prst="rect">
            <a:avLst/>
          </a:prstGeom>
        </p:spPr>
        <p:txBody>
          <a:bodyPr vert="horz" lIns="65564" tIns="33736" rIns="65564" bIns="3373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65564" tIns="33736" rIns="65564" bIns="33736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61508"/>
            <a:fld id="{0391DEAE-49B0-8644-A7F1-493F23B5D48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61508"/>
              <a:t>6/6/2018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65564" tIns="33736" rIns="65564" bIns="33736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61508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65564" tIns="33736" rIns="65564" bIns="33736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61508"/>
            <a:fld id="{06F0FFDA-8863-3547-9E3C-8B4CC88D02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61508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0801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</p:sldLayoutIdLst>
  <p:txStyles>
    <p:titleStyle>
      <a:lvl1pPr algn="l" defTabSz="661508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5638" indent="-165638" algn="l" defTabSz="661508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496913" indent="-165638" algn="l" defTabSz="661508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26736" indent="-165638" algn="l" defTabSz="661508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57176" indent="-165638" algn="l" defTabSz="661508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88085" indent="-165638" algn="l" defTabSz="661508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19019" indent="-165638" algn="l" defTabSz="661508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49649" indent="-165638" algn="l" defTabSz="661508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80187" indent="-165638" algn="l" defTabSz="661508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10858" indent="-165638" algn="l" defTabSz="661508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6150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30400" algn="l" defTabSz="66150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61508" algn="l" defTabSz="66150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92222" algn="l" defTabSz="66150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23161" algn="l" defTabSz="66150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53509" algn="l" defTabSz="66150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84028" algn="l" defTabSz="66150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314679" algn="l" defTabSz="66150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645615" algn="l" defTabSz="66150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681" y="280021"/>
            <a:ext cx="1890522" cy="692658"/>
          </a:xfrm>
          <a:prstGeom prst="rect">
            <a:avLst/>
          </a:prstGeom>
        </p:spPr>
      </p:pic>
      <p:pic>
        <p:nvPicPr>
          <p:cNvPr id="5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6664" y="136003"/>
            <a:ext cx="1014984" cy="98069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447777" y="1065414"/>
            <a:ext cx="833878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cy-GB" sz="3600" b="1" dirty="0">
                <a:solidFill>
                  <a:schemeClr val="bg1"/>
                </a:solidFill>
                <a:latin typeface="Frutiger 65"/>
                <a:ea typeface="Times New Roman"/>
                <a:cs typeface="Times New Roman"/>
              </a:rPr>
              <a:t>Datblygu trefniadau gwerthuso ac atebolrwydd cadarn i gefnogi system </a:t>
            </a:r>
            <a:r>
              <a:rPr lang="cy-GB" sz="3600" b="1" dirty="0" err="1" smtClean="0">
                <a:solidFill>
                  <a:schemeClr val="bg1"/>
                </a:solidFill>
                <a:latin typeface="Frutiger 65"/>
                <a:ea typeface="Times New Roman"/>
                <a:cs typeface="Times New Roman"/>
              </a:rPr>
              <a:t>hunanwella</a:t>
            </a:r>
            <a:endParaRPr lang="cy-GB" sz="3600" b="1" dirty="0" smtClean="0">
              <a:solidFill>
                <a:schemeClr val="bg1"/>
              </a:solidFill>
              <a:latin typeface="Frutiger 65"/>
              <a:ea typeface="Times New Roman"/>
              <a:cs typeface="Times New Roman"/>
            </a:endParaRPr>
          </a:p>
          <a:p>
            <a:pPr algn="ctr">
              <a:lnSpc>
                <a:spcPct val="200000"/>
              </a:lnSpc>
            </a:pPr>
            <a:r>
              <a:rPr lang="en-GB" sz="3600" b="1" dirty="0" err="1">
                <a:solidFill>
                  <a:schemeClr val="bg1"/>
                </a:solidFill>
                <a:latin typeface="Frutiger 65"/>
              </a:rPr>
              <a:t>Cynhadledd</a:t>
            </a:r>
            <a:r>
              <a:rPr lang="en-GB" sz="3600" b="1" dirty="0">
                <a:solidFill>
                  <a:schemeClr val="bg1"/>
                </a:solidFill>
                <a:latin typeface="Frutiger 65"/>
              </a:rPr>
              <a:t> </a:t>
            </a:r>
            <a:r>
              <a:rPr lang="en-GB" sz="3600" b="1" dirty="0" err="1" smtClean="0">
                <a:solidFill>
                  <a:schemeClr val="bg1"/>
                </a:solidFill>
                <a:latin typeface="Frutiger 65"/>
              </a:rPr>
              <a:t>Cynradd</a:t>
            </a:r>
            <a:endParaRPr lang="en-GB" sz="3600" b="1" dirty="0">
              <a:solidFill>
                <a:schemeClr val="bg1"/>
              </a:solidFill>
              <a:latin typeface="Frutiger 65"/>
            </a:endParaRPr>
          </a:p>
        </p:txBody>
      </p:sp>
      <p:sp>
        <p:nvSpPr>
          <p:cNvPr id="6" name="Blwch Testun 5"/>
          <p:cNvSpPr txBox="1"/>
          <p:nvPr/>
        </p:nvSpPr>
        <p:spPr>
          <a:xfrm>
            <a:off x="322685" y="4677167"/>
            <a:ext cx="4694487" cy="392413"/>
          </a:xfrm>
          <a:prstGeom prst="rect">
            <a:avLst/>
          </a:prstGeom>
          <a:noFill/>
        </p:spPr>
        <p:txBody>
          <a:bodyPr wrap="square" lIns="64307" tIns="34289" rIns="64307" bIns="34289" rtlCol="0">
            <a:spAutoFit/>
          </a:bodyPr>
          <a:lstStyle/>
          <a:p>
            <a:r>
              <a:rPr lang="en-GB" sz="2100" dirty="0" smtClean="0">
                <a:solidFill>
                  <a:schemeClr val="bg1"/>
                </a:solidFill>
                <a:latin typeface="Frutiger 65"/>
              </a:rPr>
              <a:t>#</a:t>
            </a:r>
            <a:r>
              <a:rPr lang="en-GB" sz="2100" dirty="0" err="1" smtClean="0">
                <a:solidFill>
                  <a:schemeClr val="bg1"/>
                </a:solidFill>
                <a:latin typeface="Frutiger 65"/>
              </a:rPr>
              <a:t>CenhadaethAddysgCymru</a:t>
            </a:r>
            <a:endParaRPr lang="cy-GB" sz="2100" dirty="0">
              <a:solidFill>
                <a:schemeClr val="bg1"/>
              </a:solidFill>
              <a:latin typeface="Frutiger 65"/>
            </a:endParaRPr>
          </a:p>
        </p:txBody>
      </p:sp>
      <p:sp>
        <p:nvSpPr>
          <p:cNvPr id="7" name="Blwch Testun 6"/>
          <p:cNvSpPr txBox="1"/>
          <p:nvPr/>
        </p:nvSpPr>
        <p:spPr>
          <a:xfrm>
            <a:off x="4317188" y="4677167"/>
            <a:ext cx="4694487" cy="392413"/>
          </a:xfrm>
          <a:prstGeom prst="rect">
            <a:avLst/>
          </a:prstGeom>
          <a:noFill/>
        </p:spPr>
        <p:txBody>
          <a:bodyPr wrap="square" lIns="64307" tIns="34289" rIns="64307" bIns="34289" rtlCol="0">
            <a:spAutoFit/>
          </a:bodyPr>
          <a:lstStyle/>
          <a:p>
            <a:pPr algn="r"/>
            <a:r>
              <a:rPr lang="en-GB" sz="2100" dirty="0" smtClean="0">
                <a:solidFill>
                  <a:schemeClr val="bg1"/>
                </a:solidFill>
                <a:latin typeface="Frutiger 65"/>
              </a:rPr>
              <a:t>#</a:t>
            </a:r>
            <a:r>
              <a:rPr lang="en-GB" sz="2100" dirty="0" err="1" smtClean="0">
                <a:solidFill>
                  <a:schemeClr val="bg1"/>
                </a:solidFill>
                <a:latin typeface="Frutiger 65"/>
              </a:rPr>
              <a:t>EducationMissionWales</a:t>
            </a:r>
            <a:endParaRPr lang="cy-GB" sz="2100" dirty="0">
              <a:solidFill>
                <a:schemeClr val="bg1"/>
              </a:solidFill>
              <a:latin typeface="Frutiger 65"/>
            </a:endParaRPr>
          </a:p>
        </p:txBody>
      </p:sp>
    </p:spTree>
    <p:extLst>
      <p:ext uri="{BB962C8B-B14F-4D97-AF65-F5344CB8AC3E}">
        <p14:creationId xmlns:p14="http://schemas.microsoft.com/office/powerpoint/2010/main" val="3895369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8F312551-1693-4B7B-9717-1234C601C1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98759"/>
            <a:ext cx="8229600" cy="3271029"/>
          </a:xfrm>
        </p:spPr>
        <p:txBody>
          <a:bodyPr/>
          <a:lstStyle/>
          <a:p>
            <a:pPr lvl="0"/>
            <a:r>
              <a:rPr lang="cy-GB" sz="18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Ystyriwch ddefnyddio «</a:t>
            </a:r>
            <a:r>
              <a:rPr lang="cy-GB" sz="1800" b="1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cerdyn sgorio cytbwys</a:t>
            </a:r>
            <a:r>
              <a:rPr lang="cy-GB" sz="18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» neu «adroddiad» at ddibenion atebolrwydd sy’n cydnabod ac yn rhoi pwyslais ar ddibenion ehangach ysgolion (e.e. lles, cymwyseddau cyffredinol). </a:t>
            </a:r>
          </a:p>
          <a:p>
            <a:pPr marL="82296" indent="0">
              <a:buNone/>
            </a:pPr>
            <a:endParaRPr lang="en-GB" sz="1800" dirty="0">
              <a:solidFill>
                <a:schemeClr val="bg1"/>
              </a:solidFill>
              <a:latin typeface="Frutiger 65"/>
              <a:cs typeface="Calibri" panose="020F0502020204030204" pitchFamily="34" charset="0"/>
            </a:endParaRPr>
          </a:p>
          <a:p>
            <a:pPr lvl="0"/>
            <a:r>
              <a:rPr lang="cy-GB" sz="18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Mae angen i systemau sicrhau eu bod yn gredadwy o ran </a:t>
            </a:r>
            <a:r>
              <a:rPr lang="cy-GB" sz="1800" b="1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atebolrwydd</a:t>
            </a:r>
            <a:r>
              <a:rPr lang="cy-GB" sz="18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 ac yn sicrhau gwelliannau/</a:t>
            </a:r>
            <a:r>
              <a:rPr lang="cy-GB" sz="1800" b="1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meithrin gallu</a:t>
            </a:r>
            <a:r>
              <a:rPr lang="cy-GB" sz="18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.</a:t>
            </a:r>
          </a:p>
          <a:p>
            <a:endParaRPr lang="en-GB" dirty="0">
              <a:solidFill>
                <a:schemeClr val="bg1"/>
              </a:solidFill>
              <a:latin typeface="Frutiger 65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xmlns="" id="{1D87962E-73C6-44A5-AF2D-726287595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y-GB" sz="2700" b="1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Gwersi a ddysgwyd o Uwchgynhadledd ARC yn 2017</a:t>
            </a:r>
          </a:p>
        </p:txBody>
      </p:sp>
    </p:spTree>
    <p:extLst>
      <p:ext uri="{BB962C8B-B14F-4D97-AF65-F5344CB8AC3E}">
        <p14:creationId xmlns:p14="http://schemas.microsoft.com/office/powerpoint/2010/main" val="250638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91521" y="442895"/>
            <a:ext cx="6001331" cy="788973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cy-GB" sz="2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utiger 65"/>
                <a:cs typeface="Calibri" panose="020F0502020204030204" pitchFamily="34" charset="0"/>
              </a:rPr>
              <a:t>Saith Elfen Rheoli Newid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2652534-E4C1-4E4E-A562-F2B5A7B2B72E}"/>
              </a:ext>
            </a:extLst>
          </p:cNvPr>
          <p:cNvSpPr txBox="1"/>
          <p:nvPr/>
        </p:nvSpPr>
        <p:spPr>
          <a:xfrm>
            <a:off x="751264" y="1312102"/>
            <a:ext cx="7641473" cy="297773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marL="257175" indent="-257175">
              <a:lnSpc>
                <a:spcPct val="150000"/>
              </a:lnSpc>
              <a:buClr>
                <a:schemeClr val="bg1"/>
              </a:buClr>
              <a:buFont typeface="+mj-lt"/>
              <a:buAutoNum type="arabicPeriod"/>
            </a:pPr>
            <a:r>
              <a:rPr lang="cy-GB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Angen tybiedig (neu angen brys)</a:t>
            </a:r>
          </a:p>
          <a:p>
            <a:pPr marL="257175" indent="-257175">
              <a:lnSpc>
                <a:spcPct val="150000"/>
              </a:lnSpc>
              <a:buClr>
                <a:schemeClr val="bg1"/>
              </a:buClr>
              <a:buFont typeface="+mj-lt"/>
              <a:buAutoNum type="arabicPeriod"/>
            </a:pPr>
            <a:r>
              <a:rPr lang="cy-GB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Naratif sy’n cymell</a:t>
            </a:r>
          </a:p>
          <a:p>
            <a:pPr marL="257175" indent="-257175">
              <a:lnSpc>
                <a:spcPct val="150000"/>
              </a:lnSpc>
              <a:buClr>
                <a:schemeClr val="bg1"/>
              </a:buClr>
              <a:buFont typeface="+mj-lt"/>
              <a:buAutoNum type="arabicPeriod"/>
            </a:pPr>
            <a:r>
              <a:rPr lang="cy-GB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Gwahoddiad i gymryd rhan ac i helpu i siapio’r newid (parhaus)</a:t>
            </a:r>
          </a:p>
          <a:p>
            <a:pPr marL="257175" indent="-257175">
              <a:lnSpc>
                <a:spcPct val="150000"/>
              </a:lnSpc>
              <a:buClr>
                <a:schemeClr val="bg1"/>
              </a:buClr>
              <a:buFont typeface="+mj-lt"/>
              <a:buAutoNum type="arabicPeriod"/>
            </a:pPr>
            <a:r>
              <a:rPr lang="cy-GB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Strategaeth glir sy’n canolbwyntio ar effaith</a:t>
            </a:r>
          </a:p>
          <a:p>
            <a:pPr marL="257175" indent="-257175">
              <a:lnSpc>
                <a:spcPct val="150000"/>
              </a:lnSpc>
              <a:buClr>
                <a:schemeClr val="bg1"/>
              </a:buClr>
              <a:buFont typeface="+mj-lt"/>
              <a:buAutoNum type="arabicPeriod"/>
            </a:pPr>
            <a:r>
              <a:rPr lang="cy-GB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Cefnogaeth a phwysau gan gymheiriaid</a:t>
            </a:r>
          </a:p>
          <a:p>
            <a:pPr marL="257175" indent="-257175">
              <a:lnSpc>
                <a:spcPct val="150000"/>
              </a:lnSpc>
              <a:buClr>
                <a:schemeClr val="bg1"/>
              </a:buClr>
              <a:buFont typeface="+mj-lt"/>
              <a:buAutoNum type="arabicPeriod"/>
            </a:pPr>
            <a:r>
              <a:rPr lang="cy-GB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Meithrin gallu ac adnoddau (amser, datblygiad proffesiynol, mentora)</a:t>
            </a:r>
          </a:p>
          <a:p>
            <a:pPr marL="257175" indent="-257175">
              <a:lnSpc>
                <a:spcPct val="150000"/>
              </a:lnSpc>
              <a:buClr>
                <a:schemeClr val="bg1"/>
              </a:buClr>
              <a:buFont typeface="+mj-lt"/>
              <a:buAutoNum type="arabicPeriod"/>
            </a:pPr>
            <a:r>
              <a:rPr lang="cy-GB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canlyniadau os bydd y newid yn cael ei anwybyddu</a:t>
            </a:r>
          </a:p>
        </p:txBody>
      </p:sp>
    </p:spTree>
    <p:extLst>
      <p:ext uri="{BB962C8B-B14F-4D97-AF65-F5344CB8AC3E}">
        <p14:creationId xmlns:p14="http://schemas.microsoft.com/office/powerpoint/2010/main" val="1821223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5ABFAF87-260B-4651-91D4-4F0F197403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194" y="932404"/>
            <a:ext cx="8229600" cy="3394472"/>
          </a:xfrm>
        </p:spPr>
        <p:txBody>
          <a:bodyPr/>
          <a:lstStyle/>
          <a:p>
            <a:pPr marL="82296" indent="0">
              <a:buNone/>
            </a:pPr>
            <a:endParaRPr lang="en-GB" dirty="0">
              <a:solidFill>
                <a:schemeClr val="bg1"/>
              </a:solidFill>
              <a:latin typeface="Frutiger 65"/>
            </a:endParaRPr>
          </a:p>
          <a:p>
            <a:pPr marL="468059" indent="-385763">
              <a:buFont typeface="+mj-lt"/>
              <a:buAutoNum type="arabicPeriod"/>
            </a:pPr>
            <a:r>
              <a:rPr lang="cy-GB" sz="18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Cynllun cydweithredol (sy’n rhoi sylw i’r prif ddibenion, llwyth gwaith/biwrocratiaeth, canlyniadau anfwriadol ac amserlenni realistig).</a:t>
            </a:r>
          </a:p>
          <a:p>
            <a:pPr marL="468059" indent="-385763">
              <a:buFont typeface="+mj-lt"/>
              <a:buAutoNum type="arabicPeriod"/>
            </a:pPr>
            <a:endParaRPr lang="en-GB" sz="1800" b="1" dirty="0">
              <a:solidFill>
                <a:schemeClr val="bg1"/>
              </a:solidFill>
              <a:latin typeface="Frutiger 65"/>
              <a:cs typeface="Calibri" panose="020F0502020204030204" pitchFamily="34" charset="0"/>
            </a:endParaRPr>
          </a:p>
          <a:p>
            <a:pPr marL="425196" indent="-342900">
              <a:buFont typeface="+mj-lt"/>
              <a:buAutoNum type="arabicPeriod"/>
            </a:pPr>
            <a:r>
              <a:rPr lang="cy-GB" sz="18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Rhoi cymhelliant i ysgolion gydweithio ag ysgolion eraill.  </a:t>
            </a:r>
          </a:p>
          <a:p>
            <a:pPr marL="82296" indent="0">
              <a:buNone/>
            </a:pPr>
            <a:endParaRPr lang="en-GB" sz="1800" dirty="0">
              <a:solidFill>
                <a:schemeClr val="bg1"/>
              </a:solidFill>
              <a:latin typeface="Frutiger 65"/>
            </a:endParaRPr>
          </a:p>
          <a:p>
            <a:pPr marL="468059" indent="-385763">
              <a:buFont typeface="+mj-lt"/>
              <a:buAutoNum type="arabicPeriod" startAt="3"/>
            </a:pPr>
            <a:r>
              <a:rPr lang="cy-GB" sz="18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Cydnabod a dathlu canlyniadau cynaliadwy yn hytrach na “llwyddiannau tymor byr”.  </a:t>
            </a:r>
          </a:p>
          <a:p>
            <a:pPr marL="468059" indent="-385763">
              <a:buFont typeface="+mj-lt"/>
              <a:buAutoNum type="arabicPeriod" startAt="3"/>
            </a:pPr>
            <a:endParaRPr lang="en-GB" sz="1800" dirty="0">
              <a:solidFill>
                <a:schemeClr val="bg1"/>
              </a:solidFill>
              <a:latin typeface="Frutiger 65"/>
              <a:cs typeface="Calibri" panose="020F0502020204030204" pitchFamily="34" charset="0"/>
            </a:endParaRPr>
          </a:p>
          <a:p>
            <a:pPr marL="425196" indent="-342900">
              <a:buFont typeface="+mj-lt"/>
              <a:buAutoNum type="arabicPeriod" startAt="3"/>
            </a:pPr>
            <a:r>
              <a:rPr lang="cy-GB" sz="18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Rhoi sylw i feithrin gallu. </a:t>
            </a:r>
          </a:p>
          <a:p>
            <a:pPr marL="425196" indent="-342900">
              <a:buFont typeface="+mj-lt"/>
              <a:buAutoNum type="arabicPeriod"/>
            </a:pPr>
            <a:endParaRPr lang="en-GB" sz="1800" dirty="0">
              <a:solidFill>
                <a:schemeClr val="bg1"/>
              </a:solidFill>
              <a:latin typeface="Frutiger 65"/>
              <a:cs typeface="Calibri" panose="020F0502020204030204" pitchFamily="34" charset="0"/>
            </a:endParaRPr>
          </a:p>
          <a:p>
            <a:pPr marL="468059" indent="-385763">
              <a:buFont typeface="+mj-lt"/>
              <a:buAutoNum type="arabicPeriod"/>
            </a:pPr>
            <a:endParaRPr lang="en-GB" dirty="0">
              <a:solidFill>
                <a:schemeClr val="bg1"/>
              </a:solidFill>
              <a:latin typeface="Frutiger 65"/>
            </a:endParaRPr>
          </a:p>
          <a:p>
            <a:endParaRPr lang="en-GB" dirty="0">
              <a:solidFill>
                <a:schemeClr val="bg1"/>
              </a:solidFill>
              <a:latin typeface="Frutiger 65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xmlns="" id="{26E059C1-2DA6-4A03-B431-FC12AC4A1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y-GB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/>
            </a:r>
            <a:br>
              <a:rPr lang="cy-GB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</a:br>
            <a:r>
              <a:rPr lang="cy-GB" sz="3000" b="1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Pum elfen allweddol system atebolrwydd effeithiol</a:t>
            </a:r>
            <a:r>
              <a:rPr lang="cy-GB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utiger 65"/>
              </a:rPr>
              <a:t/>
            </a:r>
            <a:br>
              <a:rPr lang="cy-GB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utiger 65"/>
              </a:rPr>
            </a:br>
            <a:endParaRPr lang="cy-GB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utiger 65"/>
            </a:endParaRPr>
          </a:p>
        </p:txBody>
      </p:sp>
    </p:spTree>
    <p:extLst>
      <p:ext uri="{BB962C8B-B14F-4D97-AF65-F5344CB8AC3E}">
        <p14:creationId xmlns:p14="http://schemas.microsoft.com/office/powerpoint/2010/main" val="3112541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30D541DA-850F-41A8-9BDD-9994BA3339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53922"/>
            <a:ext cx="8229600" cy="3394472"/>
          </a:xfrm>
        </p:spPr>
        <p:txBody>
          <a:bodyPr/>
          <a:lstStyle/>
          <a:p>
            <a:pPr marL="82296" indent="0">
              <a:buNone/>
            </a:pPr>
            <a:r>
              <a:rPr lang="cy-GB" sz="18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“</a:t>
            </a:r>
            <a:r>
              <a:rPr lang="cy-GB" sz="1800" i="1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athrawon ac arweinwyr sydd wedi ymlâdd ac anobeithio, yn gwegian dan bwysau eu contractau ond heb gael y cyfle – yr amser, yr adnoddau a’r gefnogaeth – i wneud i hyn weithio o gwbl mewn gwirionedd. Mae’r rheini sy’n llunio polisïau mewn penbleth, yn ceisio meddwl pam nad yw pethau’n newid er gwaethaf pob bwriad da</a:t>
            </a:r>
            <a:r>
              <a:rPr lang="cy-GB" sz="18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”  </a:t>
            </a:r>
          </a:p>
          <a:p>
            <a:endParaRPr lang="en-GB" dirty="0">
              <a:solidFill>
                <a:schemeClr val="bg1"/>
              </a:solidFill>
              <a:latin typeface="Frutiger 65"/>
            </a:endParaRPr>
          </a:p>
          <a:p>
            <a:pPr marL="82296" indent="0">
              <a:buNone/>
            </a:pPr>
            <a:r>
              <a:rPr lang="cy-GB" sz="1800" b="1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Steve </a:t>
            </a:r>
            <a:r>
              <a:rPr lang="cy-GB" sz="1800" b="1" dirty="0" err="1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Munby</a:t>
            </a:r>
            <a:r>
              <a:rPr lang="cy-GB" sz="1800" b="1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 a Michael </a:t>
            </a:r>
            <a:r>
              <a:rPr lang="cy-GB" sz="1800" b="1" dirty="0" err="1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Fullan</a:t>
            </a:r>
            <a:r>
              <a:rPr lang="cy-GB" sz="1800" b="1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, “</a:t>
            </a:r>
            <a:r>
              <a:rPr lang="cy-GB" sz="1800" b="1" dirty="0" err="1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Inside</a:t>
            </a:r>
            <a:r>
              <a:rPr lang="cy-GB" sz="1800" b="1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 </a:t>
            </a:r>
            <a:r>
              <a:rPr lang="cy-GB" sz="1800" b="1" dirty="0" err="1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Out</a:t>
            </a:r>
            <a:r>
              <a:rPr lang="cy-GB" sz="1800" b="1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 </a:t>
            </a:r>
            <a:r>
              <a:rPr lang="cy-GB" sz="1800" b="1" dirty="0" err="1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and</a:t>
            </a:r>
            <a:r>
              <a:rPr lang="cy-GB" sz="1800" b="1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 </a:t>
            </a:r>
            <a:r>
              <a:rPr lang="cy-GB" sz="1800" b="1" dirty="0" err="1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Downside</a:t>
            </a:r>
            <a:r>
              <a:rPr lang="cy-GB" sz="1800" b="1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 </a:t>
            </a:r>
            <a:r>
              <a:rPr lang="cy-GB" sz="1800" b="1" dirty="0" err="1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Up</a:t>
            </a:r>
            <a:r>
              <a:rPr lang="cy-GB" sz="1800" b="1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” 2016.    </a:t>
            </a:r>
          </a:p>
          <a:p>
            <a:endParaRPr lang="en-GB" dirty="0">
              <a:solidFill>
                <a:schemeClr val="bg1"/>
              </a:solidFill>
              <a:latin typeface="Frutiger 65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xmlns="" id="{8EC4BFB8-A437-4355-AF4B-722877C76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y-GB" sz="2700" b="1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Yn rhy aml, mae systemau atebolrwydd allanol lle mae llawer yn y fantol yn arwain at:</a:t>
            </a:r>
          </a:p>
        </p:txBody>
      </p:sp>
    </p:spTree>
    <p:extLst>
      <p:ext uri="{BB962C8B-B14F-4D97-AF65-F5344CB8AC3E}">
        <p14:creationId xmlns:p14="http://schemas.microsoft.com/office/powerpoint/2010/main" val="979503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5ABFAF87-260B-4651-91D4-4F0F197403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53872"/>
            <a:ext cx="8229600" cy="3394472"/>
          </a:xfrm>
        </p:spPr>
        <p:txBody>
          <a:bodyPr>
            <a:normAutofit/>
          </a:bodyPr>
          <a:lstStyle/>
          <a:p>
            <a:pPr marL="82296" indent="0">
              <a:buNone/>
            </a:pPr>
            <a:endParaRPr lang="en-GB" sz="1800" dirty="0">
              <a:solidFill>
                <a:schemeClr val="bg1"/>
              </a:solidFill>
              <a:latin typeface="Frutiger 65"/>
              <a:cs typeface="Calibri" panose="020F0502020204030204" pitchFamily="34" charset="0"/>
            </a:endParaRPr>
          </a:p>
          <a:p>
            <a:pPr marL="425196" indent="-342900">
              <a:buFont typeface="+mj-lt"/>
              <a:buAutoNum type="arabicPeriod" startAt="5"/>
            </a:pPr>
            <a:r>
              <a:rPr lang="cy-GB" sz="18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Yr angen am berchnogaeth ar lefel leol. Mae arweinyddiaeth yn hollbwysig.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xmlns="" id="{26E059C1-2DA6-4A03-B431-FC12AC4A1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y-GB" b="1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/>
            </a:r>
            <a:br>
              <a:rPr lang="cy-GB" b="1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</a:br>
            <a:r>
              <a:rPr lang="cy-GB" sz="3000" b="1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Pum elfen allweddol system atebolrwydd effeithiol</a:t>
            </a:r>
            <a:r>
              <a:rPr lang="cy-GB" b="1" dirty="0">
                <a:solidFill>
                  <a:schemeClr val="bg1"/>
                </a:solidFill>
                <a:latin typeface="Frutiger 65"/>
              </a:rPr>
              <a:t/>
            </a:r>
            <a:br>
              <a:rPr lang="cy-GB" b="1" dirty="0">
                <a:solidFill>
                  <a:schemeClr val="bg1"/>
                </a:solidFill>
                <a:latin typeface="Frutiger 65"/>
              </a:rPr>
            </a:br>
            <a:endParaRPr lang="cy-GB" b="1" dirty="0">
              <a:solidFill>
                <a:schemeClr val="bg1"/>
              </a:solidFill>
              <a:latin typeface="Frutiger 65"/>
            </a:endParaRPr>
          </a:p>
        </p:txBody>
      </p:sp>
    </p:spTree>
    <p:extLst>
      <p:ext uri="{BB962C8B-B14F-4D97-AF65-F5344CB8AC3E}">
        <p14:creationId xmlns:p14="http://schemas.microsoft.com/office/powerpoint/2010/main" val="3858293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71B40997-F735-4A08-AF90-EECB21A546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280" y="1694974"/>
            <a:ext cx="8351520" cy="3217689"/>
          </a:xfrm>
        </p:spPr>
        <p:txBody>
          <a:bodyPr/>
          <a:lstStyle/>
          <a:p>
            <a:pPr marL="82296" indent="0">
              <a:buNone/>
            </a:pPr>
            <a:r>
              <a:rPr lang="cy-GB" sz="18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“</a:t>
            </a:r>
            <a:r>
              <a:rPr lang="cy-GB" sz="1800" i="1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Y syniad yw ...newid y sefyllfa o gydymffurfiaeth i ffocws pendant. Er eu bod yn ystyried y gofynion atebolrwydd cenedlaethol allanol, mae gan arweinwyr gyfrifoldeb i siapio’r diwylliant a sicrhau eu bod yn datblygu system atebolrwydd ar y cyd yn fewnol sy’n arwain at y canlyniadau priodol.</a:t>
            </a:r>
            <a:r>
              <a:rPr lang="cy-GB" sz="18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”</a:t>
            </a:r>
          </a:p>
          <a:p>
            <a:pPr marL="82296" indent="0">
              <a:buNone/>
            </a:pPr>
            <a:endParaRPr lang="en-GB" sz="1800" dirty="0">
              <a:solidFill>
                <a:schemeClr val="bg1"/>
              </a:solidFill>
              <a:latin typeface="Frutiger 65"/>
              <a:cs typeface="Calibri" panose="020F0502020204030204" pitchFamily="34" charset="0"/>
            </a:endParaRPr>
          </a:p>
          <a:p>
            <a:pPr marL="82296" indent="0">
              <a:buNone/>
            </a:pPr>
            <a:r>
              <a:rPr lang="cy-GB" sz="1800" b="1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Steve </a:t>
            </a:r>
            <a:r>
              <a:rPr lang="cy-GB" sz="1800" b="1" dirty="0" err="1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Munby</a:t>
            </a:r>
            <a:r>
              <a:rPr lang="cy-GB" sz="1800" b="1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 a Michael </a:t>
            </a:r>
            <a:r>
              <a:rPr lang="cy-GB" sz="1800" b="1" dirty="0" err="1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Fullan</a:t>
            </a:r>
            <a:r>
              <a:rPr lang="cy-GB" sz="1800" b="1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, “</a:t>
            </a:r>
            <a:r>
              <a:rPr lang="cy-GB" sz="1800" b="1" dirty="0" err="1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Inside</a:t>
            </a:r>
            <a:r>
              <a:rPr lang="cy-GB" sz="1800" b="1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 </a:t>
            </a:r>
            <a:r>
              <a:rPr lang="cy-GB" sz="1800" b="1" dirty="0" err="1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Out</a:t>
            </a:r>
            <a:r>
              <a:rPr lang="cy-GB" sz="1800" b="1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 </a:t>
            </a:r>
            <a:r>
              <a:rPr lang="cy-GB" sz="1800" b="1" dirty="0" err="1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and</a:t>
            </a:r>
            <a:r>
              <a:rPr lang="cy-GB" sz="1800" b="1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 </a:t>
            </a:r>
            <a:r>
              <a:rPr lang="cy-GB" sz="1800" b="1" dirty="0" err="1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Downside</a:t>
            </a:r>
            <a:r>
              <a:rPr lang="cy-GB" sz="1800" b="1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 </a:t>
            </a:r>
            <a:r>
              <a:rPr lang="cy-GB" sz="1800" b="1" dirty="0" err="1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Up</a:t>
            </a:r>
            <a:r>
              <a:rPr lang="cy-GB" sz="1800" b="1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” 2016.    </a:t>
            </a:r>
          </a:p>
          <a:p>
            <a:pPr marL="82296" indent="0">
              <a:buNone/>
            </a:pPr>
            <a:endParaRPr lang="en-GB" dirty="0">
              <a:solidFill>
                <a:schemeClr val="bg1"/>
              </a:solidFill>
              <a:latin typeface="Frutiger 65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xmlns="" id="{D2199C14-C26E-42DC-9816-8C5571E95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5039"/>
            <a:ext cx="8229600" cy="857250"/>
          </a:xfrm>
        </p:spPr>
        <p:txBody>
          <a:bodyPr>
            <a:normAutofit/>
          </a:bodyPr>
          <a:lstStyle/>
          <a:p>
            <a:r>
              <a:rPr lang="cy-GB" sz="2700" b="1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Arweinwyr yn gosod y naws yn eu cyd-destun eu hunain</a:t>
            </a:r>
          </a:p>
        </p:txBody>
      </p:sp>
    </p:spTree>
    <p:extLst>
      <p:ext uri="{BB962C8B-B14F-4D97-AF65-F5344CB8AC3E}">
        <p14:creationId xmlns:p14="http://schemas.microsoft.com/office/powerpoint/2010/main" val="1804556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96C5DAD1-CD19-664E-9E23-3326A3F00C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i="1" dirty="0">
              <a:solidFill>
                <a:schemeClr val="bg1"/>
              </a:solidFill>
              <a:latin typeface="Frutiger 65"/>
            </a:endParaRPr>
          </a:p>
          <a:p>
            <a:endParaRPr lang="en-GB" i="1" dirty="0">
              <a:solidFill>
                <a:schemeClr val="bg1"/>
              </a:solidFill>
              <a:latin typeface="Frutiger 65"/>
            </a:endParaRPr>
          </a:p>
          <a:p>
            <a:pPr marL="82296" indent="0">
              <a:buNone/>
            </a:pPr>
            <a:r>
              <a:rPr lang="cy-GB" i="1" dirty="0">
                <a:solidFill>
                  <a:schemeClr val="bg1"/>
                </a:solidFill>
                <a:latin typeface="Frutiger 65"/>
              </a:rPr>
              <a:t>“Dydy cymell pobl drwy wyliadwriaeth ddim yn naturiol nac yn effeithiol... Nid arfau yw adnoddau atebolrwydd, ond diwylliant i’w feithrin”</a:t>
            </a:r>
          </a:p>
          <a:p>
            <a:pPr marL="82296" indent="0">
              <a:buNone/>
            </a:pPr>
            <a:endParaRPr lang="en-GB" i="1" dirty="0">
              <a:solidFill>
                <a:schemeClr val="bg1"/>
              </a:solidFill>
              <a:latin typeface="Frutiger 65"/>
            </a:endParaRPr>
          </a:p>
          <a:p>
            <a:pPr marL="82296" indent="0">
              <a:buNone/>
            </a:pPr>
            <a:r>
              <a:rPr lang="cy-GB" dirty="0">
                <a:solidFill>
                  <a:schemeClr val="bg1"/>
                </a:solidFill>
                <a:latin typeface="Frutiger 65"/>
              </a:rPr>
              <a:t>Michael </a:t>
            </a:r>
            <a:r>
              <a:rPr lang="cy-GB" dirty="0" err="1">
                <a:solidFill>
                  <a:schemeClr val="bg1"/>
                </a:solidFill>
                <a:latin typeface="Frutiger 65"/>
              </a:rPr>
              <a:t>Fullan</a:t>
            </a:r>
            <a:endParaRPr lang="cy-GB" dirty="0">
              <a:solidFill>
                <a:schemeClr val="bg1"/>
              </a:solidFill>
              <a:latin typeface="Frutiger 65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xmlns="" id="{F00E1508-CEE7-164C-A195-C191C6859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b="1" dirty="0">
                <a:solidFill>
                  <a:schemeClr val="bg1"/>
                </a:solidFill>
                <a:latin typeface="Frutiger 65"/>
              </a:rPr>
              <a:t>Gwyliadwriaeth neu Atebolrwydd ar y Cyd </a:t>
            </a:r>
          </a:p>
        </p:txBody>
      </p:sp>
    </p:spTree>
    <p:extLst>
      <p:ext uri="{BB962C8B-B14F-4D97-AF65-F5344CB8AC3E}">
        <p14:creationId xmlns:p14="http://schemas.microsoft.com/office/powerpoint/2010/main" val="852028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33"/>
          <a:stretch/>
        </p:blipFill>
        <p:spPr>
          <a:xfrm>
            <a:off x="0" y="0"/>
            <a:ext cx="9144001" cy="5160981"/>
          </a:xfrm>
          <a:prstGeom prst="rect">
            <a:avLst/>
          </a:prstGeom>
        </p:spPr>
      </p:pic>
      <p:sp>
        <p:nvSpPr>
          <p:cNvPr id="2" name="Text Placeholder 2"/>
          <p:cNvSpPr txBox="1">
            <a:spLocks/>
          </p:cNvSpPr>
          <p:nvPr/>
        </p:nvSpPr>
        <p:spPr>
          <a:xfrm>
            <a:off x="475221" y="305753"/>
            <a:ext cx="4227408" cy="948690"/>
          </a:xfrm>
          <a:prstGeom prst="rect">
            <a:avLst/>
          </a:prstGeom>
        </p:spPr>
        <p:txBody>
          <a:bodyPr lIns="68580" tIns="34290" rIns="68580" bIns="34290"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y-GB" sz="2700" b="1" dirty="0">
                <a:solidFill>
                  <a:schemeClr val="bg2">
                    <a:lumMod val="25000"/>
                  </a:schemeClr>
                </a:solidFill>
                <a:latin typeface="Frutiger 65"/>
                <a:cs typeface="Calibri" panose="020F0502020204030204" pitchFamily="34" charset="0"/>
              </a:rPr>
              <a:t>“</a:t>
            </a:r>
            <a:r>
              <a:rPr lang="cy-GB" sz="2700" b="1" dirty="0" err="1">
                <a:solidFill>
                  <a:schemeClr val="bg2">
                    <a:lumMod val="25000"/>
                  </a:schemeClr>
                </a:solidFill>
                <a:latin typeface="Frutiger 65"/>
                <a:cs typeface="Calibri" panose="020F0502020204030204" pitchFamily="34" charset="0"/>
              </a:rPr>
              <a:t>Kasserian</a:t>
            </a:r>
            <a:r>
              <a:rPr lang="cy-GB" sz="2700" b="1" dirty="0">
                <a:solidFill>
                  <a:schemeClr val="bg2">
                    <a:lumMod val="25000"/>
                  </a:schemeClr>
                </a:solidFill>
                <a:latin typeface="Frutiger 65"/>
                <a:cs typeface="Calibri" panose="020F0502020204030204" pitchFamily="34" charset="0"/>
              </a:rPr>
              <a:t> </a:t>
            </a:r>
            <a:r>
              <a:rPr lang="cy-GB" sz="2700" b="1" dirty="0" err="1">
                <a:solidFill>
                  <a:schemeClr val="bg2">
                    <a:lumMod val="25000"/>
                  </a:schemeClr>
                </a:solidFill>
                <a:latin typeface="Frutiger 65"/>
                <a:cs typeface="Calibri" panose="020F0502020204030204" pitchFamily="34" charset="0"/>
              </a:rPr>
              <a:t>Ingera</a:t>
            </a:r>
            <a:r>
              <a:rPr lang="cy-GB" sz="2700" b="1" dirty="0">
                <a:solidFill>
                  <a:schemeClr val="bg2">
                    <a:lumMod val="25000"/>
                  </a:schemeClr>
                </a:solidFill>
                <a:latin typeface="Frutiger 65"/>
                <a:cs typeface="Calibri" panose="020F0502020204030204" pitchFamily="34" charset="0"/>
              </a:rPr>
              <a:t>”</a:t>
            </a: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2232259" y="1358405"/>
            <a:ext cx="6345683" cy="948690"/>
          </a:xfrm>
          <a:prstGeom prst="rect">
            <a:avLst/>
          </a:prstGeom>
        </p:spPr>
        <p:txBody>
          <a:bodyPr lIns="68580" tIns="34290" rIns="68580" bIns="34290"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y-GB" sz="2700" b="1" dirty="0">
                <a:latin typeface="Frutiger 65"/>
                <a:cs typeface="Calibri" panose="020F0502020204030204" pitchFamily="34" charset="0"/>
              </a:rPr>
              <a:t>“Sut mae pethau’n mynd i’n plant?”</a:t>
            </a:r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5405100" y="2678192"/>
            <a:ext cx="3525473" cy="581501"/>
          </a:xfrm>
          <a:prstGeom prst="rect">
            <a:avLst/>
          </a:prstGeom>
        </p:spPr>
        <p:txBody>
          <a:bodyPr lIns="68580" tIns="34290" rIns="68580" bIns="34290"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y-GB" sz="1800" i="1" dirty="0">
                <a:latin typeface="Frutiger 65"/>
                <a:cs typeface="Calibri" panose="020F0502020204030204" pitchFamily="34" charset="0"/>
              </a:rPr>
              <a:t>Cyfarchiad traddodiadol y </a:t>
            </a:r>
            <a:r>
              <a:rPr lang="cy-GB" sz="1800" i="1" dirty="0" err="1">
                <a:latin typeface="Frutiger 65"/>
                <a:cs typeface="Calibri" panose="020F0502020204030204" pitchFamily="34" charset="0"/>
              </a:rPr>
              <a:t>Masai</a:t>
            </a:r>
            <a:endParaRPr lang="cy-GB" sz="1800" i="1" dirty="0">
              <a:latin typeface="Frutiger 65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1469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681" y="280021"/>
            <a:ext cx="1890522" cy="692658"/>
          </a:xfrm>
          <a:prstGeom prst="rect">
            <a:avLst/>
          </a:prstGeom>
        </p:spPr>
      </p:pic>
      <p:pic>
        <p:nvPicPr>
          <p:cNvPr id="5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6664" y="136003"/>
            <a:ext cx="1014984" cy="980694"/>
          </a:xfrm>
          <a:prstGeom prst="rect">
            <a:avLst/>
          </a:prstGeom>
        </p:spPr>
      </p:pic>
      <p:sp>
        <p:nvSpPr>
          <p:cNvPr id="11" name="Blwch Testun 10"/>
          <p:cNvSpPr txBox="1"/>
          <p:nvPr/>
        </p:nvSpPr>
        <p:spPr>
          <a:xfrm>
            <a:off x="827571" y="3078393"/>
            <a:ext cx="7743287" cy="931022"/>
          </a:xfrm>
          <a:prstGeom prst="rect">
            <a:avLst/>
          </a:prstGeom>
          <a:noFill/>
        </p:spPr>
        <p:txBody>
          <a:bodyPr wrap="square" lIns="64448" tIns="33736" rIns="64448" bIns="33736" rtlCol="0">
            <a:spAutoFit/>
          </a:bodyPr>
          <a:lstStyle/>
          <a:p>
            <a:pPr lvl="0" algn="ctr"/>
            <a:r>
              <a:rPr lang="en-GB" sz="2800" b="1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Steve Davies</a:t>
            </a:r>
          </a:p>
          <a:p>
            <a:pPr lvl="0" algn="ctr"/>
            <a:r>
              <a:rPr lang="en-GB" sz="2800" dirty="0" err="1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Llywodraeth</a:t>
            </a:r>
            <a:r>
              <a:rPr lang="en-GB" sz="2800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Cymru</a:t>
            </a:r>
            <a:endParaRPr lang="en-GB" sz="2800" dirty="0">
              <a:solidFill>
                <a:schemeClr val="bg1"/>
              </a:solidFill>
              <a:latin typeface="Frutiger 65" charset="0"/>
              <a:ea typeface="Frutiger 65" charset="0"/>
              <a:cs typeface="Frutiger 65" charset="0"/>
            </a:endParaRPr>
          </a:p>
        </p:txBody>
      </p:sp>
      <p:sp>
        <p:nvSpPr>
          <p:cNvPr id="10" name="Petryal 9"/>
          <p:cNvSpPr/>
          <p:nvPr/>
        </p:nvSpPr>
        <p:spPr>
          <a:xfrm>
            <a:off x="506680" y="1230090"/>
            <a:ext cx="8385071" cy="1299237"/>
          </a:xfrm>
          <a:prstGeom prst="rect">
            <a:avLst/>
          </a:prstGeom>
        </p:spPr>
        <p:txBody>
          <a:bodyPr wrap="square" lIns="64448" tIns="33736" rIns="64448" bIns="33736">
            <a:spAutoFit/>
          </a:bodyPr>
          <a:lstStyle/>
          <a:p>
            <a:pPr algn="ctr">
              <a:spcAft>
                <a:spcPts val="0"/>
              </a:spcAft>
            </a:pPr>
            <a:r>
              <a:rPr lang="cy-GB" sz="4000" b="1" dirty="0" smtClean="0">
                <a:solidFill>
                  <a:schemeClr val="bg1"/>
                </a:solidFill>
                <a:latin typeface="Frutiger 65"/>
                <a:ea typeface="Times New Roman"/>
                <a:cs typeface="Times New Roman"/>
              </a:rPr>
              <a:t>Cyflwyniad i’r Athro Graham Donaldson</a:t>
            </a:r>
            <a:endParaRPr lang="en-GB" sz="4000" dirty="0">
              <a:solidFill>
                <a:schemeClr val="bg1"/>
              </a:solidFill>
              <a:effectLst/>
              <a:latin typeface="Frutiger 65"/>
              <a:ea typeface="Times New Roman"/>
              <a:cs typeface="Times New Roman"/>
            </a:endParaRPr>
          </a:p>
        </p:txBody>
      </p:sp>
      <p:sp>
        <p:nvSpPr>
          <p:cNvPr id="13" name="Blwch Testun 12"/>
          <p:cNvSpPr txBox="1"/>
          <p:nvPr/>
        </p:nvSpPr>
        <p:spPr>
          <a:xfrm>
            <a:off x="322685" y="4677167"/>
            <a:ext cx="4694487" cy="392413"/>
          </a:xfrm>
          <a:prstGeom prst="rect">
            <a:avLst/>
          </a:prstGeom>
          <a:noFill/>
        </p:spPr>
        <p:txBody>
          <a:bodyPr wrap="square" lIns="64307" tIns="34289" rIns="64307" bIns="34289" rtlCol="0">
            <a:spAutoFit/>
          </a:bodyPr>
          <a:lstStyle/>
          <a:p>
            <a:r>
              <a:rPr lang="en-GB" sz="2100" dirty="0" smtClean="0">
                <a:solidFill>
                  <a:schemeClr val="bg1"/>
                </a:solidFill>
                <a:latin typeface="Frutiger 65"/>
              </a:rPr>
              <a:t>#</a:t>
            </a:r>
            <a:r>
              <a:rPr lang="en-GB" sz="2100" dirty="0" err="1" smtClean="0">
                <a:solidFill>
                  <a:schemeClr val="bg1"/>
                </a:solidFill>
                <a:latin typeface="Frutiger 65"/>
              </a:rPr>
              <a:t>CenhadaethAddysgCymru</a:t>
            </a:r>
            <a:endParaRPr lang="cy-GB" sz="2100" dirty="0">
              <a:solidFill>
                <a:schemeClr val="bg1"/>
              </a:solidFill>
              <a:latin typeface="Frutiger 65"/>
            </a:endParaRPr>
          </a:p>
        </p:txBody>
      </p:sp>
      <p:sp>
        <p:nvSpPr>
          <p:cNvPr id="14" name="Blwch Testun 13"/>
          <p:cNvSpPr txBox="1"/>
          <p:nvPr/>
        </p:nvSpPr>
        <p:spPr>
          <a:xfrm>
            <a:off x="4317188" y="4677167"/>
            <a:ext cx="4694487" cy="392413"/>
          </a:xfrm>
          <a:prstGeom prst="rect">
            <a:avLst/>
          </a:prstGeom>
          <a:noFill/>
        </p:spPr>
        <p:txBody>
          <a:bodyPr wrap="square" lIns="64307" tIns="34289" rIns="64307" bIns="34289" rtlCol="0">
            <a:spAutoFit/>
          </a:bodyPr>
          <a:lstStyle/>
          <a:p>
            <a:pPr algn="r"/>
            <a:r>
              <a:rPr lang="en-GB" sz="2100" dirty="0" smtClean="0">
                <a:solidFill>
                  <a:schemeClr val="bg1"/>
                </a:solidFill>
                <a:latin typeface="Frutiger 65"/>
              </a:rPr>
              <a:t>#</a:t>
            </a:r>
            <a:r>
              <a:rPr lang="en-GB" sz="2100" dirty="0" err="1" smtClean="0">
                <a:solidFill>
                  <a:schemeClr val="bg1"/>
                </a:solidFill>
                <a:latin typeface="Frutiger 65"/>
              </a:rPr>
              <a:t>EducationMissionWales</a:t>
            </a:r>
            <a:endParaRPr lang="cy-GB" sz="2100" dirty="0">
              <a:solidFill>
                <a:schemeClr val="bg1"/>
              </a:solidFill>
              <a:latin typeface="Frutiger 65"/>
            </a:endParaRPr>
          </a:p>
        </p:txBody>
      </p:sp>
      <p:cxnSp>
        <p:nvCxnSpPr>
          <p:cNvPr id="15" name="Cysylltydd Syth 14"/>
          <p:cNvCxnSpPr/>
          <p:nvPr/>
        </p:nvCxnSpPr>
        <p:spPr>
          <a:xfrm>
            <a:off x="445544" y="2825417"/>
            <a:ext cx="7743287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5289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681" y="280021"/>
            <a:ext cx="1890522" cy="692658"/>
          </a:xfrm>
          <a:prstGeom prst="rect">
            <a:avLst/>
          </a:prstGeom>
        </p:spPr>
      </p:pic>
      <p:pic>
        <p:nvPicPr>
          <p:cNvPr id="5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6664" y="136003"/>
            <a:ext cx="1014984" cy="980694"/>
          </a:xfrm>
          <a:prstGeom prst="rect">
            <a:avLst/>
          </a:prstGeom>
        </p:spPr>
      </p:pic>
      <p:sp>
        <p:nvSpPr>
          <p:cNvPr id="13" name="Petryal 12"/>
          <p:cNvSpPr/>
          <p:nvPr/>
        </p:nvSpPr>
        <p:spPr>
          <a:xfrm>
            <a:off x="411310" y="1483150"/>
            <a:ext cx="8318310" cy="856745"/>
          </a:xfrm>
          <a:prstGeom prst="rect">
            <a:avLst/>
          </a:prstGeom>
        </p:spPr>
        <p:txBody>
          <a:bodyPr wrap="square" lIns="64448" tIns="33736" rIns="64448" bIns="33736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4400" b="1" dirty="0" err="1" smtClean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Asesu</a:t>
            </a:r>
            <a:r>
              <a:rPr lang="en-US" sz="4400" b="1" dirty="0" smtClean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, </a:t>
            </a:r>
            <a:r>
              <a:rPr lang="en-US" sz="4400" b="1" dirty="0" err="1" smtClean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Atebolrwydd</a:t>
            </a:r>
            <a:r>
              <a:rPr lang="en-US" sz="4400" b="1" dirty="0" smtClean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 a </a:t>
            </a:r>
            <a:r>
              <a:rPr lang="en-US" sz="4400" b="1" dirty="0" err="1" smtClean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Gwella</a:t>
            </a:r>
            <a:endParaRPr lang="en-GB" sz="4400" b="1" dirty="0" err="1">
              <a:solidFill>
                <a:schemeClr val="bg1"/>
              </a:solidFill>
              <a:latin typeface="Frutiger 65" charset="0"/>
              <a:ea typeface="Frutiger 65" charset="0"/>
              <a:cs typeface="Frutiger 65" charset="0"/>
            </a:endParaRPr>
          </a:p>
        </p:txBody>
      </p:sp>
      <p:sp>
        <p:nvSpPr>
          <p:cNvPr id="10" name="Blwch Testun 9"/>
          <p:cNvSpPr txBox="1"/>
          <p:nvPr/>
        </p:nvSpPr>
        <p:spPr>
          <a:xfrm>
            <a:off x="698822" y="3102979"/>
            <a:ext cx="7743287" cy="499018"/>
          </a:xfrm>
          <a:prstGeom prst="rect">
            <a:avLst/>
          </a:prstGeom>
          <a:noFill/>
        </p:spPr>
        <p:txBody>
          <a:bodyPr wrap="square" lIns="64448" tIns="33736" rIns="64448" bIns="33736" rtlCol="0">
            <a:spAutoFit/>
          </a:bodyPr>
          <a:lstStyle/>
          <a:p>
            <a:pPr lvl="0" algn="ctr"/>
            <a:r>
              <a:rPr lang="cy-GB" sz="2800" b="1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Yr Athro Graham Donaldson</a:t>
            </a:r>
          </a:p>
        </p:txBody>
      </p:sp>
      <p:sp>
        <p:nvSpPr>
          <p:cNvPr id="11" name="Blwch Testun 10"/>
          <p:cNvSpPr txBox="1"/>
          <p:nvPr/>
        </p:nvSpPr>
        <p:spPr>
          <a:xfrm>
            <a:off x="322685" y="4677167"/>
            <a:ext cx="4694487" cy="392413"/>
          </a:xfrm>
          <a:prstGeom prst="rect">
            <a:avLst/>
          </a:prstGeom>
          <a:noFill/>
        </p:spPr>
        <p:txBody>
          <a:bodyPr wrap="square" lIns="64307" tIns="34289" rIns="64307" bIns="34289" rtlCol="0">
            <a:spAutoFit/>
          </a:bodyPr>
          <a:lstStyle/>
          <a:p>
            <a:r>
              <a:rPr lang="en-GB" sz="2100" dirty="0" smtClean="0">
                <a:solidFill>
                  <a:schemeClr val="bg1"/>
                </a:solidFill>
                <a:latin typeface="Frutiger 65"/>
              </a:rPr>
              <a:t>#</a:t>
            </a:r>
            <a:r>
              <a:rPr lang="en-GB" sz="2100" dirty="0" err="1" smtClean="0">
                <a:solidFill>
                  <a:schemeClr val="bg1"/>
                </a:solidFill>
                <a:latin typeface="Frutiger 65"/>
              </a:rPr>
              <a:t>CenhadaethAddysgCymru</a:t>
            </a:r>
            <a:endParaRPr lang="cy-GB" sz="2100" dirty="0">
              <a:solidFill>
                <a:schemeClr val="bg1"/>
              </a:solidFill>
              <a:latin typeface="Frutiger 65"/>
            </a:endParaRPr>
          </a:p>
        </p:txBody>
      </p:sp>
      <p:sp>
        <p:nvSpPr>
          <p:cNvPr id="12" name="Blwch Testun 11"/>
          <p:cNvSpPr txBox="1"/>
          <p:nvPr/>
        </p:nvSpPr>
        <p:spPr>
          <a:xfrm>
            <a:off x="4317188" y="4677167"/>
            <a:ext cx="4694487" cy="392413"/>
          </a:xfrm>
          <a:prstGeom prst="rect">
            <a:avLst/>
          </a:prstGeom>
          <a:noFill/>
        </p:spPr>
        <p:txBody>
          <a:bodyPr wrap="square" lIns="64307" tIns="34289" rIns="64307" bIns="34289" rtlCol="0">
            <a:spAutoFit/>
          </a:bodyPr>
          <a:lstStyle/>
          <a:p>
            <a:pPr algn="r"/>
            <a:r>
              <a:rPr lang="en-GB" sz="2100" dirty="0" smtClean="0">
                <a:solidFill>
                  <a:schemeClr val="bg1"/>
                </a:solidFill>
                <a:latin typeface="Frutiger 65"/>
              </a:rPr>
              <a:t>#</a:t>
            </a:r>
            <a:r>
              <a:rPr lang="en-GB" sz="2100" dirty="0" err="1" smtClean="0">
                <a:solidFill>
                  <a:schemeClr val="bg1"/>
                </a:solidFill>
                <a:latin typeface="Frutiger 65"/>
              </a:rPr>
              <a:t>EducationMissionWales</a:t>
            </a:r>
            <a:endParaRPr lang="cy-GB" sz="2100" dirty="0">
              <a:solidFill>
                <a:schemeClr val="bg1"/>
              </a:solidFill>
              <a:latin typeface="Frutiger 65"/>
            </a:endParaRPr>
          </a:p>
        </p:txBody>
      </p:sp>
      <p:cxnSp>
        <p:nvCxnSpPr>
          <p:cNvPr id="15" name="Cysylltydd Syth 14"/>
          <p:cNvCxnSpPr/>
          <p:nvPr/>
        </p:nvCxnSpPr>
        <p:spPr>
          <a:xfrm>
            <a:off x="621171" y="2850367"/>
            <a:ext cx="7743287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4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681" y="280021"/>
            <a:ext cx="1890522" cy="692658"/>
          </a:xfrm>
          <a:prstGeom prst="rect">
            <a:avLst/>
          </a:prstGeom>
        </p:spPr>
      </p:pic>
      <p:pic>
        <p:nvPicPr>
          <p:cNvPr id="5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6664" y="136003"/>
            <a:ext cx="1014984" cy="980694"/>
          </a:xfrm>
          <a:prstGeom prst="rect">
            <a:avLst/>
          </a:prstGeom>
        </p:spPr>
      </p:pic>
      <p:sp>
        <p:nvSpPr>
          <p:cNvPr id="11" name="Blwch Testun 10"/>
          <p:cNvSpPr txBox="1"/>
          <p:nvPr/>
        </p:nvSpPr>
        <p:spPr>
          <a:xfrm>
            <a:off x="712297" y="2903223"/>
            <a:ext cx="7743287" cy="1360792"/>
          </a:xfrm>
          <a:prstGeom prst="rect">
            <a:avLst/>
          </a:prstGeom>
          <a:noFill/>
        </p:spPr>
        <p:txBody>
          <a:bodyPr wrap="square" lIns="64448" tIns="33736" rIns="64448" bIns="33736" rtlCol="0">
            <a:spAutoFit/>
          </a:bodyPr>
          <a:lstStyle/>
          <a:p>
            <a:pPr lvl="0" algn="ctr"/>
            <a:r>
              <a:rPr lang="en-GB" sz="2800" b="1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Olwen </a:t>
            </a:r>
            <a:r>
              <a:rPr lang="en-GB" sz="2800" b="1" dirty="0" err="1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Corben</a:t>
            </a:r>
            <a:endParaRPr lang="en-GB" sz="2800" b="1" dirty="0">
              <a:solidFill>
                <a:schemeClr val="bg1"/>
              </a:solidFill>
              <a:latin typeface="Frutiger 65" charset="0"/>
              <a:ea typeface="Frutiger 65" charset="0"/>
              <a:cs typeface="Frutiger 65" charset="0"/>
            </a:endParaRPr>
          </a:p>
          <a:p>
            <a:pPr lvl="0" algn="ctr"/>
            <a:r>
              <a:rPr lang="en-GB" sz="2800" dirty="0" err="1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Pennaeth</a:t>
            </a:r>
            <a:r>
              <a:rPr lang="en-GB" sz="2800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 Ysgol </a:t>
            </a:r>
            <a:r>
              <a:rPr lang="en-GB" sz="2800" dirty="0" err="1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Llanarmon</a:t>
            </a:r>
            <a:r>
              <a:rPr lang="en-GB" sz="2800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Dyffryn</a:t>
            </a:r>
            <a:r>
              <a:rPr lang="en-GB" sz="2800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 Ceiriog, Ysgol </a:t>
            </a:r>
            <a:r>
              <a:rPr lang="en-GB" sz="2800" dirty="0" err="1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Cynddelw</a:t>
            </a:r>
            <a:r>
              <a:rPr lang="en-GB" sz="2800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 a Ysgol </a:t>
            </a:r>
            <a:r>
              <a:rPr lang="en-GB" sz="2800" dirty="0" err="1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Pontfadog</a:t>
            </a:r>
            <a:r>
              <a:rPr lang="en-GB" sz="2800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 </a:t>
            </a:r>
          </a:p>
        </p:txBody>
      </p:sp>
      <p:sp>
        <p:nvSpPr>
          <p:cNvPr id="10" name="Petryal 9"/>
          <p:cNvSpPr/>
          <p:nvPr/>
        </p:nvSpPr>
        <p:spPr>
          <a:xfrm>
            <a:off x="566380" y="1645236"/>
            <a:ext cx="7743290" cy="760628"/>
          </a:xfrm>
          <a:prstGeom prst="rect">
            <a:avLst/>
          </a:prstGeom>
        </p:spPr>
        <p:txBody>
          <a:bodyPr wrap="square" lIns="64448" tIns="33736" rIns="64448" bIns="33736">
            <a:spAutoFit/>
          </a:bodyPr>
          <a:lstStyle/>
          <a:p>
            <a:pPr algn="ctr">
              <a:spcAft>
                <a:spcPts val="0"/>
              </a:spcAft>
            </a:pPr>
            <a:r>
              <a:rPr lang="cy-GB" sz="4500" b="1" dirty="0">
                <a:solidFill>
                  <a:schemeClr val="bg1"/>
                </a:solidFill>
                <a:latin typeface="Frutiger 65"/>
                <a:ea typeface="Times New Roman"/>
                <a:cs typeface="Times New Roman"/>
              </a:rPr>
              <a:t>Croeso a chyflwyniadau</a:t>
            </a:r>
            <a:endParaRPr lang="en-GB" sz="4500" dirty="0">
              <a:solidFill>
                <a:schemeClr val="bg1"/>
              </a:solidFill>
              <a:effectLst/>
              <a:latin typeface="Frutiger 65"/>
              <a:ea typeface="Times New Roman"/>
              <a:cs typeface="Times New Roman"/>
            </a:endParaRPr>
          </a:p>
        </p:txBody>
      </p:sp>
      <p:sp>
        <p:nvSpPr>
          <p:cNvPr id="13" name="Blwch Testun 12"/>
          <p:cNvSpPr txBox="1"/>
          <p:nvPr/>
        </p:nvSpPr>
        <p:spPr>
          <a:xfrm>
            <a:off x="322685" y="4677167"/>
            <a:ext cx="4694487" cy="392413"/>
          </a:xfrm>
          <a:prstGeom prst="rect">
            <a:avLst/>
          </a:prstGeom>
          <a:noFill/>
        </p:spPr>
        <p:txBody>
          <a:bodyPr wrap="square" lIns="64307" tIns="34289" rIns="64307" bIns="34289" rtlCol="0">
            <a:spAutoFit/>
          </a:bodyPr>
          <a:lstStyle/>
          <a:p>
            <a:r>
              <a:rPr lang="en-GB" sz="2100" dirty="0" smtClean="0">
                <a:solidFill>
                  <a:schemeClr val="bg1"/>
                </a:solidFill>
                <a:latin typeface="Frutiger 65"/>
              </a:rPr>
              <a:t>#</a:t>
            </a:r>
            <a:r>
              <a:rPr lang="en-GB" sz="2100" dirty="0" err="1" smtClean="0">
                <a:solidFill>
                  <a:schemeClr val="bg1"/>
                </a:solidFill>
                <a:latin typeface="Frutiger 65"/>
              </a:rPr>
              <a:t>CenhadaethAddysgCymru</a:t>
            </a:r>
            <a:endParaRPr lang="cy-GB" sz="2100" dirty="0">
              <a:solidFill>
                <a:schemeClr val="bg1"/>
              </a:solidFill>
              <a:latin typeface="Frutiger 65"/>
            </a:endParaRPr>
          </a:p>
        </p:txBody>
      </p:sp>
      <p:sp>
        <p:nvSpPr>
          <p:cNvPr id="14" name="Blwch Testun 13"/>
          <p:cNvSpPr txBox="1"/>
          <p:nvPr/>
        </p:nvSpPr>
        <p:spPr>
          <a:xfrm>
            <a:off x="4317188" y="4677167"/>
            <a:ext cx="4694487" cy="392413"/>
          </a:xfrm>
          <a:prstGeom prst="rect">
            <a:avLst/>
          </a:prstGeom>
          <a:noFill/>
        </p:spPr>
        <p:txBody>
          <a:bodyPr wrap="square" lIns="64307" tIns="34289" rIns="64307" bIns="34289" rtlCol="0">
            <a:spAutoFit/>
          </a:bodyPr>
          <a:lstStyle/>
          <a:p>
            <a:pPr algn="r"/>
            <a:r>
              <a:rPr lang="en-GB" sz="2100" dirty="0" smtClean="0">
                <a:solidFill>
                  <a:schemeClr val="bg1"/>
                </a:solidFill>
                <a:latin typeface="Frutiger 65"/>
              </a:rPr>
              <a:t>#</a:t>
            </a:r>
            <a:r>
              <a:rPr lang="en-GB" sz="2100" dirty="0" err="1" smtClean="0">
                <a:solidFill>
                  <a:schemeClr val="bg1"/>
                </a:solidFill>
                <a:latin typeface="Frutiger 65"/>
              </a:rPr>
              <a:t>EducationMissionWales</a:t>
            </a:r>
            <a:endParaRPr lang="cy-GB" sz="2100" dirty="0">
              <a:solidFill>
                <a:schemeClr val="bg1"/>
              </a:solidFill>
              <a:latin typeface="Frutiger 65"/>
            </a:endParaRPr>
          </a:p>
        </p:txBody>
      </p:sp>
      <p:cxnSp>
        <p:nvCxnSpPr>
          <p:cNvPr id="15" name="Cysylltydd Syth 14"/>
          <p:cNvCxnSpPr/>
          <p:nvPr/>
        </p:nvCxnSpPr>
        <p:spPr>
          <a:xfrm>
            <a:off x="628791" y="2598907"/>
            <a:ext cx="7743287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9626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51570"/>
            <a:ext cx="8229600" cy="282976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>
              <a:solidFill>
                <a:schemeClr val="bg1"/>
              </a:solidFill>
              <a:latin typeface="Frutiger 65"/>
            </a:endParaRPr>
          </a:p>
          <a:p>
            <a:pPr marL="0" indent="0">
              <a:buNone/>
            </a:pPr>
            <a:r>
              <a:rPr lang="cy-GB" dirty="0">
                <a:solidFill>
                  <a:schemeClr val="bg1"/>
                </a:solidFill>
                <a:latin typeface="Frutiger 65"/>
              </a:rPr>
              <a:t>Bydd cyflwyno’r cwricwlwm newydd yn dibynnu ar gyflawni diwylliant o gydweithio ac ymddiriedaeth gan ganolbwyntio mwy ar ddysgu sefydliadol a phroffesiynol a dull mwy adeiladol o weithredu o ran sut mae ysgolion yn atebol, sy’n cynnwys arolygu. </a:t>
            </a:r>
            <a:r>
              <a:rPr lang="cy-GB" b="1" dirty="0">
                <a:solidFill>
                  <a:schemeClr val="bg1"/>
                </a:solidFill>
                <a:latin typeface="Frutiger 65"/>
              </a:rPr>
              <a:t>Gyda’i gilydd, mae gan y datblygiadau hyn oblygiadau mawr i systemau atebolrwydd a rôl Estyn ac arolygu ysgolion.</a:t>
            </a: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  <a:latin typeface="Frutiger 65"/>
            </a:endParaRPr>
          </a:p>
          <a:p>
            <a:pPr marL="0" indent="0">
              <a:buNone/>
            </a:pPr>
            <a:r>
              <a:rPr lang="cy-GB" sz="1500" dirty="0" err="1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Donaldson</a:t>
            </a:r>
            <a:r>
              <a:rPr lang="cy-GB" sz="1500" dirty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 (2018) </a:t>
            </a:r>
            <a:r>
              <a:rPr lang="cy-GB" sz="1500" i="1" dirty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AROLYGIAETH DDYSGU</a:t>
            </a:r>
            <a:r>
              <a:rPr lang="cy-GB" sz="1500" i="1" dirty="0">
                <a:solidFill>
                  <a:schemeClr val="bg1"/>
                </a:solidFill>
                <a:latin typeface="Frutiger 65"/>
              </a:rPr>
              <a:t> 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537210" y="266224"/>
            <a:ext cx="7886700" cy="994172"/>
          </a:xfrm>
        </p:spPr>
        <p:txBody>
          <a:bodyPr>
            <a:normAutofit/>
          </a:bodyPr>
          <a:lstStyle/>
          <a:p>
            <a:r>
              <a:rPr lang="cy-GB" sz="4000" b="1" dirty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Yr her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3975907"/>
            <a:ext cx="6300192" cy="1093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13728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450" y="385038"/>
            <a:ext cx="8841254" cy="857250"/>
          </a:xfrm>
        </p:spPr>
        <p:txBody>
          <a:bodyPr>
            <a:noAutofit/>
          </a:bodyPr>
          <a:lstStyle/>
          <a:p>
            <a:r>
              <a:rPr lang="cy-GB" sz="3600" b="1" dirty="0">
                <a:solidFill>
                  <a:schemeClr val="bg1"/>
                </a:solidFill>
                <a:latin typeface="Frutiger 65"/>
              </a:rPr>
              <a:t>Mae llwyddiant y cwricwlwm newydd yn golygu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48" y="1387626"/>
            <a:ext cx="8229600" cy="3294102"/>
          </a:xfrm>
        </p:spPr>
        <p:txBody>
          <a:bodyPr>
            <a:normAutofit/>
          </a:bodyPr>
          <a:lstStyle/>
          <a:p>
            <a:r>
              <a:rPr lang="cy-GB" sz="2000" dirty="0">
                <a:solidFill>
                  <a:schemeClr val="bg1"/>
                </a:solidFill>
                <a:latin typeface="Frutiger 65"/>
              </a:rPr>
              <a:t>Cefnogi ein holl bobl ifanc i ddatblygu 4 diben ‘Cwricwlwm Cymru’</a:t>
            </a:r>
          </a:p>
          <a:p>
            <a:r>
              <a:rPr lang="cy-GB" sz="2000" dirty="0">
                <a:solidFill>
                  <a:schemeClr val="bg1"/>
                </a:solidFill>
                <a:latin typeface="Frutiger 65"/>
              </a:rPr>
              <a:t>Torri’r cyswllt rhwng anfantais a thynged</a:t>
            </a:r>
          </a:p>
          <a:p>
            <a:r>
              <a:rPr lang="cy-GB" sz="2000" dirty="0">
                <a:solidFill>
                  <a:schemeClr val="bg1"/>
                </a:solidFill>
                <a:latin typeface="Frutiger 65"/>
              </a:rPr>
              <a:t>Codi ‘safonau’ ar draws y 4 diben </a:t>
            </a:r>
          </a:p>
          <a:p>
            <a:r>
              <a:rPr lang="cy-GB" sz="2000" dirty="0">
                <a:solidFill>
                  <a:schemeClr val="bg1"/>
                </a:solidFill>
                <a:latin typeface="Frutiger 65"/>
              </a:rPr>
              <a:t>Sefydlu llwybr clir cynyddol ym myd dysgu disgyblion 3-16+ a defnyddio asesu i gefnogi’r dysgu</a:t>
            </a:r>
          </a:p>
          <a:p>
            <a:r>
              <a:rPr lang="cy-GB" sz="2000" dirty="0">
                <a:solidFill>
                  <a:schemeClr val="bg1"/>
                </a:solidFill>
                <a:latin typeface="Frutiger 65"/>
              </a:rPr>
              <a:t>Hyrwyddo boddhad cynhenid mewn dysgu’r hyn sy’n bwysig go iawn a bod yn barod i ddefnyddio’r dysgu hwnnw gydol oes - addysgeg sy’n cael ei llywio gan ddiben</a:t>
            </a:r>
          </a:p>
          <a:p>
            <a:r>
              <a:rPr lang="cy-GB" sz="2000" dirty="0">
                <a:solidFill>
                  <a:schemeClr val="bg1"/>
                </a:solidFill>
                <a:latin typeface="Frutiger 65"/>
              </a:rPr>
              <a:t>Rhoi blaenoriaeth i wella </a:t>
            </a:r>
            <a:r>
              <a:rPr lang="cy-GB" sz="2000" dirty="0" smtClean="0">
                <a:solidFill>
                  <a:schemeClr val="bg1"/>
                </a:solidFill>
                <a:latin typeface="Frutiger 65"/>
              </a:rPr>
              <a:t>llesiant</a:t>
            </a:r>
            <a:endParaRPr lang="cy-GB" sz="2000" dirty="0">
              <a:solidFill>
                <a:schemeClr val="bg1"/>
              </a:solidFill>
              <a:latin typeface="Frutiger 65"/>
            </a:endParaRPr>
          </a:p>
        </p:txBody>
      </p:sp>
    </p:spTree>
    <p:extLst>
      <p:ext uri="{BB962C8B-B14F-4D97-AF65-F5344CB8AC3E}">
        <p14:creationId xmlns:p14="http://schemas.microsoft.com/office/powerpoint/2010/main" val="37113336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870" y="235744"/>
            <a:ext cx="7886700" cy="994172"/>
          </a:xfrm>
        </p:spPr>
        <p:txBody>
          <a:bodyPr>
            <a:normAutofit/>
          </a:bodyPr>
          <a:lstStyle/>
          <a:p>
            <a:r>
              <a:rPr lang="cy-GB" b="1" dirty="0">
                <a:solidFill>
                  <a:schemeClr val="bg1"/>
                </a:solidFill>
                <a:latin typeface="Frutiger 65"/>
              </a:rPr>
              <a:t>Cylch Gorchwyl Adolygiad Estyn  </a:t>
            </a:r>
            <a:r>
              <a:rPr lang="cy-GB" dirty="0">
                <a:solidFill>
                  <a:schemeClr val="bg1"/>
                </a:solidFill>
                <a:latin typeface="Frutiger 65"/>
              </a:rPr>
              <a:t/>
            </a:r>
            <a:br>
              <a:rPr lang="cy-GB" dirty="0">
                <a:solidFill>
                  <a:schemeClr val="bg1"/>
                </a:solidFill>
                <a:latin typeface="Frutiger 65"/>
              </a:rPr>
            </a:br>
            <a:endParaRPr lang="cy-GB" dirty="0">
              <a:solidFill>
                <a:schemeClr val="bg1"/>
              </a:solidFill>
              <a:latin typeface="Frutiger 65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62394"/>
            <a:ext cx="8229600" cy="3851694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cy-GB" b="1" dirty="0">
                <a:solidFill>
                  <a:schemeClr val="bg1"/>
                </a:solidFill>
                <a:latin typeface="Frutiger 65"/>
              </a:rPr>
              <a:t> </a:t>
            </a:r>
          </a:p>
          <a:p>
            <a:pPr marL="0" indent="0">
              <a:buNone/>
            </a:pPr>
            <a:r>
              <a:rPr lang="cy-GB" sz="6400" b="1" dirty="0">
                <a:solidFill>
                  <a:schemeClr val="bg1"/>
                </a:solidFill>
                <a:latin typeface="Frutiger 65"/>
              </a:rPr>
              <a:t>Diben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y-GB" sz="6400" dirty="0" smtClean="0">
                <a:solidFill>
                  <a:schemeClr val="bg1"/>
                </a:solidFill>
                <a:latin typeface="Frutiger 65"/>
              </a:rPr>
              <a:t>Nodi </a:t>
            </a:r>
            <a:r>
              <a:rPr lang="cy-GB" sz="6400" dirty="0">
                <a:solidFill>
                  <a:schemeClr val="bg1"/>
                </a:solidFill>
                <a:latin typeface="Frutiger 65"/>
              </a:rPr>
              <a:t>goblygiadau’r rhaglen ddiwygio addysg yng Nghymru i Estyn a gwneud argymhellion ar gyfer ei rôl a’i weithrediad yn y dyfodol. </a:t>
            </a:r>
          </a:p>
          <a:p>
            <a:pPr marL="0" indent="0">
              <a:buNone/>
            </a:pPr>
            <a:r>
              <a:rPr lang="cy-GB" sz="6400" dirty="0">
                <a:solidFill>
                  <a:schemeClr val="bg1"/>
                </a:solidFill>
                <a:latin typeface="Frutiger 65"/>
              </a:rPr>
              <a:t> </a:t>
            </a:r>
          </a:p>
          <a:p>
            <a:pPr marL="0" indent="0">
              <a:buNone/>
            </a:pPr>
            <a:r>
              <a:rPr lang="cy-GB" sz="6400" b="1" dirty="0" smtClean="0">
                <a:solidFill>
                  <a:schemeClr val="bg1"/>
                </a:solidFill>
                <a:latin typeface="Frutiger 65"/>
              </a:rPr>
              <a:t>Amcanion</a:t>
            </a:r>
            <a:r>
              <a:rPr lang="cy-GB" sz="6400" dirty="0">
                <a:solidFill>
                  <a:schemeClr val="bg1"/>
                </a:solidFill>
                <a:latin typeface="Frutiger 65"/>
              </a:rPr>
              <a:t> </a:t>
            </a:r>
            <a:endParaRPr lang="cy-GB" sz="6400" dirty="0" smtClean="0">
              <a:solidFill>
                <a:schemeClr val="bg1"/>
              </a:solidFill>
              <a:latin typeface="Frutiger 65"/>
            </a:endParaRPr>
          </a:p>
          <a:p>
            <a:pPr lvl="0">
              <a:lnSpc>
                <a:spcPct val="120000"/>
              </a:lnSpc>
            </a:pPr>
            <a:r>
              <a:rPr lang="cy-GB" sz="6400" dirty="0" smtClean="0">
                <a:solidFill>
                  <a:schemeClr val="bg1"/>
                </a:solidFill>
                <a:latin typeface="Frutiger 65"/>
              </a:rPr>
              <a:t>Amlinellu cyfraniadau presennol a phosibl gwaith Estyn o ran gwella ansawdd mewn addysg yng Nghymru yng nghyd-destun diwylliant o atebolrwydd adeiladol. </a:t>
            </a:r>
          </a:p>
          <a:p>
            <a:pPr lvl="0">
              <a:lnSpc>
                <a:spcPct val="120000"/>
              </a:lnSpc>
            </a:pPr>
            <a:r>
              <a:rPr lang="cy-GB" sz="6400" dirty="0" smtClean="0">
                <a:solidFill>
                  <a:schemeClr val="bg1"/>
                </a:solidFill>
                <a:latin typeface="Frutiger 65"/>
              </a:rPr>
              <a:t>Sefydlu </a:t>
            </a:r>
            <a:r>
              <a:rPr lang="cy-GB" sz="6400" dirty="0">
                <a:solidFill>
                  <a:schemeClr val="bg1"/>
                </a:solidFill>
                <a:latin typeface="Frutiger 65"/>
              </a:rPr>
              <a:t>ffyrdd y gallai cyfraniad Estyn at wella ansawdd addysg yng Nghymru gael ei ymestyn ymhellach. </a:t>
            </a:r>
          </a:p>
          <a:p>
            <a:pPr lvl="0">
              <a:lnSpc>
                <a:spcPct val="120000"/>
              </a:lnSpc>
            </a:pPr>
            <a:r>
              <a:rPr lang="cy-GB" sz="6400" dirty="0">
                <a:solidFill>
                  <a:schemeClr val="bg1"/>
                </a:solidFill>
                <a:latin typeface="Frutiger 65"/>
              </a:rPr>
              <a:t>Amlinellu’r goblygiadau i ofynion gweithredol Estyn yn y dyfodol.</a:t>
            </a:r>
          </a:p>
          <a:p>
            <a:pPr lvl="0">
              <a:lnSpc>
                <a:spcPct val="120000"/>
              </a:lnSpc>
            </a:pPr>
            <a:r>
              <a:rPr lang="cy-GB" sz="6400" dirty="0">
                <a:solidFill>
                  <a:schemeClr val="bg1"/>
                </a:solidFill>
                <a:latin typeface="Frutiger 65"/>
              </a:rPr>
              <a:t>Nodi’r goblygiadau i system addysg Cymru yn ehangach.</a:t>
            </a:r>
          </a:p>
          <a:p>
            <a:pPr lvl="0">
              <a:lnSpc>
                <a:spcPct val="120000"/>
              </a:lnSpc>
            </a:pPr>
            <a:r>
              <a:rPr lang="cy-GB" sz="6400" dirty="0">
                <a:solidFill>
                  <a:schemeClr val="bg1"/>
                </a:solidFill>
                <a:latin typeface="Frutiger 65"/>
              </a:rPr>
              <a:t>Ystyried a fyddai modd darparu adroddiad interim erbyn mis Hydref 2017.</a:t>
            </a:r>
          </a:p>
          <a:p>
            <a:pPr lvl="0">
              <a:lnSpc>
                <a:spcPct val="120000"/>
              </a:lnSpc>
            </a:pPr>
            <a:r>
              <a:rPr lang="cy-GB" sz="6400" dirty="0">
                <a:solidFill>
                  <a:schemeClr val="bg1"/>
                </a:solidFill>
                <a:latin typeface="Frutiger 65"/>
              </a:rPr>
              <a:t>Darparu adroddiad a gwneud argymhellion ar gyfer rôl a gweithrediad Estyn yn y dyfodol, erbyn dechrau 2018.  </a:t>
            </a:r>
          </a:p>
        </p:txBody>
      </p:sp>
    </p:spTree>
    <p:extLst>
      <p:ext uri="{BB962C8B-B14F-4D97-AF65-F5344CB8AC3E}">
        <p14:creationId xmlns:p14="http://schemas.microsoft.com/office/powerpoint/2010/main" val="8199119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349884"/>
            <a:ext cx="8229600" cy="857250"/>
          </a:xfrm>
        </p:spPr>
        <p:txBody>
          <a:bodyPr>
            <a:normAutofit fontScale="90000"/>
          </a:bodyPr>
          <a:lstStyle/>
          <a:p>
            <a:r>
              <a:rPr lang="cy-GB" b="1" dirty="0">
                <a:solidFill>
                  <a:schemeClr val="bg1"/>
                </a:solidFill>
                <a:latin typeface="Frutiger 65"/>
              </a:rPr>
              <a:t>Beth sydd ei angen o atebolrwydd ac arolygu?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664" y="1207134"/>
            <a:ext cx="8484488" cy="3614436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r>
              <a:rPr lang="cy-GB" sz="8000" dirty="0">
                <a:solidFill>
                  <a:schemeClr val="bg1"/>
                </a:solidFill>
                <a:latin typeface="Frutiger 65"/>
              </a:rPr>
              <a:t>Tystiolaeth </a:t>
            </a:r>
            <a:r>
              <a:rPr lang="cy-GB" sz="8000" u="sng" dirty="0">
                <a:solidFill>
                  <a:schemeClr val="bg1"/>
                </a:solidFill>
                <a:latin typeface="Frutiger 65"/>
              </a:rPr>
              <a:t>amserol</a:t>
            </a:r>
            <a:r>
              <a:rPr lang="cy-GB" sz="8000" dirty="0">
                <a:solidFill>
                  <a:schemeClr val="bg1"/>
                </a:solidFill>
                <a:latin typeface="Frutiger 65"/>
              </a:rPr>
              <a:t> i </a:t>
            </a:r>
            <a:r>
              <a:rPr lang="cy-GB" sz="8000" u="sng" dirty="0">
                <a:solidFill>
                  <a:schemeClr val="bg1"/>
                </a:solidFill>
                <a:latin typeface="Frutiger 65"/>
              </a:rPr>
              <a:t>wella dysgu</a:t>
            </a:r>
            <a:r>
              <a:rPr lang="cy-GB" sz="8000" dirty="0">
                <a:solidFill>
                  <a:schemeClr val="bg1"/>
                </a:solidFill>
                <a:latin typeface="Frutiger 65"/>
              </a:rPr>
              <a:t> pobl ifanc, athrawon, ysgolion a’r system o safbwynt </a:t>
            </a:r>
            <a:r>
              <a:rPr lang="cy-GB" sz="8000" u="sng" dirty="0">
                <a:solidFill>
                  <a:schemeClr val="bg1"/>
                </a:solidFill>
                <a:latin typeface="Frutiger 65"/>
              </a:rPr>
              <a:t>beth sy’n bwysig go iawn</a:t>
            </a:r>
            <a:r>
              <a:rPr lang="cy-GB" sz="8000" dirty="0">
                <a:solidFill>
                  <a:schemeClr val="bg1"/>
                </a:solidFill>
                <a:latin typeface="Frutiger 65"/>
              </a:rPr>
              <a:t> er mwyn gwireddu </a:t>
            </a:r>
            <a:r>
              <a:rPr lang="cy-GB" sz="8000" u="sng" dirty="0">
                <a:solidFill>
                  <a:schemeClr val="bg1"/>
                </a:solidFill>
                <a:latin typeface="Frutiger 65"/>
              </a:rPr>
              <a:t>dibenion y cwricwlwm</a:t>
            </a:r>
            <a:r>
              <a:rPr lang="cy-GB" sz="8000" dirty="0" smtClean="0">
                <a:solidFill>
                  <a:schemeClr val="bg1"/>
                </a:solidFill>
                <a:latin typeface="Frutiger 65"/>
              </a:rPr>
              <a:t>.</a:t>
            </a:r>
            <a:endParaRPr lang="en-GB" sz="8000" dirty="0">
              <a:solidFill>
                <a:schemeClr val="bg1"/>
              </a:solidFill>
              <a:latin typeface="Frutiger 65"/>
            </a:endParaRPr>
          </a:p>
          <a:p>
            <a:pPr>
              <a:lnSpc>
                <a:spcPct val="120000"/>
              </a:lnSpc>
            </a:pPr>
            <a:r>
              <a:rPr lang="cy-GB" sz="8000" u="sng" dirty="0">
                <a:solidFill>
                  <a:schemeClr val="bg1"/>
                </a:solidFill>
                <a:latin typeface="Frutiger 65"/>
              </a:rPr>
              <a:t>Grymuso</a:t>
            </a:r>
            <a:r>
              <a:rPr lang="cy-GB" sz="8000" dirty="0">
                <a:solidFill>
                  <a:schemeClr val="bg1"/>
                </a:solidFill>
                <a:latin typeface="Frutiger 65"/>
              </a:rPr>
              <a:t> pobl ifanc, athrawon, ysgolion a’r system i fynd ar drywydd y llwybrau gorau at ddibenion y cwricwlwm. </a:t>
            </a:r>
            <a:endParaRPr lang="en-GB" sz="8000" dirty="0">
              <a:solidFill>
                <a:schemeClr val="bg1"/>
              </a:solidFill>
              <a:latin typeface="Frutiger 65"/>
            </a:endParaRPr>
          </a:p>
          <a:p>
            <a:pPr>
              <a:lnSpc>
                <a:spcPct val="120000"/>
              </a:lnSpc>
            </a:pPr>
            <a:r>
              <a:rPr lang="cy-GB" sz="8000" u="sng" dirty="0">
                <a:solidFill>
                  <a:schemeClr val="bg1"/>
                </a:solidFill>
                <a:latin typeface="Frutiger 65"/>
              </a:rPr>
              <a:t>Cysondeb a chyd-dynnu</a:t>
            </a:r>
            <a:r>
              <a:rPr lang="cy-GB" sz="8000" dirty="0">
                <a:solidFill>
                  <a:schemeClr val="bg1"/>
                </a:solidFill>
                <a:latin typeface="Frutiger 65"/>
              </a:rPr>
              <a:t> ymysg pawb sy’n gysylltiedig </a:t>
            </a:r>
            <a:r>
              <a:rPr lang="cy-GB" sz="8000" dirty="0" err="1">
                <a:solidFill>
                  <a:schemeClr val="bg1"/>
                </a:solidFill>
                <a:latin typeface="Frutiger 65"/>
              </a:rPr>
              <a:t>â’r</a:t>
            </a:r>
            <a:r>
              <a:rPr lang="cy-GB" sz="8000" dirty="0">
                <a:solidFill>
                  <a:schemeClr val="bg1"/>
                </a:solidFill>
                <a:latin typeface="Frutiger 65"/>
              </a:rPr>
              <a:t> broses ddysgu</a:t>
            </a:r>
            <a:r>
              <a:rPr lang="cy-GB" sz="8000" dirty="0" smtClean="0">
                <a:solidFill>
                  <a:schemeClr val="bg1"/>
                </a:solidFill>
                <a:latin typeface="Frutiger 65"/>
              </a:rPr>
              <a:t>.</a:t>
            </a:r>
            <a:endParaRPr lang="en-GB" sz="8000" dirty="0">
              <a:solidFill>
                <a:schemeClr val="bg1"/>
              </a:solidFill>
              <a:latin typeface="Frutiger 65"/>
            </a:endParaRPr>
          </a:p>
          <a:p>
            <a:pPr>
              <a:lnSpc>
                <a:spcPct val="120000"/>
              </a:lnSpc>
            </a:pPr>
            <a:r>
              <a:rPr lang="cy-GB" sz="8000" u="sng" dirty="0">
                <a:solidFill>
                  <a:schemeClr val="bg1"/>
                </a:solidFill>
                <a:latin typeface="Frutiger 65"/>
              </a:rPr>
              <a:t>Sicrwydd</a:t>
            </a:r>
            <a:r>
              <a:rPr lang="cy-GB" sz="8000" dirty="0">
                <a:solidFill>
                  <a:schemeClr val="bg1"/>
                </a:solidFill>
                <a:latin typeface="Frutiger 65"/>
              </a:rPr>
              <a:t> bod athrawon, ysgolion a’r system yn cyflawni eu cyfrifoldebau i sicrhau bod pobl ifanc yn </a:t>
            </a:r>
            <a:r>
              <a:rPr lang="cy-GB" sz="8000" u="sng" dirty="0">
                <a:solidFill>
                  <a:schemeClr val="bg1"/>
                </a:solidFill>
                <a:latin typeface="Frutiger 65"/>
              </a:rPr>
              <a:t>gwneud cynnydd</a:t>
            </a:r>
            <a:r>
              <a:rPr lang="cy-GB" sz="8000" dirty="0">
                <a:solidFill>
                  <a:schemeClr val="bg1"/>
                </a:solidFill>
                <a:latin typeface="Frutiger 65"/>
              </a:rPr>
              <a:t> gyda’u dysgu ac yn cyrraedd </a:t>
            </a:r>
            <a:r>
              <a:rPr lang="cy-GB" sz="8000" u="sng" dirty="0">
                <a:solidFill>
                  <a:schemeClr val="bg1"/>
                </a:solidFill>
                <a:latin typeface="Frutiger 65"/>
              </a:rPr>
              <a:t>safonau</a:t>
            </a:r>
            <a:r>
              <a:rPr lang="cy-GB" sz="8000" dirty="0">
                <a:solidFill>
                  <a:schemeClr val="bg1"/>
                </a:solidFill>
                <a:latin typeface="Frutiger 65"/>
              </a:rPr>
              <a:t> uchel. </a:t>
            </a:r>
          </a:p>
          <a:p>
            <a:pPr marL="0" indent="0">
              <a:buNone/>
            </a:pPr>
            <a:endParaRPr lang="en-GB" sz="2000" dirty="0">
              <a:solidFill>
                <a:schemeClr val="bg1"/>
              </a:solidFill>
              <a:latin typeface="Frutiger 65"/>
            </a:endParaRPr>
          </a:p>
          <a:p>
            <a:pPr marL="0" indent="0">
              <a:buNone/>
            </a:pPr>
            <a:endParaRPr lang="en-US" sz="2000" dirty="0">
              <a:solidFill>
                <a:schemeClr val="bg1"/>
              </a:solidFill>
              <a:latin typeface="Frutiger 65"/>
            </a:endParaRPr>
          </a:p>
        </p:txBody>
      </p:sp>
    </p:spTree>
    <p:extLst>
      <p:ext uri="{BB962C8B-B14F-4D97-AF65-F5344CB8AC3E}">
        <p14:creationId xmlns:p14="http://schemas.microsoft.com/office/powerpoint/2010/main" val="1695613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y-GB" sz="4000" b="1" dirty="0" smtClean="0">
                <a:solidFill>
                  <a:schemeClr val="bg1"/>
                </a:solidFill>
                <a:latin typeface="Frutiger 65"/>
              </a:rPr>
              <a:t>Ystyriaethau</a:t>
            </a:r>
            <a:endParaRPr lang="cy-GB" sz="4000" b="1" dirty="0">
              <a:solidFill>
                <a:schemeClr val="bg1"/>
              </a:solidFill>
              <a:latin typeface="Frutiger 65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69219"/>
            <a:ext cx="7886700" cy="2395061"/>
          </a:xfrm>
        </p:spPr>
        <p:txBody>
          <a:bodyPr/>
          <a:lstStyle/>
          <a:p>
            <a:r>
              <a:rPr lang="cy-GB" dirty="0">
                <a:solidFill>
                  <a:schemeClr val="bg1"/>
                </a:solidFill>
                <a:latin typeface="Frutiger 65"/>
              </a:rPr>
              <a:t>Allwn ni gynnal yr effaith heb effeithiau negyddol ‘llawer yn y fantol’?</a:t>
            </a:r>
          </a:p>
          <a:p>
            <a:r>
              <a:rPr lang="cy-GB" dirty="0">
                <a:solidFill>
                  <a:schemeClr val="bg1"/>
                </a:solidFill>
                <a:latin typeface="Frutiger 65"/>
              </a:rPr>
              <a:t>Beth yw rôl arolygu allanol mewn system </a:t>
            </a:r>
            <a:r>
              <a:rPr lang="cy-GB" dirty="0" err="1">
                <a:solidFill>
                  <a:schemeClr val="bg1"/>
                </a:solidFill>
                <a:latin typeface="Frutiger 65"/>
              </a:rPr>
              <a:t>hunanwella</a:t>
            </a:r>
            <a:r>
              <a:rPr lang="cy-GB" dirty="0">
                <a:solidFill>
                  <a:schemeClr val="bg1"/>
                </a:solidFill>
                <a:latin typeface="Frutiger 65"/>
              </a:rPr>
              <a:t>?</a:t>
            </a:r>
          </a:p>
          <a:p>
            <a:r>
              <a:rPr lang="cy-GB" dirty="0">
                <a:solidFill>
                  <a:schemeClr val="bg1"/>
                </a:solidFill>
                <a:latin typeface="Frutiger 65"/>
              </a:rPr>
              <a:t>Pa mor bell y mae modd/y dylid cyfuno swyddogaethau gwella a sicrwydd?</a:t>
            </a:r>
          </a:p>
          <a:p>
            <a:r>
              <a:rPr lang="cy-GB" dirty="0">
                <a:solidFill>
                  <a:schemeClr val="bg1"/>
                </a:solidFill>
                <a:latin typeface="Frutiger 65"/>
              </a:rPr>
              <a:t>Pa mor ‘aeddfed’ yw’r system addysg yng Nghymru?</a:t>
            </a:r>
          </a:p>
          <a:p>
            <a:endParaRPr lang="en-US" dirty="0">
              <a:solidFill>
                <a:schemeClr val="bg1"/>
              </a:solidFill>
              <a:latin typeface="Frutiger 65"/>
            </a:endParaRPr>
          </a:p>
        </p:txBody>
      </p:sp>
    </p:spTree>
    <p:extLst>
      <p:ext uri="{BB962C8B-B14F-4D97-AF65-F5344CB8AC3E}">
        <p14:creationId xmlns:p14="http://schemas.microsoft.com/office/powerpoint/2010/main" val="25259747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87474"/>
            <a:ext cx="8229600" cy="857250"/>
          </a:xfrm>
        </p:spPr>
        <p:txBody>
          <a:bodyPr>
            <a:normAutofit fontScale="90000"/>
          </a:bodyPr>
          <a:lstStyle/>
          <a:p>
            <a:r>
              <a:rPr lang="cy-GB" b="1" dirty="0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Arolygiaeth Ddysgu</a:t>
            </a:r>
            <a:r>
              <a:rPr lang="cy-GB" b="1" dirty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/>
            </a:r>
            <a:br>
              <a:rPr lang="cy-GB" b="1" dirty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</a:br>
            <a:endParaRPr lang="cy-GB" b="1" dirty="0">
              <a:solidFill>
                <a:schemeClr val="bg1"/>
              </a:solidFill>
              <a:latin typeface="Frutiger 65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1540"/>
            <a:ext cx="8229600" cy="4340040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cy-GB" sz="8000" b="1" dirty="0">
                <a:solidFill>
                  <a:schemeClr val="bg1"/>
                </a:solidFill>
                <a:latin typeface="Frutiger 65"/>
              </a:rPr>
              <a:t>Adolygiad Annibynnol o Estyn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y-GB" sz="3600" dirty="0" smtClean="0">
                <a:solidFill>
                  <a:schemeClr val="bg1"/>
                </a:solidFill>
                <a:latin typeface="Frutiger 65"/>
              </a:rPr>
              <a:t>1</a:t>
            </a:r>
            <a:r>
              <a:rPr lang="cy-GB" sz="3600" dirty="0">
                <a:solidFill>
                  <a:schemeClr val="bg1"/>
                </a:solidFill>
                <a:latin typeface="Frutiger 65"/>
              </a:rPr>
              <a:t>. </a:t>
            </a:r>
            <a:r>
              <a:rPr lang="cy-GB" sz="3600" dirty="0" smtClean="0">
                <a:solidFill>
                  <a:schemeClr val="bg1"/>
                </a:solidFill>
                <a:latin typeface="Frutiger 65"/>
              </a:rPr>
              <a:t>Cyflwyniad</a:t>
            </a:r>
            <a:endParaRPr lang="cy-GB" sz="3600" dirty="0">
              <a:solidFill>
                <a:schemeClr val="bg1"/>
              </a:solidFill>
              <a:latin typeface="Frutiger 65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cy-GB" sz="3600" dirty="0">
                <a:solidFill>
                  <a:schemeClr val="bg1"/>
                </a:solidFill>
                <a:latin typeface="Frutiger 65"/>
              </a:rPr>
              <a:t>2. Cyd-destun presennol addysg yng </a:t>
            </a:r>
            <a:r>
              <a:rPr lang="cy-GB" sz="3600" dirty="0" smtClean="0">
                <a:solidFill>
                  <a:schemeClr val="bg1"/>
                </a:solidFill>
                <a:latin typeface="Frutiger 65"/>
              </a:rPr>
              <a:t>Nghymru</a:t>
            </a:r>
            <a:endParaRPr lang="cy-GB" sz="3600" dirty="0">
              <a:solidFill>
                <a:schemeClr val="bg1"/>
              </a:solidFill>
              <a:latin typeface="Frutiger 65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cy-GB" sz="3600" dirty="0">
                <a:solidFill>
                  <a:schemeClr val="bg1"/>
                </a:solidFill>
                <a:latin typeface="Frutiger 65"/>
              </a:rPr>
              <a:t>3. </a:t>
            </a:r>
            <a:r>
              <a:rPr lang="cy-GB" sz="3600" dirty="0" smtClean="0">
                <a:solidFill>
                  <a:schemeClr val="bg1"/>
                </a:solidFill>
                <a:latin typeface="Frutiger 65"/>
              </a:rPr>
              <a:t>Gwaith </a:t>
            </a:r>
            <a:r>
              <a:rPr lang="cy-GB" sz="3600" dirty="0">
                <a:solidFill>
                  <a:schemeClr val="bg1"/>
                </a:solidFill>
                <a:latin typeface="Frutiger 65"/>
              </a:rPr>
              <a:t>Estyn ar hyn o bryd: canfyddiadau ac ystyriaethau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y-GB" sz="3600" dirty="0">
                <a:solidFill>
                  <a:schemeClr val="bg1"/>
                </a:solidFill>
                <a:latin typeface="Frutiger 65"/>
              </a:rPr>
              <a:t> </a:t>
            </a:r>
            <a:r>
              <a:rPr lang="cy-GB" sz="3600" dirty="0" smtClean="0">
                <a:solidFill>
                  <a:schemeClr val="bg1"/>
                </a:solidFill>
                <a:latin typeface="Frutiger 65"/>
              </a:rPr>
              <a:t>4</a:t>
            </a:r>
            <a:r>
              <a:rPr lang="cy-GB" sz="3600" dirty="0">
                <a:solidFill>
                  <a:schemeClr val="bg1"/>
                </a:solidFill>
                <a:latin typeface="Frutiger 65"/>
              </a:rPr>
              <a:t>. Estyn, arolygu a diwygio </a:t>
            </a:r>
            <a:r>
              <a:rPr lang="cy-GB" sz="3600" dirty="0" smtClean="0">
                <a:solidFill>
                  <a:schemeClr val="bg1"/>
                </a:solidFill>
                <a:latin typeface="Frutiger 65"/>
              </a:rPr>
              <a:t>addysg</a:t>
            </a:r>
            <a:endParaRPr lang="cy-GB" sz="3600" dirty="0">
              <a:solidFill>
                <a:schemeClr val="bg1"/>
              </a:solidFill>
              <a:latin typeface="Frutiger 65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cy-GB" sz="3600" dirty="0">
                <a:solidFill>
                  <a:schemeClr val="bg1"/>
                </a:solidFill>
                <a:latin typeface="Frutiger 65"/>
              </a:rPr>
              <a:t>5. Arolygu ysgolion yn y </a:t>
            </a:r>
            <a:r>
              <a:rPr lang="cy-GB" sz="3600" dirty="0" smtClean="0">
                <a:solidFill>
                  <a:schemeClr val="bg1"/>
                </a:solidFill>
                <a:latin typeface="Frutiger 65"/>
              </a:rPr>
              <a:t>dyfodol</a:t>
            </a:r>
            <a:endParaRPr lang="cy-GB" sz="3600" dirty="0">
              <a:solidFill>
                <a:schemeClr val="bg1"/>
              </a:solidFill>
              <a:latin typeface="Frutiger 65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cy-GB" sz="3600" dirty="0">
                <a:solidFill>
                  <a:schemeClr val="bg1"/>
                </a:solidFill>
                <a:latin typeface="Frutiger 65"/>
              </a:rPr>
              <a:t>6. Gwerthuso ar lefel systemau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y-GB" sz="3600" dirty="0">
                <a:solidFill>
                  <a:schemeClr val="bg1"/>
                </a:solidFill>
                <a:latin typeface="Frutiger 65"/>
              </a:rPr>
              <a:t> </a:t>
            </a:r>
            <a:r>
              <a:rPr lang="cy-GB" sz="3600" dirty="0" smtClean="0">
                <a:solidFill>
                  <a:schemeClr val="bg1"/>
                </a:solidFill>
                <a:latin typeface="Frutiger 65"/>
              </a:rPr>
              <a:t>7</a:t>
            </a:r>
            <a:r>
              <a:rPr lang="cy-GB" sz="3600" dirty="0">
                <a:solidFill>
                  <a:schemeClr val="bg1"/>
                </a:solidFill>
                <a:latin typeface="Frutiger 65"/>
              </a:rPr>
              <a:t>. Goblygiadau </a:t>
            </a:r>
            <a:r>
              <a:rPr lang="cy-GB" sz="3600" dirty="0" smtClean="0">
                <a:solidFill>
                  <a:schemeClr val="bg1"/>
                </a:solidFill>
                <a:latin typeface="Frutiger 65"/>
              </a:rPr>
              <a:t>ehangach</a:t>
            </a:r>
            <a:endParaRPr lang="cy-GB" sz="3600" dirty="0">
              <a:solidFill>
                <a:schemeClr val="bg1"/>
              </a:solidFill>
              <a:latin typeface="Frutiger 65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cy-GB" sz="3600" dirty="0">
                <a:solidFill>
                  <a:schemeClr val="bg1"/>
                </a:solidFill>
                <a:latin typeface="Frutiger 65"/>
              </a:rPr>
              <a:t>8. </a:t>
            </a:r>
            <a:r>
              <a:rPr lang="cy-GB" sz="3600" dirty="0" smtClean="0">
                <a:solidFill>
                  <a:schemeClr val="bg1"/>
                </a:solidFill>
                <a:latin typeface="Frutiger 65"/>
              </a:rPr>
              <a:t>Casgliadau</a:t>
            </a:r>
            <a:endParaRPr lang="cy-GB" sz="3600" dirty="0">
              <a:solidFill>
                <a:schemeClr val="bg1"/>
              </a:solidFill>
              <a:latin typeface="Frutiger 65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cy-GB" sz="3600" dirty="0">
                <a:solidFill>
                  <a:schemeClr val="bg1"/>
                </a:solidFill>
                <a:latin typeface="Frutiger 65"/>
              </a:rPr>
              <a:t>9. </a:t>
            </a:r>
            <a:r>
              <a:rPr lang="cy-GB" sz="3600" dirty="0" smtClean="0">
                <a:solidFill>
                  <a:schemeClr val="bg1"/>
                </a:solidFill>
                <a:latin typeface="Frutiger 65"/>
              </a:rPr>
              <a:t>Argymhellion</a:t>
            </a:r>
            <a:endParaRPr lang="en-GB" sz="3600" dirty="0">
              <a:solidFill>
                <a:schemeClr val="bg1"/>
              </a:solidFill>
              <a:latin typeface="Frutiger 65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cy-GB" sz="3600" dirty="0">
                <a:solidFill>
                  <a:schemeClr val="bg1"/>
                </a:solidFill>
                <a:latin typeface="Frutiger 65"/>
              </a:rPr>
              <a:t>109 tudalen/27,000 gair</a:t>
            </a:r>
            <a:endParaRPr lang="cy-GB" sz="4800" dirty="0">
              <a:solidFill>
                <a:schemeClr val="bg1"/>
              </a:solidFill>
              <a:latin typeface="Frutiger 65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dirty="0">
              <a:solidFill>
                <a:schemeClr val="bg1"/>
              </a:solidFill>
              <a:latin typeface="Frutiger 65"/>
            </a:endParaRPr>
          </a:p>
        </p:txBody>
      </p:sp>
    </p:spTree>
    <p:extLst>
      <p:ext uri="{BB962C8B-B14F-4D97-AF65-F5344CB8AC3E}">
        <p14:creationId xmlns:p14="http://schemas.microsoft.com/office/powerpoint/2010/main" val="9759876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832"/>
            <a:ext cx="8229600" cy="857250"/>
          </a:xfrm>
        </p:spPr>
        <p:txBody>
          <a:bodyPr/>
          <a:lstStyle/>
          <a:p>
            <a:r>
              <a:rPr lang="cy-GB" b="1" dirty="0">
                <a:solidFill>
                  <a:schemeClr val="bg1"/>
                </a:solidFill>
                <a:latin typeface="Frutiger 65"/>
              </a:rPr>
              <a:t>Cryfderau Estyn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51570"/>
            <a:ext cx="8229600" cy="4104456"/>
          </a:xfrm>
        </p:spPr>
        <p:txBody>
          <a:bodyPr>
            <a:normAutofit fontScale="85000" lnSpcReduction="20000"/>
          </a:bodyPr>
          <a:lstStyle/>
          <a:p>
            <a:pPr>
              <a:buFont typeface="Wingdings" charset="2"/>
              <a:buChar char="Ø"/>
            </a:pPr>
            <a:r>
              <a:rPr lang="cy-GB" b="1" dirty="0">
                <a:solidFill>
                  <a:schemeClr val="bg1"/>
                </a:solidFill>
                <a:latin typeface="Frutiger 65"/>
              </a:rPr>
              <a:t>Llawer iawn o hygrededd </a:t>
            </a:r>
            <a:r>
              <a:rPr lang="cy-GB" dirty="0">
                <a:solidFill>
                  <a:schemeClr val="bg1"/>
                </a:solidFill>
                <a:latin typeface="Frutiger 65"/>
              </a:rPr>
              <a:t>am fod yn annibynnol ac yn broffesiynol.</a:t>
            </a:r>
          </a:p>
          <a:p>
            <a:pPr>
              <a:buFont typeface="Wingdings" charset="2"/>
              <a:buChar char="Ø"/>
            </a:pPr>
            <a:endParaRPr lang="en-GB" b="1" dirty="0">
              <a:solidFill>
                <a:schemeClr val="bg1"/>
              </a:solidFill>
              <a:latin typeface="Frutiger 65"/>
            </a:endParaRPr>
          </a:p>
          <a:p>
            <a:pPr>
              <a:buFont typeface="Wingdings" charset="2"/>
              <a:buChar char="Ø"/>
            </a:pPr>
            <a:r>
              <a:rPr lang="cy-GB" b="1" dirty="0">
                <a:solidFill>
                  <a:schemeClr val="bg1"/>
                </a:solidFill>
                <a:latin typeface="Frutiger 65"/>
              </a:rPr>
              <a:t>Rôl annibynnol </a:t>
            </a:r>
            <a:r>
              <a:rPr lang="cy-GB" dirty="0">
                <a:solidFill>
                  <a:schemeClr val="bg1"/>
                </a:solidFill>
                <a:latin typeface="Frutiger 65"/>
              </a:rPr>
              <a:t>yn monitro perfformiad.</a:t>
            </a:r>
          </a:p>
          <a:p>
            <a:pPr marL="0" indent="0">
              <a:buNone/>
            </a:pPr>
            <a:r>
              <a:rPr lang="cy-GB" dirty="0">
                <a:solidFill>
                  <a:schemeClr val="bg1"/>
                </a:solidFill>
                <a:latin typeface="Frutiger 65"/>
              </a:rPr>
              <a:t> </a:t>
            </a:r>
          </a:p>
          <a:p>
            <a:pPr>
              <a:buFont typeface="Wingdings" charset="2"/>
              <a:buChar char="Ø"/>
            </a:pPr>
            <a:r>
              <a:rPr lang="cy-GB" b="1" dirty="0">
                <a:solidFill>
                  <a:schemeClr val="bg1"/>
                </a:solidFill>
                <a:latin typeface="Frutiger 65"/>
              </a:rPr>
              <a:t>Pennu disgwyliadau.</a:t>
            </a:r>
          </a:p>
          <a:p>
            <a:pPr marL="0" indent="0">
              <a:buNone/>
            </a:pPr>
            <a:r>
              <a:rPr lang="cy-GB" dirty="0">
                <a:solidFill>
                  <a:schemeClr val="bg1"/>
                </a:solidFill>
                <a:latin typeface="Frutiger 65"/>
              </a:rPr>
              <a:t> </a:t>
            </a:r>
          </a:p>
          <a:p>
            <a:pPr>
              <a:buFont typeface="Wingdings" charset="2"/>
              <a:buChar char="Ø"/>
            </a:pPr>
            <a:r>
              <a:rPr lang="cy-GB" b="1" dirty="0">
                <a:solidFill>
                  <a:schemeClr val="bg1"/>
                </a:solidFill>
                <a:latin typeface="Frutiger 65"/>
              </a:rPr>
              <a:t>Nodi a rhannu arferion gorau.</a:t>
            </a:r>
          </a:p>
          <a:p>
            <a:pPr marL="0" indent="0">
              <a:buNone/>
            </a:pPr>
            <a:r>
              <a:rPr lang="cy-GB" b="1" dirty="0">
                <a:solidFill>
                  <a:schemeClr val="bg1"/>
                </a:solidFill>
                <a:latin typeface="Frutiger 65"/>
              </a:rPr>
              <a:t> </a:t>
            </a:r>
          </a:p>
          <a:p>
            <a:pPr>
              <a:buFont typeface="Wingdings" charset="2"/>
              <a:buChar char="Ø"/>
            </a:pPr>
            <a:r>
              <a:rPr lang="cy-GB" dirty="0">
                <a:solidFill>
                  <a:schemeClr val="bg1"/>
                </a:solidFill>
                <a:latin typeface="Frutiger 65"/>
              </a:rPr>
              <a:t>Sefydliad </a:t>
            </a:r>
            <a:r>
              <a:rPr lang="cy-GB" b="1" dirty="0">
                <a:solidFill>
                  <a:schemeClr val="bg1"/>
                </a:solidFill>
                <a:latin typeface="Frutiger 65"/>
              </a:rPr>
              <a:t>effeithlon, hyblyg ac arloesol </a:t>
            </a:r>
            <a:r>
              <a:rPr lang="cy-GB" dirty="0">
                <a:solidFill>
                  <a:schemeClr val="bg1"/>
                </a:solidFill>
                <a:latin typeface="Frutiger 65"/>
              </a:rPr>
              <a:t>sy’n arwain y ffordd mewn rhai agweddau o arolygu yn rhyngwladol. Nodwyd yn nhystiolaeth yr Adolygiad bod ei ran yn arolygu arolygwyr cymheiriaid a’r rhai a oedd wedi’u henwebu o’r ysgol yn gryfderau go iawn yn ei ddull presennol o weithredu. </a:t>
            </a:r>
          </a:p>
          <a:p>
            <a:pPr marL="0" indent="0">
              <a:buNone/>
            </a:pPr>
            <a:endParaRPr lang="en-GB" b="1" dirty="0" smtClean="0">
              <a:solidFill>
                <a:schemeClr val="bg1"/>
              </a:solidFill>
              <a:latin typeface="Frutiger 65"/>
            </a:endParaRPr>
          </a:p>
          <a:p>
            <a:pPr marL="0" indent="0" algn="ctr">
              <a:buNone/>
            </a:pPr>
            <a:r>
              <a:rPr lang="cy-GB" b="1" dirty="0" smtClean="0">
                <a:solidFill>
                  <a:schemeClr val="bg1"/>
                </a:solidFill>
                <a:latin typeface="Frutiger 65"/>
              </a:rPr>
              <a:t>Mae’r </a:t>
            </a:r>
            <a:r>
              <a:rPr lang="cy-GB" b="1" dirty="0">
                <a:solidFill>
                  <a:schemeClr val="bg1"/>
                </a:solidFill>
                <a:latin typeface="Frutiger 65"/>
              </a:rPr>
              <a:t>cryfderau pwysig hyn yn ei waith presennol yn llwyfan cadarn ar gyfer newidiadau a fydd yn angenrheidiol i’w rôl a’i arferion yn y dyfodol.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  <a:latin typeface="Frutiger 65"/>
            </a:endParaRPr>
          </a:p>
        </p:txBody>
      </p:sp>
    </p:spTree>
    <p:extLst>
      <p:ext uri="{BB962C8B-B14F-4D97-AF65-F5344CB8AC3E}">
        <p14:creationId xmlns:p14="http://schemas.microsoft.com/office/powerpoint/2010/main" val="28532527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-868"/>
            <a:ext cx="8229600" cy="857250"/>
          </a:xfrm>
        </p:spPr>
        <p:txBody>
          <a:bodyPr>
            <a:normAutofit/>
          </a:bodyPr>
          <a:lstStyle/>
          <a:p>
            <a:r>
              <a:rPr lang="cy-GB" b="1" dirty="0">
                <a:solidFill>
                  <a:schemeClr val="bg1"/>
                </a:solidFill>
                <a:latin typeface="Frutiger 65"/>
              </a:rPr>
              <a:t>Hyblygrwydd o ran Ychwanegu Gwerth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51570"/>
            <a:ext cx="8229600" cy="4050450"/>
          </a:xfrm>
        </p:spPr>
        <p:txBody>
          <a:bodyPr>
            <a:normAutofit lnSpcReduction="10000"/>
          </a:bodyPr>
          <a:lstStyle/>
          <a:p>
            <a:pPr>
              <a:buFont typeface="Wingdings" charset="2"/>
              <a:buChar char="Ø"/>
            </a:pPr>
            <a:r>
              <a:rPr lang="cy-GB" dirty="0">
                <a:solidFill>
                  <a:schemeClr val="bg1"/>
                </a:solidFill>
                <a:latin typeface="Frutiger 65"/>
              </a:rPr>
              <a:t>Bydd cwmpas y rhaglen ddiwygio addysg yn golygu y bydd llawer iawn mwy o alw ychwanegol ar bob lefel ar y system hyd y gellir rhagweld. </a:t>
            </a:r>
          </a:p>
          <a:p>
            <a:pPr>
              <a:buFont typeface="Wingdings" charset="2"/>
              <a:buChar char="Ø"/>
            </a:pPr>
            <a:r>
              <a:rPr lang="cy-GB" dirty="0">
                <a:solidFill>
                  <a:schemeClr val="bg1"/>
                </a:solidFill>
                <a:latin typeface="Frutiger 65"/>
              </a:rPr>
              <a:t>Yn wahanol i wledydd eraill y DU fel yr Alban ac Iwerddon, nid oes gan Gymru gorff cenedlaethol mwyach i gefnogi’r broses o ddatblygu cwricwlwm yn genedlaethol ac mewn ysgolion.</a:t>
            </a:r>
          </a:p>
          <a:p>
            <a:pPr>
              <a:buFont typeface="Wingdings" charset="2"/>
              <a:buChar char="Ø"/>
            </a:pPr>
            <a:r>
              <a:rPr lang="cy-GB" dirty="0">
                <a:solidFill>
                  <a:schemeClr val="bg1"/>
                </a:solidFill>
                <a:latin typeface="Frutiger 65"/>
              </a:rPr>
              <a:t>Felly, mae gofyn i’r holl sefydliadau hynny sy’n berthnasol i ysgolion sicrhau eu bod yn chwarae eu rhan yn llawn wrth gefnogi’r broses ddiwygio. </a:t>
            </a:r>
          </a:p>
          <a:p>
            <a:pPr>
              <a:buFont typeface="Wingdings" charset="2"/>
              <a:buChar char="Ø"/>
            </a:pPr>
            <a:endParaRPr lang="en-GB" sz="1200" b="1" dirty="0">
              <a:solidFill>
                <a:schemeClr val="bg1"/>
              </a:solidFill>
              <a:latin typeface="Frutiger 65"/>
            </a:endParaRPr>
          </a:p>
          <a:p>
            <a:pPr marL="0" indent="0" algn="ctr">
              <a:buNone/>
            </a:pPr>
            <a:r>
              <a:rPr lang="cy-GB" b="1" dirty="0">
                <a:solidFill>
                  <a:schemeClr val="bg1"/>
                </a:solidFill>
                <a:latin typeface="Frutiger 65"/>
              </a:rPr>
              <a:t>Bydd yn hanfodol, felly, bod cyrff cenedlaethol a lleol perthnasol, gan gynnwys Estyn, yn darparu cefnogaeth allanol o’r fath pryd bynnag y </a:t>
            </a:r>
            <a:r>
              <a:rPr lang="cy-GB" b="1" dirty="0" err="1">
                <a:solidFill>
                  <a:schemeClr val="bg1"/>
                </a:solidFill>
                <a:latin typeface="Frutiger 65"/>
              </a:rPr>
              <a:t>gallant</a:t>
            </a:r>
            <a:r>
              <a:rPr lang="cy-GB" b="1" dirty="0">
                <a:solidFill>
                  <a:schemeClr val="bg1"/>
                </a:solidFill>
                <a:latin typeface="Frutiger 65"/>
              </a:rPr>
              <a:t>. 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  <a:latin typeface="Frutiger 65"/>
            </a:endParaRPr>
          </a:p>
        </p:txBody>
      </p:sp>
    </p:spTree>
    <p:extLst>
      <p:ext uri="{BB962C8B-B14F-4D97-AF65-F5344CB8AC3E}">
        <p14:creationId xmlns:p14="http://schemas.microsoft.com/office/powerpoint/2010/main" val="299088535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735546"/>
          </a:xfrm>
        </p:spPr>
        <p:txBody>
          <a:bodyPr/>
          <a:lstStyle/>
          <a:p>
            <a:r>
              <a:rPr lang="cy-GB" b="1" dirty="0">
                <a:solidFill>
                  <a:schemeClr val="bg1"/>
                </a:solidFill>
                <a:latin typeface="Frutiger 65"/>
              </a:rPr>
              <a:t> Safonau a Dibenion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735546"/>
            <a:ext cx="8229600" cy="441591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y-GB" b="1" dirty="0">
                <a:solidFill>
                  <a:schemeClr val="bg1"/>
                </a:solidFill>
                <a:latin typeface="Frutiger 65"/>
              </a:rPr>
              <a:t>Prawf eithaf y diwygio fydd i ba raddau y bydd y safonau y bydd y bobl ifanc yn eu cyflawni yng nghyswllt pedwar diben y cwricwlwm ac ansawdd eu dysgu wedi gwella.</a:t>
            </a:r>
          </a:p>
          <a:p>
            <a:pPr marL="0" indent="0">
              <a:buNone/>
            </a:pPr>
            <a:r>
              <a:rPr lang="cy-GB" b="1" dirty="0">
                <a:solidFill>
                  <a:schemeClr val="bg1"/>
                </a:solidFill>
                <a:latin typeface="Frutiger 65"/>
              </a:rPr>
              <a:t> </a:t>
            </a:r>
          </a:p>
          <a:p>
            <a:pPr>
              <a:buFont typeface="Wingdings" charset="2"/>
              <a:buChar char="Ø"/>
            </a:pPr>
            <a:r>
              <a:rPr lang="cy-GB" dirty="0">
                <a:solidFill>
                  <a:schemeClr val="bg1"/>
                </a:solidFill>
                <a:latin typeface="Frutiger 65"/>
              </a:rPr>
              <a:t>Er mwyn cael syniad o’r llwyddiant, bydd </a:t>
            </a:r>
            <a:r>
              <a:rPr lang="cy-GB" b="1" dirty="0">
                <a:solidFill>
                  <a:schemeClr val="bg1"/>
                </a:solidFill>
                <a:latin typeface="Frutiger 65"/>
              </a:rPr>
              <a:t>angen bod yn glir iawn ynghylch yr hyn a olygir gan ‘safonau’ cyflawni</a:t>
            </a:r>
            <a:r>
              <a:rPr lang="cy-GB" dirty="0">
                <a:solidFill>
                  <a:schemeClr val="bg1"/>
                </a:solidFill>
                <a:latin typeface="Frutiger 65"/>
              </a:rPr>
              <a:t>. Ni fydd diffiniad cul o ran mesur llythrennedd, rhifedd a nifer y cymwysterau yn adlewyrchu goblygiadau llawn pedwar diben y cwricwlwm ar gyfer sut mae pobl ifanc yn dysgu a’u llesiant. Ar y llaw arall, ni fyddai honiadau amwys yng nghyswllt y dibenion yn caniatáu manylrwydd angenrheidiol yn y broses o werthuso effaith y diwygio. </a:t>
            </a:r>
          </a:p>
          <a:p>
            <a:pPr marL="0" indent="0">
              <a:buNone/>
            </a:pPr>
            <a:r>
              <a:rPr lang="cy-GB" dirty="0">
                <a:solidFill>
                  <a:schemeClr val="bg1"/>
                </a:solidFill>
                <a:latin typeface="Frutiger 65"/>
              </a:rPr>
              <a:t> </a:t>
            </a:r>
          </a:p>
          <a:p>
            <a:pPr marL="0" indent="0" algn="ctr">
              <a:buNone/>
            </a:pPr>
            <a:r>
              <a:rPr lang="cy-GB" sz="1900" b="1" dirty="0">
                <a:solidFill>
                  <a:schemeClr val="bg1"/>
                </a:solidFill>
                <a:latin typeface="Frutiger 65"/>
              </a:rPr>
              <a:t>Felly, er mwyn datblygu fframwaith asesu a gwerthuso cenedlaethol, bydd gofyn cael cytundeb a chyd-ddealltwriaeth o sut beth fydd diwygio llwyddiannus o ran safonau, mesurau dilys a dangosyddion.  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  <a:latin typeface="Frutiger 65"/>
            </a:endParaRPr>
          </a:p>
        </p:txBody>
      </p:sp>
    </p:spTree>
    <p:extLst>
      <p:ext uri="{BB962C8B-B14F-4D97-AF65-F5344CB8AC3E}">
        <p14:creationId xmlns:p14="http://schemas.microsoft.com/office/powerpoint/2010/main" val="3133743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-13584"/>
            <a:ext cx="8229600" cy="857250"/>
          </a:xfrm>
        </p:spPr>
        <p:txBody>
          <a:bodyPr/>
          <a:lstStyle/>
          <a:p>
            <a:r>
              <a:rPr lang="cy-GB" b="1" dirty="0">
                <a:solidFill>
                  <a:schemeClr val="bg1"/>
                </a:solidFill>
                <a:latin typeface="Frutiger 65"/>
              </a:rPr>
              <a:t>Cytundebau Arolygu Newydd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49846"/>
            <a:ext cx="8229600" cy="3783114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Ø"/>
            </a:pPr>
            <a:r>
              <a:rPr lang="cy-GB" dirty="0">
                <a:solidFill>
                  <a:schemeClr val="bg1"/>
                </a:solidFill>
                <a:latin typeface="Frutiger 65"/>
              </a:rPr>
              <a:t>Mae Estyn wedi cyfrannu’n uniongyrchol ac yn adeiladol at y rhaglen ddiwygio bresennol. Mae ei </a:t>
            </a:r>
            <a:r>
              <a:rPr lang="cy-GB" b="1" dirty="0">
                <a:solidFill>
                  <a:schemeClr val="bg1"/>
                </a:solidFill>
                <a:latin typeface="Frutiger 65"/>
              </a:rPr>
              <a:t>drefniadau arolygu newydd yn arwydd o fodel arolygu sy’n fwy ymatebol</a:t>
            </a:r>
            <a:r>
              <a:rPr lang="cy-GB" dirty="0">
                <a:solidFill>
                  <a:schemeClr val="bg1"/>
                </a:solidFill>
                <a:latin typeface="Frutiger 65"/>
              </a:rPr>
              <a:t>. </a:t>
            </a:r>
          </a:p>
          <a:p>
            <a:pPr>
              <a:buFont typeface="Wingdings" charset="2"/>
              <a:buChar char="Ø"/>
            </a:pPr>
            <a:r>
              <a:rPr lang="cy-GB" dirty="0">
                <a:solidFill>
                  <a:schemeClr val="bg1"/>
                </a:solidFill>
                <a:latin typeface="Frutiger 65"/>
              </a:rPr>
              <a:t>Mae arolygwyr yn rhoi mwy o sylw i addysgu a dysgu a pha mor ymatebol yw’r ysgolion i arloesi, ymhlith gwelliannau eraill.  </a:t>
            </a:r>
          </a:p>
          <a:p>
            <a:pPr>
              <a:buFont typeface="Wingdings" charset="2"/>
              <a:buChar char="Ø"/>
            </a:pPr>
            <a:r>
              <a:rPr lang="cy-GB" dirty="0">
                <a:solidFill>
                  <a:schemeClr val="bg1"/>
                </a:solidFill>
                <a:latin typeface="Frutiger 65"/>
              </a:rPr>
              <a:t>Y bwriad yw helpu ysgolion i weld arolygu fel profiad dysgu, ac nid fel elfen o atebolrwydd yn unig. </a:t>
            </a:r>
          </a:p>
          <a:p>
            <a:pPr marL="0" indent="0" algn="ctr">
              <a:buNone/>
            </a:pPr>
            <a:endParaRPr lang="en-GB" b="1" dirty="0">
              <a:solidFill>
                <a:schemeClr val="bg1"/>
              </a:solidFill>
              <a:latin typeface="Frutiger 65"/>
            </a:endParaRPr>
          </a:p>
          <a:p>
            <a:pPr marL="0" indent="0" algn="ctr">
              <a:buNone/>
            </a:pPr>
            <a:r>
              <a:rPr lang="cy-GB" b="1" dirty="0">
                <a:solidFill>
                  <a:schemeClr val="bg1"/>
                </a:solidFill>
                <a:latin typeface="Frutiger 65"/>
              </a:rPr>
              <a:t>Mae’r trefniadau arolygu presennol yn cynrychioli cam pwysig tuag at </a:t>
            </a:r>
            <a:r>
              <a:rPr lang="cy-GB" b="1" dirty="0" err="1">
                <a:solidFill>
                  <a:schemeClr val="bg1"/>
                </a:solidFill>
                <a:latin typeface="Frutiger 65"/>
              </a:rPr>
              <a:t>ailddychmygu</a:t>
            </a:r>
            <a:r>
              <a:rPr lang="cy-GB" b="1" dirty="0">
                <a:solidFill>
                  <a:schemeClr val="bg1"/>
                </a:solidFill>
                <a:latin typeface="Frutiger 65"/>
              </a:rPr>
              <a:t> arolygu yn y system addysg wedi’i diwygio</a:t>
            </a:r>
            <a:r>
              <a:rPr lang="cy-GB" b="1" dirty="0" smtClean="0">
                <a:solidFill>
                  <a:schemeClr val="bg1"/>
                </a:solidFill>
                <a:latin typeface="Frutiger 65"/>
              </a:rPr>
              <a:t>.</a:t>
            </a:r>
            <a:endParaRPr lang="cy-GB" b="1" dirty="0">
              <a:solidFill>
                <a:schemeClr val="bg1"/>
              </a:solidFill>
              <a:latin typeface="Frutiger 65"/>
            </a:endParaRPr>
          </a:p>
        </p:txBody>
      </p:sp>
    </p:spTree>
    <p:extLst>
      <p:ext uri="{BB962C8B-B14F-4D97-AF65-F5344CB8AC3E}">
        <p14:creationId xmlns:p14="http://schemas.microsoft.com/office/powerpoint/2010/main" val="4246598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681" y="280021"/>
            <a:ext cx="1890522" cy="692658"/>
          </a:xfrm>
          <a:prstGeom prst="rect">
            <a:avLst/>
          </a:prstGeom>
        </p:spPr>
      </p:pic>
      <p:pic>
        <p:nvPicPr>
          <p:cNvPr id="5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6664" y="136003"/>
            <a:ext cx="1014984" cy="980694"/>
          </a:xfrm>
          <a:prstGeom prst="rect">
            <a:avLst/>
          </a:prstGeom>
        </p:spPr>
      </p:pic>
      <p:sp>
        <p:nvSpPr>
          <p:cNvPr id="11" name="Blwch Testun 10"/>
          <p:cNvSpPr txBox="1"/>
          <p:nvPr/>
        </p:nvSpPr>
        <p:spPr>
          <a:xfrm>
            <a:off x="712298" y="3484797"/>
            <a:ext cx="7743287" cy="931022"/>
          </a:xfrm>
          <a:prstGeom prst="rect">
            <a:avLst/>
          </a:prstGeom>
          <a:noFill/>
        </p:spPr>
        <p:txBody>
          <a:bodyPr wrap="square" lIns="64448" tIns="33736" rIns="64448" bIns="33736" rtlCol="0">
            <a:spAutoFit/>
          </a:bodyPr>
          <a:lstStyle/>
          <a:p>
            <a:pPr lvl="0" algn="ctr"/>
            <a:r>
              <a:rPr lang="en-GB" sz="2800" b="1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Steve Davies</a:t>
            </a:r>
          </a:p>
          <a:p>
            <a:pPr lvl="0" algn="ctr"/>
            <a:r>
              <a:rPr lang="en-GB" sz="2800" dirty="0" err="1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Llywodraeth</a:t>
            </a:r>
            <a:r>
              <a:rPr lang="en-GB" sz="2800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Cymru</a:t>
            </a:r>
            <a:endParaRPr lang="en-GB" sz="2800" dirty="0">
              <a:solidFill>
                <a:schemeClr val="bg1"/>
              </a:solidFill>
              <a:latin typeface="Frutiger 65" charset="0"/>
              <a:ea typeface="Frutiger 65" charset="0"/>
              <a:cs typeface="Frutiger 65" charset="0"/>
            </a:endParaRPr>
          </a:p>
        </p:txBody>
      </p:sp>
      <p:sp>
        <p:nvSpPr>
          <p:cNvPr id="10" name="Petryal 9"/>
          <p:cNvSpPr/>
          <p:nvPr/>
        </p:nvSpPr>
        <p:spPr>
          <a:xfrm>
            <a:off x="506680" y="1128492"/>
            <a:ext cx="8385071" cy="1914790"/>
          </a:xfrm>
          <a:prstGeom prst="rect">
            <a:avLst/>
          </a:prstGeom>
        </p:spPr>
        <p:txBody>
          <a:bodyPr wrap="square" lIns="64448" tIns="33736" rIns="64448" bIns="33736">
            <a:spAutoFit/>
          </a:bodyPr>
          <a:lstStyle/>
          <a:p>
            <a:pPr algn="ctr">
              <a:spcAft>
                <a:spcPts val="0"/>
              </a:spcAft>
            </a:pPr>
            <a:r>
              <a:rPr lang="cy-GB" sz="4000" b="1" dirty="0">
                <a:solidFill>
                  <a:schemeClr val="bg1"/>
                </a:solidFill>
                <a:latin typeface="Frutiger 65"/>
                <a:ea typeface="Times New Roman"/>
                <a:cs typeface="Times New Roman"/>
              </a:rPr>
              <a:t>Cyflwyno’r cefndir ar gyfer diwygio ein trefniadau gwerthuso ac atebolrwydd</a:t>
            </a:r>
            <a:endParaRPr lang="en-GB" sz="4000" dirty="0">
              <a:solidFill>
                <a:schemeClr val="bg1"/>
              </a:solidFill>
              <a:effectLst/>
              <a:latin typeface="Frutiger 65"/>
              <a:ea typeface="Times New Roman"/>
              <a:cs typeface="Times New Roman"/>
            </a:endParaRPr>
          </a:p>
        </p:txBody>
      </p:sp>
      <p:sp>
        <p:nvSpPr>
          <p:cNvPr id="13" name="Blwch Testun 12"/>
          <p:cNvSpPr txBox="1"/>
          <p:nvPr/>
        </p:nvSpPr>
        <p:spPr>
          <a:xfrm>
            <a:off x="322685" y="4677167"/>
            <a:ext cx="4694487" cy="392413"/>
          </a:xfrm>
          <a:prstGeom prst="rect">
            <a:avLst/>
          </a:prstGeom>
          <a:noFill/>
        </p:spPr>
        <p:txBody>
          <a:bodyPr wrap="square" lIns="64307" tIns="34289" rIns="64307" bIns="34289" rtlCol="0">
            <a:spAutoFit/>
          </a:bodyPr>
          <a:lstStyle/>
          <a:p>
            <a:r>
              <a:rPr lang="en-GB" sz="2100" dirty="0" smtClean="0">
                <a:solidFill>
                  <a:schemeClr val="bg1"/>
                </a:solidFill>
                <a:latin typeface="Frutiger 65"/>
              </a:rPr>
              <a:t>#</a:t>
            </a:r>
            <a:r>
              <a:rPr lang="en-GB" sz="2100" dirty="0" err="1" smtClean="0">
                <a:solidFill>
                  <a:schemeClr val="bg1"/>
                </a:solidFill>
                <a:latin typeface="Frutiger 65"/>
              </a:rPr>
              <a:t>CenhadaethAddysgCymru</a:t>
            </a:r>
            <a:endParaRPr lang="cy-GB" sz="2100" dirty="0">
              <a:solidFill>
                <a:schemeClr val="bg1"/>
              </a:solidFill>
              <a:latin typeface="Frutiger 65"/>
            </a:endParaRPr>
          </a:p>
        </p:txBody>
      </p:sp>
      <p:sp>
        <p:nvSpPr>
          <p:cNvPr id="14" name="Blwch Testun 13"/>
          <p:cNvSpPr txBox="1"/>
          <p:nvPr/>
        </p:nvSpPr>
        <p:spPr>
          <a:xfrm>
            <a:off x="4317188" y="4677167"/>
            <a:ext cx="4694487" cy="392413"/>
          </a:xfrm>
          <a:prstGeom prst="rect">
            <a:avLst/>
          </a:prstGeom>
          <a:noFill/>
        </p:spPr>
        <p:txBody>
          <a:bodyPr wrap="square" lIns="64307" tIns="34289" rIns="64307" bIns="34289" rtlCol="0">
            <a:spAutoFit/>
          </a:bodyPr>
          <a:lstStyle/>
          <a:p>
            <a:pPr algn="r"/>
            <a:r>
              <a:rPr lang="en-GB" sz="2100" dirty="0" smtClean="0">
                <a:solidFill>
                  <a:schemeClr val="bg1"/>
                </a:solidFill>
                <a:latin typeface="Frutiger 65"/>
              </a:rPr>
              <a:t>#</a:t>
            </a:r>
            <a:r>
              <a:rPr lang="en-GB" sz="2100" dirty="0" err="1" smtClean="0">
                <a:solidFill>
                  <a:schemeClr val="bg1"/>
                </a:solidFill>
                <a:latin typeface="Frutiger 65"/>
              </a:rPr>
              <a:t>EducationMissionWales</a:t>
            </a:r>
            <a:endParaRPr lang="cy-GB" sz="2100" dirty="0">
              <a:solidFill>
                <a:schemeClr val="bg1"/>
              </a:solidFill>
              <a:latin typeface="Frutiger 65"/>
            </a:endParaRPr>
          </a:p>
        </p:txBody>
      </p:sp>
      <p:cxnSp>
        <p:nvCxnSpPr>
          <p:cNvPr id="15" name="Cysylltydd Syth 14"/>
          <p:cNvCxnSpPr/>
          <p:nvPr/>
        </p:nvCxnSpPr>
        <p:spPr>
          <a:xfrm>
            <a:off x="506680" y="3288615"/>
            <a:ext cx="7743287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6500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-75210"/>
            <a:ext cx="8229600" cy="857250"/>
          </a:xfrm>
        </p:spPr>
        <p:txBody>
          <a:bodyPr/>
          <a:lstStyle/>
          <a:p>
            <a:r>
              <a:rPr lang="cy-GB" b="1" dirty="0">
                <a:solidFill>
                  <a:schemeClr val="bg1"/>
                </a:solidFill>
                <a:latin typeface="Frutiger 65"/>
              </a:rPr>
              <a:t>Ystyriaethau Arolygu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95840"/>
            <a:ext cx="8229600" cy="40047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y-GB" dirty="0">
                <a:solidFill>
                  <a:schemeClr val="bg1"/>
                </a:solidFill>
                <a:latin typeface="Frutiger 65"/>
              </a:rPr>
              <a:t>Canfu’r Adolygiad nifer o ystyriaethau penodol o ran yr agwedd at arolygu ysgolion yng Nghymru.</a:t>
            </a:r>
          </a:p>
          <a:p>
            <a:pPr marL="0" indent="0">
              <a:buNone/>
            </a:pPr>
            <a:r>
              <a:rPr lang="cy-GB" dirty="0">
                <a:solidFill>
                  <a:schemeClr val="bg1"/>
                </a:solidFill>
                <a:latin typeface="Frutiger 65"/>
              </a:rPr>
              <a:t> </a:t>
            </a:r>
          </a:p>
          <a:p>
            <a:pPr>
              <a:buFont typeface="Wingdings" charset="2"/>
              <a:buChar char="Ø"/>
            </a:pPr>
            <a:r>
              <a:rPr lang="cy-GB" dirty="0">
                <a:solidFill>
                  <a:schemeClr val="bg1"/>
                </a:solidFill>
                <a:latin typeface="Frutiger 65"/>
              </a:rPr>
              <a:t>Pa mor gyfredol yw adroddiadau mewn cylchoedd arolygu saith mlynedd. </a:t>
            </a:r>
          </a:p>
          <a:p>
            <a:pPr>
              <a:buFont typeface="Wingdings" charset="2"/>
              <a:buChar char="Ø"/>
            </a:pPr>
            <a:r>
              <a:rPr lang="cy-GB" dirty="0">
                <a:solidFill>
                  <a:schemeClr val="bg1"/>
                </a:solidFill>
                <a:latin typeface="Frutiger 65"/>
              </a:rPr>
              <a:t>Anghysondeb yn cael ei weld yn nyfarniadau arolygwyr. </a:t>
            </a:r>
          </a:p>
          <a:p>
            <a:pPr>
              <a:buFont typeface="Wingdings" charset="2"/>
              <a:buChar char="Ø"/>
            </a:pPr>
            <a:r>
              <a:rPr lang="cy-GB" dirty="0">
                <a:solidFill>
                  <a:schemeClr val="bg1"/>
                </a:solidFill>
                <a:latin typeface="Frutiger 65"/>
              </a:rPr>
              <a:t>Cyfyngiadau’n codi o’r cyfnod arolygu byr.</a:t>
            </a:r>
          </a:p>
          <a:p>
            <a:pPr marL="0" indent="0">
              <a:buNone/>
            </a:pPr>
            <a:endParaRPr lang="en-GB" b="1" dirty="0">
              <a:solidFill>
                <a:schemeClr val="bg1"/>
              </a:solidFill>
              <a:latin typeface="Frutiger 65"/>
            </a:endParaRPr>
          </a:p>
          <a:p>
            <a:pPr marL="0" indent="0" algn="ctr">
              <a:buNone/>
            </a:pPr>
            <a:r>
              <a:rPr lang="cy-GB" b="1" dirty="0">
                <a:solidFill>
                  <a:schemeClr val="bg1"/>
                </a:solidFill>
                <a:latin typeface="Frutiger 65"/>
              </a:rPr>
              <a:t>Er nad oedd y pryderon penodol hyn yn rhai cyffredinol o bell ffordd, dylai unrhyw drefniadau arolygu newydd </a:t>
            </a:r>
            <a:r>
              <a:rPr lang="cy-GB" b="1" dirty="0" err="1">
                <a:solidFill>
                  <a:schemeClr val="bg1"/>
                </a:solidFill>
                <a:latin typeface="Frutiger 65"/>
              </a:rPr>
              <a:t>geisio</a:t>
            </a:r>
            <a:r>
              <a:rPr lang="cy-GB" b="1" dirty="0">
                <a:solidFill>
                  <a:schemeClr val="bg1"/>
                </a:solidFill>
                <a:latin typeface="Frutiger 65"/>
              </a:rPr>
              <a:t> lliniaru eu heffeithiau.</a:t>
            </a:r>
            <a:r>
              <a:rPr lang="cy-GB" dirty="0">
                <a:solidFill>
                  <a:schemeClr val="bg1"/>
                </a:solidFill>
                <a:latin typeface="Frutiger 65"/>
              </a:rPr>
              <a:t>  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  <a:latin typeface="Frutiger 65"/>
            </a:endParaRPr>
          </a:p>
        </p:txBody>
      </p:sp>
    </p:spTree>
    <p:extLst>
      <p:ext uri="{BB962C8B-B14F-4D97-AF65-F5344CB8AC3E}">
        <p14:creationId xmlns:p14="http://schemas.microsoft.com/office/powerpoint/2010/main" val="167625074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-5964"/>
            <a:ext cx="8229600" cy="857250"/>
          </a:xfrm>
        </p:spPr>
        <p:txBody>
          <a:bodyPr/>
          <a:lstStyle/>
          <a:p>
            <a:r>
              <a:rPr lang="cy-GB" b="1" dirty="0">
                <a:solidFill>
                  <a:schemeClr val="bg1"/>
                </a:solidFill>
                <a:latin typeface="Frutiger 65"/>
              </a:rPr>
              <a:t>Effeithiau Croes ‘Llawer yn y Fantol’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5576"/>
            <a:ext cx="8229600" cy="41044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y-GB" dirty="0">
                <a:solidFill>
                  <a:schemeClr val="bg1"/>
                </a:solidFill>
                <a:latin typeface="Frutiger 65"/>
              </a:rPr>
              <a:t>Mae Cymru wedi cyflwyno nifer o fesurau i </a:t>
            </a:r>
            <a:r>
              <a:rPr lang="cy-GB" dirty="0" err="1">
                <a:solidFill>
                  <a:schemeClr val="bg1"/>
                </a:solidFill>
                <a:latin typeface="Frutiger 65"/>
              </a:rPr>
              <a:t>geisio</a:t>
            </a:r>
            <a:r>
              <a:rPr lang="cy-GB" dirty="0">
                <a:solidFill>
                  <a:schemeClr val="bg1"/>
                </a:solidFill>
                <a:latin typeface="Frutiger 65"/>
              </a:rPr>
              <a:t> ysgogi gwelliannau mewn ysgolion yn ystod y blynyddoedd diweddar. Mae’r mesurau hyn yn cynnwys cyflwyno a chyhoeddi canlyniadau profion, categoreiddio ysgolion yn ôl lliwiau a thargedau sy’n ymwneud â chymwysterau cenedlaethol. </a:t>
            </a:r>
          </a:p>
          <a:p>
            <a:pPr marL="0" indent="0">
              <a:buNone/>
            </a:pPr>
            <a:endParaRPr lang="en-GB" b="1" dirty="0">
              <a:solidFill>
                <a:schemeClr val="bg1"/>
              </a:solidFill>
              <a:latin typeface="Frutiger 65"/>
            </a:endParaRPr>
          </a:p>
          <a:p>
            <a:pPr marL="0" indent="0" algn="ctr">
              <a:buNone/>
            </a:pPr>
            <a:r>
              <a:rPr lang="cy-GB" b="1" dirty="0">
                <a:solidFill>
                  <a:schemeClr val="bg1"/>
                </a:solidFill>
                <a:latin typeface="Frutiger 65"/>
              </a:rPr>
              <a:t>Gall y dull ‘llawer yn y fantol’ hwn o weithredu roi sylw i ddiffygion penodol, ond gall hefyd gyfyngu ar ddatblygiadau. Nid yw’n cyd-fynd yn dda </a:t>
            </a:r>
            <a:r>
              <a:rPr lang="cy-GB" b="1" dirty="0" err="1">
                <a:solidFill>
                  <a:schemeClr val="bg1"/>
                </a:solidFill>
                <a:latin typeface="Frutiger 65"/>
              </a:rPr>
              <a:t>â’r</a:t>
            </a:r>
            <a:r>
              <a:rPr lang="cy-GB" b="1" dirty="0">
                <a:solidFill>
                  <a:schemeClr val="bg1"/>
                </a:solidFill>
                <a:latin typeface="Frutiger 65"/>
              </a:rPr>
              <a:t> math o system </a:t>
            </a:r>
            <a:r>
              <a:rPr lang="cy-GB" b="1" dirty="0" err="1">
                <a:solidFill>
                  <a:schemeClr val="bg1"/>
                </a:solidFill>
                <a:latin typeface="Frutiger 65"/>
              </a:rPr>
              <a:t>hunanwella</a:t>
            </a:r>
            <a:r>
              <a:rPr lang="cy-GB" b="1" dirty="0">
                <a:solidFill>
                  <a:schemeClr val="bg1"/>
                </a:solidFill>
                <a:latin typeface="Frutiger 65"/>
              </a:rPr>
              <a:t>, greadigol sy’n cael ei hyrwyddo yn y diwygiadau presennol. 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  <a:latin typeface="Frutiger 65"/>
            </a:endParaRPr>
          </a:p>
        </p:txBody>
      </p:sp>
    </p:spTree>
    <p:extLst>
      <p:ext uri="{BB962C8B-B14F-4D97-AF65-F5344CB8AC3E}">
        <p14:creationId xmlns:p14="http://schemas.microsoft.com/office/powerpoint/2010/main" val="8075708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y-GB" b="1" dirty="0">
                <a:solidFill>
                  <a:schemeClr val="bg1"/>
                </a:solidFill>
                <a:latin typeface="Frutiger 65"/>
              </a:rPr>
              <a:t>Graddio Cyfunol ac Effeithiau Llawer yn y Fantol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y-GB" dirty="0">
                <a:solidFill>
                  <a:schemeClr val="bg1"/>
                </a:solidFill>
                <a:latin typeface="Frutiger 65"/>
              </a:rPr>
              <a:t>Mae arolygu wedi dod yn elfen bwysig yn y diwylliant ‘llawer yn y fantol’ hwn. Mae pryderon, a thystiolaeth gwaith ymchwil i’w cefnogi, y gall arolygu atal gwella ac arloesi mewn diwylliant o’r fath os bydd ysgolion yn ceisio ‘dyfalu’ beth mae arolygwyr yn dymuno ei weld.  </a:t>
            </a:r>
          </a:p>
          <a:p>
            <a:pPr marL="0" indent="0" algn="ctr">
              <a:buNone/>
            </a:pPr>
            <a:endParaRPr lang="en-GB" b="1" dirty="0">
              <a:solidFill>
                <a:schemeClr val="bg1"/>
              </a:solidFill>
              <a:latin typeface="Frutiger 65"/>
            </a:endParaRPr>
          </a:p>
          <a:p>
            <a:pPr marL="0" indent="0" algn="ctr">
              <a:buNone/>
            </a:pPr>
            <a:r>
              <a:rPr lang="cy-GB" b="1" dirty="0">
                <a:solidFill>
                  <a:schemeClr val="bg1"/>
                </a:solidFill>
                <a:latin typeface="Frutiger 65"/>
              </a:rPr>
              <a:t>Mae adroddiadau arolygu wedi’u graddio a chategorïau dilynol yn atgyfnerthu’r broses o gysylltu arolygu â dull gweithredu sy’n cael ei ysgogi o’r tu allan o ran gwella, a gall </a:t>
            </a:r>
            <a:r>
              <a:rPr lang="cy-GB" b="1" dirty="0" err="1">
                <a:solidFill>
                  <a:schemeClr val="bg1"/>
                </a:solidFill>
                <a:latin typeface="Frutiger 65"/>
              </a:rPr>
              <a:t>gamlunio</a:t>
            </a:r>
            <a:r>
              <a:rPr lang="cy-GB" b="1" dirty="0">
                <a:solidFill>
                  <a:schemeClr val="bg1"/>
                </a:solidFill>
                <a:latin typeface="Frutiger 65"/>
              </a:rPr>
              <a:t> arferion rhai ysgolion, a hynny er anfantais i’w disgyblion.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  <a:latin typeface="Frutiger 65"/>
            </a:endParaRPr>
          </a:p>
        </p:txBody>
      </p:sp>
    </p:spTree>
    <p:extLst>
      <p:ext uri="{BB962C8B-B14F-4D97-AF65-F5344CB8AC3E}">
        <p14:creationId xmlns:p14="http://schemas.microsoft.com/office/powerpoint/2010/main" val="347101939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18064"/>
            <a:ext cx="8229600" cy="857250"/>
          </a:xfrm>
        </p:spPr>
        <p:txBody>
          <a:bodyPr/>
          <a:lstStyle/>
          <a:p>
            <a:r>
              <a:rPr lang="cy-GB" b="1" dirty="0">
                <a:solidFill>
                  <a:schemeClr val="bg1"/>
                </a:solidFill>
                <a:latin typeface="Frutiger 65"/>
              </a:rPr>
              <a:t>Arolygu a Diwygio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Ø"/>
            </a:pPr>
            <a:r>
              <a:rPr lang="cy-GB">
                <a:solidFill>
                  <a:schemeClr val="bg1"/>
                </a:solidFill>
                <a:latin typeface="Frutiger 65"/>
              </a:rPr>
              <a:t>Mae dyhead Llywodraeth Cymru o gael system hunanwella gyda diwylliant o ddysgu yn golygu </a:t>
            </a:r>
            <a:r>
              <a:rPr lang="cy-GB" b="1">
                <a:solidFill>
                  <a:schemeClr val="bg1"/>
                </a:solidFill>
                <a:latin typeface="Frutiger 65"/>
              </a:rPr>
              <a:t>llai o gyfarwyddiadau o’r ‘canol’ a mwy o ryddid a chyfrifoldebau i ysgolion ac ymarferwyr</a:t>
            </a:r>
            <a:r>
              <a:rPr lang="cy-GB">
                <a:solidFill>
                  <a:schemeClr val="bg1"/>
                </a:solidFill>
                <a:latin typeface="Frutiger 65"/>
              </a:rPr>
              <a:t>. </a:t>
            </a:r>
          </a:p>
          <a:p>
            <a:pPr>
              <a:buFont typeface="Wingdings" charset="2"/>
              <a:buChar char="Ø"/>
            </a:pPr>
            <a:r>
              <a:rPr lang="cy-GB">
                <a:solidFill>
                  <a:schemeClr val="bg1"/>
                </a:solidFill>
                <a:latin typeface="Frutiger 65"/>
              </a:rPr>
              <a:t>Bydd cydweithio o fewn ysgolion, rhwng ysgolion a’r tu hwnt i ysgolion yn ganolog i’r ffyrdd newydd o weithio. </a:t>
            </a:r>
          </a:p>
          <a:p>
            <a:pPr>
              <a:buFont typeface="Wingdings" charset="2"/>
              <a:buChar char="Ø"/>
            </a:pPr>
            <a:endParaRPr lang="en-GB" b="1" dirty="0">
              <a:solidFill>
                <a:schemeClr val="bg1"/>
              </a:solidFill>
              <a:latin typeface="Frutiger 65"/>
            </a:endParaRPr>
          </a:p>
          <a:p>
            <a:pPr marL="0" indent="0" algn="ctr">
              <a:buNone/>
            </a:pPr>
            <a:r>
              <a:rPr lang="cy-GB" b="1">
                <a:solidFill>
                  <a:schemeClr val="bg1"/>
                </a:solidFill>
                <a:latin typeface="Frutiger 65"/>
              </a:rPr>
              <a:t>Bydd gofyn i werthuso allanol, yn arbennig arolygu, werthuso cynnydd y diwygiadau a chefnogi’r nodweddion hanfodol hyn o’r system ddiwygiedig hefyd.</a:t>
            </a:r>
            <a:r>
              <a:rPr lang="cy-GB">
                <a:solidFill>
                  <a:schemeClr val="bg1"/>
                </a:solidFill>
                <a:latin typeface="Frutiger 65"/>
              </a:rPr>
              <a:t> 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  <a:latin typeface="Frutiger 65"/>
            </a:endParaRPr>
          </a:p>
        </p:txBody>
      </p:sp>
    </p:spTree>
    <p:extLst>
      <p:ext uri="{BB962C8B-B14F-4D97-AF65-F5344CB8AC3E}">
        <p14:creationId xmlns:p14="http://schemas.microsoft.com/office/powerpoint/2010/main" val="150934359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46"/>
            <a:ext cx="8229600" cy="529568"/>
          </a:xfrm>
        </p:spPr>
        <p:txBody>
          <a:bodyPr>
            <a:normAutofit/>
          </a:bodyPr>
          <a:lstStyle/>
          <a:p>
            <a:r>
              <a:rPr lang="cy-GB" b="1" dirty="0">
                <a:solidFill>
                  <a:schemeClr val="bg1"/>
                </a:solidFill>
                <a:latin typeface="Frutiger 65"/>
              </a:rPr>
              <a:t>Arolygu Beth sy’n Bwysig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4802"/>
            <a:ext cx="8229600" cy="4151538"/>
          </a:xfrm>
        </p:spPr>
        <p:txBody>
          <a:bodyPr>
            <a:normAutofit fontScale="92500" lnSpcReduction="20000"/>
          </a:bodyPr>
          <a:lstStyle/>
          <a:p>
            <a:pPr>
              <a:buFont typeface="Wingdings" charset="2"/>
              <a:buChar char="Ø"/>
            </a:pPr>
            <a:r>
              <a:rPr lang="cy-GB" dirty="0">
                <a:solidFill>
                  <a:schemeClr val="bg1"/>
                </a:solidFill>
                <a:latin typeface="Frutiger 65"/>
              </a:rPr>
              <a:t>Bydd gallu Estyn i ddefnyddio arolygu i hyrwyddo newidiadau o ran ymarfer ac ymddygiad yn dylanwadu’n fawr ar lwyddiant y rhaglen ddiwygio addysg. </a:t>
            </a:r>
          </a:p>
          <a:p>
            <a:pPr marL="0" indent="0">
              <a:buNone/>
            </a:pPr>
            <a:r>
              <a:rPr lang="cy-GB" dirty="0">
                <a:solidFill>
                  <a:schemeClr val="bg1"/>
                </a:solidFill>
                <a:latin typeface="Frutiger 65"/>
              </a:rPr>
              <a:t> </a:t>
            </a:r>
          </a:p>
          <a:p>
            <a:pPr>
              <a:buFont typeface="Wingdings" charset="2"/>
              <a:buChar char="Ø"/>
            </a:pPr>
            <a:r>
              <a:rPr lang="cy-GB" dirty="0">
                <a:solidFill>
                  <a:schemeClr val="bg1"/>
                </a:solidFill>
                <a:latin typeface="Frutiger 65"/>
              </a:rPr>
              <a:t>Mae’n rhaid i arolygu werthuso ym mha ffyrdd y mae dibenion newydd y cwricwlwm yn newid arferion mewn ysgolion, yn codi safonau ar draws pedwar diben y cwricwlwm, yn gwella ansawdd y profiad dysgu i bob plentyn a pherson ifanc ym mhob sector ac yn rhoi sylw i iechyd a llesiant plant.</a:t>
            </a:r>
          </a:p>
          <a:p>
            <a:pPr marL="0" indent="0">
              <a:buNone/>
            </a:pPr>
            <a:r>
              <a:rPr lang="cy-GB" dirty="0">
                <a:solidFill>
                  <a:schemeClr val="bg1"/>
                </a:solidFill>
                <a:latin typeface="Frutiger 65"/>
              </a:rPr>
              <a:t> </a:t>
            </a:r>
          </a:p>
          <a:p>
            <a:pPr>
              <a:buFont typeface="Wingdings" charset="2"/>
              <a:buChar char="Ø"/>
            </a:pPr>
            <a:r>
              <a:rPr lang="cy-GB" dirty="0">
                <a:solidFill>
                  <a:schemeClr val="bg1"/>
                </a:solidFill>
                <a:latin typeface="Frutiger 65"/>
              </a:rPr>
              <a:t>Bydd effaith </a:t>
            </a:r>
            <a:r>
              <a:rPr lang="cy-GB" b="1" dirty="0">
                <a:solidFill>
                  <a:schemeClr val="bg1"/>
                </a:solidFill>
                <a:latin typeface="Frutiger 65"/>
              </a:rPr>
              <a:t>strwythurau cwricwlwm newydd, newidiadau mewn asesu ac addysgu a dysgu sy’n seiliedig ar ddibenion yn her i ysgolion ac i arolygwyr fel ei gilydd</a:t>
            </a:r>
            <a:r>
              <a:rPr lang="cy-GB" dirty="0">
                <a:solidFill>
                  <a:schemeClr val="bg1"/>
                </a:solidFill>
                <a:latin typeface="Frutiger 65"/>
              </a:rPr>
              <a:t>. </a:t>
            </a:r>
          </a:p>
          <a:p>
            <a:pPr>
              <a:buFont typeface="Wingdings" charset="2"/>
              <a:buChar char="Ø"/>
            </a:pPr>
            <a:endParaRPr lang="en-GB" b="1" dirty="0">
              <a:solidFill>
                <a:schemeClr val="bg1"/>
              </a:solidFill>
              <a:latin typeface="Frutiger 65"/>
            </a:endParaRPr>
          </a:p>
          <a:p>
            <a:pPr marL="0" indent="0" algn="ctr">
              <a:buNone/>
            </a:pPr>
            <a:r>
              <a:rPr lang="cy-GB" b="1" dirty="0">
                <a:solidFill>
                  <a:schemeClr val="bg1"/>
                </a:solidFill>
                <a:latin typeface="Frutiger 65"/>
              </a:rPr>
              <a:t>Bydd angen i newidiadau i arolygu werthuso’r rhain a newidiadau eraill, gan roi sicrwydd ynghylch safonau ac ansawdd y profiad dysgu i bob disgybl.</a:t>
            </a:r>
            <a:r>
              <a:rPr lang="cy-GB" dirty="0">
                <a:solidFill>
                  <a:schemeClr val="bg1"/>
                </a:solidFill>
                <a:latin typeface="Frutiger 65"/>
              </a:rPr>
              <a:t> 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  <a:latin typeface="Frutiger 65"/>
            </a:endParaRPr>
          </a:p>
        </p:txBody>
      </p:sp>
    </p:spTree>
    <p:extLst>
      <p:ext uri="{BB962C8B-B14F-4D97-AF65-F5344CB8AC3E}">
        <p14:creationId xmlns:p14="http://schemas.microsoft.com/office/powerpoint/2010/main" val="262252795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-868"/>
            <a:ext cx="8229600" cy="857250"/>
          </a:xfrm>
        </p:spPr>
        <p:txBody>
          <a:bodyPr/>
          <a:lstStyle/>
          <a:p>
            <a:r>
              <a:rPr lang="cy-GB" b="1" dirty="0">
                <a:solidFill>
                  <a:schemeClr val="bg1"/>
                </a:solidFill>
                <a:latin typeface="Frutiger 65"/>
              </a:rPr>
              <a:t>Sicrwydd a Gwella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43558"/>
            <a:ext cx="8229600" cy="4212468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Ø"/>
            </a:pPr>
            <a:r>
              <a:rPr lang="cy-GB" dirty="0">
                <a:solidFill>
                  <a:schemeClr val="bg1"/>
                </a:solidFill>
                <a:latin typeface="Frutiger 65"/>
              </a:rPr>
              <a:t>Nid grymoedd atebolrwydd allanol sy’n ysgogi systemau addysg deinamig yn unig nac hyd yn oed yn bennaf. </a:t>
            </a:r>
          </a:p>
          <a:p>
            <a:pPr>
              <a:buFont typeface="Wingdings" charset="2"/>
              <a:buChar char="Ø"/>
            </a:pPr>
            <a:endParaRPr lang="en-GB" dirty="0">
              <a:solidFill>
                <a:schemeClr val="bg1"/>
              </a:solidFill>
              <a:latin typeface="Frutiger 65"/>
            </a:endParaRPr>
          </a:p>
          <a:p>
            <a:pPr>
              <a:buFont typeface="Wingdings" charset="2"/>
              <a:buChar char="Ø"/>
            </a:pPr>
            <a:r>
              <a:rPr lang="cy-GB" dirty="0">
                <a:solidFill>
                  <a:schemeClr val="bg1"/>
                </a:solidFill>
                <a:latin typeface="Frutiger 65"/>
              </a:rPr>
              <a:t>Er mwyn i welliannau dreiddio y tu hwnt i amddiffynfeydd sydd wedi cael eu codi rhag tasgau allanol ymddangosiadol, rhaid i’r ysgolion a’r athrawon eu hunain gymryd rhagor o reolaeth a chyfrifoldeb dros y broses. </a:t>
            </a:r>
          </a:p>
          <a:p>
            <a:pPr marL="0" indent="0">
              <a:buNone/>
            </a:pPr>
            <a:endParaRPr lang="en-GB" b="1" dirty="0">
              <a:solidFill>
                <a:schemeClr val="bg1"/>
              </a:solidFill>
              <a:latin typeface="Frutiger 65"/>
            </a:endParaRPr>
          </a:p>
          <a:p>
            <a:pPr marL="0" indent="0" algn="ctr">
              <a:buNone/>
            </a:pPr>
            <a:r>
              <a:rPr lang="cy-GB" b="1" dirty="0">
                <a:solidFill>
                  <a:schemeClr val="bg1"/>
                </a:solidFill>
                <a:latin typeface="Frutiger 65"/>
              </a:rPr>
              <a:t>Nid dewisiadau amgen yw sicrwydd a gwella, ond nodweddion hanfodol a chyflenwol o system addysg ddeinamig. 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  <a:latin typeface="Frutiger 65"/>
            </a:endParaRPr>
          </a:p>
        </p:txBody>
      </p:sp>
    </p:spTree>
    <p:extLst>
      <p:ext uri="{BB962C8B-B14F-4D97-AF65-F5344CB8AC3E}">
        <p14:creationId xmlns:p14="http://schemas.microsoft.com/office/powerpoint/2010/main" val="25122466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468"/>
            <a:ext cx="8229600" cy="583574"/>
          </a:xfrm>
        </p:spPr>
        <p:txBody>
          <a:bodyPr>
            <a:normAutofit/>
          </a:bodyPr>
          <a:lstStyle/>
          <a:p>
            <a:r>
              <a:rPr lang="cy-GB" b="1" dirty="0">
                <a:solidFill>
                  <a:schemeClr val="bg1"/>
                </a:solidFill>
                <a:latin typeface="Frutiger 65"/>
              </a:rPr>
              <a:t>Hunanwerthuso ar gyfer Dysgu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652996"/>
            <a:ext cx="8229600" cy="4482498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Ø"/>
            </a:pPr>
            <a:r>
              <a:rPr lang="cy-GB" sz="1800" dirty="0">
                <a:solidFill>
                  <a:schemeClr val="bg1"/>
                </a:solidFill>
                <a:latin typeface="Frutiger 65"/>
              </a:rPr>
              <a:t>Bydd gan hunanwerthuso rôl bwysig o ran llunio natur y diwygiadau yn ôl ysgolion; gan nodi pa mor dda mae’r newidiadau’n dod yn eu blaenau; ac o ran darparu tystiolaeth i feithrin hyder y cyhoedd. </a:t>
            </a:r>
          </a:p>
          <a:p>
            <a:pPr>
              <a:buFont typeface="Wingdings" charset="2"/>
              <a:buChar char="Ø"/>
            </a:pPr>
            <a:r>
              <a:rPr lang="cy-GB" sz="1800" b="1" dirty="0">
                <a:solidFill>
                  <a:schemeClr val="bg1"/>
                </a:solidFill>
                <a:latin typeface="Frutiger 65"/>
              </a:rPr>
              <a:t>Ni ddylid ystyried hunanwerthuso fel estyniad o atebolrwydd yn unig, ond fel rhan annatod o ysgolion fel sefydliadau sy'n dysgu</a:t>
            </a:r>
            <a:r>
              <a:rPr lang="cy-GB" sz="1800" dirty="0">
                <a:solidFill>
                  <a:schemeClr val="bg1"/>
                </a:solidFill>
                <a:latin typeface="Frutiger 65"/>
              </a:rPr>
              <a:t>. </a:t>
            </a:r>
          </a:p>
          <a:p>
            <a:pPr>
              <a:buFont typeface="Wingdings" charset="2"/>
              <a:buChar char="Ø"/>
            </a:pPr>
            <a:r>
              <a:rPr lang="cy-GB" sz="1800" dirty="0">
                <a:solidFill>
                  <a:schemeClr val="bg1"/>
                </a:solidFill>
                <a:latin typeface="Frutiger 65"/>
              </a:rPr>
              <a:t>Dylai hunanwerthuso edrych tua’r dyfodol, gan ddefnyddio cymysgedd o dystiolaeth feintiol ac ansoddol i ganfod a deall cryfderau presennol a blaenoriaethau i’w datblygu. </a:t>
            </a:r>
          </a:p>
          <a:p>
            <a:pPr>
              <a:buFont typeface="Wingdings" charset="2"/>
              <a:buChar char="Ø"/>
            </a:pPr>
            <a:r>
              <a:rPr lang="cy-GB" sz="1800" dirty="0">
                <a:solidFill>
                  <a:schemeClr val="bg1"/>
                </a:solidFill>
                <a:latin typeface="Frutiger 65"/>
              </a:rPr>
              <a:t>Dylai datblygiadau cenedlaethol mewn hunanwerthuso, o dan arweiniad y Sefydliad ar gyfer Cydweithrediad a Datblygiad Economaidd ac Estyn, ganiatáu i ddull dyfnach a mwy cyson o weithredu ar gyfer hunanwerthuso ennill ei blwyf. </a:t>
            </a:r>
          </a:p>
          <a:p>
            <a:pPr marL="0" indent="0" algn="ctr">
              <a:buNone/>
            </a:pPr>
            <a:endParaRPr lang="en-GB" sz="1800" b="1" dirty="0">
              <a:solidFill>
                <a:schemeClr val="bg1"/>
              </a:solidFill>
              <a:latin typeface="Frutiger 65"/>
            </a:endParaRPr>
          </a:p>
          <a:p>
            <a:pPr marL="0" indent="0" algn="ctr">
              <a:buNone/>
            </a:pPr>
            <a:r>
              <a:rPr lang="cy-GB" sz="1800" b="1" dirty="0">
                <a:solidFill>
                  <a:schemeClr val="bg1"/>
                </a:solidFill>
                <a:latin typeface="Frutiger 65"/>
              </a:rPr>
              <a:t>Ni ddylai hunanwerthuso ddod yn </a:t>
            </a:r>
            <a:r>
              <a:rPr lang="cy-GB" sz="1800" b="1" dirty="0" err="1">
                <a:solidFill>
                  <a:schemeClr val="bg1"/>
                </a:solidFill>
                <a:latin typeface="Frutiger 65"/>
              </a:rPr>
              <a:t>fformiwläig</a:t>
            </a:r>
            <a:r>
              <a:rPr lang="cy-GB" sz="1800" b="1" dirty="0">
                <a:solidFill>
                  <a:schemeClr val="bg1"/>
                </a:solidFill>
                <a:latin typeface="Frutiger 65"/>
              </a:rPr>
              <a:t> nac yn fwrn a dylai gyd-fynd yn naturiol â’r ffyrdd y mae ysgolion yn dysgu ac yn gwella. </a:t>
            </a:r>
            <a:r>
              <a:rPr lang="cy-GB" sz="1800" dirty="0">
                <a:solidFill>
                  <a:schemeClr val="bg1"/>
                </a:solidFill>
                <a:latin typeface="Frutiger 65"/>
              </a:rPr>
              <a:t> 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  <a:latin typeface="Frutiger 65"/>
            </a:endParaRPr>
          </a:p>
        </p:txBody>
      </p:sp>
    </p:spTree>
    <p:extLst>
      <p:ext uri="{BB962C8B-B14F-4D97-AF65-F5344CB8AC3E}">
        <p14:creationId xmlns:p14="http://schemas.microsoft.com/office/powerpoint/2010/main" val="337895173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-95472"/>
            <a:ext cx="8229600" cy="857250"/>
          </a:xfrm>
        </p:spPr>
        <p:txBody>
          <a:bodyPr/>
          <a:lstStyle/>
          <a:p>
            <a:r>
              <a:rPr lang="cy-GB" b="1" dirty="0">
                <a:solidFill>
                  <a:schemeClr val="bg1"/>
                </a:solidFill>
                <a:latin typeface="Frutiger 65"/>
              </a:rPr>
              <a:t>Safbwyntiau Allanol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572" y="679176"/>
            <a:ext cx="8229600" cy="4752528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Ø"/>
            </a:pPr>
            <a:r>
              <a:rPr lang="cy-GB" sz="2000" dirty="0">
                <a:solidFill>
                  <a:schemeClr val="bg1"/>
                </a:solidFill>
                <a:latin typeface="Frutiger 65"/>
              </a:rPr>
              <a:t>Dylai gwerthuso allanol ategu hunanwerthuso drwy gyflwyno </a:t>
            </a:r>
            <a:r>
              <a:rPr lang="cy-GB" sz="2000" b="1" dirty="0">
                <a:solidFill>
                  <a:schemeClr val="bg1"/>
                </a:solidFill>
                <a:latin typeface="Frutiger 65"/>
              </a:rPr>
              <a:t>safbwynt gwahanol a mwy gwrthrychol </a:t>
            </a:r>
            <a:r>
              <a:rPr lang="cy-GB" sz="2000" dirty="0">
                <a:solidFill>
                  <a:schemeClr val="bg1"/>
                </a:solidFill>
                <a:latin typeface="Frutiger 65"/>
              </a:rPr>
              <a:t>ar waith ysgol a’i effaith ar ddysgu. </a:t>
            </a:r>
          </a:p>
          <a:p>
            <a:pPr>
              <a:buFont typeface="Wingdings" charset="2"/>
              <a:buChar char="Ø"/>
            </a:pPr>
            <a:r>
              <a:rPr lang="cy-GB" sz="2000" dirty="0">
                <a:solidFill>
                  <a:schemeClr val="bg1"/>
                </a:solidFill>
                <a:latin typeface="Frutiger 65"/>
              </a:rPr>
              <a:t>Gall gwerthuso allanol ddod gan adolygwyr cymheiriaid sy’n weithwyr proffesiynol eu hunain, yn gweithredu fel cyfaill beirniadol i ysgol neu glwstwr o ysgolion. </a:t>
            </a:r>
          </a:p>
          <a:p>
            <a:pPr>
              <a:buFont typeface="Wingdings" charset="2"/>
              <a:buChar char="Ø"/>
            </a:pPr>
            <a:r>
              <a:rPr lang="cy-GB" sz="2000" dirty="0">
                <a:solidFill>
                  <a:schemeClr val="bg1"/>
                </a:solidFill>
                <a:latin typeface="Frutiger 65"/>
              </a:rPr>
              <a:t>Gall Estyn gael rhan ffurfiol a llai ffurfiol fel </a:t>
            </a:r>
            <a:r>
              <a:rPr lang="cy-GB" sz="2000" dirty="0" err="1">
                <a:solidFill>
                  <a:schemeClr val="bg1"/>
                </a:solidFill>
                <a:latin typeface="Frutiger 65"/>
              </a:rPr>
              <a:t>gwerthuswyr</a:t>
            </a:r>
            <a:r>
              <a:rPr lang="cy-GB" sz="2000" dirty="0">
                <a:solidFill>
                  <a:schemeClr val="bg1"/>
                </a:solidFill>
                <a:latin typeface="Frutiger 65"/>
              </a:rPr>
              <a:t> allanol. Yn ogystal ag adrodd a gwerthuso ffurfiol, gallai arolygwyr weithio’n fwy lleol hefyd, gan ganiatáu </a:t>
            </a:r>
            <a:r>
              <a:rPr lang="cy-GB" sz="2000" b="1" dirty="0">
                <a:solidFill>
                  <a:schemeClr val="bg1"/>
                </a:solidFill>
                <a:latin typeface="Frutiger 65"/>
              </a:rPr>
              <a:t>cyswllt mwy rheolaidd ag ysgolion</a:t>
            </a:r>
            <a:r>
              <a:rPr lang="cy-GB" sz="2000" dirty="0">
                <a:solidFill>
                  <a:schemeClr val="bg1"/>
                </a:solidFill>
                <a:latin typeface="Frutiger 65"/>
              </a:rPr>
              <a:t>.  </a:t>
            </a:r>
          </a:p>
          <a:p>
            <a:pPr>
              <a:buFont typeface="Wingdings" charset="2"/>
              <a:buChar char="Ø"/>
            </a:pPr>
            <a:endParaRPr lang="en-GB" sz="2000" b="1" dirty="0">
              <a:solidFill>
                <a:schemeClr val="bg1"/>
              </a:solidFill>
              <a:latin typeface="Frutiger 65"/>
            </a:endParaRPr>
          </a:p>
          <a:p>
            <a:pPr marL="0" indent="0" algn="ctr">
              <a:buNone/>
            </a:pPr>
            <a:r>
              <a:rPr lang="cy-GB" sz="2000" b="1" dirty="0">
                <a:solidFill>
                  <a:schemeClr val="bg1"/>
                </a:solidFill>
                <a:latin typeface="Frutiger 65"/>
              </a:rPr>
              <a:t>Rhesymeg y polisi </a:t>
            </a:r>
            <a:r>
              <a:rPr lang="cy-GB" sz="2000" b="1" dirty="0" err="1">
                <a:solidFill>
                  <a:schemeClr val="bg1"/>
                </a:solidFill>
                <a:latin typeface="Frutiger 65"/>
              </a:rPr>
              <a:t>hunanwella</a:t>
            </a:r>
            <a:r>
              <a:rPr lang="cy-GB" sz="2000" b="1" dirty="0">
                <a:solidFill>
                  <a:schemeClr val="bg1"/>
                </a:solidFill>
                <a:latin typeface="Frutiger 65"/>
              </a:rPr>
              <a:t> a dysgu yng Nghymru yw datblygu dulliau cydweithredol o weithredu wrth hunanwerthuso, gydag adolygwyr cymheiriaid wedi’u hyfforddi, staff consortia ac arolygwyr yn rhan o hynny.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  <a:latin typeface="Frutiger 65"/>
            </a:endParaRPr>
          </a:p>
        </p:txBody>
      </p:sp>
    </p:spTree>
    <p:extLst>
      <p:ext uri="{BB962C8B-B14F-4D97-AF65-F5344CB8AC3E}">
        <p14:creationId xmlns:p14="http://schemas.microsoft.com/office/powerpoint/2010/main" val="24600313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421556"/>
          </a:xfrm>
        </p:spPr>
        <p:txBody>
          <a:bodyPr>
            <a:normAutofit fontScale="90000"/>
          </a:bodyPr>
          <a:lstStyle/>
          <a:p>
            <a:r>
              <a:rPr lang="cy-GB" b="1" dirty="0">
                <a:solidFill>
                  <a:schemeClr val="bg1"/>
                </a:solidFill>
                <a:latin typeface="Frutiger 65"/>
              </a:rPr>
              <a:t>Arolygu a Hyder y Cyhoedd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35546"/>
            <a:ext cx="8229600" cy="4536504"/>
          </a:xfrm>
        </p:spPr>
        <p:txBody>
          <a:bodyPr>
            <a:normAutofit lnSpcReduction="10000"/>
          </a:bodyPr>
          <a:lstStyle/>
          <a:p>
            <a:pPr>
              <a:buFont typeface="Wingdings" charset="2"/>
              <a:buChar char="Ø"/>
            </a:pPr>
            <a:r>
              <a:rPr lang="cy-GB">
                <a:solidFill>
                  <a:schemeClr val="bg1"/>
                </a:solidFill>
                <a:latin typeface="Frutiger 65"/>
              </a:rPr>
              <a:t>Y nod </a:t>
            </a:r>
            <a:r>
              <a:rPr lang="cy-GB" b="1">
                <a:solidFill>
                  <a:schemeClr val="bg1"/>
                </a:solidFill>
                <a:latin typeface="Frutiger 65"/>
              </a:rPr>
              <a:t>yn y pen draw ddylai fod i sefydlu dull gweithredu ar gyfer atebolrwydd sy’n seiliedig ar broses hunanwerthuso wedi’u dilysu, sy’n gadarn</a:t>
            </a:r>
            <a:r>
              <a:rPr lang="cy-GB">
                <a:solidFill>
                  <a:schemeClr val="bg1"/>
                </a:solidFill>
                <a:latin typeface="Frutiger 65"/>
              </a:rPr>
              <a:t>. </a:t>
            </a:r>
          </a:p>
          <a:p>
            <a:pPr>
              <a:buFont typeface="Wingdings" charset="2"/>
              <a:buChar char="Ø"/>
            </a:pPr>
            <a:r>
              <a:rPr lang="cy-GB">
                <a:solidFill>
                  <a:schemeClr val="bg1"/>
                </a:solidFill>
                <a:latin typeface="Frutiger 65"/>
              </a:rPr>
              <a:t>Dylai sicrwydd ynghylch pa mor dda mae ysgolion unigol yn gwasanaethu eu disgyblion barhau i fod yn ganolog i genhadaeth Estyn.</a:t>
            </a:r>
          </a:p>
          <a:p>
            <a:pPr>
              <a:buFont typeface="Wingdings" charset="2"/>
              <a:buChar char="Ø"/>
            </a:pPr>
            <a:r>
              <a:rPr lang="cy-GB">
                <a:solidFill>
                  <a:schemeClr val="bg1"/>
                </a:solidFill>
                <a:latin typeface="Frutiger 65"/>
              </a:rPr>
              <a:t>Byddai’r effeithiau anfwriadol sy’n gysylltiedig â’r dull presennol o weithredu yn cael eu hosgoi yn y newidiadau i’r arolygu sy’n cael eu cynnig yn yr adroddiad hwn. </a:t>
            </a:r>
          </a:p>
          <a:p>
            <a:pPr>
              <a:buFont typeface="Wingdings" charset="2"/>
              <a:buChar char="Ø"/>
            </a:pPr>
            <a:r>
              <a:rPr lang="cy-GB">
                <a:solidFill>
                  <a:schemeClr val="bg1"/>
                </a:solidFill>
                <a:latin typeface="Frutiger 65"/>
              </a:rPr>
              <a:t>Dylid </a:t>
            </a:r>
            <a:r>
              <a:rPr lang="cy-GB" b="1">
                <a:solidFill>
                  <a:schemeClr val="bg1"/>
                </a:solidFill>
                <a:latin typeface="Frutiger 65"/>
              </a:rPr>
              <a:t>gwella rôl adeiladol arolygwyr o ran meithrin gallu a chefnogi diwygio</a:t>
            </a:r>
            <a:r>
              <a:rPr lang="cy-GB">
                <a:solidFill>
                  <a:schemeClr val="bg1"/>
                </a:solidFill>
                <a:latin typeface="Frutiger 65"/>
              </a:rPr>
              <a:t>. </a:t>
            </a:r>
          </a:p>
          <a:p>
            <a:pPr>
              <a:buFont typeface="Wingdings" charset="2"/>
              <a:buChar char="Ø"/>
            </a:pPr>
            <a:endParaRPr lang="en-GB" b="1" dirty="0">
              <a:solidFill>
                <a:schemeClr val="bg1"/>
              </a:solidFill>
              <a:latin typeface="Frutiger 65"/>
            </a:endParaRPr>
          </a:p>
          <a:p>
            <a:pPr marL="0" indent="0" algn="ctr">
              <a:buNone/>
            </a:pPr>
            <a:r>
              <a:rPr lang="cy-GB" b="1">
                <a:solidFill>
                  <a:schemeClr val="bg1"/>
                </a:solidFill>
                <a:latin typeface="Frutiger 65"/>
              </a:rPr>
              <a:t>Dylai arolygu feithrin hyder y cyhoedd fod ysgolion a’r system addysg yn fwy cyffredinol yn perfformio’n dda ac wedi ymrwymo i wella eu hunain.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  <a:latin typeface="Frutiger 65"/>
            </a:endParaRPr>
          </a:p>
        </p:txBody>
      </p:sp>
    </p:spTree>
    <p:extLst>
      <p:ext uri="{BB962C8B-B14F-4D97-AF65-F5344CB8AC3E}">
        <p14:creationId xmlns:p14="http://schemas.microsoft.com/office/powerpoint/2010/main" val="207641731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3062"/>
            <a:ext cx="8229600" cy="421556"/>
          </a:xfrm>
        </p:spPr>
        <p:txBody>
          <a:bodyPr>
            <a:normAutofit fontScale="90000"/>
          </a:bodyPr>
          <a:lstStyle/>
          <a:p>
            <a:r>
              <a:rPr lang="cy-GB" b="1" dirty="0">
                <a:solidFill>
                  <a:schemeClr val="bg1"/>
                </a:solidFill>
                <a:latin typeface="Frutiger 65"/>
              </a:rPr>
              <a:t>Cynnydd fesul cam tuag at Hunanwerthuso wedi’u Dilysu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49090"/>
            <a:ext cx="8229600" cy="4212468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Ø"/>
            </a:pPr>
            <a:r>
              <a:rPr lang="cy-GB" dirty="0">
                <a:solidFill>
                  <a:schemeClr val="bg1"/>
                </a:solidFill>
                <a:latin typeface="Frutiger 65"/>
              </a:rPr>
              <a:t>Mae angen i gamau tuag hunanwerthuso wedi’u dilysu sy’n cael eu cynnig yn yr adroddiad hwn ystyried hyder a gallu ysgolion wrth hunanwerthuso yn ogystal </a:t>
            </a:r>
            <a:r>
              <a:rPr lang="cy-GB" dirty="0" err="1">
                <a:solidFill>
                  <a:schemeClr val="bg1"/>
                </a:solidFill>
                <a:latin typeface="Frutiger 65"/>
              </a:rPr>
              <a:t>â’r</a:t>
            </a:r>
            <a:r>
              <a:rPr lang="cy-GB" dirty="0">
                <a:solidFill>
                  <a:schemeClr val="bg1"/>
                </a:solidFill>
                <a:latin typeface="Frutiger 65"/>
              </a:rPr>
              <a:t> galw ar y system sy’n deillio o’r rhaglen ddiwygio ei hun. </a:t>
            </a:r>
          </a:p>
          <a:p>
            <a:pPr>
              <a:buFont typeface="Wingdings" charset="2"/>
              <a:buChar char="Ø"/>
            </a:pPr>
            <a:r>
              <a:rPr lang="cy-GB" dirty="0">
                <a:solidFill>
                  <a:schemeClr val="bg1"/>
                </a:solidFill>
                <a:latin typeface="Frutiger 65"/>
              </a:rPr>
              <a:t>Felly, dylid eu </a:t>
            </a:r>
            <a:r>
              <a:rPr lang="cy-GB" b="1" dirty="0">
                <a:solidFill>
                  <a:schemeClr val="bg1"/>
                </a:solidFill>
                <a:latin typeface="Frutiger 65"/>
              </a:rPr>
              <a:t>cyflwyno fesul cam dros gyfnod sy’n cyd-fynd â chynnydd </a:t>
            </a:r>
            <a:r>
              <a:rPr lang="cy-GB" dirty="0">
                <a:solidFill>
                  <a:schemeClr val="bg1"/>
                </a:solidFill>
                <a:latin typeface="Frutiger 65"/>
              </a:rPr>
              <a:t>y rhaglen ddiwygio ehangach. </a:t>
            </a:r>
          </a:p>
          <a:p>
            <a:pPr>
              <a:buFont typeface="Wingdings" charset="2"/>
              <a:buChar char="Ø"/>
            </a:pPr>
            <a:endParaRPr lang="en-GB" b="1" dirty="0">
              <a:solidFill>
                <a:schemeClr val="bg1"/>
              </a:solidFill>
              <a:latin typeface="Frutiger 65"/>
            </a:endParaRPr>
          </a:p>
          <a:p>
            <a:pPr marL="0" indent="0" algn="ctr">
              <a:buNone/>
            </a:pPr>
            <a:r>
              <a:rPr lang="cy-GB" b="1" dirty="0">
                <a:solidFill>
                  <a:schemeClr val="bg1"/>
                </a:solidFill>
                <a:latin typeface="Frutiger 65"/>
              </a:rPr>
              <a:t>Y nod fyddai dileu rhai effeithiau negyddol anfwriadol arolygu ‘llawer yn y fantol’ ac adrodd wrth gynnal lefel sicrwydd cadarn sy’n ofynnol ar gyfer hyder y cyhoedd. </a:t>
            </a:r>
            <a:r>
              <a:rPr lang="cy-GB" dirty="0">
                <a:solidFill>
                  <a:schemeClr val="bg1"/>
                </a:solidFill>
                <a:latin typeface="Frutiger 65"/>
              </a:rPr>
              <a:t> 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  <a:latin typeface="Frutiger 65"/>
            </a:endParaRPr>
          </a:p>
        </p:txBody>
      </p:sp>
    </p:spTree>
    <p:extLst>
      <p:ext uri="{BB962C8B-B14F-4D97-AF65-F5344CB8AC3E}">
        <p14:creationId xmlns:p14="http://schemas.microsoft.com/office/powerpoint/2010/main" val="904516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681" y="280021"/>
            <a:ext cx="1890522" cy="692658"/>
          </a:xfrm>
          <a:prstGeom prst="rect">
            <a:avLst/>
          </a:prstGeom>
        </p:spPr>
      </p:pic>
      <p:pic>
        <p:nvPicPr>
          <p:cNvPr id="5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6664" y="136003"/>
            <a:ext cx="1014984" cy="980694"/>
          </a:xfrm>
          <a:prstGeom prst="rect">
            <a:avLst/>
          </a:prstGeom>
        </p:spPr>
      </p:pic>
      <p:sp>
        <p:nvSpPr>
          <p:cNvPr id="13" name="Petryal 12"/>
          <p:cNvSpPr/>
          <p:nvPr/>
        </p:nvSpPr>
        <p:spPr>
          <a:xfrm>
            <a:off x="174171" y="972679"/>
            <a:ext cx="8723086" cy="2288739"/>
          </a:xfrm>
          <a:prstGeom prst="rect">
            <a:avLst/>
          </a:prstGeom>
        </p:spPr>
        <p:txBody>
          <a:bodyPr wrap="square" lIns="64448" tIns="33736" rIns="64448" bIns="33736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GB" sz="3000" b="1" dirty="0" err="1" smtClean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Asesu</a:t>
            </a:r>
            <a:r>
              <a:rPr lang="en-GB" sz="3000" b="1" dirty="0" smtClean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 </a:t>
            </a:r>
            <a:r>
              <a:rPr lang="en-GB" sz="3000" b="1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ac </a:t>
            </a:r>
            <a:r>
              <a:rPr lang="en-GB" sz="3000" b="1" dirty="0" err="1" smtClean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Atebolrwydd</a:t>
            </a:r>
            <a:r>
              <a:rPr lang="en-GB" sz="3000" b="1" dirty="0" smtClean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  </a:t>
            </a:r>
            <a:endParaRPr lang="en-GB" sz="3000" b="1" dirty="0">
              <a:solidFill>
                <a:schemeClr val="bg1"/>
              </a:solidFill>
              <a:latin typeface="Frutiger 65" charset="0"/>
              <a:ea typeface="Frutiger 65" charset="0"/>
              <a:cs typeface="Frutiger 65" charset="0"/>
            </a:endParaRPr>
          </a:p>
          <a:p>
            <a:pPr algn="ctr">
              <a:lnSpc>
                <a:spcPct val="130000"/>
              </a:lnSpc>
            </a:pPr>
            <a:r>
              <a:rPr lang="en-GB" sz="2700" b="1" i="1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Beth </a:t>
            </a:r>
            <a:r>
              <a:rPr lang="en-GB" sz="2700" b="1" i="1" dirty="0" err="1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allwn</a:t>
            </a:r>
            <a:r>
              <a:rPr lang="en-GB" sz="2700" b="1" i="1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 </a:t>
            </a:r>
            <a:r>
              <a:rPr lang="en-GB" sz="2700" b="1" i="1" dirty="0" err="1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ni</a:t>
            </a:r>
            <a:r>
              <a:rPr lang="en-GB" sz="2700" b="1" i="1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 </a:t>
            </a:r>
            <a:r>
              <a:rPr lang="en-GB" sz="2700" b="1" i="1" dirty="0" err="1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ei</a:t>
            </a:r>
            <a:r>
              <a:rPr lang="en-GB" sz="2700" b="1" i="1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 </a:t>
            </a:r>
            <a:r>
              <a:rPr lang="en-GB" sz="2700" b="1" i="1" dirty="0" err="1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ddysgu</a:t>
            </a:r>
            <a:r>
              <a:rPr lang="en-GB" sz="2700" b="1" i="1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 </a:t>
            </a:r>
            <a:r>
              <a:rPr lang="en-GB" sz="2700" b="1" i="1" dirty="0" err="1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gan</a:t>
            </a:r>
            <a:r>
              <a:rPr lang="en-GB" sz="2700" b="1" i="1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 </a:t>
            </a:r>
            <a:r>
              <a:rPr lang="en-GB" sz="2700" b="1" i="1" dirty="0" err="1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systemau</a:t>
            </a:r>
            <a:r>
              <a:rPr lang="en-GB" sz="2700" b="1" i="1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 </a:t>
            </a:r>
            <a:r>
              <a:rPr lang="en-GB" sz="2700" b="1" i="1" dirty="0" err="1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addysg</a:t>
            </a:r>
            <a:r>
              <a:rPr lang="en-GB" sz="2700" b="1" i="1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 </a:t>
            </a:r>
            <a:r>
              <a:rPr lang="en-GB" sz="2700" b="1" i="1" dirty="0" err="1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eraill</a:t>
            </a:r>
            <a:r>
              <a:rPr lang="en-GB" sz="2700" b="1" i="1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?  </a:t>
            </a:r>
          </a:p>
          <a:p>
            <a:pPr algn="ctr">
              <a:lnSpc>
                <a:spcPct val="130000"/>
              </a:lnSpc>
            </a:pPr>
            <a:r>
              <a:rPr lang="en-GB" sz="2700" b="1" i="1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Beth </a:t>
            </a:r>
            <a:r>
              <a:rPr lang="en-GB" sz="2700" b="1" i="1" dirty="0" err="1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yw’r</a:t>
            </a:r>
            <a:r>
              <a:rPr lang="en-GB" sz="2700" b="1" i="1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 </a:t>
            </a:r>
            <a:r>
              <a:rPr lang="en-GB" sz="2700" b="1" i="1" dirty="0" err="1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prif</a:t>
            </a:r>
            <a:r>
              <a:rPr lang="en-GB" sz="2700" b="1" i="1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 </a:t>
            </a:r>
            <a:r>
              <a:rPr lang="en-GB" sz="2700" b="1" i="1" dirty="0" err="1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heriau</a:t>
            </a:r>
            <a:r>
              <a:rPr lang="en-GB" sz="2700" b="1" i="1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 </a:t>
            </a:r>
            <a:r>
              <a:rPr lang="en-GB" sz="2700" b="1" i="1" dirty="0" err="1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rydym</a:t>
            </a:r>
            <a:r>
              <a:rPr lang="en-GB" sz="2700" b="1" i="1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 </a:t>
            </a:r>
            <a:r>
              <a:rPr lang="en-GB" sz="2700" b="1" i="1" dirty="0" err="1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yn</a:t>
            </a:r>
            <a:r>
              <a:rPr lang="en-GB" sz="2700" b="1" i="1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 </a:t>
            </a:r>
            <a:r>
              <a:rPr lang="en-GB" sz="2700" b="1" i="1" dirty="0" err="1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eu</a:t>
            </a:r>
            <a:r>
              <a:rPr lang="en-GB" sz="2700" b="1" i="1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 </a:t>
            </a:r>
            <a:r>
              <a:rPr lang="en-GB" sz="2700" b="1" i="1" dirty="0" err="1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hwynebu</a:t>
            </a:r>
            <a:r>
              <a:rPr lang="en-GB" sz="2700" b="1" i="1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 </a:t>
            </a:r>
            <a:r>
              <a:rPr lang="en-GB" sz="2700" b="1" i="1" dirty="0" err="1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wrth</a:t>
            </a:r>
            <a:r>
              <a:rPr lang="en-GB" sz="2700" b="1" i="1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 </a:t>
            </a:r>
            <a:r>
              <a:rPr lang="en-GB" sz="2700" b="1" i="1" dirty="0" err="1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roi</a:t>
            </a:r>
            <a:r>
              <a:rPr lang="en-GB" sz="2700" b="1" i="1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 </a:t>
            </a:r>
            <a:r>
              <a:rPr lang="en-GB" sz="2700" b="1" i="1" dirty="0" err="1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hyn</a:t>
            </a:r>
            <a:r>
              <a:rPr lang="en-GB" sz="2700" b="1" i="1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 </a:t>
            </a:r>
            <a:r>
              <a:rPr lang="en-GB" sz="2700" b="1" i="1" dirty="0" err="1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ar</a:t>
            </a:r>
            <a:r>
              <a:rPr lang="en-GB" sz="2700" b="1" i="1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 </a:t>
            </a:r>
            <a:r>
              <a:rPr lang="en-GB" sz="2700" b="1" i="1" dirty="0" err="1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waith</a:t>
            </a:r>
            <a:r>
              <a:rPr lang="en-GB" sz="2700" b="1" i="1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?</a:t>
            </a:r>
          </a:p>
        </p:txBody>
      </p:sp>
      <p:sp>
        <p:nvSpPr>
          <p:cNvPr id="10" name="Blwch Testun 9"/>
          <p:cNvSpPr txBox="1"/>
          <p:nvPr/>
        </p:nvSpPr>
        <p:spPr>
          <a:xfrm>
            <a:off x="698823" y="3744210"/>
            <a:ext cx="7743287" cy="499018"/>
          </a:xfrm>
          <a:prstGeom prst="rect">
            <a:avLst/>
          </a:prstGeom>
          <a:noFill/>
        </p:spPr>
        <p:txBody>
          <a:bodyPr wrap="square" lIns="64448" tIns="33736" rIns="64448" bIns="33736" rtlCol="0">
            <a:spAutoFit/>
          </a:bodyPr>
          <a:lstStyle/>
          <a:p>
            <a:pPr lvl="0" algn="ctr"/>
            <a:r>
              <a:rPr lang="cy-GB" sz="2800" dirty="0" smtClean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Dr. </a:t>
            </a:r>
            <a:r>
              <a:rPr lang="cy-GB" sz="2800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Steve </a:t>
            </a:r>
            <a:r>
              <a:rPr lang="cy-GB" sz="2800" dirty="0" err="1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Munby</a:t>
            </a:r>
            <a:r>
              <a:rPr lang="cy-GB" sz="2800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 CBE</a:t>
            </a:r>
          </a:p>
        </p:txBody>
      </p:sp>
      <p:sp>
        <p:nvSpPr>
          <p:cNvPr id="11" name="Blwch Testun 10"/>
          <p:cNvSpPr txBox="1"/>
          <p:nvPr/>
        </p:nvSpPr>
        <p:spPr>
          <a:xfrm>
            <a:off x="322685" y="4677167"/>
            <a:ext cx="4694487" cy="392413"/>
          </a:xfrm>
          <a:prstGeom prst="rect">
            <a:avLst/>
          </a:prstGeom>
          <a:noFill/>
        </p:spPr>
        <p:txBody>
          <a:bodyPr wrap="square" lIns="64307" tIns="34289" rIns="64307" bIns="34289" rtlCol="0">
            <a:spAutoFit/>
          </a:bodyPr>
          <a:lstStyle/>
          <a:p>
            <a:r>
              <a:rPr lang="en-GB" sz="2100" dirty="0" smtClean="0">
                <a:solidFill>
                  <a:schemeClr val="bg1"/>
                </a:solidFill>
                <a:latin typeface="Frutiger 65"/>
              </a:rPr>
              <a:t>#</a:t>
            </a:r>
            <a:r>
              <a:rPr lang="en-GB" sz="2100" dirty="0" err="1" smtClean="0">
                <a:solidFill>
                  <a:schemeClr val="bg1"/>
                </a:solidFill>
                <a:latin typeface="Frutiger 65"/>
              </a:rPr>
              <a:t>CenhadaethAddysgCymru</a:t>
            </a:r>
            <a:endParaRPr lang="cy-GB" sz="2100" dirty="0">
              <a:solidFill>
                <a:schemeClr val="bg1"/>
              </a:solidFill>
              <a:latin typeface="Frutiger 65"/>
            </a:endParaRPr>
          </a:p>
        </p:txBody>
      </p:sp>
      <p:sp>
        <p:nvSpPr>
          <p:cNvPr id="12" name="Blwch Testun 11"/>
          <p:cNvSpPr txBox="1"/>
          <p:nvPr/>
        </p:nvSpPr>
        <p:spPr>
          <a:xfrm>
            <a:off x="4317188" y="4677167"/>
            <a:ext cx="4694487" cy="392413"/>
          </a:xfrm>
          <a:prstGeom prst="rect">
            <a:avLst/>
          </a:prstGeom>
          <a:noFill/>
        </p:spPr>
        <p:txBody>
          <a:bodyPr wrap="square" lIns="64307" tIns="34289" rIns="64307" bIns="34289" rtlCol="0">
            <a:spAutoFit/>
          </a:bodyPr>
          <a:lstStyle/>
          <a:p>
            <a:pPr algn="r"/>
            <a:r>
              <a:rPr lang="en-GB" sz="2100" dirty="0" smtClean="0">
                <a:solidFill>
                  <a:schemeClr val="bg1"/>
                </a:solidFill>
                <a:latin typeface="Frutiger 65"/>
              </a:rPr>
              <a:t>#</a:t>
            </a:r>
            <a:r>
              <a:rPr lang="en-GB" sz="2100" dirty="0" err="1" smtClean="0">
                <a:solidFill>
                  <a:schemeClr val="bg1"/>
                </a:solidFill>
                <a:latin typeface="Frutiger 65"/>
              </a:rPr>
              <a:t>EducationMissionWales</a:t>
            </a:r>
            <a:endParaRPr lang="cy-GB" sz="2100" dirty="0">
              <a:solidFill>
                <a:schemeClr val="bg1"/>
              </a:solidFill>
              <a:latin typeface="Frutiger 65"/>
            </a:endParaRPr>
          </a:p>
        </p:txBody>
      </p:sp>
      <p:cxnSp>
        <p:nvCxnSpPr>
          <p:cNvPr id="15" name="Cysylltydd Syth 14"/>
          <p:cNvCxnSpPr/>
          <p:nvPr/>
        </p:nvCxnSpPr>
        <p:spPr>
          <a:xfrm>
            <a:off x="739211" y="3469134"/>
            <a:ext cx="7743287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2079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2106"/>
            <a:ext cx="8229600" cy="432048"/>
          </a:xfrm>
        </p:spPr>
        <p:txBody>
          <a:bodyPr>
            <a:noAutofit/>
          </a:bodyPr>
          <a:lstStyle/>
          <a:p>
            <a:r>
              <a:rPr lang="cy-GB" sz="3000" b="1" dirty="0">
                <a:solidFill>
                  <a:schemeClr val="bg1"/>
                </a:solidFill>
                <a:latin typeface="Frutiger 65"/>
              </a:rPr>
              <a:t>Cymorth Gwell gan Estyn ar gyfer Diwygio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91982"/>
            <a:ext cx="8229600" cy="5346594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Ø"/>
            </a:pPr>
            <a:r>
              <a:rPr lang="cy-GB" sz="1600" dirty="0">
                <a:solidFill>
                  <a:schemeClr val="bg1"/>
                </a:solidFill>
                <a:latin typeface="Frutiger 65"/>
              </a:rPr>
              <a:t>Dylai cam cyntaf gynnwys </a:t>
            </a:r>
            <a:r>
              <a:rPr lang="cy-GB" sz="1600" b="1" dirty="0">
                <a:solidFill>
                  <a:schemeClr val="bg1"/>
                </a:solidFill>
                <a:latin typeface="Frutiger 65"/>
              </a:rPr>
              <a:t>ailgyfeirio arolygu cylchol </a:t>
            </a:r>
            <a:r>
              <a:rPr lang="cy-GB" sz="1600" dirty="0">
                <a:solidFill>
                  <a:schemeClr val="bg1"/>
                </a:solidFill>
                <a:latin typeface="Frutiger 65"/>
              </a:rPr>
              <a:t>tuag at gymorth uniongyrchol ar gyfer y rhaglen ddiwygio. </a:t>
            </a:r>
          </a:p>
          <a:p>
            <a:pPr>
              <a:buFont typeface="Wingdings" charset="2"/>
              <a:buChar char="Ø"/>
            </a:pPr>
            <a:r>
              <a:rPr lang="cy-GB" sz="1600" dirty="0">
                <a:solidFill>
                  <a:schemeClr val="bg1"/>
                </a:solidFill>
                <a:latin typeface="Frutiger 65"/>
              </a:rPr>
              <a:t>Dylid </a:t>
            </a:r>
            <a:r>
              <a:rPr lang="cy-GB" sz="1600" b="1" dirty="0">
                <a:solidFill>
                  <a:schemeClr val="bg1"/>
                </a:solidFill>
                <a:latin typeface="Frutiger 65"/>
              </a:rPr>
              <a:t>atal y cylch adrodd ac arolygu presennol dros dro </a:t>
            </a:r>
            <a:r>
              <a:rPr lang="cy-GB" sz="1600" dirty="0">
                <a:solidFill>
                  <a:schemeClr val="bg1"/>
                </a:solidFill>
                <a:latin typeface="Frutiger 65"/>
              </a:rPr>
              <a:t>er mwyn caniatáu i arolygwyr ymgysylltu ag ysgolion, yn unigol ac mewn clystyrau, heb orfod paratoi adroddiadau wedi’u graddio i’r cyhoedd. Prif ddiben yr ymgysylltu fyddai datblygu gallu ar gyfer newidiadau i’r cwricwlwm, y dysgu a’r asesu fesul ysgol. </a:t>
            </a:r>
          </a:p>
          <a:p>
            <a:pPr>
              <a:buFont typeface="Wingdings" charset="2"/>
              <a:buChar char="Ø"/>
            </a:pPr>
            <a:r>
              <a:rPr lang="cy-GB" sz="1600" b="1" dirty="0">
                <a:solidFill>
                  <a:schemeClr val="bg1"/>
                </a:solidFill>
                <a:latin typeface="Frutiger 65"/>
              </a:rPr>
              <a:t>Byddai manteision i ysgolion ac arolygwyr. </a:t>
            </a:r>
            <a:r>
              <a:rPr lang="cy-GB" sz="1600" dirty="0">
                <a:solidFill>
                  <a:schemeClr val="bg1"/>
                </a:solidFill>
                <a:latin typeface="Frutiger 65"/>
              </a:rPr>
              <a:t>Byddai’n cael gwared ag unrhyw agweddau o arolygu sy’n mynd â’u sylw yn ystod eu taith tuag at ddiwygio. Gallent hefyd elwa ar gymorth arolygwyr yn ystod y cyfnod hwn. Byddai’n caniatáu i arolygwyr gael cyfnod i ddatblygu eu harbenigedd arbenigol yn y cwricwlwm sy’n deillio o’r diwygiadau ymhellach, ac ymgysylltu’n uniongyrchol â’r broses ddiwygio, ar lefel genedlaethol a lleol. </a:t>
            </a:r>
          </a:p>
          <a:p>
            <a:pPr>
              <a:buFont typeface="Wingdings" charset="2"/>
              <a:buChar char="Ø"/>
            </a:pPr>
            <a:endParaRPr lang="en-GB" sz="1000" b="1" dirty="0">
              <a:solidFill>
                <a:schemeClr val="bg1"/>
              </a:solidFill>
              <a:latin typeface="Frutiger 65"/>
            </a:endParaRPr>
          </a:p>
          <a:p>
            <a:pPr marL="0" indent="0" algn="ctr">
              <a:buNone/>
            </a:pPr>
            <a:r>
              <a:rPr lang="cy-GB" sz="1600" b="1" dirty="0">
                <a:solidFill>
                  <a:schemeClr val="bg1"/>
                </a:solidFill>
                <a:latin typeface="Frutiger 65"/>
              </a:rPr>
              <a:t>Byddai ailgyfeirio adnoddau grymus Estyn dros dro yn caniatáu i ysgolion ac arolygwyr ganolbwyntio ar ddiwygio. </a:t>
            </a:r>
          </a:p>
          <a:p>
            <a:pPr marL="0" indent="0">
              <a:buNone/>
            </a:pPr>
            <a:endParaRPr lang="en-US" sz="1600" dirty="0">
              <a:solidFill>
                <a:schemeClr val="bg1"/>
              </a:solidFill>
              <a:latin typeface="Frutiger 65"/>
            </a:endParaRPr>
          </a:p>
        </p:txBody>
      </p:sp>
    </p:spTree>
    <p:extLst>
      <p:ext uri="{BB962C8B-B14F-4D97-AF65-F5344CB8AC3E}">
        <p14:creationId xmlns:p14="http://schemas.microsoft.com/office/powerpoint/2010/main" val="290087781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421556"/>
          </a:xfrm>
        </p:spPr>
        <p:txBody>
          <a:bodyPr>
            <a:normAutofit fontScale="90000"/>
          </a:bodyPr>
          <a:lstStyle/>
          <a:p>
            <a:r>
              <a:rPr lang="cy-GB" b="1" dirty="0">
                <a:solidFill>
                  <a:schemeClr val="bg1"/>
                </a:solidFill>
                <a:latin typeface="Frutiger 65"/>
              </a:rPr>
              <a:t>Gwerthuso mewn Testun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35546"/>
            <a:ext cx="8229600" cy="45905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y-GB" sz="1800" dirty="0">
                <a:solidFill>
                  <a:schemeClr val="bg1"/>
                </a:solidFill>
                <a:latin typeface="Frutiger 65"/>
              </a:rPr>
              <a:t>Byddai gwahaniaethau arwyddocaol yn yr ail gyfnod dros dro o gymharu â’r model arolygu bresennol: </a:t>
            </a:r>
          </a:p>
          <a:p>
            <a:pPr marL="0" indent="0">
              <a:buNone/>
            </a:pPr>
            <a:r>
              <a:rPr lang="cy-GB" sz="1800" dirty="0">
                <a:solidFill>
                  <a:schemeClr val="bg1"/>
                </a:solidFill>
                <a:latin typeface="Frutiger 65"/>
              </a:rPr>
              <a:t> </a:t>
            </a:r>
          </a:p>
          <a:p>
            <a:pPr>
              <a:buFont typeface="Wingdings" charset="2"/>
              <a:buChar char="Ø"/>
            </a:pPr>
            <a:r>
              <a:rPr lang="cy-GB" sz="1800" dirty="0">
                <a:solidFill>
                  <a:schemeClr val="bg1"/>
                </a:solidFill>
                <a:latin typeface="Frutiger 65"/>
              </a:rPr>
              <a:t>Byddai’r arolygiadau’n canolbwyntio ar ateb cwestiynau allweddol am </a:t>
            </a:r>
            <a:r>
              <a:rPr lang="cy-GB" sz="1800" b="1" dirty="0">
                <a:solidFill>
                  <a:schemeClr val="bg1"/>
                </a:solidFill>
                <a:latin typeface="Frutiger 65"/>
              </a:rPr>
              <a:t>gynnydd yr ysgol o ran y diwygio</a:t>
            </a:r>
            <a:r>
              <a:rPr lang="cy-GB" sz="1800" dirty="0">
                <a:solidFill>
                  <a:schemeClr val="bg1"/>
                </a:solidFill>
                <a:latin typeface="Frutiger 65"/>
              </a:rPr>
              <a:t> a’r effaith ar </a:t>
            </a:r>
            <a:r>
              <a:rPr lang="cy-GB" sz="1800" b="1" dirty="0">
                <a:solidFill>
                  <a:schemeClr val="bg1"/>
                </a:solidFill>
                <a:latin typeface="Frutiger 65"/>
              </a:rPr>
              <a:t>brofiadau a deilliannau plant</a:t>
            </a:r>
            <a:r>
              <a:rPr lang="cy-GB" sz="1800" dirty="0">
                <a:solidFill>
                  <a:schemeClr val="bg1"/>
                </a:solidFill>
                <a:latin typeface="Frutiger 65"/>
              </a:rPr>
              <a:t>; </a:t>
            </a:r>
          </a:p>
          <a:p>
            <a:pPr>
              <a:buFont typeface="Wingdings" charset="2"/>
              <a:buChar char="Ø"/>
            </a:pPr>
            <a:r>
              <a:rPr lang="cy-GB" sz="1800" dirty="0">
                <a:solidFill>
                  <a:schemeClr val="bg1"/>
                </a:solidFill>
                <a:latin typeface="Frutiger 65"/>
              </a:rPr>
              <a:t>Ni fyddai’r </a:t>
            </a:r>
            <a:r>
              <a:rPr lang="cy-GB" sz="1800" b="1" dirty="0">
                <a:solidFill>
                  <a:schemeClr val="bg1"/>
                </a:solidFill>
                <a:latin typeface="Frutiger 65"/>
              </a:rPr>
              <a:t>gwerthusiadau</a:t>
            </a:r>
            <a:r>
              <a:rPr lang="cy-GB" sz="1800" dirty="0">
                <a:solidFill>
                  <a:schemeClr val="bg1"/>
                </a:solidFill>
                <a:latin typeface="Frutiger 65"/>
              </a:rPr>
              <a:t> ar ffurf prif raddau cyfunol bellach, ond yn hytrach, yn cael eu </a:t>
            </a:r>
            <a:r>
              <a:rPr lang="cy-GB" sz="1800" b="1" dirty="0">
                <a:solidFill>
                  <a:schemeClr val="bg1"/>
                </a:solidFill>
                <a:latin typeface="Frutiger 65"/>
              </a:rPr>
              <a:t>disgrifio’n glir yn y testun;</a:t>
            </a:r>
            <a:r>
              <a:rPr lang="cy-GB" sz="1800" dirty="0">
                <a:solidFill>
                  <a:schemeClr val="bg1"/>
                </a:solidFill>
                <a:latin typeface="Frutiger 65"/>
              </a:rPr>
              <a:t> </a:t>
            </a:r>
          </a:p>
          <a:p>
            <a:pPr>
              <a:buFont typeface="Wingdings" charset="2"/>
              <a:buChar char="Ø"/>
            </a:pPr>
            <a:r>
              <a:rPr lang="cy-GB" sz="1800" dirty="0">
                <a:solidFill>
                  <a:schemeClr val="bg1"/>
                </a:solidFill>
                <a:latin typeface="Frutiger 65"/>
              </a:rPr>
              <a:t>Hefyd, byddai </a:t>
            </a:r>
            <a:r>
              <a:rPr lang="cy-GB" sz="1800" b="1" dirty="0">
                <a:solidFill>
                  <a:schemeClr val="bg1"/>
                </a:solidFill>
                <a:latin typeface="Frutiger 65"/>
              </a:rPr>
              <a:t>rôl gryfach i hunanwerthuso gan yr ysgol </a:t>
            </a:r>
            <a:r>
              <a:rPr lang="cy-GB" sz="1800" dirty="0">
                <a:solidFill>
                  <a:schemeClr val="bg1"/>
                </a:solidFill>
                <a:latin typeface="Frutiger 65"/>
              </a:rPr>
              <a:t>wrth lunio dyfarniadau, yn unol â chanllawiau sy’n deillio o waith ar y cyd ar hunanwerthuso gan y Sefydliad ar gyfer Cydweithrediad a Datblygiad Economaidd ac Estyn. </a:t>
            </a:r>
          </a:p>
          <a:p>
            <a:pPr>
              <a:buFont typeface="Wingdings" charset="2"/>
              <a:buChar char="Ø"/>
            </a:pPr>
            <a:endParaRPr lang="en-GB" sz="1800" b="1" dirty="0">
              <a:solidFill>
                <a:schemeClr val="bg1"/>
              </a:solidFill>
              <a:latin typeface="Frutiger 65"/>
            </a:endParaRPr>
          </a:p>
          <a:p>
            <a:pPr marL="0" indent="0" algn="ctr">
              <a:buNone/>
            </a:pPr>
            <a:r>
              <a:rPr lang="cy-GB" sz="1800" b="1" dirty="0">
                <a:solidFill>
                  <a:schemeClr val="bg1"/>
                </a:solidFill>
                <a:latin typeface="Frutiger 65"/>
              </a:rPr>
              <a:t>Byddai’r cam hwn yn cychwyn symud tuag at hunanwerthuso wedi’u dilysu gan gynnal rôl hanfodol Estyn yn rhoi sicrwydd hefyd. </a:t>
            </a:r>
          </a:p>
          <a:p>
            <a:pPr marL="0" indent="0">
              <a:buNone/>
            </a:pPr>
            <a:endParaRPr lang="en-US" sz="1800" dirty="0">
              <a:solidFill>
                <a:schemeClr val="bg1"/>
              </a:solidFill>
              <a:latin typeface="Frutiger 65"/>
            </a:endParaRPr>
          </a:p>
        </p:txBody>
      </p:sp>
    </p:spTree>
    <p:extLst>
      <p:ext uri="{BB962C8B-B14F-4D97-AF65-F5344CB8AC3E}">
        <p14:creationId xmlns:p14="http://schemas.microsoft.com/office/powerpoint/2010/main" val="42794210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6156"/>
            <a:ext cx="8229600" cy="475562"/>
          </a:xfrm>
        </p:spPr>
        <p:txBody>
          <a:bodyPr>
            <a:noAutofit/>
          </a:bodyPr>
          <a:lstStyle/>
          <a:p>
            <a:r>
              <a:rPr lang="cy-GB" sz="3000" b="1" dirty="0">
                <a:solidFill>
                  <a:schemeClr val="bg1"/>
                </a:solidFill>
                <a:latin typeface="Frutiger 65"/>
              </a:rPr>
              <a:t>Hunanwerthuso wedi’u Dilysu a Enillwyd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98484"/>
            <a:ext cx="8229600" cy="49145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y-GB" sz="1600" dirty="0">
                <a:solidFill>
                  <a:schemeClr val="bg1"/>
                </a:solidFill>
                <a:latin typeface="Frutiger 65"/>
              </a:rPr>
              <a:t>Dylai’r trydydd cam, a’r cam olaf, fod yn seiliedig ar fodel hunanwerthuso wedi’u dilysu, sy’n cyd-fynd â’r dyhead polisi o symud tuag at system </a:t>
            </a:r>
            <a:r>
              <a:rPr lang="cy-GB" sz="1600" dirty="0" err="1">
                <a:solidFill>
                  <a:schemeClr val="bg1"/>
                </a:solidFill>
                <a:latin typeface="Frutiger 65"/>
              </a:rPr>
              <a:t>hunanwella</a:t>
            </a:r>
            <a:r>
              <a:rPr lang="cy-GB" sz="1600" dirty="0">
                <a:solidFill>
                  <a:schemeClr val="bg1"/>
                </a:solidFill>
                <a:latin typeface="Frutiger 65"/>
              </a:rPr>
              <a:t>. </a:t>
            </a:r>
          </a:p>
          <a:p>
            <a:pPr>
              <a:buFont typeface="Wingdings" charset="2"/>
              <a:buChar char="Ø"/>
            </a:pPr>
            <a:r>
              <a:rPr lang="cy-GB" sz="1600" b="1" dirty="0">
                <a:solidFill>
                  <a:schemeClr val="bg1"/>
                </a:solidFill>
                <a:latin typeface="Frutiger 65"/>
              </a:rPr>
              <a:t>Wrth i ysgolion aeddfedu o ran eu gallu i ymgysylltu’n agored ac yn adeiladol mewn hunanwerthuso</a:t>
            </a:r>
            <a:r>
              <a:rPr lang="cy-GB" sz="1600" dirty="0">
                <a:solidFill>
                  <a:schemeClr val="bg1"/>
                </a:solidFill>
                <a:latin typeface="Frutiger 65"/>
              </a:rPr>
              <a:t>, dylai cyrff ac unigolion allanol allu cyflwyno safbwyntiau sy’n </a:t>
            </a:r>
            <a:r>
              <a:rPr lang="cy-GB" sz="1600" b="1" dirty="0">
                <a:solidFill>
                  <a:schemeClr val="bg1"/>
                </a:solidFill>
                <a:latin typeface="Frutiger 65"/>
              </a:rPr>
              <a:t>archwilio ac yn ehangu dyfarniadau mewnol</a:t>
            </a:r>
            <a:r>
              <a:rPr lang="cy-GB" sz="1600" dirty="0">
                <a:solidFill>
                  <a:schemeClr val="bg1"/>
                </a:solidFill>
                <a:latin typeface="Frutiger 65"/>
              </a:rPr>
              <a:t>.  </a:t>
            </a:r>
          </a:p>
          <a:p>
            <a:pPr>
              <a:buFont typeface="Wingdings" charset="2"/>
              <a:buChar char="Ø"/>
            </a:pPr>
            <a:r>
              <a:rPr lang="cy-GB" sz="1600" dirty="0">
                <a:solidFill>
                  <a:schemeClr val="bg1"/>
                </a:solidFill>
                <a:latin typeface="Frutiger 65"/>
              </a:rPr>
              <a:t>Gallai ysgolion sydd â gallu amlwg i gynnal a gweithredu ar hunanwerthuso symud tuag at </a:t>
            </a:r>
            <a:r>
              <a:rPr lang="cy-GB" sz="1600" b="1" dirty="0">
                <a:solidFill>
                  <a:schemeClr val="bg1"/>
                </a:solidFill>
                <a:latin typeface="Frutiger 65"/>
              </a:rPr>
              <a:t>fodel dilysu o arolygu ar sail ‘ymreolaeth a enillwyd’</a:t>
            </a:r>
            <a:r>
              <a:rPr lang="cy-GB" sz="1600" dirty="0">
                <a:solidFill>
                  <a:schemeClr val="bg1"/>
                </a:solidFill>
                <a:latin typeface="Frutiger 65"/>
              </a:rPr>
              <a:t>. </a:t>
            </a:r>
          </a:p>
          <a:p>
            <a:pPr>
              <a:buFont typeface="Wingdings" charset="2"/>
              <a:buChar char="Ø"/>
            </a:pPr>
            <a:r>
              <a:rPr lang="cy-GB" sz="1600" dirty="0">
                <a:solidFill>
                  <a:schemeClr val="bg1"/>
                </a:solidFill>
                <a:latin typeface="Frutiger 65"/>
              </a:rPr>
              <a:t>Byddai Estyn yn ymgysylltu’n uniongyrchol ag ysgolion o’r fath ar gylch y cytunwyd arno er mwyn adrodd yn gyhoeddus ar ei hyder yn y broses hunanwerthuso ac </a:t>
            </a:r>
            <a:r>
              <a:rPr lang="cy-GB" sz="1600" dirty="0" err="1">
                <a:solidFill>
                  <a:schemeClr val="bg1"/>
                </a:solidFill>
                <a:latin typeface="Frutiger 65"/>
              </a:rPr>
              <a:t>integriti’r</a:t>
            </a:r>
            <a:r>
              <a:rPr lang="cy-GB" sz="1600" dirty="0">
                <a:solidFill>
                  <a:schemeClr val="bg1"/>
                </a:solidFill>
                <a:latin typeface="Frutiger 65"/>
              </a:rPr>
              <a:t> adroddiadau gan yr ysgolion. Byddai’r hyder hwnnw’n cael ei fynegi yn nilysiad (neu ddiffyg dilysiad) Estyn o ganfyddiadau a phrosesau’r ysgol, a ddisgrifir o bosibl ar ffurf adroddiad byr yn mynegi faint o hyder sydd gan yr arolygwyr yn y broses. </a:t>
            </a:r>
          </a:p>
          <a:p>
            <a:pPr>
              <a:buFont typeface="Wingdings" charset="2"/>
              <a:buChar char="Ø"/>
            </a:pPr>
            <a:endParaRPr lang="en-GB" sz="1600" b="1" dirty="0">
              <a:solidFill>
                <a:schemeClr val="bg1"/>
              </a:solidFill>
              <a:latin typeface="Frutiger 65"/>
            </a:endParaRPr>
          </a:p>
          <a:p>
            <a:pPr marL="0" indent="0" algn="ctr">
              <a:buNone/>
            </a:pPr>
            <a:r>
              <a:rPr lang="cy-GB" sz="1600" b="1" dirty="0">
                <a:solidFill>
                  <a:schemeClr val="bg1"/>
                </a:solidFill>
                <a:latin typeface="Frutiger 65"/>
              </a:rPr>
              <a:t>Byddai symud tuag at fodel hunanwerthuso ar gyfer atebolrwydd yn adlewyrchu’r dyhead ehangach o greu system </a:t>
            </a:r>
            <a:r>
              <a:rPr lang="cy-GB" sz="1600" b="1" dirty="0" err="1">
                <a:solidFill>
                  <a:schemeClr val="bg1"/>
                </a:solidFill>
                <a:latin typeface="Frutiger 65"/>
              </a:rPr>
              <a:t>hunanwella</a:t>
            </a:r>
            <a:r>
              <a:rPr lang="cy-GB" sz="1600" b="1" dirty="0">
                <a:solidFill>
                  <a:schemeClr val="bg1"/>
                </a:solidFill>
                <a:latin typeface="Frutiger 65"/>
              </a:rPr>
              <a:t> yn seiliedig ar ddysgu sefydliadol a phroffesiynol.</a:t>
            </a:r>
            <a:r>
              <a:rPr lang="cy-GB" sz="1600" dirty="0">
                <a:solidFill>
                  <a:schemeClr val="bg1"/>
                </a:solidFill>
                <a:latin typeface="Frutiger 65"/>
              </a:rPr>
              <a:t> </a:t>
            </a:r>
          </a:p>
          <a:p>
            <a:pPr marL="0" indent="0">
              <a:buNone/>
            </a:pPr>
            <a:endParaRPr lang="en-US" sz="1600" dirty="0">
              <a:solidFill>
                <a:schemeClr val="bg1"/>
              </a:solidFill>
              <a:latin typeface="Frutiger 65"/>
            </a:endParaRPr>
          </a:p>
        </p:txBody>
      </p:sp>
    </p:spTree>
    <p:extLst>
      <p:ext uri="{BB962C8B-B14F-4D97-AF65-F5344CB8AC3E}">
        <p14:creationId xmlns:p14="http://schemas.microsoft.com/office/powerpoint/2010/main" val="348911352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-37776"/>
            <a:ext cx="8229600" cy="723576"/>
          </a:xfrm>
        </p:spPr>
        <p:txBody>
          <a:bodyPr/>
          <a:lstStyle/>
          <a:p>
            <a:r>
              <a:rPr lang="cy-GB" b="1" dirty="0">
                <a:solidFill>
                  <a:schemeClr val="bg1"/>
                </a:solidFill>
                <a:latin typeface="Frutiger 65"/>
              </a:rPr>
              <a:t>Arolygiadau Diagnostig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789552"/>
            <a:ext cx="8229600" cy="423391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y-GB" dirty="0">
                <a:solidFill>
                  <a:schemeClr val="bg1"/>
                </a:solidFill>
                <a:latin typeface="Frutiger 65"/>
              </a:rPr>
              <a:t>Yn ystod y cyfnod o symud tuag at y model arfaethedig 3 cham, byddai nifer o nodweddion presennol gwaith Estyn yn parhau i fod yn bwysig.</a:t>
            </a:r>
          </a:p>
          <a:p>
            <a:pPr marL="0" indent="0">
              <a:buNone/>
            </a:pPr>
            <a:r>
              <a:rPr lang="cy-GB" dirty="0">
                <a:solidFill>
                  <a:schemeClr val="bg1"/>
                </a:solidFill>
                <a:latin typeface="Frutiger 65"/>
              </a:rPr>
              <a:t> </a:t>
            </a:r>
          </a:p>
          <a:p>
            <a:pPr>
              <a:buFont typeface="Wingdings" charset="2"/>
              <a:buChar char="Ø"/>
            </a:pPr>
            <a:r>
              <a:rPr lang="cy-GB" dirty="0">
                <a:solidFill>
                  <a:schemeClr val="bg1"/>
                </a:solidFill>
                <a:latin typeface="Frutiger 65"/>
              </a:rPr>
              <a:t>Dylai ysgolion sydd angen gwella’n sylweddol neu sydd mewn mesurau arbennig ar hyn o bryd barhau i dderbyn sylw penodol, er y bydd angen adolygu natur y sylw hwnnw. </a:t>
            </a:r>
          </a:p>
          <a:p>
            <a:pPr>
              <a:buFont typeface="Wingdings" charset="2"/>
              <a:buChar char="Ø"/>
            </a:pPr>
            <a:r>
              <a:rPr lang="cy-GB" dirty="0">
                <a:solidFill>
                  <a:schemeClr val="bg1"/>
                </a:solidFill>
                <a:latin typeface="Frutiger 65"/>
              </a:rPr>
              <a:t>Mae gwaith monitro Estyn wedi cael ei addasu rhywfaint yn barod, a dylid pennu ei oblygiadau parhaus i ysgolion unigol mewn modd hyblyg fesul achos unigol.  </a:t>
            </a:r>
          </a:p>
          <a:p>
            <a:pPr>
              <a:buFont typeface="Wingdings" charset="2"/>
              <a:buChar char="Ø"/>
            </a:pPr>
            <a:r>
              <a:rPr lang="cy-GB" dirty="0">
                <a:solidFill>
                  <a:schemeClr val="bg1"/>
                </a:solidFill>
                <a:latin typeface="Frutiger 65"/>
              </a:rPr>
              <a:t>Byddai ysgolion a nodwyd fel rhai a oedd yn peri pryder yn ystod unrhyw rai o’r camau yn derbyn arolygiad i </a:t>
            </a:r>
            <a:r>
              <a:rPr lang="cy-GB" b="1" dirty="0">
                <a:solidFill>
                  <a:schemeClr val="bg1"/>
                </a:solidFill>
                <a:latin typeface="Frutiger 65"/>
              </a:rPr>
              <a:t>ddehongli a helpu i fynd i’r afael â’r materion sy’n peri pryder</a:t>
            </a:r>
            <a:r>
              <a:rPr lang="cy-GB" dirty="0">
                <a:solidFill>
                  <a:schemeClr val="bg1"/>
                </a:solidFill>
                <a:latin typeface="Frutiger 65"/>
              </a:rPr>
              <a:t>. </a:t>
            </a:r>
          </a:p>
          <a:p>
            <a:pPr>
              <a:buFont typeface="Wingdings" charset="2"/>
              <a:buChar char="Ø"/>
            </a:pPr>
            <a:endParaRPr lang="en-GB" b="1" dirty="0">
              <a:solidFill>
                <a:schemeClr val="bg1"/>
              </a:solidFill>
              <a:latin typeface="Frutiger 65"/>
            </a:endParaRPr>
          </a:p>
          <a:p>
            <a:pPr marL="0" indent="0" algn="ctr">
              <a:buNone/>
            </a:pPr>
            <a:r>
              <a:rPr lang="cy-GB" b="1" dirty="0">
                <a:solidFill>
                  <a:schemeClr val="bg1"/>
                </a:solidFill>
                <a:latin typeface="Frutiger 65"/>
              </a:rPr>
              <a:t>Ni ddylai symud tuag at ddull newydd o arolygu ysgolion dynnu oddi ar y ffocws presennol ar yr ysgolion hynny sy’n peri pryder difrifol.  Byddai arolygiadau diagnostig o ysgolion o’r fath yn darparu sail fwy fforensig ar gyfer gwella. </a:t>
            </a:r>
          </a:p>
        </p:txBody>
      </p:sp>
    </p:spTree>
    <p:extLst>
      <p:ext uri="{BB962C8B-B14F-4D97-AF65-F5344CB8AC3E}">
        <p14:creationId xmlns:p14="http://schemas.microsoft.com/office/powerpoint/2010/main" val="258192985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53340"/>
            <a:ext cx="8229600" cy="857250"/>
          </a:xfrm>
        </p:spPr>
        <p:txBody>
          <a:bodyPr/>
          <a:lstStyle/>
          <a:p>
            <a:r>
              <a:rPr lang="cy-GB" b="1" dirty="0">
                <a:solidFill>
                  <a:schemeClr val="bg1"/>
                </a:solidFill>
                <a:latin typeface="Frutiger 65"/>
              </a:rPr>
              <a:t>Camau Dilynol sy’n Fwy Hyblyg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2676906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  <a:buFont typeface="Wingdings" charset="2"/>
              <a:buChar char="Ø"/>
            </a:pPr>
            <a:r>
              <a:rPr lang="cy-GB" sz="2700" dirty="0">
                <a:solidFill>
                  <a:schemeClr val="bg1"/>
                </a:solidFill>
                <a:latin typeface="Frutiger 65"/>
              </a:rPr>
              <a:t>Mae camau dilynol mewn achosion lle ceir tanberfformiad difrifol yn parhau i fod yn angenrheidiol.</a:t>
            </a:r>
          </a:p>
          <a:p>
            <a:pPr>
              <a:lnSpc>
                <a:spcPct val="120000"/>
              </a:lnSpc>
              <a:buFont typeface="Wingdings" charset="2"/>
              <a:buChar char="Ø"/>
            </a:pPr>
            <a:r>
              <a:rPr lang="cy-GB" sz="2700" dirty="0">
                <a:solidFill>
                  <a:schemeClr val="bg1"/>
                </a:solidFill>
                <a:latin typeface="Frutiger 65"/>
              </a:rPr>
              <a:t>Dylid adolygu’r broses er mwyn </a:t>
            </a:r>
            <a:r>
              <a:rPr lang="cy-GB" sz="2700" b="1" dirty="0">
                <a:solidFill>
                  <a:schemeClr val="bg1"/>
                </a:solidFill>
                <a:latin typeface="Frutiger 65"/>
              </a:rPr>
              <a:t>dadansoddi’r </a:t>
            </a:r>
            <a:r>
              <a:rPr lang="cy-GB" sz="2700" dirty="0">
                <a:solidFill>
                  <a:schemeClr val="bg1"/>
                </a:solidFill>
                <a:latin typeface="Frutiger 65"/>
              </a:rPr>
              <a:t>problemau’n well a chael </a:t>
            </a:r>
            <a:r>
              <a:rPr lang="cy-GB" sz="2700" b="1" dirty="0">
                <a:solidFill>
                  <a:schemeClr val="bg1"/>
                </a:solidFill>
                <a:latin typeface="Frutiger 65"/>
              </a:rPr>
              <a:t>mwy o hyblygrwydd </a:t>
            </a:r>
            <a:r>
              <a:rPr lang="cy-GB" sz="2700" dirty="0">
                <a:solidFill>
                  <a:schemeClr val="bg1"/>
                </a:solidFill>
                <a:latin typeface="Frutiger 65"/>
              </a:rPr>
              <a:t>o ran rhoi cymorth a herio. </a:t>
            </a:r>
          </a:p>
          <a:p>
            <a:pPr>
              <a:lnSpc>
                <a:spcPct val="120000"/>
              </a:lnSpc>
              <a:buFont typeface="Wingdings" charset="2"/>
              <a:buChar char="Ø"/>
            </a:pPr>
            <a:r>
              <a:rPr lang="cy-GB" sz="2700" dirty="0">
                <a:solidFill>
                  <a:schemeClr val="bg1"/>
                </a:solidFill>
                <a:latin typeface="Frutiger 65"/>
              </a:rPr>
              <a:t>Dylai’r broses ystyried y disgwyliadau ychwanegol y bydd diwygio’r cwricwlwm yn ei roi ar yr ysgolion. 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  <a:latin typeface="Frutiger 65"/>
            </a:endParaRPr>
          </a:p>
        </p:txBody>
      </p:sp>
    </p:spTree>
    <p:extLst>
      <p:ext uri="{BB962C8B-B14F-4D97-AF65-F5344CB8AC3E}">
        <p14:creationId xmlns:p14="http://schemas.microsoft.com/office/powerpoint/2010/main" val="116858798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-26268"/>
            <a:ext cx="8229600" cy="857250"/>
          </a:xfrm>
        </p:spPr>
        <p:txBody>
          <a:bodyPr/>
          <a:lstStyle/>
          <a:p>
            <a:r>
              <a:rPr lang="cy-GB" b="1" dirty="0">
                <a:solidFill>
                  <a:schemeClr val="bg1"/>
                </a:solidFill>
                <a:latin typeface="Frutiger 65"/>
              </a:rPr>
              <a:t>Cryfhau Nodweddion Thematig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1030" y="1072039"/>
            <a:ext cx="7886700" cy="2897981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Ø"/>
            </a:pPr>
            <a:r>
              <a:rPr lang="cy-GB" dirty="0">
                <a:solidFill>
                  <a:schemeClr val="bg1"/>
                </a:solidFill>
                <a:latin typeface="Frutiger 65"/>
              </a:rPr>
              <a:t>Dylid parhau â gwaith thematig ac arferion da Estyn, neu eu cryfhau. Roedd yr elfen hon o waith Estyn yn cael ei </a:t>
            </a:r>
            <a:r>
              <a:rPr lang="cy-GB" b="1" dirty="0">
                <a:solidFill>
                  <a:schemeClr val="bg1"/>
                </a:solidFill>
                <a:latin typeface="Frutiger 65"/>
              </a:rPr>
              <a:t>gwerthfawrogi’n fawr </a:t>
            </a:r>
            <a:r>
              <a:rPr lang="cy-GB" dirty="0">
                <a:solidFill>
                  <a:schemeClr val="bg1"/>
                </a:solidFill>
                <a:latin typeface="Frutiger 65"/>
              </a:rPr>
              <a:t>yn y dystiolaeth i’r Adolygiad a dylai gyfrannu’n sylweddol at y dysgu ar y cyd am ddiwygio a’i oblygiadau.  </a:t>
            </a:r>
          </a:p>
          <a:p>
            <a:pPr>
              <a:buFont typeface="Wingdings" charset="2"/>
              <a:buChar char="Ø"/>
            </a:pPr>
            <a:r>
              <a:rPr lang="cy-GB" b="1" dirty="0">
                <a:solidFill>
                  <a:schemeClr val="bg1"/>
                </a:solidFill>
                <a:latin typeface="Frutiger 65"/>
              </a:rPr>
              <a:t>Wrth i’r diwygiadau ddechrau siapio, bydd sefydlu darlun cenedlaethol o gynnydd yn bwysicach nag erioed, yn ogystal â chyngor penodol ac enghreifftiau o arferion diddorol.</a:t>
            </a:r>
            <a:r>
              <a:rPr lang="cy-GB" dirty="0">
                <a:solidFill>
                  <a:schemeClr val="bg1"/>
                </a:solidFill>
                <a:latin typeface="Frutiger 65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9865757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87474"/>
            <a:ext cx="8229600" cy="529568"/>
          </a:xfrm>
        </p:spPr>
        <p:txBody>
          <a:bodyPr>
            <a:normAutofit/>
          </a:bodyPr>
          <a:lstStyle/>
          <a:p>
            <a:r>
              <a:rPr lang="cy-GB" b="1" dirty="0">
                <a:solidFill>
                  <a:schemeClr val="bg1"/>
                </a:solidFill>
                <a:latin typeface="Frutiger 65"/>
              </a:rPr>
              <a:t>Gwerthuso ar Lefel Systemau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1540"/>
            <a:ext cx="8229600" cy="437448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y-GB" b="1" dirty="0">
                <a:solidFill>
                  <a:schemeClr val="bg1"/>
                </a:solidFill>
                <a:latin typeface="Frutiger 65"/>
              </a:rPr>
              <a:t>Dylai Estyn wneud cyfraniad </a:t>
            </a:r>
            <a:r>
              <a:rPr lang="cy-GB" b="1" dirty="0" err="1">
                <a:solidFill>
                  <a:schemeClr val="bg1"/>
                </a:solidFill>
                <a:latin typeface="Frutiger 65"/>
              </a:rPr>
              <a:t>cryfach</a:t>
            </a:r>
            <a:r>
              <a:rPr lang="cy-GB" b="1" dirty="0">
                <a:solidFill>
                  <a:schemeClr val="bg1"/>
                </a:solidFill>
                <a:latin typeface="Frutiger 65"/>
              </a:rPr>
              <a:t> i werthuso ar lefel systemau.</a:t>
            </a:r>
            <a:r>
              <a:rPr lang="cy-GB" dirty="0">
                <a:solidFill>
                  <a:schemeClr val="bg1"/>
                </a:solidFill>
                <a:latin typeface="Frutiger 65"/>
              </a:rPr>
              <a:t> </a:t>
            </a:r>
            <a:endParaRPr lang="cy-GB" dirty="0" smtClean="0">
              <a:solidFill>
                <a:schemeClr val="bg1"/>
              </a:solidFill>
              <a:latin typeface="Frutiger 65"/>
            </a:endParaRPr>
          </a:p>
          <a:p>
            <a:pPr>
              <a:buFont typeface="Wingdings" charset="2"/>
              <a:buChar char="Ø"/>
            </a:pPr>
            <a:r>
              <a:rPr lang="cy-GB" sz="1800" dirty="0" smtClean="0">
                <a:solidFill>
                  <a:schemeClr val="bg1"/>
                </a:solidFill>
                <a:latin typeface="Frutiger 65"/>
              </a:rPr>
              <a:t>Mae </a:t>
            </a:r>
            <a:r>
              <a:rPr lang="cy-GB" sz="1800" dirty="0">
                <a:solidFill>
                  <a:schemeClr val="bg1"/>
                </a:solidFill>
                <a:latin typeface="Frutiger 65"/>
              </a:rPr>
              <a:t>adroddiadau blynyddol Prif Arolygydd Ei Mawrhydi eisoes yn rhoi gwybod i ystod eang o </a:t>
            </a:r>
            <a:r>
              <a:rPr lang="cy-GB" sz="1800" dirty="0" err="1">
                <a:solidFill>
                  <a:schemeClr val="bg1"/>
                </a:solidFill>
                <a:latin typeface="Frutiger 65"/>
              </a:rPr>
              <a:t>randdeiliaid</a:t>
            </a:r>
            <a:r>
              <a:rPr lang="cy-GB" sz="1800" dirty="0">
                <a:solidFill>
                  <a:schemeClr val="bg1"/>
                </a:solidFill>
                <a:latin typeface="Frutiger 65"/>
              </a:rPr>
              <a:t> am berfformiad addysg yng Nghymru, yn ôl arolygwyr. </a:t>
            </a:r>
          </a:p>
          <a:p>
            <a:pPr>
              <a:buFont typeface="Wingdings" charset="2"/>
              <a:buChar char="Ø"/>
            </a:pPr>
            <a:r>
              <a:rPr lang="cy-GB" sz="1800" dirty="0">
                <a:solidFill>
                  <a:schemeClr val="bg1"/>
                </a:solidFill>
                <a:latin typeface="Frutiger 65"/>
              </a:rPr>
              <a:t>Byddai’n cyfrannu’n well at bolisi ac ymarfer pe bai corff ehangach o dystiolaeth yn cael ei ddefnyddio. Gallai </a:t>
            </a:r>
            <a:r>
              <a:rPr lang="cy-GB" sz="1800" b="1" dirty="0">
                <a:solidFill>
                  <a:schemeClr val="bg1"/>
                </a:solidFill>
                <a:latin typeface="Frutiger 65"/>
              </a:rPr>
              <a:t>adroddiad ‘cyflwr y genedl’</a:t>
            </a:r>
            <a:r>
              <a:rPr lang="cy-GB" sz="1800" dirty="0">
                <a:solidFill>
                  <a:schemeClr val="bg1"/>
                </a:solidFill>
                <a:latin typeface="Frutiger 65"/>
              </a:rPr>
              <a:t> bob tair blynedd ddarparu gwell sylfaen dystiolaeth pe bai’n cynnwys dadansoddiad mwy datblygedig o ganfyddiadau gwaith ymchwil perthnasol, canlyniadau arolygon a’r dystiolaeth ddiweddaraf o brofiadau rhyngwladol, gan gynnwys PISA. </a:t>
            </a:r>
          </a:p>
          <a:p>
            <a:pPr>
              <a:buFont typeface="Wingdings" charset="2"/>
              <a:buChar char="Ø"/>
            </a:pPr>
            <a:r>
              <a:rPr lang="cy-GB" sz="1800" b="1" dirty="0">
                <a:solidFill>
                  <a:schemeClr val="bg1"/>
                </a:solidFill>
                <a:latin typeface="Frutiger 65"/>
              </a:rPr>
              <a:t>Dylai adroddiadau ar lefel systemau gan Estyn gyfeirio mwy at faterion polisi ac ymarfer cyfredol allweddol. Yn y blynyddoedd nesaf, er enghraifft, gallai adroddiadau sy’n canolbwyntio’n benodol ar gynnydd gyda’r diwygiadau wneud cyfraniad pwysig i’w llwyddiant a chyfrannu at y broses ddiwygio. 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  <a:latin typeface="Frutiger 65"/>
            </a:endParaRPr>
          </a:p>
        </p:txBody>
      </p:sp>
    </p:spTree>
    <p:extLst>
      <p:ext uri="{BB962C8B-B14F-4D97-AF65-F5344CB8AC3E}">
        <p14:creationId xmlns:p14="http://schemas.microsoft.com/office/powerpoint/2010/main" val="295999595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-74544"/>
            <a:ext cx="8229600" cy="857250"/>
          </a:xfrm>
        </p:spPr>
        <p:txBody>
          <a:bodyPr/>
          <a:lstStyle/>
          <a:p>
            <a:r>
              <a:rPr lang="cy-GB" b="1" dirty="0">
                <a:solidFill>
                  <a:schemeClr val="bg1"/>
                </a:solidFill>
                <a:latin typeface="Frutiger 65"/>
              </a:rPr>
              <a:t>Atebolrwydd Ehangach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97564"/>
            <a:ext cx="8229600" cy="41584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y-GB" b="1" dirty="0">
                <a:solidFill>
                  <a:schemeClr val="bg1"/>
                </a:solidFill>
                <a:latin typeface="Frutiger 65"/>
              </a:rPr>
              <a:t>Bydd gofyn adolygu goblygiadau ehangach newidiadau i rôl Estyn ac i arolygu ysgolion ar gyfer elfennau eraill atebolrwydd yn y system.</a:t>
            </a:r>
          </a:p>
          <a:p>
            <a:pPr marL="0" indent="0">
              <a:buNone/>
            </a:pPr>
            <a:r>
              <a:rPr lang="cy-GB" b="1" dirty="0">
                <a:solidFill>
                  <a:schemeClr val="bg1"/>
                </a:solidFill>
                <a:latin typeface="Frutiger 65"/>
              </a:rPr>
              <a:t> </a:t>
            </a:r>
          </a:p>
          <a:p>
            <a:pPr>
              <a:buFont typeface="Wingdings" charset="2"/>
              <a:buChar char="Ø"/>
            </a:pPr>
            <a:r>
              <a:rPr lang="cy-GB" dirty="0">
                <a:solidFill>
                  <a:schemeClr val="bg1"/>
                </a:solidFill>
                <a:latin typeface="Frutiger 65"/>
              </a:rPr>
              <a:t>Mae’n hanfodol y dylai’r cyd-destun atebolrwydd sy’n cael ei gyfleu yn y </a:t>
            </a:r>
            <a:r>
              <a:rPr lang="cy-GB" b="1" dirty="0">
                <a:solidFill>
                  <a:schemeClr val="bg1"/>
                </a:solidFill>
                <a:latin typeface="Frutiger 65"/>
              </a:rPr>
              <a:t>fframwaith asesu a gwerthuso cenedlaethol arfaethedig gysoni dibenion, cyfrifoldebau a gweithdrefnau ar draws cyrff cenedlaethol a lleol. </a:t>
            </a:r>
          </a:p>
          <a:p>
            <a:pPr>
              <a:buFont typeface="Wingdings" charset="2"/>
              <a:buChar char="Ø"/>
            </a:pPr>
            <a:r>
              <a:rPr lang="cy-GB" b="1" dirty="0">
                <a:solidFill>
                  <a:schemeClr val="bg1"/>
                </a:solidFill>
                <a:latin typeface="Frutiger 65"/>
              </a:rPr>
              <a:t>Dylai’r fframwaith roi’r sicrwydd sy’n angenrheidiol gan osgoi’r canlyniadau anfwriadol negyddol a all ddod yn sgil mesurau llawer yn y fantol. </a:t>
            </a:r>
            <a:r>
              <a:rPr lang="cy-GB" dirty="0">
                <a:solidFill>
                  <a:schemeClr val="bg1"/>
                </a:solidFill>
                <a:latin typeface="Frutiger 65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0345694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Box 3"/>
          <p:cNvSpPr txBox="1">
            <a:spLocks noChangeArrowheads="1"/>
          </p:cNvSpPr>
          <p:nvPr/>
        </p:nvSpPr>
        <p:spPr bwMode="auto">
          <a:xfrm>
            <a:off x="611188" y="1545432"/>
            <a:ext cx="799306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80975" indent="-180975" eaLnBrk="0" hangingPunct="0">
              <a:defRPr sz="1200">
                <a:solidFill>
                  <a:srgbClr val="000000"/>
                </a:solidFill>
                <a:latin typeface="Helvetica" charset="0"/>
                <a:ea typeface="MS PGothic" charset="0"/>
                <a:cs typeface="MS PGothic" charset="0"/>
                <a:sym typeface="Helvetica" charset="0"/>
              </a:defRPr>
            </a:lvl1pPr>
            <a:lvl2pPr marL="742950" indent="-285750" eaLnBrk="0" hangingPunct="0">
              <a:defRPr sz="1200">
                <a:solidFill>
                  <a:srgbClr val="000000"/>
                </a:solidFill>
                <a:latin typeface="Helvetica" charset="0"/>
                <a:ea typeface="MS PGothic" charset="0"/>
                <a:cs typeface="MS PGothic" charset="0"/>
                <a:sym typeface="Helvetica" charset="0"/>
              </a:defRPr>
            </a:lvl2pPr>
            <a:lvl3pPr marL="1143000" indent="-228600" eaLnBrk="0" hangingPunct="0">
              <a:defRPr sz="1200">
                <a:solidFill>
                  <a:srgbClr val="000000"/>
                </a:solidFill>
                <a:latin typeface="Helvetica" charset="0"/>
                <a:ea typeface="MS PGothic" charset="0"/>
                <a:cs typeface="MS PGothic" charset="0"/>
                <a:sym typeface="Helvetica" charset="0"/>
              </a:defRPr>
            </a:lvl3pPr>
            <a:lvl4pPr marL="1600200" indent="-228600" eaLnBrk="0" hangingPunct="0">
              <a:defRPr sz="1200">
                <a:solidFill>
                  <a:srgbClr val="000000"/>
                </a:solidFill>
                <a:latin typeface="Helvetica" charset="0"/>
                <a:ea typeface="MS PGothic" charset="0"/>
                <a:cs typeface="MS PGothic" charset="0"/>
                <a:sym typeface="Helvetica" charset="0"/>
              </a:defRPr>
            </a:lvl4pPr>
            <a:lvl5pPr marL="2057400" indent="-228600" eaLnBrk="0" hangingPunct="0">
              <a:defRPr sz="1200">
                <a:solidFill>
                  <a:srgbClr val="000000"/>
                </a:solidFill>
                <a:latin typeface="Helvetica" charset="0"/>
                <a:ea typeface="MS PGothic" charset="0"/>
                <a:cs typeface="MS PGothic" charset="0"/>
                <a:sym typeface="Helvetic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MS PGothic" charset="0"/>
                <a:cs typeface="MS PGothic" charset="0"/>
                <a:sym typeface="Helvetic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MS PGothic" charset="0"/>
                <a:cs typeface="MS PGothic" charset="0"/>
                <a:sym typeface="Helvetic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MS PGothic" charset="0"/>
                <a:cs typeface="MS PGothic" charset="0"/>
                <a:sym typeface="Helvetic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MS PGothic" charset="0"/>
                <a:cs typeface="MS PGothic" charset="0"/>
                <a:sym typeface="Helvetica" charset="0"/>
              </a:defRPr>
            </a:lvl9pPr>
          </a:lstStyle>
          <a:p>
            <a:pPr eaLnBrk="1">
              <a:spcBef>
                <a:spcPts val="1000"/>
              </a:spcBef>
              <a:spcAft>
                <a:spcPts val="1000"/>
              </a:spcAft>
              <a:buFont typeface="Arial" charset="0"/>
              <a:buChar char="•"/>
            </a:pPr>
            <a:endParaRPr lang="en-GB" sz="2000">
              <a:latin typeface="Calibri" charset="0"/>
            </a:endParaRPr>
          </a:p>
        </p:txBody>
      </p:sp>
      <p:sp>
        <p:nvSpPr>
          <p:cNvPr id="7170" name="Rectangle 5"/>
          <p:cNvSpPr>
            <a:spLocks noGrp="1"/>
          </p:cNvSpPr>
          <p:nvPr>
            <p:ph type="body" idx="1"/>
          </p:nvPr>
        </p:nvSpPr>
        <p:spPr bwMode="auto">
          <a:xfrm>
            <a:off x="611188" y="749163"/>
            <a:ext cx="8229600" cy="43943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50000"/>
              </a:lnSpc>
              <a:buClr>
                <a:schemeClr val="bg1"/>
              </a:buClr>
            </a:pPr>
            <a:r>
              <a:rPr lang="cy-GB" sz="1300" b="1" dirty="0">
                <a:solidFill>
                  <a:schemeClr val="bg1"/>
                </a:solidFill>
                <a:latin typeface="Frutiger 65"/>
                <a:ea typeface="MS PGothic" charset="0"/>
              </a:rPr>
              <a:t>Bod yn driw i ddibenion Cwricwlwm Cymru</a:t>
            </a:r>
          </a:p>
          <a:p>
            <a:pPr>
              <a:lnSpc>
                <a:spcPct val="150000"/>
              </a:lnSpc>
              <a:buClr>
                <a:schemeClr val="bg1"/>
              </a:buClr>
            </a:pPr>
            <a:r>
              <a:rPr lang="cy-GB" sz="1300" b="1" dirty="0">
                <a:solidFill>
                  <a:schemeClr val="bg1"/>
                </a:solidFill>
                <a:latin typeface="Frutiger 65"/>
                <a:ea typeface="MS PGothic" charset="0"/>
              </a:rPr>
              <a:t>Rhoi safbwyntiau annibynnol yn seiliedig ar dystiolaeth</a:t>
            </a:r>
          </a:p>
          <a:p>
            <a:pPr>
              <a:lnSpc>
                <a:spcPct val="150000"/>
              </a:lnSpc>
              <a:buClr>
                <a:schemeClr val="bg1"/>
              </a:buClr>
            </a:pPr>
            <a:r>
              <a:rPr lang="cy-GB" sz="1300" b="1" dirty="0">
                <a:solidFill>
                  <a:schemeClr val="bg1"/>
                </a:solidFill>
                <a:latin typeface="Frutiger 65"/>
                <a:ea typeface="MS PGothic" charset="0"/>
              </a:rPr>
              <a:t>Gwella ansawdd a safonau</a:t>
            </a:r>
          </a:p>
          <a:p>
            <a:pPr>
              <a:lnSpc>
                <a:spcPct val="150000"/>
              </a:lnSpc>
              <a:buClr>
                <a:schemeClr val="bg1"/>
              </a:buClr>
            </a:pPr>
            <a:r>
              <a:rPr lang="cy-GB" sz="1300" b="1" dirty="0">
                <a:solidFill>
                  <a:schemeClr val="bg1"/>
                </a:solidFill>
                <a:latin typeface="Frutiger 65"/>
                <a:ea typeface="MS PGothic" charset="0"/>
              </a:rPr>
              <a:t>Gwella ansawdd y profiad dysgu</a:t>
            </a:r>
          </a:p>
          <a:p>
            <a:pPr>
              <a:lnSpc>
                <a:spcPct val="150000"/>
              </a:lnSpc>
              <a:buClr>
                <a:schemeClr val="bg1"/>
              </a:buClr>
            </a:pPr>
            <a:r>
              <a:rPr lang="cy-GB" sz="1300" b="1" dirty="0">
                <a:solidFill>
                  <a:schemeClr val="bg1"/>
                </a:solidFill>
                <a:latin typeface="Frutiger 65"/>
                <a:ea typeface="MS PGothic" charset="0"/>
              </a:rPr>
              <a:t>Grymuso a chyfrifoldeb mewn ysgolion</a:t>
            </a:r>
          </a:p>
          <a:p>
            <a:pPr>
              <a:lnSpc>
                <a:spcPct val="150000"/>
              </a:lnSpc>
              <a:buClr>
                <a:schemeClr val="bg1"/>
              </a:buClr>
            </a:pPr>
            <a:r>
              <a:rPr lang="cy-GB" sz="1300" b="1" dirty="0">
                <a:solidFill>
                  <a:schemeClr val="bg1"/>
                </a:solidFill>
                <a:latin typeface="Frutiger 65"/>
                <a:ea typeface="MS PGothic" charset="0"/>
              </a:rPr>
              <a:t>Galluogi nid dim ond labelu</a:t>
            </a:r>
          </a:p>
          <a:p>
            <a:pPr>
              <a:lnSpc>
                <a:spcPct val="150000"/>
              </a:lnSpc>
              <a:buClr>
                <a:schemeClr val="bg1"/>
              </a:buClr>
            </a:pPr>
            <a:r>
              <a:rPr lang="cy-GB" sz="1300" b="1" dirty="0">
                <a:solidFill>
                  <a:schemeClr val="bg1"/>
                </a:solidFill>
                <a:latin typeface="Frutiger 65"/>
                <a:ea typeface="MS PGothic" charset="0"/>
              </a:rPr>
              <a:t>Gwerthfawrogi dyfarniad ansoddol - gan weithwyr proffesiynol a dysgu</a:t>
            </a:r>
          </a:p>
          <a:p>
            <a:pPr>
              <a:lnSpc>
                <a:spcPct val="150000"/>
              </a:lnSpc>
              <a:buClr>
                <a:schemeClr val="bg1"/>
              </a:buClr>
            </a:pPr>
            <a:r>
              <a:rPr lang="cy-GB" sz="1300" b="1" dirty="0">
                <a:solidFill>
                  <a:schemeClr val="bg1"/>
                </a:solidFill>
                <a:latin typeface="Frutiger 65"/>
                <a:ea typeface="MS PGothic" charset="0"/>
              </a:rPr>
              <a:t>Diwylliant o ddysgu ar draws y gymuned addysgol a gwleidyddol - hunanwerthuso ar gyfer dysgu</a:t>
            </a:r>
          </a:p>
          <a:p>
            <a:pPr>
              <a:lnSpc>
                <a:spcPct val="150000"/>
              </a:lnSpc>
              <a:buClr>
                <a:schemeClr val="bg1"/>
              </a:buClr>
            </a:pPr>
            <a:r>
              <a:rPr lang="cy-GB" sz="1300" b="1" dirty="0">
                <a:solidFill>
                  <a:schemeClr val="bg1"/>
                </a:solidFill>
                <a:latin typeface="Frutiger 65"/>
                <a:ea typeface="MS PGothic" charset="0"/>
              </a:rPr>
              <a:t>Bod yn barod i bwyso a mesur credoau ac arferion sydd wedi’u hen sefydlu</a:t>
            </a:r>
          </a:p>
          <a:p>
            <a:pPr>
              <a:lnSpc>
                <a:spcPct val="150000"/>
              </a:lnSpc>
              <a:buClr>
                <a:schemeClr val="bg1"/>
              </a:buClr>
            </a:pPr>
            <a:r>
              <a:rPr lang="cy-GB" sz="1300" b="1" dirty="0">
                <a:solidFill>
                  <a:schemeClr val="bg1"/>
                </a:solidFill>
                <a:latin typeface="Frutiger 65"/>
                <a:ea typeface="MS PGothic" charset="0"/>
              </a:rPr>
              <a:t>Rôl wahanol ond gwell i Estyn</a:t>
            </a:r>
          </a:p>
          <a:p>
            <a:pPr>
              <a:lnSpc>
                <a:spcPct val="150000"/>
              </a:lnSpc>
              <a:buClr>
                <a:schemeClr val="tx1"/>
              </a:buClr>
            </a:pPr>
            <a:endParaRPr lang="en-GB" sz="3200" b="1" dirty="0">
              <a:solidFill>
                <a:schemeClr val="bg1"/>
              </a:solidFill>
              <a:latin typeface="Frutiger 65"/>
              <a:ea typeface="MS PGothic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-793" y="-19680"/>
            <a:ext cx="92170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2800" b="1" dirty="0">
                <a:solidFill>
                  <a:schemeClr val="bg1"/>
                </a:solidFill>
                <a:latin typeface="Frutiger 65"/>
              </a:rPr>
              <a:t>Negeseuon sylfaenol am arolygu, atebolrwydd a gwella </a:t>
            </a:r>
          </a:p>
        </p:txBody>
      </p:sp>
    </p:spTree>
    <p:extLst>
      <p:ext uri="{BB962C8B-B14F-4D97-AF65-F5344CB8AC3E}">
        <p14:creationId xmlns:p14="http://schemas.microsoft.com/office/powerpoint/2010/main" val="977054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>
                <a:solidFill>
                  <a:schemeClr val="bg1"/>
                </a:solidFill>
                <a:latin typeface="Frutiger 65"/>
              </a:rPr>
              <a:t> Negeseuon yr Adroddiad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cy-GB" dirty="0">
                <a:solidFill>
                  <a:schemeClr val="bg1"/>
                </a:solidFill>
                <a:latin typeface="Frutiger 65"/>
              </a:rPr>
              <a:t>Gwell rôl i Estyn o ran gwerthuso a darparu cymorth ar lefel ysgol, awdurdod lleol, rhanbarthol a chenedlaethol.</a:t>
            </a:r>
          </a:p>
          <a:p>
            <a:pPr lvl="0"/>
            <a:r>
              <a:rPr lang="cy-GB" dirty="0">
                <a:solidFill>
                  <a:schemeClr val="bg1"/>
                </a:solidFill>
                <a:latin typeface="Frutiger 65"/>
              </a:rPr>
              <a:t>Paratoi adnoddau Estyn i gychwyn ar y broses ddiwygio, gyda seibiant byr yn y cylch arolygu i ddechrau er mwyn caniatáu i arolygwyr ac ysgolion weithio gyda’i gilydd ar y diwygio.</a:t>
            </a:r>
          </a:p>
          <a:p>
            <a:pPr lvl="0"/>
            <a:r>
              <a:rPr lang="cy-GB" dirty="0">
                <a:solidFill>
                  <a:schemeClr val="bg1"/>
                </a:solidFill>
                <a:latin typeface="Frutiger 65"/>
              </a:rPr>
              <a:t>Mwy o gyfrifoldeb ar ysgolion i werthuso eu perfformiad eu hunain, gydag Estyn yn cadarnhau ansawdd yr hunanwerthuso hwnnw.</a:t>
            </a:r>
          </a:p>
          <a:p>
            <a:pPr lvl="0"/>
            <a:r>
              <a:rPr lang="cy-GB" dirty="0">
                <a:solidFill>
                  <a:schemeClr val="bg1"/>
                </a:solidFill>
                <a:latin typeface="Frutiger 65"/>
              </a:rPr>
              <a:t>Adroddiadau arolygu llawn gwybodaeth gyda gwerthusiadau cyflawn yn lle graddau cyfunol.  </a:t>
            </a:r>
          </a:p>
          <a:p>
            <a:pPr lvl="0"/>
            <a:r>
              <a:rPr lang="cy-GB" dirty="0">
                <a:solidFill>
                  <a:schemeClr val="bg1"/>
                </a:solidFill>
                <a:latin typeface="Frutiger 65"/>
              </a:rPr>
              <a:t>Addasu’r broses o ganolbwyntio ar ysgolion sy’n peri pryder gydag arolygiadau diagnostig yn rhoi gwell syniad o’r newidiadau sy’n angenrheidiol. </a:t>
            </a:r>
          </a:p>
          <a:p>
            <a:pPr lvl="0"/>
            <a:r>
              <a:rPr lang="cy-GB" dirty="0">
                <a:solidFill>
                  <a:schemeClr val="bg1"/>
                </a:solidFill>
                <a:latin typeface="Frutiger 65"/>
              </a:rPr>
              <a:t>Gwerthuso cynnydd yn amserol gyda diwygiadau cenedlaethol drwy gyfrwng adroddiadau thematig ac Adroddiad ‘cyflwr y genedl’ bob tair blynedd gan Brif Arolygydd Ei Mawrhydi.</a:t>
            </a:r>
          </a:p>
          <a:p>
            <a:pPr lvl="0"/>
            <a:r>
              <a:rPr lang="cy-GB" dirty="0">
                <a:solidFill>
                  <a:schemeClr val="bg1"/>
                </a:solidFill>
                <a:latin typeface="Frutiger 65"/>
              </a:rPr>
              <a:t>Cadarnhau annibyniaeth Estyn ymhellach.</a:t>
            </a:r>
          </a:p>
          <a:p>
            <a:pPr lvl="0"/>
            <a:r>
              <a:rPr lang="cy-GB" dirty="0">
                <a:solidFill>
                  <a:schemeClr val="bg1"/>
                </a:solidFill>
                <a:latin typeface="Frutiger 65"/>
              </a:rPr>
              <a:t>Angen cysoni ar draws y cyd-destun atebolrwydd.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  <a:latin typeface="Frutiger 65"/>
            </a:endParaRPr>
          </a:p>
        </p:txBody>
      </p:sp>
    </p:spTree>
    <p:extLst>
      <p:ext uri="{BB962C8B-B14F-4D97-AF65-F5344CB8AC3E}">
        <p14:creationId xmlns:p14="http://schemas.microsoft.com/office/powerpoint/2010/main" val="505392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1F35AFF8-7D76-4B64-8452-3F7DE84D60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946" y="1249951"/>
            <a:ext cx="7886700" cy="3263504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cy-GB" sz="18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Grŵp byd-eang o systemau addysgol sy’n ymrwymo i hybu tegwch, rhagoriaeth, lles, cyfiawnder cymdeithasol a hawliau dynol i bob myfyriwr mewn systemau proffesiynol o ansawdd uchel.</a:t>
            </a:r>
          </a:p>
          <a:p>
            <a:pPr marL="82296" indent="0">
              <a:buNone/>
            </a:pPr>
            <a:endParaRPr lang="en-GB" sz="1800" dirty="0">
              <a:solidFill>
                <a:schemeClr val="bg1"/>
              </a:solidFill>
              <a:latin typeface="Frutiger 65"/>
              <a:cs typeface="Calibri" panose="020F0502020204030204" pitchFamily="34" charset="0"/>
            </a:endParaRPr>
          </a:p>
          <a:p>
            <a:pPr marL="82296" indent="0">
              <a:buNone/>
            </a:pPr>
            <a:r>
              <a:rPr lang="cy-GB" sz="18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Y Ffindir			Gwlad yr Iâ		Sweden</a:t>
            </a:r>
          </a:p>
          <a:p>
            <a:pPr marL="82296" indent="0">
              <a:buNone/>
            </a:pPr>
            <a:endParaRPr lang="en-GB" sz="1800" dirty="0">
              <a:solidFill>
                <a:schemeClr val="bg1"/>
              </a:solidFill>
              <a:latin typeface="Frutiger 65"/>
              <a:cs typeface="Calibri" panose="020F0502020204030204" pitchFamily="34" charset="0"/>
            </a:endParaRPr>
          </a:p>
          <a:p>
            <a:pPr marL="82296" indent="0">
              <a:buNone/>
            </a:pPr>
            <a:r>
              <a:rPr lang="cy-GB" sz="1800" dirty="0" err="1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Ontario</a:t>
            </a:r>
            <a:r>
              <a:rPr lang="cy-GB" sz="18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			</a:t>
            </a:r>
            <a:r>
              <a:rPr lang="cy-GB" sz="1800" dirty="0" err="1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Califfornia</a:t>
            </a:r>
            <a:r>
              <a:rPr lang="cy-GB" sz="18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		</a:t>
            </a:r>
            <a:r>
              <a:rPr lang="cy-GB" sz="1800" dirty="0" err="1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Vermont</a:t>
            </a:r>
            <a:endParaRPr lang="cy-GB" sz="1800" dirty="0">
              <a:solidFill>
                <a:schemeClr val="bg1"/>
              </a:solidFill>
              <a:latin typeface="Frutiger 65"/>
              <a:cs typeface="Calibri" panose="020F0502020204030204" pitchFamily="34" charset="0"/>
            </a:endParaRPr>
          </a:p>
          <a:p>
            <a:endParaRPr lang="en-GB" sz="1800" dirty="0">
              <a:solidFill>
                <a:schemeClr val="bg1"/>
              </a:solidFill>
              <a:latin typeface="Frutiger 65"/>
              <a:cs typeface="Calibri" panose="020F0502020204030204" pitchFamily="34" charset="0"/>
            </a:endParaRPr>
          </a:p>
          <a:p>
            <a:pPr marL="82296" indent="0">
              <a:buNone/>
            </a:pPr>
            <a:r>
              <a:rPr lang="cy-GB" sz="18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Iwerddon			Yr Alban		Cymru</a:t>
            </a:r>
          </a:p>
          <a:p>
            <a:pPr marL="82296" indent="0">
              <a:buNone/>
            </a:pPr>
            <a:endParaRPr lang="en-GB" sz="1800" dirty="0">
              <a:solidFill>
                <a:schemeClr val="bg1"/>
              </a:solidFill>
              <a:latin typeface="Frutiger 65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xmlns="" id="{A4B7D08E-F3C5-4532-947D-494619F76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y-GB" sz="2700" b="1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Cynllun Cydweithredol yr Atlantic </a:t>
            </a:r>
            <a:r>
              <a:rPr lang="cy-GB" sz="2700" b="1" dirty="0" err="1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Rim</a:t>
            </a:r>
            <a:endParaRPr lang="cy-GB" sz="2700" b="1" dirty="0">
              <a:solidFill>
                <a:schemeClr val="bg1"/>
              </a:solidFill>
              <a:latin typeface="Frutiger 65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186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681" y="280021"/>
            <a:ext cx="1890522" cy="692658"/>
          </a:xfrm>
          <a:prstGeom prst="rect">
            <a:avLst/>
          </a:prstGeom>
        </p:spPr>
      </p:pic>
      <p:pic>
        <p:nvPicPr>
          <p:cNvPr id="5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6664" y="136003"/>
            <a:ext cx="1014984" cy="980694"/>
          </a:xfrm>
          <a:prstGeom prst="rect">
            <a:avLst/>
          </a:prstGeom>
        </p:spPr>
      </p:pic>
      <p:sp>
        <p:nvSpPr>
          <p:cNvPr id="2" name="Petryal 1"/>
          <p:cNvSpPr/>
          <p:nvPr/>
        </p:nvSpPr>
        <p:spPr>
          <a:xfrm>
            <a:off x="552735" y="1701343"/>
            <a:ext cx="8035120" cy="874634"/>
          </a:xfrm>
          <a:prstGeom prst="rect">
            <a:avLst/>
          </a:prstGeom>
        </p:spPr>
        <p:txBody>
          <a:bodyPr wrap="square" lIns="64448" tIns="33736" rIns="64448" bIns="33736">
            <a:spAutoFit/>
          </a:bodyPr>
          <a:lstStyle/>
          <a:p>
            <a:pPr algn="ctr">
              <a:lnSpc>
                <a:spcPct val="130000"/>
              </a:lnSpc>
            </a:pPr>
            <a:r>
              <a:rPr lang="cy-GB" sz="4500" b="1" dirty="0" smtClean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Te a choffi</a:t>
            </a:r>
            <a:endParaRPr lang="cy-GB" sz="4500" b="1" dirty="0">
              <a:solidFill>
                <a:schemeClr val="bg1"/>
              </a:solidFill>
              <a:latin typeface="Frutiger 65" charset="0"/>
              <a:ea typeface="Frutiger 65" charset="0"/>
              <a:cs typeface="Frutiger 65" charset="0"/>
            </a:endParaRPr>
          </a:p>
        </p:txBody>
      </p:sp>
      <p:cxnSp>
        <p:nvCxnSpPr>
          <p:cNvPr id="7" name="Cysylltydd Syth 6"/>
          <p:cNvCxnSpPr/>
          <p:nvPr/>
        </p:nvCxnSpPr>
        <p:spPr>
          <a:xfrm>
            <a:off x="628827" y="2682727"/>
            <a:ext cx="7743287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Blwch Testun 7"/>
          <p:cNvSpPr txBox="1"/>
          <p:nvPr/>
        </p:nvSpPr>
        <p:spPr>
          <a:xfrm>
            <a:off x="698823" y="3064008"/>
            <a:ext cx="7743287" cy="500135"/>
          </a:xfrm>
          <a:prstGeom prst="rect">
            <a:avLst/>
          </a:prstGeom>
          <a:noFill/>
        </p:spPr>
        <p:txBody>
          <a:bodyPr wrap="square" lIns="64448" tIns="33736" rIns="64448" bIns="33736" rtlCol="0">
            <a:spAutoFit/>
          </a:bodyPr>
          <a:lstStyle/>
          <a:p>
            <a:pPr lvl="0" algn="ctr"/>
            <a:r>
              <a:rPr lang="en-GB" sz="2800" b="1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www.llyw.cymru/cwricwlwmigymru </a:t>
            </a:r>
            <a:endParaRPr lang="en-GB" sz="2800" dirty="0">
              <a:solidFill>
                <a:schemeClr val="bg1"/>
              </a:solidFill>
              <a:latin typeface="Frutiger 65" charset="0"/>
              <a:ea typeface="Frutiger 65" charset="0"/>
              <a:cs typeface="Frutiger 65" charset="0"/>
            </a:endParaRPr>
          </a:p>
        </p:txBody>
      </p:sp>
      <p:sp>
        <p:nvSpPr>
          <p:cNvPr id="10" name="Blwch Testun 9"/>
          <p:cNvSpPr txBox="1"/>
          <p:nvPr/>
        </p:nvSpPr>
        <p:spPr>
          <a:xfrm>
            <a:off x="322685" y="4677167"/>
            <a:ext cx="4694487" cy="392413"/>
          </a:xfrm>
          <a:prstGeom prst="rect">
            <a:avLst/>
          </a:prstGeom>
          <a:noFill/>
        </p:spPr>
        <p:txBody>
          <a:bodyPr wrap="square" lIns="64307" tIns="34289" rIns="64307" bIns="34289" rtlCol="0">
            <a:spAutoFit/>
          </a:bodyPr>
          <a:lstStyle/>
          <a:p>
            <a:r>
              <a:rPr lang="en-GB" sz="2100" dirty="0" smtClean="0">
                <a:solidFill>
                  <a:schemeClr val="bg1"/>
                </a:solidFill>
                <a:latin typeface="Frutiger 65"/>
              </a:rPr>
              <a:t>#</a:t>
            </a:r>
            <a:r>
              <a:rPr lang="en-GB" sz="2100" dirty="0" err="1" smtClean="0">
                <a:solidFill>
                  <a:schemeClr val="bg1"/>
                </a:solidFill>
                <a:latin typeface="Frutiger 65"/>
              </a:rPr>
              <a:t>CenhadaethAddysgCymru</a:t>
            </a:r>
            <a:endParaRPr lang="cy-GB" sz="2100" dirty="0">
              <a:solidFill>
                <a:schemeClr val="bg1"/>
              </a:solidFill>
              <a:latin typeface="Frutiger 65"/>
            </a:endParaRPr>
          </a:p>
        </p:txBody>
      </p:sp>
      <p:sp>
        <p:nvSpPr>
          <p:cNvPr id="11" name="Blwch Testun 10"/>
          <p:cNvSpPr txBox="1"/>
          <p:nvPr/>
        </p:nvSpPr>
        <p:spPr>
          <a:xfrm>
            <a:off x="4317188" y="4677167"/>
            <a:ext cx="4694487" cy="392413"/>
          </a:xfrm>
          <a:prstGeom prst="rect">
            <a:avLst/>
          </a:prstGeom>
          <a:noFill/>
        </p:spPr>
        <p:txBody>
          <a:bodyPr wrap="square" lIns="64307" tIns="34289" rIns="64307" bIns="34289" rtlCol="0">
            <a:spAutoFit/>
          </a:bodyPr>
          <a:lstStyle/>
          <a:p>
            <a:pPr algn="r"/>
            <a:r>
              <a:rPr lang="en-GB" sz="2100" dirty="0" smtClean="0">
                <a:solidFill>
                  <a:schemeClr val="bg1"/>
                </a:solidFill>
                <a:latin typeface="Frutiger 65"/>
              </a:rPr>
              <a:t>#</a:t>
            </a:r>
            <a:r>
              <a:rPr lang="en-GB" sz="2100" dirty="0" err="1" smtClean="0">
                <a:solidFill>
                  <a:schemeClr val="bg1"/>
                </a:solidFill>
                <a:latin typeface="Frutiger 65"/>
              </a:rPr>
              <a:t>EducationMissionWales</a:t>
            </a:r>
            <a:endParaRPr lang="cy-GB" sz="2100" dirty="0">
              <a:solidFill>
                <a:schemeClr val="bg1"/>
              </a:solidFill>
              <a:latin typeface="Frutiger 65"/>
            </a:endParaRPr>
          </a:p>
        </p:txBody>
      </p:sp>
    </p:spTree>
    <p:extLst>
      <p:ext uri="{BB962C8B-B14F-4D97-AF65-F5344CB8AC3E}">
        <p14:creationId xmlns:p14="http://schemas.microsoft.com/office/powerpoint/2010/main" val="184879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681" y="280021"/>
            <a:ext cx="1890522" cy="692658"/>
          </a:xfrm>
          <a:prstGeom prst="rect">
            <a:avLst/>
          </a:prstGeom>
        </p:spPr>
      </p:pic>
      <p:pic>
        <p:nvPicPr>
          <p:cNvPr id="5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6664" y="136003"/>
            <a:ext cx="1014984" cy="980694"/>
          </a:xfrm>
          <a:prstGeom prst="rect">
            <a:avLst/>
          </a:prstGeom>
        </p:spPr>
      </p:pic>
      <p:sp>
        <p:nvSpPr>
          <p:cNvPr id="2" name="Petryal 1"/>
          <p:cNvSpPr/>
          <p:nvPr/>
        </p:nvSpPr>
        <p:spPr>
          <a:xfrm>
            <a:off x="552735" y="1701343"/>
            <a:ext cx="8035120" cy="969494"/>
          </a:xfrm>
          <a:prstGeom prst="rect">
            <a:avLst/>
          </a:prstGeom>
        </p:spPr>
        <p:txBody>
          <a:bodyPr wrap="square" lIns="64448" tIns="33736" rIns="64448" bIns="33736">
            <a:spAutoFit/>
          </a:bodyPr>
          <a:lstStyle/>
          <a:p>
            <a:pPr algn="ctr">
              <a:lnSpc>
                <a:spcPct val="130000"/>
              </a:lnSpc>
            </a:pPr>
            <a:r>
              <a:rPr lang="cy-GB" sz="4500" b="1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Kirsty Williams AC</a:t>
            </a:r>
          </a:p>
        </p:txBody>
      </p:sp>
      <p:cxnSp>
        <p:nvCxnSpPr>
          <p:cNvPr id="7" name="Cysylltydd Syth 6"/>
          <p:cNvCxnSpPr/>
          <p:nvPr/>
        </p:nvCxnSpPr>
        <p:spPr>
          <a:xfrm>
            <a:off x="628827" y="2682727"/>
            <a:ext cx="7743287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Blwch Testun 7"/>
          <p:cNvSpPr txBox="1"/>
          <p:nvPr/>
        </p:nvSpPr>
        <p:spPr>
          <a:xfrm>
            <a:off x="698823" y="3064008"/>
            <a:ext cx="7743287" cy="500135"/>
          </a:xfrm>
          <a:prstGeom prst="rect">
            <a:avLst/>
          </a:prstGeom>
          <a:noFill/>
        </p:spPr>
        <p:txBody>
          <a:bodyPr wrap="square" lIns="64448" tIns="33736" rIns="64448" bIns="33736" rtlCol="0">
            <a:spAutoFit/>
          </a:bodyPr>
          <a:lstStyle/>
          <a:p>
            <a:pPr lvl="0" algn="ctr"/>
            <a:r>
              <a:rPr lang="en-GB" sz="2800" dirty="0" err="1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Yr</a:t>
            </a:r>
            <a:r>
              <a:rPr lang="en-GB" sz="2800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Ysgrifennydd</a:t>
            </a:r>
            <a:r>
              <a:rPr lang="en-GB" sz="2800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 Cabinet </a:t>
            </a:r>
            <a:r>
              <a:rPr lang="en-GB" sz="2800" dirty="0" err="1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dros</a:t>
            </a:r>
            <a:r>
              <a:rPr lang="en-GB" sz="2800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Addysg</a:t>
            </a:r>
            <a:endParaRPr lang="en-GB" sz="2800" dirty="0">
              <a:solidFill>
                <a:schemeClr val="bg1"/>
              </a:solidFill>
              <a:latin typeface="Frutiger 65" charset="0"/>
              <a:ea typeface="Frutiger 65" charset="0"/>
              <a:cs typeface="Frutiger 65" charset="0"/>
            </a:endParaRPr>
          </a:p>
        </p:txBody>
      </p:sp>
      <p:sp>
        <p:nvSpPr>
          <p:cNvPr id="10" name="Blwch Testun 9"/>
          <p:cNvSpPr txBox="1"/>
          <p:nvPr/>
        </p:nvSpPr>
        <p:spPr>
          <a:xfrm>
            <a:off x="322685" y="4677167"/>
            <a:ext cx="4694487" cy="392413"/>
          </a:xfrm>
          <a:prstGeom prst="rect">
            <a:avLst/>
          </a:prstGeom>
          <a:noFill/>
        </p:spPr>
        <p:txBody>
          <a:bodyPr wrap="square" lIns="64307" tIns="34289" rIns="64307" bIns="34289" rtlCol="0">
            <a:spAutoFit/>
          </a:bodyPr>
          <a:lstStyle/>
          <a:p>
            <a:r>
              <a:rPr lang="en-GB" sz="2100" dirty="0" smtClean="0">
                <a:solidFill>
                  <a:schemeClr val="bg1"/>
                </a:solidFill>
                <a:latin typeface="Frutiger 65"/>
              </a:rPr>
              <a:t>#</a:t>
            </a:r>
            <a:r>
              <a:rPr lang="en-GB" sz="2100" dirty="0" err="1" smtClean="0">
                <a:solidFill>
                  <a:schemeClr val="bg1"/>
                </a:solidFill>
                <a:latin typeface="Frutiger 65"/>
              </a:rPr>
              <a:t>CenhadaethAddysgCymru</a:t>
            </a:r>
            <a:endParaRPr lang="cy-GB" sz="2100" dirty="0">
              <a:solidFill>
                <a:schemeClr val="bg1"/>
              </a:solidFill>
              <a:latin typeface="Frutiger 65"/>
            </a:endParaRPr>
          </a:p>
        </p:txBody>
      </p:sp>
      <p:sp>
        <p:nvSpPr>
          <p:cNvPr id="11" name="Blwch Testun 10"/>
          <p:cNvSpPr txBox="1"/>
          <p:nvPr/>
        </p:nvSpPr>
        <p:spPr>
          <a:xfrm>
            <a:off x="4317188" y="4677167"/>
            <a:ext cx="4694487" cy="392413"/>
          </a:xfrm>
          <a:prstGeom prst="rect">
            <a:avLst/>
          </a:prstGeom>
          <a:noFill/>
        </p:spPr>
        <p:txBody>
          <a:bodyPr wrap="square" lIns="64307" tIns="34289" rIns="64307" bIns="34289" rtlCol="0">
            <a:spAutoFit/>
          </a:bodyPr>
          <a:lstStyle/>
          <a:p>
            <a:pPr algn="r"/>
            <a:r>
              <a:rPr lang="en-GB" sz="2100" dirty="0" smtClean="0">
                <a:solidFill>
                  <a:schemeClr val="bg1"/>
                </a:solidFill>
                <a:latin typeface="Frutiger 65"/>
              </a:rPr>
              <a:t>#</a:t>
            </a:r>
            <a:r>
              <a:rPr lang="en-GB" sz="2100" dirty="0" err="1" smtClean="0">
                <a:solidFill>
                  <a:schemeClr val="bg1"/>
                </a:solidFill>
                <a:latin typeface="Frutiger 65"/>
              </a:rPr>
              <a:t>EducationMissionWales</a:t>
            </a:r>
            <a:endParaRPr lang="cy-GB" sz="2100" dirty="0">
              <a:solidFill>
                <a:schemeClr val="bg1"/>
              </a:solidFill>
              <a:latin typeface="Frutiger 65"/>
            </a:endParaRPr>
          </a:p>
        </p:txBody>
      </p:sp>
    </p:spTree>
    <p:extLst>
      <p:ext uri="{BB962C8B-B14F-4D97-AF65-F5344CB8AC3E}">
        <p14:creationId xmlns:p14="http://schemas.microsoft.com/office/powerpoint/2010/main" val="2578836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681" y="280021"/>
            <a:ext cx="1890522" cy="692658"/>
          </a:xfrm>
          <a:prstGeom prst="rect">
            <a:avLst/>
          </a:prstGeom>
        </p:spPr>
      </p:pic>
      <p:pic>
        <p:nvPicPr>
          <p:cNvPr id="5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6664" y="136003"/>
            <a:ext cx="1014984" cy="980694"/>
          </a:xfrm>
          <a:prstGeom prst="rect">
            <a:avLst/>
          </a:prstGeom>
        </p:spPr>
      </p:pic>
      <p:sp>
        <p:nvSpPr>
          <p:cNvPr id="13" name="Petryal 12"/>
          <p:cNvSpPr/>
          <p:nvPr/>
        </p:nvSpPr>
        <p:spPr>
          <a:xfrm>
            <a:off x="640835" y="964246"/>
            <a:ext cx="7767376" cy="968377"/>
          </a:xfrm>
          <a:prstGeom prst="rect">
            <a:avLst/>
          </a:prstGeom>
        </p:spPr>
        <p:txBody>
          <a:bodyPr wrap="square" lIns="64448" tIns="33736" rIns="64448" bIns="33736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GB" sz="4500" b="1" dirty="0" err="1" smtClean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Sesiwn</a:t>
            </a:r>
            <a:r>
              <a:rPr lang="en-GB" sz="4500" b="1" dirty="0" smtClean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 Holi </a:t>
            </a:r>
            <a:r>
              <a:rPr lang="en-GB" sz="4500" b="1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ac </a:t>
            </a:r>
            <a:r>
              <a:rPr lang="en-GB" sz="4500" b="1" dirty="0" err="1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ateb</a:t>
            </a:r>
            <a:endParaRPr lang="en-GB" sz="4500" b="1" dirty="0">
              <a:solidFill>
                <a:schemeClr val="bg1"/>
              </a:solidFill>
              <a:latin typeface="Frutiger 65" charset="0"/>
              <a:ea typeface="Frutiger 65" charset="0"/>
              <a:cs typeface="Frutiger 65" charset="0"/>
            </a:endParaRPr>
          </a:p>
        </p:txBody>
      </p:sp>
      <p:sp>
        <p:nvSpPr>
          <p:cNvPr id="10" name="Blwch Testun 9"/>
          <p:cNvSpPr txBox="1"/>
          <p:nvPr/>
        </p:nvSpPr>
        <p:spPr>
          <a:xfrm>
            <a:off x="652880" y="2326745"/>
            <a:ext cx="7743287" cy="2222567"/>
          </a:xfrm>
          <a:prstGeom prst="rect">
            <a:avLst/>
          </a:prstGeom>
          <a:noFill/>
        </p:spPr>
        <p:txBody>
          <a:bodyPr wrap="square" lIns="64448" tIns="33736" rIns="64448" bIns="33736" rtlCol="0">
            <a:spAutoFit/>
          </a:bodyPr>
          <a:lstStyle/>
          <a:p>
            <a:pPr algn="ctr"/>
            <a:r>
              <a:rPr lang="en-GB" sz="2800" dirty="0">
                <a:solidFill>
                  <a:prstClr val="white"/>
                </a:solidFill>
                <a:latin typeface="Frutiger 65" charset="0"/>
                <a:ea typeface="Frutiger 65" charset="0"/>
                <a:cs typeface="Frutiger 65" charset="0"/>
              </a:rPr>
              <a:t>Kirsty Williams </a:t>
            </a:r>
            <a:r>
              <a:rPr lang="en-GB" sz="2800" dirty="0" smtClean="0">
                <a:solidFill>
                  <a:prstClr val="white"/>
                </a:solidFill>
                <a:latin typeface="Frutiger 65" charset="0"/>
                <a:ea typeface="Frutiger 65" charset="0"/>
                <a:cs typeface="Frutiger 65" charset="0"/>
              </a:rPr>
              <a:t>AC</a:t>
            </a:r>
          </a:p>
          <a:p>
            <a:pPr algn="ctr"/>
            <a:r>
              <a:rPr lang="en-US" sz="2800" dirty="0">
                <a:solidFill>
                  <a:prstClr val="white"/>
                </a:solidFill>
                <a:latin typeface="Frutiger 65" charset="0"/>
                <a:ea typeface="Frutiger 65" charset="0"/>
                <a:cs typeface="Frutiger 65" charset="0"/>
              </a:rPr>
              <a:t>Dr. Steve Munby</a:t>
            </a:r>
            <a:endParaRPr lang="en-GB" sz="2800" dirty="0">
              <a:solidFill>
                <a:prstClr val="white"/>
              </a:solidFill>
              <a:latin typeface="Frutiger 65" charset="0"/>
              <a:ea typeface="Frutiger 65" charset="0"/>
              <a:cs typeface="Frutiger 65" charset="0"/>
            </a:endParaRPr>
          </a:p>
          <a:p>
            <a:pPr algn="ctr"/>
            <a:r>
              <a:rPr lang="en-US" sz="2800" dirty="0" err="1" smtClean="0">
                <a:solidFill>
                  <a:prstClr val="white"/>
                </a:solidFill>
                <a:latin typeface="Frutiger 65" charset="0"/>
                <a:ea typeface="Frutiger 65" charset="0"/>
                <a:cs typeface="Frutiger 65" charset="0"/>
              </a:rPr>
              <a:t>Yr</a:t>
            </a:r>
            <a:r>
              <a:rPr lang="en-US" sz="2800" dirty="0" smtClean="0">
                <a:solidFill>
                  <a:prstClr val="white"/>
                </a:solidFill>
                <a:latin typeface="Frutiger 65" charset="0"/>
                <a:ea typeface="Frutiger 65" charset="0"/>
                <a:cs typeface="Frutiger 65" charset="0"/>
              </a:rPr>
              <a:t> </a:t>
            </a:r>
            <a:r>
              <a:rPr lang="en-US" sz="2800" dirty="0" err="1" smtClean="0">
                <a:solidFill>
                  <a:prstClr val="white"/>
                </a:solidFill>
                <a:latin typeface="Frutiger 65" charset="0"/>
                <a:ea typeface="Frutiger 65" charset="0"/>
                <a:cs typeface="Frutiger 65" charset="0"/>
              </a:rPr>
              <a:t>Athro</a:t>
            </a:r>
            <a:r>
              <a:rPr lang="en-US" sz="2800" dirty="0" smtClean="0">
                <a:solidFill>
                  <a:prstClr val="white"/>
                </a:solidFill>
                <a:latin typeface="Frutiger 65" charset="0"/>
                <a:ea typeface="Frutiger 65" charset="0"/>
                <a:cs typeface="Frutiger 65" charset="0"/>
              </a:rPr>
              <a:t> Graham Donaldson</a:t>
            </a:r>
          </a:p>
          <a:p>
            <a:pPr algn="ctr">
              <a:lnSpc>
                <a:spcPct val="200000"/>
              </a:lnSpc>
            </a:pPr>
            <a:r>
              <a:rPr lang="en-GB" sz="2800" b="1" dirty="0" err="1" smtClean="0">
                <a:solidFill>
                  <a:prstClr val="white"/>
                </a:solidFill>
                <a:latin typeface="Frutiger 65" charset="0"/>
                <a:ea typeface="Frutiger 65" charset="0"/>
                <a:cs typeface="Frutiger 65" charset="0"/>
              </a:rPr>
              <a:t>Cadeirydd</a:t>
            </a:r>
            <a:r>
              <a:rPr lang="en-GB" sz="2800" b="1" dirty="0" smtClean="0">
                <a:solidFill>
                  <a:prstClr val="white"/>
                </a:solidFill>
                <a:latin typeface="Frutiger 65" charset="0"/>
                <a:ea typeface="Frutiger 65" charset="0"/>
                <a:cs typeface="Frutiger 65" charset="0"/>
              </a:rPr>
              <a:t>: Ruth Thackeray, GwE</a:t>
            </a:r>
            <a:endParaRPr lang="en-GB" sz="2800" b="1" dirty="0">
              <a:solidFill>
                <a:prstClr val="white"/>
              </a:solidFill>
              <a:latin typeface="Frutiger 65" charset="0"/>
              <a:ea typeface="Frutiger 65" charset="0"/>
              <a:cs typeface="Frutiger 65" charset="0"/>
            </a:endParaRPr>
          </a:p>
        </p:txBody>
      </p:sp>
      <p:sp>
        <p:nvSpPr>
          <p:cNvPr id="11" name="Blwch Testun 10"/>
          <p:cNvSpPr txBox="1"/>
          <p:nvPr/>
        </p:nvSpPr>
        <p:spPr>
          <a:xfrm>
            <a:off x="322685" y="4677167"/>
            <a:ext cx="4694487" cy="392413"/>
          </a:xfrm>
          <a:prstGeom prst="rect">
            <a:avLst/>
          </a:prstGeom>
          <a:noFill/>
        </p:spPr>
        <p:txBody>
          <a:bodyPr wrap="square" lIns="64307" tIns="34289" rIns="64307" bIns="34289" rtlCol="0">
            <a:spAutoFit/>
          </a:bodyPr>
          <a:lstStyle/>
          <a:p>
            <a:r>
              <a:rPr lang="en-GB" sz="2100" dirty="0" smtClean="0">
                <a:solidFill>
                  <a:schemeClr val="bg1"/>
                </a:solidFill>
                <a:latin typeface="Frutiger 65"/>
              </a:rPr>
              <a:t>#</a:t>
            </a:r>
            <a:r>
              <a:rPr lang="en-GB" sz="2100" dirty="0" err="1" smtClean="0">
                <a:solidFill>
                  <a:schemeClr val="bg1"/>
                </a:solidFill>
                <a:latin typeface="Frutiger 65"/>
              </a:rPr>
              <a:t>CenhadaethAddysgCymru</a:t>
            </a:r>
            <a:endParaRPr lang="cy-GB" sz="2100" dirty="0">
              <a:solidFill>
                <a:schemeClr val="bg1"/>
              </a:solidFill>
              <a:latin typeface="Frutiger 65"/>
            </a:endParaRPr>
          </a:p>
        </p:txBody>
      </p:sp>
      <p:sp>
        <p:nvSpPr>
          <p:cNvPr id="12" name="Blwch Testun 11"/>
          <p:cNvSpPr txBox="1"/>
          <p:nvPr/>
        </p:nvSpPr>
        <p:spPr>
          <a:xfrm>
            <a:off x="4317188" y="4677167"/>
            <a:ext cx="4694487" cy="392413"/>
          </a:xfrm>
          <a:prstGeom prst="rect">
            <a:avLst/>
          </a:prstGeom>
          <a:noFill/>
        </p:spPr>
        <p:txBody>
          <a:bodyPr wrap="square" lIns="64307" tIns="34289" rIns="64307" bIns="34289" rtlCol="0">
            <a:spAutoFit/>
          </a:bodyPr>
          <a:lstStyle/>
          <a:p>
            <a:pPr algn="r"/>
            <a:r>
              <a:rPr lang="en-GB" sz="2100" dirty="0" smtClean="0">
                <a:solidFill>
                  <a:schemeClr val="bg1"/>
                </a:solidFill>
                <a:latin typeface="Frutiger 65"/>
              </a:rPr>
              <a:t>#</a:t>
            </a:r>
            <a:r>
              <a:rPr lang="en-GB" sz="2100" dirty="0" err="1" smtClean="0">
                <a:solidFill>
                  <a:schemeClr val="bg1"/>
                </a:solidFill>
                <a:latin typeface="Frutiger 65"/>
              </a:rPr>
              <a:t>EducationMissionWales</a:t>
            </a:r>
            <a:endParaRPr lang="cy-GB" sz="2100" dirty="0">
              <a:solidFill>
                <a:schemeClr val="bg1"/>
              </a:solidFill>
              <a:latin typeface="Frutiger 65"/>
            </a:endParaRPr>
          </a:p>
        </p:txBody>
      </p:sp>
      <p:cxnSp>
        <p:nvCxnSpPr>
          <p:cNvPr id="9" name="Cysylltydd Syth 8"/>
          <p:cNvCxnSpPr/>
          <p:nvPr/>
        </p:nvCxnSpPr>
        <p:spPr>
          <a:xfrm>
            <a:off x="664924" y="2073127"/>
            <a:ext cx="7743287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9135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681" y="280021"/>
            <a:ext cx="1890522" cy="692658"/>
          </a:xfrm>
          <a:prstGeom prst="rect">
            <a:avLst/>
          </a:prstGeom>
        </p:spPr>
      </p:pic>
      <p:pic>
        <p:nvPicPr>
          <p:cNvPr id="5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6664" y="136003"/>
            <a:ext cx="1014984" cy="980694"/>
          </a:xfrm>
          <a:prstGeom prst="rect">
            <a:avLst/>
          </a:prstGeom>
        </p:spPr>
      </p:pic>
      <p:sp>
        <p:nvSpPr>
          <p:cNvPr id="2" name="Petryal 1"/>
          <p:cNvSpPr/>
          <p:nvPr/>
        </p:nvSpPr>
        <p:spPr>
          <a:xfrm>
            <a:off x="552735" y="1633103"/>
            <a:ext cx="8035120" cy="874634"/>
          </a:xfrm>
          <a:prstGeom prst="rect">
            <a:avLst/>
          </a:prstGeom>
        </p:spPr>
        <p:txBody>
          <a:bodyPr wrap="square" lIns="64448" tIns="33736" rIns="64448" bIns="33736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s-ES" sz="4500" b="1" dirty="0" err="1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Crynodeb</a:t>
            </a:r>
            <a:r>
              <a:rPr lang="es-ES" sz="4500" b="1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 o </a:t>
            </a:r>
            <a:r>
              <a:rPr lang="es-ES" sz="4500" b="1" dirty="0" err="1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sesiwn</a:t>
            </a:r>
            <a:r>
              <a:rPr lang="es-ES" sz="4500" b="1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 y bore</a:t>
            </a:r>
            <a:endParaRPr lang="cy-GB" sz="4500" b="1" dirty="0">
              <a:solidFill>
                <a:schemeClr val="bg1"/>
              </a:solidFill>
              <a:latin typeface="Frutiger 65" charset="0"/>
              <a:ea typeface="Frutiger 65" charset="0"/>
              <a:cs typeface="Frutiger 65" charset="0"/>
            </a:endParaRPr>
          </a:p>
        </p:txBody>
      </p:sp>
      <p:cxnSp>
        <p:nvCxnSpPr>
          <p:cNvPr id="7" name="Cysylltydd Syth 6"/>
          <p:cNvCxnSpPr/>
          <p:nvPr/>
        </p:nvCxnSpPr>
        <p:spPr>
          <a:xfrm>
            <a:off x="628827" y="2682727"/>
            <a:ext cx="7743287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425631" y="2871203"/>
            <a:ext cx="8382848" cy="1812382"/>
          </a:xfrm>
          <a:prstGeom prst="rect">
            <a:avLst/>
          </a:prstGeom>
        </p:spPr>
        <p:txBody>
          <a:bodyPr wrap="square" lIns="87974" tIns="43987" rIns="87974" bIns="43987">
            <a:spAutoFit/>
          </a:bodyPr>
          <a:lstStyle/>
          <a:p>
            <a:pPr lvl="0" algn="ctr"/>
            <a:r>
              <a:rPr lang="en-GB" sz="2800" b="1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Olwen </a:t>
            </a:r>
            <a:r>
              <a:rPr lang="en-GB" sz="2800" b="1" dirty="0" err="1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Corben</a:t>
            </a:r>
            <a:endParaRPr lang="en-GB" sz="2800" b="1" dirty="0">
              <a:solidFill>
                <a:schemeClr val="bg1"/>
              </a:solidFill>
              <a:latin typeface="Frutiger 65" charset="0"/>
              <a:ea typeface="Frutiger 65" charset="0"/>
              <a:cs typeface="Frutiger 65" charset="0"/>
            </a:endParaRPr>
          </a:p>
          <a:p>
            <a:pPr lvl="0" algn="ctr"/>
            <a:r>
              <a:rPr lang="en-GB" sz="2800" dirty="0" err="1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Pennaeth</a:t>
            </a:r>
            <a:r>
              <a:rPr lang="en-GB" sz="2800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 Ysgol </a:t>
            </a:r>
            <a:r>
              <a:rPr lang="en-GB" sz="2800" dirty="0" err="1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Llanarmon</a:t>
            </a:r>
            <a:r>
              <a:rPr lang="en-GB" sz="2800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Dyffryn</a:t>
            </a:r>
            <a:r>
              <a:rPr lang="en-GB" sz="2800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 Ceiriog, Ysgol </a:t>
            </a:r>
            <a:r>
              <a:rPr lang="en-GB" sz="2800" dirty="0" err="1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Cynddelw</a:t>
            </a:r>
            <a:r>
              <a:rPr lang="en-GB" sz="2800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 </a:t>
            </a:r>
            <a:r>
              <a:rPr lang="en-GB" sz="2800" dirty="0" smtClean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ac </a:t>
            </a:r>
            <a:r>
              <a:rPr lang="en-GB" sz="2800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Ysgol </a:t>
            </a:r>
            <a:r>
              <a:rPr lang="en-GB" sz="2800" dirty="0" err="1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Pontfadog</a:t>
            </a:r>
            <a:r>
              <a:rPr lang="en-GB" sz="2800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 </a:t>
            </a:r>
          </a:p>
          <a:p>
            <a:pPr lvl="0" algn="ctr"/>
            <a:endParaRPr lang="en-GB" sz="2800" dirty="0">
              <a:solidFill>
                <a:schemeClr val="bg1"/>
              </a:solidFill>
              <a:latin typeface="Frutiger 65" charset="0"/>
              <a:ea typeface="Frutiger 65" charset="0"/>
              <a:cs typeface="Frutiger 65" charset="0"/>
            </a:endParaRPr>
          </a:p>
        </p:txBody>
      </p:sp>
      <p:sp>
        <p:nvSpPr>
          <p:cNvPr id="10" name="Blwch Testun 9"/>
          <p:cNvSpPr txBox="1"/>
          <p:nvPr/>
        </p:nvSpPr>
        <p:spPr>
          <a:xfrm>
            <a:off x="322685" y="4677167"/>
            <a:ext cx="4694487" cy="392413"/>
          </a:xfrm>
          <a:prstGeom prst="rect">
            <a:avLst/>
          </a:prstGeom>
          <a:noFill/>
        </p:spPr>
        <p:txBody>
          <a:bodyPr wrap="square" lIns="64307" tIns="34289" rIns="64307" bIns="34289" rtlCol="0">
            <a:spAutoFit/>
          </a:bodyPr>
          <a:lstStyle/>
          <a:p>
            <a:r>
              <a:rPr lang="en-GB" sz="2100" dirty="0" smtClean="0">
                <a:solidFill>
                  <a:schemeClr val="bg1"/>
                </a:solidFill>
                <a:latin typeface="Frutiger 65"/>
              </a:rPr>
              <a:t>#</a:t>
            </a:r>
            <a:r>
              <a:rPr lang="en-GB" sz="2100" dirty="0" err="1" smtClean="0">
                <a:solidFill>
                  <a:schemeClr val="bg1"/>
                </a:solidFill>
                <a:latin typeface="Frutiger 65"/>
              </a:rPr>
              <a:t>CenhadaethAddysgCymru</a:t>
            </a:r>
            <a:endParaRPr lang="cy-GB" sz="2100" dirty="0">
              <a:solidFill>
                <a:schemeClr val="bg1"/>
              </a:solidFill>
              <a:latin typeface="Frutiger 65"/>
            </a:endParaRPr>
          </a:p>
        </p:txBody>
      </p:sp>
      <p:sp>
        <p:nvSpPr>
          <p:cNvPr id="11" name="Blwch Testun 10"/>
          <p:cNvSpPr txBox="1"/>
          <p:nvPr/>
        </p:nvSpPr>
        <p:spPr>
          <a:xfrm>
            <a:off x="4317188" y="4677167"/>
            <a:ext cx="4694487" cy="392413"/>
          </a:xfrm>
          <a:prstGeom prst="rect">
            <a:avLst/>
          </a:prstGeom>
          <a:noFill/>
        </p:spPr>
        <p:txBody>
          <a:bodyPr wrap="square" lIns="64307" tIns="34289" rIns="64307" bIns="34289" rtlCol="0">
            <a:spAutoFit/>
          </a:bodyPr>
          <a:lstStyle/>
          <a:p>
            <a:pPr algn="r"/>
            <a:r>
              <a:rPr lang="en-GB" sz="2100" dirty="0" smtClean="0">
                <a:solidFill>
                  <a:schemeClr val="bg1"/>
                </a:solidFill>
                <a:latin typeface="Frutiger 65"/>
              </a:rPr>
              <a:t>#</a:t>
            </a:r>
            <a:r>
              <a:rPr lang="en-GB" sz="2100" dirty="0" err="1" smtClean="0">
                <a:solidFill>
                  <a:schemeClr val="bg1"/>
                </a:solidFill>
                <a:latin typeface="Frutiger 65"/>
              </a:rPr>
              <a:t>EducationMissionWales</a:t>
            </a:r>
            <a:endParaRPr lang="cy-GB" sz="2100" dirty="0">
              <a:solidFill>
                <a:schemeClr val="bg1"/>
              </a:solidFill>
              <a:latin typeface="Frutiger 65"/>
            </a:endParaRPr>
          </a:p>
        </p:txBody>
      </p:sp>
    </p:spTree>
    <p:extLst>
      <p:ext uri="{BB962C8B-B14F-4D97-AF65-F5344CB8AC3E}">
        <p14:creationId xmlns:p14="http://schemas.microsoft.com/office/powerpoint/2010/main" val="4061005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681" y="280021"/>
            <a:ext cx="1890522" cy="692658"/>
          </a:xfrm>
          <a:prstGeom prst="rect">
            <a:avLst/>
          </a:prstGeom>
        </p:spPr>
      </p:pic>
      <p:pic>
        <p:nvPicPr>
          <p:cNvPr id="5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6664" y="136003"/>
            <a:ext cx="1014984" cy="980694"/>
          </a:xfrm>
          <a:prstGeom prst="rect">
            <a:avLst/>
          </a:prstGeom>
        </p:spPr>
      </p:pic>
      <p:sp>
        <p:nvSpPr>
          <p:cNvPr id="2" name="Petryal 1"/>
          <p:cNvSpPr/>
          <p:nvPr/>
        </p:nvSpPr>
        <p:spPr>
          <a:xfrm>
            <a:off x="552735" y="1701343"/>
            <a:ext cx="8035120" cy="969494"/>
          </a:xfrm>
          <a:prstGeom prst="rect">
            <a:avLst/>
          </a:prstGeom>
        </p:spPr>
        <p:txBody>
          <a:bodyPr wrap="square" lIns="64448" tIns="33736" rIns="64448" bIns="33736">
            <a:spAutoFit/>
          </a:bodyPr>
          <a:lstStyle/>
          <a:p>
            <a:pPr algn="ctr">
              <a:lnSpc>
                <a:spcPct val="130000"/>
              </a:lnSpc>
            </a:pPr>
            <a:r>
              <a:rPr lang="cy-GB" sz="4500" b="1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Cinio</a:t>
            </a:r>
          </a:p>
        </p:txBody>
      </p:sp>
      <p:cxnSp>
        <p:nvCxnSpPr>
          <p:cNvPr id="7" name="Cysylltydd Syth 6"/>
          <p:cNvCxnSpPr/>
          <p:nvPr/>
        </p:nvCxnSpPr>
        <p:spPr>
          <a:xfrm>
            <a:off x="628827" y="2682727"/>
            <a:ext cx="7743287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Blwch Testun 7"/>
          <p:cNvSpPr txBox="1"/>
          <p:nvPr/>
        </p:nvSpPr>
        <p:spPr>
          <a:xfrm>
            <a:off x="698823" y="3064008"/>
            <a:ext cx="7743287" cy="500135"/>
          </a:xfrm>
          <a:prstGeom prst="rect">
            <a:avLst/>
          </a:prstGeom>
          <a:noFill/>
        </p:spPr>
        <p:txBody>
          <a:bodyPr wrap="square" lIns="64448" tIns="33736" rIns="64448" bIns="33736" rtlCol="0">
            <a:spAutoFit/>
          </a:bodyPr>
          <a:lstStyle/>
          <a:p>
            <a:pPr lvl="0" algn="ctr"/>
            <a:r>
              <a:rPr lang="en-GB" sz="2800" b="1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www.llyw.cymru/cwricwlwmigymru </a:t>
            </a:r>
            <a:endParaRPr lang="en-GB" sz="2800" dirty="0">
              <a:solidFill>
                <a:schemeClr val="bg1"/>
              </a:solidFill>
              <a:latin typeface="Frutiger 65" charset="0"/>
              <a:ea typeface="Frutiger 65" charset="0"/>
              <a:cs typeface="Frutiger 65" charset="0"/>
            </a:endParaRPr>
          </a:p>
        </p:txBody>
      </p:sp>
      <p:sp>
        <p:nvSpPr>
          <p:cNvPr id="10" name="Blwch Testun 9"/>
          <p:cNvSpPr txBox="1"/>
          <p:nvPr/>
        </p:nvSpPr>
        <p:spPr>
          <a:xfrm>
            <a:off x="322685" y="4677167"/>
            <a:ext cx="4694487" cy="392413"/>
          </a:xfrm>
          <a:prstGeom prst="rect">
            <a:avLst/>
          </a:prstGeom>
          <a:noFill/>
        </p:spPr>
        <p:txBody>
          <a:bodyPr wrap="square" lIns="64307" tIns="34289" rIns="64307" bIns="34289" rtlCol="0">
            <a:spAutoFit/>
          </a:bodyPr>
          <a:lstStyle/>
          <a:p>
            <a:r>
              <a:rPr lang="en-GB" sz="2100" dirty="0" smtClean="0">
                <a:solidFill>
                  <a:schemeClr val="bg1"/>
                </a:solidFill>
                <a:latin typeface="Frutiger 65"/>
              </a:rPr>
              <a:t>#</a:t>
            </a:r>
            <a:r>
              <a:rPr lang="en-GB" sz="2100" dirty="0" err="1" smtClean="0">
                <a:solidFill>
                  <a:schemeClr val="bg1"/>
                </a:solidFill>
                <a:latin typeface="Frutiger 65"/>
              </a:rPr>
              <a:t>CenhadaethAddysgCymru</a:t>
            </a:r>
            <a:endParaRPr lang="cy-GB" sz="2100" dirty="0">
              <a:solidFill>
                <a:schemeClr val="bg1"/>
              </a:solidFill>
              <a:latin typeface="Frutiger 65"/>
            </a:endParaRPr>
          </a:p>
        </p:txBody>
      </p:sp>
      <p:sp>
        <p:nvSpPr>
          <p:cNvPr id="11" name="Blwch Testun 10"/>
          <p:cNvSpPr txBox="1"/>
          <p:nvPr/>
        </p:nvSpPr>
        <p:spPr>
          <a:xfrm>
            <a:off x="4317188" y="4677167"/>
            <a:ext cx="4694487" cy="392413"/>
          </a:xfrm>
          <a:prstGeom prst="rect">
            <a:avLst/>
          </a:prstGeom>
          <a:noFill/>
        </p:spPr>
        <p:txBody>
          <a:bodyPr wrap="square" lIns="64307" tIns="34289" rIns="64307" bIns="34289" rtlCol="0">
            <a:spAutoFit/>
          </a:bodyPr>
          <a:lstStyle/>
          <a:p>
            <a:pPr algn="r"/>
            <a:r>
              <a:rPr lang="en-GB" sz="2100" dirty="0" smtClean="0">
                <a:solidFill>
                  <a:schemeClr val="bg1"/>
                </a:solidFill>
                <a:latin typeface="Frutiger 65"/>
              </a:rPr>
              <a:t>#</a:t>
            </a:r>
            <a:r>
              <a:rPr lang="en-GB" sz="2100" dirty="0" err="1" smtClean="0">
                <a:solidFill>
                  <a:schemeClr val="bg1"/>
                </a:solidFill>
                <a:latin typeface="Frutiger 65"/>
              </a:rPr>
              <a:t>EducationMissionWales</a:t>
            </a:r>
            <a:endParaRPr lang="cy-GB" sz="2100" dirty="0">
              <a:solidFill>
                <a:schemeClr val="bg1"/>
              </a:solidFill>
              <a:latin typeface="Frutiger 65"/>
            </a:endParaRPr>
          </a:p>
        </p:txBody>
      </p:sp>
    </p:spTree>
    <p:extLst>
      <p:ext uri="{BB962C8B-B14F-4D97-AF65-F5344CB8AC3E}">
        <p14:creationId xmlns:p14="http://schemas.microsoft.com/office/powerpoint/2010/main" val="2224544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681" y="280021"/>
            <a:ext cx="1890522" cy="692658"/>
          </a:xfrm>
          <a:prstGeom prst="rect">
            <a:avLst/>
          </a:prstGeom>
        </p:spPr>
      </p:pic>
      <p:pic>
        <p:nvPicPr>
          <p:cNvPr id="5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6664" y="136003"/>
            <a:ext cx="1014984" cy="980694"/>
          </a:xfrm>
          <a:prstGeom prst="rect">
            <a:avLst/>
          </a:prstGeom>
        </p:spPr>
      </p:pic>
      <p:sp>
        <p:nvSpPr>
          <p:cNvPr id="2" name="Petryal 1"/>
          <p:cNvSpPr/>
          <p:nvPr/>
        </p:nvSpPr>
        <p:spPr>
          <a:xfrm>
            <a:off x="215480" y="1058641"/>
            <a:ext cx="8625448" cy="1738103"/>
          </a:xfrm>
          <a:prstGeom prst="rect">
            <a:avLst/>
          </a:prstGeom>
        </p:spPr>
        <p:txBody>
          <a:bodyPr wrap="square" lIns="64307" tIns="34289" rIns="64307" bIns="34289">
            <a:spAutoFit/>
          </a:bodyPr>
          <a:lstStyle/>
          <a:p>
            <a:pPr algn="ctr">
              <a:lnSpc>
                <a:spcPct val="130000"/>
              </a:lnSpc>
            </a:pPr>
            <a:r>
              <a:rPr lang="cy-GB" sz="4400" b="1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Y Fframwaith Gwerthuso a Gwella </a:t>
            </a:r>
            <a:r>
              <a:rPr lang="cy-GB" sz="4400" b="1" dirty="0" smtClean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Diweddaraf</a:t>
            </a:r>
          </a:p>
        </p:txBody>
      </p:sp>
      <p:cxnSp>
        <p:nvCxnSpPr>
          <p:cNvPr id="7" name="Cysylltydd Syth 6"/>
          <p:cNvCxnSpPr/>
          <p:nvPr/>
        </p:nvCxnSpPr>
        <p:spPr>
          <a:xfrm>
            <a:off x="758161" y="3040881"/>
            <a:ext cx="7743287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Blwch Testun 9"/>
          <p:cNvSpPr txBox="1"/>
          <p:nvPr/>
        </p:nvSpPr>
        <p:spPr>
          <a:xfrm>
            <a:off x="322685" y="4677167"/>
            <a:ext cx="4694487" cy="392413"/>
          </a:xfrm>
          <a:prstGeom prst="rect">
            <a:avLst/>
          </a:prstGeom>
          <a:noFill/>
        </p:spPr>
        <p:txBody>
          <a:bodyPr wrap="square" lIns="64307" tIns="34289" rIns="64307" bIns="34289" rtlCol="0">
            <a:spAutoFit/>
          </a:bodyPr>
          <a:lstStyle/>
          <a:p>
            <a:r>
              <a:rPr lang="cy-GB" sz="2100">
                <a:solidFill>
                  <a:schemeClr val="bg1"/>
                </a:solidFill>
                <a:latin typeface="Frutiger 65"/>
              </a:rPr>
              <a:t>#DiwygioAddysgCymru</a:t>
            </a:r>
          </a:p>
        </p:txBody>
      </p:sp>
      <p:sp>
        <p:nvSpPr>
          <p:cNvPr id="11" name="Blwch Testun 10"/>
          <p:cNvSpPr txBox="1"/>
          <p:nvPr/>
        </p:nvSpPr>
        <p:spPr>
          <a:xfrm>
            <a:off x="4317188" y="4677167"/>
            <a:ext cx="4694487" cy="392413"/>
          </a:xfrm>
          <a:prstGeom prst="rect">
            <a:avLst/>
          </a:prstGeom>
          <a:noFill/>
        </p:spPr>
        <p:txBody>
          <a:bodyPr wrap="square" lIns="64307" tIns="34289" rIns="64307" bIns="34289" rtlCol="0">
            <a:spAutoFit/>
          </a:bodyPr>
          <a:lstStyle/>
          <a:p>
            <a:pPr algn="r"/>
            <a:r>
              <a:rPr lang="cy-GB" sz="2100">
                <a:solidFill>
                  <a:schemeClr val="bg1"/>
                </a:solidFill>
                <a:latin typeface="Frutiger 65"/>
              </a:rPr>
              <a:t>#EducationReformWales</a:t>
            </a:r>
          </a:p>
        </p:txBody>
      </p:sp>
      <p:sp>
        <p:nvSpPr>
          <p:cNvPr id="8" name="Petryal 7"/>
          <p:cNvSpPr/>
          <p:nvPr/>
        </p:nvSpPr>
        <p:spPr>
          <a:xfrm>
            <a:off x="76200" y="3113232"/>
            <a:ext cx="8625448" cy="1282978"/>
          </a:xfrm>
          <a:prstGeom prst="rect">
            <a:avLst/>
          </a:prstGeom>
        </p:spPr>
        <p:txBody>
          <a:bodyPr wrap="square" lIns="64307" tIns="34289" rIns="64307" bIns="34289">
            <a:spAutoFit/>
          </a:bodyPr>
          <a:lstStyle/>
          <a:p>
            <a:pPr algn="ctr">
              <a:lnSpc>
                <a:spcPct val="130000"/>
              </a:lnSpc>
            </a:pPr>
            <a:r>
              <a:rPr lang="cy-GB" sz="3200" b="1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Steve Vincent</a:t>
            </a:r>
          </a:p>
          <a:p>
            <a:pPr algn="ctr">
              <a:lnSpc>
                <a:spcPct val="130000"/>
              </a:lnSpc>
            </a:pPr>
            <a:r>
              <a:rPr lang="cy-GB" sz="3200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Llywodraeth Cymru</a:t>
            </a:r>
          </a:p>
        </p:txBody>
      </p:sp>
    </p:spTree>
    <p:extLst>
      <p:ext uri="{BB962C8B-B14F-4D97-AF65-F5344CB8AC3E}">
        <p14:creationId xmlns:p14="http://schemas.microsoft.com/office/powerpoint/2010/main" val="969834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Box 1"/>
          <p:cNvSpPr txBox="1">
            <a:spLocks noChangeArrowheads="1"/>
          </p:cNvSpPr>
          <p:nvPr/>
        </p:nvSpPr>
        <p:spPr bwMode="auto">
          <a:xfrm>
            <a:off x="858839" y="828675"/>
            <a:ext cx="7405687" cy="41395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1200150" indent="-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r>
              <a:rPr lang="cy-GB" sz="3200" b="1" dirty="0">
                <a:solidFill>
                  <a:schemeClr val="bg1"/>
                </a:solidFill>
              </a:rPr>
              <a:t>Adborth am y system </a:t>
            </a:r>
            <a:r>
              <a:rPr lang="cy-GB" sz="3200" b="1" dirty="0" smtClean="0">
                <a:solidFill>
                  <a:schemeClr val="bg1"/>
                </a:solidFill>
              </a:rPr>
              <a:t>bresennol</a:t>
            </a:r>
          </a:p>
          <a:p>
            <a:pPr>
              <a:defRPr/>
            </a:pPr>
            <a:endParaRPr lang="cy-GB" sz="1500" b="1" dirty="0" smtClean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cy-GB" sz="1800" dirty="0" smtClean="0">
                <a:solidFill>
                  <a:schemeClr val="bg1"/>
                </a:solidFill>
              </a:rPr>
              <a:t>cyfyngu </a:t>
            </a:r>
            <a:r>
              <a:rPr lang="cy-GB" sz="1800" dirty="0">
                <a:solidFill>
                  <a:schemeClr val="bg1"/>
                </a:solidFill>
              </a:rPr>
              <a:t>ar ddewis yn y cwricwlwm mewn addysg gynradd ac uwchradd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cy-GB" sz="1800" dirty="0">
                <a:solidFill>
                  <a:schemeClr val="bg1"/>
                </a:solidFill>
              </a:rPr>
              <a:t>meincnodi a </a:t>
            </a:r>
            <a:r>
              <a:rPr lang="cy-GB" sz="1800" dirty="0" err="1">
                <a:solidFill>
                  <a:schemeClr val="bg1"/>
                </a:solidFill>
              </a:rPr>
              <a:t>chwerteli</a:t>
            </a:r>
            <a:r>
              <a:rPr lang="cy-GB" sz="1800" dirty="0">
                <a:solidFill>
                  <a:schemeClr val="bg1"/>
                </a:solidFill>
              </a:rPr>
              <a:t> yn ysgogi cystadleuaeth yn hytrach na chydweithio wrth i ysgolion gystadlu yn hytrach na rhannu arferion da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cy-GB" sz="1800" dirty="0">
                <a:solidFill>
                  <a:schemeClr val="bg1"/>
                </a:solidFill>
              </a:rPr>
              <a:t>ni ddylid defnyddio asesiadau athrawon fel atebolrwydd i fesur perfformiad ysgolion unigol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cy-GB" sz="1800" dirty="0">
                <a:solidFill>
                  <a:schemeClr val="bg1"/>
                </a:solidFill>
              </a:rPr>
              <a:t>nid yw’r dangosyddion yn gynhwysol nac yn canolbwyntio ar y disgybl unigol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cy-GB" sz="1800" dirty="0">
                <a:solidFill>
                  <a:schemeClr val="bg1"/>
                </a:solidFill>
              </a:rPr>
              <a:t>dangosyddion perfformiad yn ysgogi’r system, a hynny ar draul myfyrwyr unigol, sy’n arwain at chwarae gemau</a:t>
            </a:r>
          </a:p>
          <a:p>
            <a:pPr>
              <a:defRPr/>
            </a:pPr>
            <a:endParaRPr lang="en-GB" altLang="en-US" sz="1800" dirty="0">
              <a:solidFill>
                <a:schemeClr val="bg1"/>
              </a:solidFill>
            </a:endParaRPr>
          </a:p>
        </p:txBody>
      </p:sp>
      <p:pic>
        <p:nvPicPr>
          <p:cNvPr id="3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681" y="280021"/>
            <a:ext cx="1890522" cy="69265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6664" y="136003"/>
            <a:ext cx="1014984" cy="9806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681" y="280021"/>
            <a:ext cx="1890522" cy="69265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6664" y="136003"/>
            <a:ext cx="1014984" cy="980694"/>
          </a:xfrm>
          <a:prstGeom prst="rect">
            <a:avLst/>
          </a:prstGeom>
        </p:spPr>
      </p:pic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858838" y="914400"/>
            <a:ext cx="7227887" cy="38625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1200150" indent="-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r>
              <a:rPr lang="cy-GB" sz="3200" b="1" dirty="0">
                <a:solidFill>
                  <a:schemeClr val="bg1"/>
                </a:solidFill>
              </a:rPr>
              <a:t>Beth mae’r proffesiwn am ei </a:t>
            </a:r>
            <a:r>
              <a:rPr lang="cy-GB" sz="3200" b="1" dirty="0" smtClean="0">
                <a:solidFill>
                  <a:schemeClr val="bg1"/>
                </a:solidFill>
              </a:rPr>
              <a:t>weld</a:t>
            </a:r>
          </a:p>
          <a:p>
            <a:pPr>
              <a:defRPr/>
            </a:pPr>
            <a:endParaRPr lang="cy-GB" sz="1500" b="1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cy-GB" sz="1800" dirty="0">
                <a:solidFill>
                  <a:schemeClr val="bg1"/>
                </a:solidFill>
              </a:rPr>
              <a:t>dangosyddion sy’n gynhwysol ac sy’n canolbwyntio ar anghenion y disgybl unigol;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cy-GB" sz="1800" dirty="0">
                <a:solidFill>
                  <a:schemeClr val="bg1"/>
                </a:solidFill>
              </a:rPr>
              <a:t>dangosyddion sy’n ysgogi cwricwlwm cynhwysol ac amrywiol, sydd o fudd i bob disgybl;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cy-GB" sz="1800" dirty="0">
                <a:solidFill>
                  <a:schemeClr val="bg1"/>
                </a:solidFill>
              </a:rPr>
              <a:t>mwy o ymreolaeth i ysgolion bennu dangosyddion allweddol sy’n seiliedig ar anghenion lleol, ond gan gadw dangosyddion cenedlaethol ar gyfer pynciau allweddol (Cymraeg/Saesneg, mathemateg a gwyddoniaeth);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cy-GB" sz="1800" dirty="0">
                <a:solidFill>
                  <a:schemeClr val="bg1"/>
                </a:solidFill>
              </a:rPr>
              <a:t>dathlu pob disgybl a chydnabod cynnydd o fan cychwyn y cytunwyd arno a gwerth ychwanegol;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cy-GB" sz="1800" dirty="0">
                <a:solidFill>
                  <a:schemeClr val="bg1"/>
                </a:solidFill>
              </a:rPr>
              <a:t>cydnabod pwysigrwydd llesiant.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681" y="280021"/>
            <a:ext cx="1890522" cy="69265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6664" y="136003"/>
            <a:ext cx="1014984" cy="980694"/>
          </a:xfrm>
          <a:prstGeom prst="rect">
            <a:avLst/>
          </a:prstGeom>
        </p:spPr>
      </p:pic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858838" y="1104900"/>
            <a:ext cx="7227887" cy="3031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1200150" indent="-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r>
              <a:rPr lang="cy-GB" sz="3200" b="1" dirty="0">
                <a:solidFill>
                  <a:schemeClr val="bg1"/>
                </a:solidFill>
              </a:rPr>
              <a:t>Ein Heriau wrth Symud Ymlaen</a:t>
            </a:r>
          </a:p>
          <a:p>
            <a:pPr>
              <a:defRPr/>
            </a:pPr>
            <a:endParaRPr lang="en-GB" altLang="en-US" sz="1500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cy-GB" sz="1800" dirty="0">
                <a:solidFill>
                  <a:schemeClr val="bg1"/>
                </a:solidFill>
              </a:rPr>
              <a:t>System sy’n deg, yn ystyrlon, yn gymesur ac yn dryloyw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cy-GB" sz="1800" dirty="0">
                <a:solidFill>
                  <a:schemeClr val="bg1"/>
                </a:solidFill>
              </a:rPr>
              <a:t>Sy’n cydnabod pob plentyn yn y system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cy-GB" sz="1800" dirty="0">
                <a:solidFill>
                  <a:schemeClr val="bg1"/>
                </a:solidFill>
              </a:rPr>
              <a:t>Sy’n edrych ar gynnydd/gwerth ychwanegol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cy-GB" sz="1800" dirty="0">
                <a:solidFill>
                  <a:schemeClr val="bg1"/>
                </a:solidFill>
              </a:rPr>
              <a:t>Yn seiliedig ar hunanwerthuso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cy-GB" sz="1800" dirty="0">
                <a:solidFill>
                  <a:schemeClr val="bg1"/>
                </a:solidFill>
              </a:rPr>
              <a:t>Cymysgedd o werthuso a mesurau perfformiad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cy-GB" sz="1800" dirty="0">
                <a:solidFill>
                  <a:schemeClr val="bg1"/>
                </a:solidFill>
              </a:rPr>
              <a:t>Annog ehangder y cwricwlwm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cy-GB" sz="1800" dirty="0">
                <a:solidFill>
                  <a:schemeClr val="bg1"/>
                </a:solidFill>
              </a:rPr>
              <a:t>Cyfres o ddangosyddion, nid un mesur yn unig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endParaRPr lang="en-GB" altLang="en-US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681" y="280021"/>
            <a:ext cx="1890522" cy="69265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6664" y="136003"/>
            <a:ext cx="1014984" cy="980694"/>
          </a:xfrm>
          <a:prstGeom prst="rect">
            <a:avLst/>
          </a:prstGeom>
        </p:spPr>
      </p:pic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858838" y="1132890"/>
            <a:ext cx="7227887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1200150" indent="-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r>
              <a:rPr lang="cy-GB" sz="3200" b="1" dirty="0">
                <a:solidFill>
                  <a:schemeClr val="bg1"/>
                </a:solidFill>
              </a:rPr>
              <a:t>Hyd yma rydyn ni wedi...</a:t>
            </a:r>
          </a:p>
          <a:p>
            <a:pPr>
              <a:defRPr/>
            </a:pPr>
            <a:endParaRPr lang="en-GB" altLang="en-US" sz="1500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cy-GB" sz="1800" dirty="0">
                <a:solidFill>
                  <a:schemeClr val="bg1"/>
                </a:solidFill>
              </a:rPr>
              <a:t>cyhoeddi mesurau perfformiad newydd ar gyfer ysgolion uwchradd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cy-GB" sz="1800" dirty="0">
                <a:solidFill>
                  <a:schemeClr val="bg1"/>
                </a:solidFill>
              </a:rPr>
              <a:t>tynnu asesiadau athrawon o’r system atebolrwydd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cy-GB" sz="1800" dirty="0">
                <a:solidFill>
                  <a:schemeClr val="bg1"/>
                </a:solidFill>
              </a:rPr>
              <a:t>tynnu cam 1 (data) o’r broses gategoreiddio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cy-GB" sz="1800" dirty="0">
                <a:solidFill>
                  <a:schemeClr val="bg1"/>
                </a:solidFill>
              </a:rPr>
              <a:t>gweithio gyda chi i ddatblygu fframwaith gwerthuso a gwella newydd</a:t>
            </a:r>
          </a:p>
        </p:txBody>
      </p:sp>
    </p:spTree>
    <p:extLst>
      <p:ext uri="{BB962C8B-B14F-4D97-AF65-F5344CB8AC3E}">
        <p14:creationId xmlns:p14="http://schemas.microsoft.com/office/powerpoint/2010/main" val="1512625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BD6202DF-CB82-492F-8248-14F810D80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dirty="0">
              <a:solidFill>
                <a:schemeClr val="bg1"/>
              </a:solidFill>
              <a:latin typeface="Frutiger 65"/>
              <a:cs typeface="Calibri" panose="020F0502020204030204" pitchFamily="34" charset="0"/>
            </a:endParaRPr>
          </a:p>
          <a:p>
            <a:pPr lvl="0"/>
            <a:r>
              <a:rPr lang="cy-GB" sz="18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A yw’n ddibynadwy? </a:t>
            </a:r>
          </a:p>
          <a:p>
            <a:endParaRPr lang="en-GB" sz="1800" dirty="0">
              <a:solidFill>
                <a:schemeClr val="bg1"/>
              </a:solidFill>
              <a:latin typeface="Frutiger 65"/>
              <a:cs typeface="Calibri" panose="020F0502020204030204" pitchFamily="34" charset="0"/>
            </a:endParaRPr>
          </a:p>
          <a:p>
            <a:pPr lvl="0"/>
            <a:r>
              <a:rPr lang="cy-GB" sz="18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Yn ddilys?  </a:t>
            </a:r>
          </a:p>
          <a:p>
            <a:endParaRPr lang="en-GB" sz="1800" dirty="0">
              <a:solidFill>
                <a:schemeClr val="bg1"/>
              </a:solidFill>
              <a:latin typeface="Frutiger 65"/>
              <a:cs typeface="Calibri" panose="020F0502020204030204" pitchFamily="34" charset="0"/>
            </a:endParaRPr>
          </a:p>
          <a:p>
            <a:pPr lvl="0"/>
            <a:r>
              <a:rPr lang="cy-GB" sz="18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Yn deg? </a:t>
            </a:r>
          </a:p>
          <a:p>
            <a:endParaRPr lang="en-GB" sz="1800" dirty="0">
              <a:solidFill>
                <a:schemeClr val="bg1"/>
              </a:solidFill>
              <a:latin typeface="Frutiger 65"/>
              <a:cs typeface="Calibri" panose="020F0502020204030204" pitchFamily="34" charset="0"/>
            </a:endParaRPr>
          </a:p>
          <a:p>
            <a:pPr lvl="0"/>
            <a:r>
              <a:rPr lang="cy-GB" sz="18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A yw’r dibenion yn eglur? (mae angen data mawr a data bach)</a:t>
            </a:r>
          </a:p>
          <a:p>
            <a:pPr marL="82296" indent="0">
              <a:buNone/>
            </a:pPr>
            <a:endParaRPr lang="en-GB" sz="1800" dirty="0">
              <a:solidFill>
                <a:schemeClr val="bg1"/>
              </a:solidFill>
              <a:latin typeface="Frutiger 65"/>
              <a:cs typeface="Calibri" panose="020F0502020204030204" pitchFamily="34" charset="0"/>
            </a:endParaRPr>
          </a:p>
          <a:p>
            <a:r>
              <a:rPr lang="cy-GB" sz="18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A oes unrhyw ganlyniadau anfwriadol?</a:t>
            </a:r>
          </a:p>
          <a:p>
            <a:endParaRPr lang="en-GB" sz="1800" dirty="0">
              <a:solidFill>
                <a:schemeClr val="bg1"/>
              </a:solidFill>
              <a:latin typeface="Frutiger 65"/>
              <a:cs typeface="Calibri" panose="020F0502020204030204" pitchFamily="34" charset="0"/>
            </a:endParaRPr>
          </a:p>
          <a:p>
            <a:r>
              <a:rPr lang="cy-GB" sz="18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A yw werth yr ymdrech?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xmlns="" id="{40F0B54A-9C2F-4F88-8E85-385C3BDCD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y-GB" sz="2700" b="1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Y Chwe Chwestiwn ar gyfer </a:t>
            </a:r>
            <a:r>
              <a:rPr lang="cy-GB" sz="2700" b="1" dirty="0" smtClean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System </a:t>
            </a:r>
            <a:r>
              <a:rPr lang="cy-GB" sz="2700" b="1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Asesu ac Atebolrwydd</a:t>
            </a:r>
          </a:p>
        </p:txBody>
      </p:sp>
    </p:spTree>
    <p:extLst>
      <p:ext uri="{BB962C8B-B14F-4D97-AF65-F5344CB8AC3E}">
        <p14:creationId xmlns:p14="http://schemas.microsoft.com/office/powerpoint/2010/main" val="923835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681" y="280021"/>
            <a:ext cx="1890522" cy="69265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6664" y="136003"/>
            <a:ext cx="1014984" cy="980694"/>
          </a:xfrm>
          <a:prstGeom prst="rect">
            <a:avLst/>
          </a:prstGeom>
        </p:spPr>
      </p:pic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858838" y="1104900"/>
            <a:ext cx="7227887" cy="1646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1200150" indent="-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r>
              <a:rPr lang="cy-GB" sz="3200" b="1" dirty="0">
                <a:solidFill>
                  <a:schemeClr val="bg1"/>
                </a:solidFill>
              </a:rPr>
              <a:t>Fframwaith Gwerthuso a Gwella</a:t>
            </a:r>
          </a:p>
          <a:p>
            <a:pPr>
              <a:defRPr/>
            </a:pPr>
            <a:endParaRPr lang="en-GB" altLang="en-US" sz="1500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cy-GB" sz="1800" dirty="0">
                <a:solidFill>
                  <a:schemeClr val="bg1"/>
                </a:solidFill>
              </a:rPr>
              <a:t>hunanwerthuso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cy-GB" sz="1800" dirty="0">
                <a:solidFill>
                  <a:schemeClr val="bg1"/>
                </a:solidFill>
              </a:rPr>
              <a:t>adolygiadau gan gymheiriaid a gwirio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cy-GB" sz="1800" dirty="0">
                <a:solidFill>
                  <a:schemeClr val="bg1"/>
                </a:solidFill>
              </a:rPr>
              <a:t>dangosyddion gwerthuso</a:t>
            </a:r>
          </a:p>
        </p:txBody>
      </p:sp>
    </p:spTree>
    <p:extLst>
      <p:ext uri="{BB962C8B-B14F-4D97-AF65-F5344CB8AC3E}">
        <p14:creationId xmlns:p14="http://schemas.microsoft.com/office/powerpoint/2010/main" val="415067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tryal 1"/>
          <p:cNvSpPr/>
          <p:nvPr/>
        </p:nvSpPr>
        <p:spPr>
          <a:xfrm>
            <a:off x="552735" y="1220625"/>
            <a:ext cx="8035120" cy="1915907"/>
          </a:xfrm>
          <a:prstGeom prst="rect">
            <a:avLst/>
          </a:prstGeom>
        </p:spPr>
        <p:txBody>
          <a:bodyPr wrap="square" lIns="68579" tIns="34289" rIns="68579" bIns="34289">
            <a:spAutoFit/>
          </a:bodyPr>
          <a:lstStyle/>
          <a:p>
            <a:pPr algn="ctr"/>
            <a:r>
              <a:rPr lang="cy-GB" sz="4000" b="1" dirty="0" smtClean="0">
                <a:solidFill>
                  <a:schemeClr val="bg1"/>
                </a:solidFill>
                <a:latin typeface="Frutiger 65"/>
              </a:rPr>
              <a:t>Datblygu pecyn cymorth cenedlaethol i ysgolion ar gyfer hunan-arfarnu a gwella</a:t>
            </a:r>
            <a:endParaRPr lang="cy-GB" sz="4000" b="1" dirty="0">
              <a:solidFill>
                <a:schemeClr val="bg1"/>
              </a:solidFill>
              <a:latin typeface="Frutiger 65"/>
              <a:ea typeface="Frutiger 65" charset="0"/>
              <a:cs typeface="Frutiger 65" charset="0"/>
            </a:endParaRPr>
          </a:p>
        </p:txBody>
      </p:sp>
      <p:pic>
        <p:nvPicPr>
          <p:cNvPr id="5" name="Picture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6065" y="362323"/>
            <a:ext cx="1643063" cy="507206"/>
          </a:xfrm>
          <a:prstGeom prst="rect">
            <a:avLst/>
          </a:prstGeom>
        </p:spPr>
      </p:pic>
      <p:pic>
        <p:nvPicPr>
          <p:cNvPr id="10" name="Picture 9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936" y="288971"/>
            <a:ext cx="2222183" cy="944880"/>
          </a:xfrm>
          <a:prstGeom prst="rect">
            <a:avLst/>
          </a:prstGeom>
        </p:spPr>
      </p:pic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44370" y="3365060"/>
            <a:ext cx="845185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/>
            <a:r>
              <a:rPr lang="en-GB" altLang="en-US" sz="3200" b="1" dirty="0" err="1" smtClean="0">
                <a:solidFill>
                  <a:schemeClr val="bg1"/>
                </a:solidFill>
              </a:rPr>
              <a:t>Meilyr</a:t>
            </a:r>
            <a:r>
              <a:rPr lang="en-GB" altLang="en-US" sz="3200" b="1" dirty="0" smtClean="0">
                <a:solidFill>
                  <a:schemeClr val="bg1"/>
                </a:solidFill>
              </a:rPr>
              <a:t> Rowlands</a:t>
            </a:r>
          </a:p>
          <a:p>
            <a:pPr algn="ctr"/>
            <a:r>
              <a:rPr lang="en-GB" altLang="en-US" sz="3200" dirty="0" err="1">
                <a:solidFill>
                  <a:schemeClr val="bg1"/>
                </a:solidFill>
              </a:rPr>
              <a:t>Prif</a:t>
            </a:r>
            <a:r>
              <a:rPr lang="en-GB" altLang="en-US" sz="3200" dirty="0">
                <a:solidFill>
                  <a:schemeClr val="bg1"/>
                </a:solidFill>
              </a:rPr>
              <a:t> </a:t>
            </a:r>
            <a:r>
              <a:rPr lang="en-GB" altLang="en-US" sz="3200" dirty="0" err="1">
                <a:solidFill>
                  <a:schemeClr val="bg1"/>
                </a:solidFill>
              </a:rPr>
              <a:t>Arolygydd</a:t>
            </a:r>
            <a:r>
              <a:rPr lang="en-GB" altLang="en-US" sz="3200" dirty="0">
                <a:solidFill>
                  <a:schemeClr val="bg1"/>
                </a:solidFill>
              </a:rPr>
              <a:t> </a:t>
            </a:r>
            <a:r>
              <a:rPr lang="en-GB" altLang="en-US" sz="3200" dirty="0" err="1">
                <a:solidFill>
                  <a:schemeClr val="bg1"/>
                </a:solidFill>
              </a:rPr>
              <a:t>ei</a:t>
            </a:r>
            <a:r>
              <a:rPr lang="en-GB" altLang="en-US" sz="3200" dirty="0">
                <a:solidFill>
                  <a:schemeClr val="bg1"/>
                </a:solidFill>
              </a:rPr>
              <a:t> </a:t>
            </a:r>
            <a:r>
              <a:rPr lang="en-GB" altLang="en-US" sz="3200" dirty="0" err="1">
                <a:solidFill>
                  <a:schemeClr val="bg1"/>
                </a:solidFill>
              </a:rPr>
              <a:t>Mawrhydi</a:t>
            </a:r>
            <a:r>
              <a:rPr lang="en-GB" altLang="en-US" sz="3200" dirty="0">
                <a:solidFill>
                  <a:schemeClr val="bg1"/>
                </a:solidFill>
              </a:rPr>
              <a:t>, </a:t>
            </a:r>
            <a:r>
              <a:rPr lang="en-GB" altLang="en-US" sz="3200" dirty="0" err="1">
                <a:solidFill>
                  <a:schemeClr val="bg1"/>
                </a:solidFill>
              </a:rPr>
              <a:t>Estyn</a:t>
            </a:r>
            <a:endParaRPr lang="en-GB" altLang="en-US" sz="3200" dirty="0">
              <a:solidFill>
                <a:schemeClr val="bg1"/>
              </a:solidFill>
            </a:endParaRPr>
          </a:p>
        </p:txBody>
      </p:sp>
      <p:cxnSp>
        <p:nvCxnSpPr>
          <p:cNvPr id="7" name="Cysylltydd Syth 6"/>
          <p:cNvCxnSpPr/>
          <p:nvPr/>
        </p:nvCxnSpPr>
        <p:spPr>
          <a:xfrm>
            <a:off x="691442" y="3107747"/>
            <a:ext cx="7743287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Blwch Testun 7"/>
          <p:cNvSpPr txBox="1"/>
          <p:nvPr/>
        </p:nvSpPr>
        <p:spPr>
          <a:xfrm>
            <a:off x="322685" y="4677167"/>
            <a:ext cx="4694487" cy="392413"/>
          </a:xfrm>
          <a:prstGeom prst="rect">
            <a:avLst/>
          </a:prstGeom>
          <a:noFill/>
        </p:spPr>
        <p:txBody>
          <a:bodyPr wrap="square" lIns="64307" tIns="34289" rIns="64307" bIns="34289" rtlCol="0">
            <a:spAutoFit/>
          </a:bodyPr>
          <a:lstStyle/>
          <a:p>
            <a:r>
              <a:rPr lang="en-GB" sz="2100" dirty="0" smtClean="0">
                <a:solidFill>
                  <a:schemeClr val="bg1"/>
                </a:solidFill>
                <a:latin typeface="Frutiger 65"/>
              </a:rPr>
              <a:t>#</a:t>
            </a:r>
            <a:r>
              <a:rPr lang="en-GB" sz="2100" dirty="0" err="1" smtClean="0">
                <a:solidFill>
                  <a:schemeClr val="bg1"/>
                </a:solidFill>
                <a:latin typeface="Frutiger 65"/>
              </a:rPr>
              <a:t>CenhadaethAddysgCymru</a:t>
            </a:r>
            <a:endParaRPr lang="cy-GB" sz="2100" dirty="0">
              <a:solidFill>
                <a:schemeClr val="bg1"/>
              </a:solidFill>
              <a:latin typeface="Frutiger 65"/>
            </a:endParaRPr>
          </a:p>
        </p:txBody>
      </p:sp>
      <p:sp>
        <p:nvSpPr>
          <p:cNvPr id="9" name="Blwch Testun 8"/>
          <p:cNvSpPr txBox="1"/>
          <p:nvPr/>
        </p:nvSpPr>
        <p:spPr>
          <a:xfrm>
            <a:off x="4449513" y="4688254"/>
            <a:ext cx="4694487" cy="392413"/>
          </a:xfrm>
          <a:prstGeom prst="rect">
            <a:avLst/>
          </a:prstGeom>
          <a:noFill/>
        </p:spPr>
        <p:txBody>
          <a:bodyPr wrap="square" lIns="64307" tIns="34289" rIns="64307" bIns="34289" rtlCol="0">
            <a:spAutoFit/>
          </a:bodyPr>
          <a:lstStyle/>
          <a:p>
            <a:pPr algn="ctr"/>
            <a:r>
              <a:rPr lang="en-GB" sz="2100" dirty="0" smtClean="0">
                <a:solidFill>
                  <a:schemeClr val="bg1"/>
                </a:solidFill>
                <a:latin typeface="Frutiger 65"/>
              </a:rPr>
              <a:t>#</a:t>
            </a:r>
            <a:r>
              <a:rPr lang="en-GB" sz="2100" dirty="0" err="1" smtClean="0">
                <a:solidFill>
                  <a:schemeClr val="bg1"/>
                </a:solidFill>
                <a:latin typeface="Frutiger 65"/>
              </a:rPr>
              <a:t>CenhadaethAddysgCymru</a:t>
            </a:r>
            <a:endParaRPr lang="cy-GB" sz="2100" dirty="0">
              <a:solidFill>
                <a:schemeClr val="bg1"/>
              </a:solidFill>
              <a:latin typeface="Frutiger 65"/>
            </a:endParaRPr>
          </a:p>
        </p:txBody>
      </p:sp>
    </p:spTree>
    <p:extLst>
      <p:ext uri="{BB962C8B-B14F-4D97-AF65-F5344CB8AC3E}">
        <p14:creationId xmlns:p14="http://schemas.microsoft.com/office/powerpoint/2010/main" val="3105220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363344" y="1116734"/>
            <a:ext cx="8341641" cy="85725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y-GB" sz="2700" b="1" dirty="0">
                <a:solidFill>
                  <a:schemeClr val="bg1"/>
                </a:solidFill>
                <a:latin typeface="Frutiger 65"/>
              </a:rPr>
              <a:t>Datblygu pecyn cymorth cenedlaethol i ysgolion ar gyfer </a:t>
            </a:r>
            <a:r>
              <a:rPr lang="cy-GB" sz="2700" b="1" dirty="0" err="1" smtClean="0">
                <a:solidFill>
                  <a:schemeClr val="bg1"/>
                </a:solidFill>
                <a:latin typeface="Frutiger 65"/>
              </a:rPr>
              <a:t>hunanarfarnu</a:t>
            </a:r>
            <a:r>
              <a:rPr lang="cy-GB" sz="2700" b="1" dirty="0" smtClean="0">
                <a:solidFill>
                  <a:schemeClr val="bg1"/>
                </a:solidFill>
                <a:latin typeface="Frutiger 65"/>
              </a:rPr>
              <a:t> </a:t>
            </a:r>
            <a:r>
              <a:rPr lang="cy-GB" sz="2700" b="1" dirty="0">
                <a:solidFill>
                  <a:schemeClr val="bg1"/>
                </a:solidFill>
                <a:latin typeface="Frutiger 65"/>
              </a:rPr>
              <a:t>a gwella</a:t>
            </a:r>
          </a:p>
        </p:txBody>
      </p:sp>
      <p:sp>
        <p:nvSpPr>
          <p:cNvPr id="5" name="Content Placeholder 2"/>
          <p:cNvSpPr>
            <a:spLocks noGrp="1"/>
          </p:cNvSpPr>
          <p:nvPr/>
        </p:nvSpPr>
        <p:spPr>
          <a:xfrm>
            <a:off x="184100" y="2122771"/>
            <a:ext cx="6172200" cy="2812086"/>
          </a:xfrm>
          <a:prstGeom prst="rect">
            <a:avLst/>
          </a:prstGeom>
        </p:spPr>
        <p:txBody>
          <a:bodyPr vert="horz" lIns="68580" tIns="34290" rIns="68580" bIns="3429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y-GB" sz="2400" b="1" dirty="0">
                <a:solidFill>
                  <a:schemeClr val="bg1"/>
                </a:solidFill>
                <a:latin typeface="Frutiger 65"/>
              </a:rPr>
              <a:t>Amlinelliad o’r sesiwn hon: </a:t>
            </a:r>
          </a:p>
          <a:p>
            <a:r>
              <a:rPr lang="cy-GB" sz="2400" dirty="0">
                <a:solidFill>
                  <a:schemeClr val="bg1"/>
                </a:solidFill>
                <a:latin typeface="Frutiger 65"/>
              </a:rPr>
              <a:t>Cyflwyiad</a:t>
            </a:r>
          </a:p>
          <a:p>
            <a:r>
              <a:rPr lang="cy-GB" sz="2400" dirty="0">
                <a:solidFill>
                  <a:schemeClr val="bg1"/>
                </a:solidFill>
                <a:latin typeface="Frutiger 65"/>
              </a:rPr>
              <a:t>Gweithgaredd 1 Trafodaeth o amgylch bwrdd</a:t>
            </a:r>
          </a:p>
          <a:p>
            <a:r>
              <a:rPr lang="cy-GB" sz="2400" dirty="0">
                <a:solidFill>
                  <a:schemeClr val="bg1"/>
                </a:solidFill>
                <a:latin typeface="Frutiger 65"/>
              </a:rPr>
              <a:t>Adborth</a:t>
            </a:r>
          </a:p>
          <a:p>
            <a:r>
              <a:rPr lang="cy-GB" sz="2400" dirty="0">
                <a:solidFill>
                  <a:schemeClr val="bg1"/>
                </a:solidFill>
                <a:latin typeface="Frutiger 65"/>
              </a:rPr>
              <a:t>Gweithgaredd 2 Trafodaeth o amgylch bwrdd</a:t>
            </a:r>
          </a:p>
          <a:p>
            <a:r>
              <a:rPr lang="cy-GB" sz="2400" dirty="0">
                <a:solidFill>
                  <a:schemeClr val="bg1"/>
                </a:solidFill>
                <a:latin typeface="Frutiger 65"/>
              </a:rPr>
              <a:t>Adborth</a:t>
            </a:r>
          </a:p>
        </p:txBody>
      </p:sp>
      <p:pic>
        <p:nvPicPr>
          <p:cNvPr id="6" name="Picture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100" y="66611"/>
            <a:ext cx="2222183" cy="944880"/>
          </a:xfrm>
          <a:prstGeom prst="rect">
            <a:avLst/>
          </a:prstGeom>
        </p:spPr>
      </p:pic>
      <p:pic>
        <p:nvPicPr>
          <p:cNvPr id="7" name="Picture 6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5841" y="195013"/>
            <a:ext cx="1643063" cy="507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32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639042" y="1231982"/>
            <a:ext cx="7717541" cy="85725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800">
              <a:defRPr/>
            </a:pPr>
            <a:r>
              <a:rPr lang="cy-GB" sz="2700" b="1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Pam pecyn cymorth cenedlaethol i ysgolion ar gyfer hunan-arfarnu a gwella</a:t>
            </a:r>
            <a:r>
              <a:rPr lang="en-GB" sz="2700" b="1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?</a:t>
            </a:r>
          </a:p>
        </p:txBody>
      </p:sp>
      <p:sp>
        <p:nvSpPr>
          <p:cNvPr id="5" name="Content Placeholder 2"/>
          <p:cNvSpPr>
            <a:spLocks noGrp="1"/>
          </p:cNvSpPr>
          <p:nvPr/>
        </p:nvSpPr>
        <p:spPr>
          <a:xfrm>
            <a:off x="394326" y="2232850"/>
            <a:ext cx="7638727" cy="2705594"/>
          </a:xfrm>
          <a:prstGeom prst="rect">
            <a:avLst/>
          </a:prstGeom>
        </p:spPr>
        <p:txBody>
          <a:bodyPr vert="horz" lIns="68580" tIns="34290" rIns="68580" bIns="3429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85800">
              <a:buNone/>
              <a:defRPr/>
            </a:pPr>
            <a:r>
              <a:rPr lang="cy-GB" sz="2500" b="1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Cynlluniau cyfredol ar gyfer hunan-arfarnu a gwella</a:t>
            </a:r>
          </a:p>
          <a:p>
            <a:pPr marL="257175" indent="-257175" defTabSz="685800">
              <a:defRPr/>
            </a:pPr>
            <a:r>
              <a:rPr lang="cy-GB" sz="25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Esiamplau o ymarfer effeithiol i adeiladu arnynt</a:t>
            </a:r>
          </a:p>
          <a:p>
            <a:pPr marL="257175" indent="-257175" defTabSz="685800">
              <a:defRPr/>
            </a:pPr>
            <a:r>
              <a:rPr lang="cy-GB" sz="25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Dealltwriaeth anghyson ac ansawdd amrywiol </a:t>
            </a:r>
          </a:p>
          <a:p>
            <a:pPr marL="257175" indent="-257175" defTabSz="685800">
              <a:defRPr/>
            </a:pPr>
            <a:r>
              <a:rPr lang="cy-GB" sz="25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Offer a chyfryngau amrywiol</a:t>
            </a:r>
          </a:p>
          <a:p>
            <a:pPr marL="257175" indent="-257175" defTabSz="685800">
              <a:defRPr/>
            </a:pPr>
            <a:r>
              <a:rPr lang="cy-GB" sz="25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Sut gallwn ni wella’r ymarfer drwy weithio’n gydweithredol a dysgu’n broffesiynol? </a:t>
            </a:r>
          </a:p>
        </p:txBody>
      </p:sp>
      <p:pic>
        <p:nvPicPr>
          <p:cNvPr id="6" name="Picture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587" y="143486"/>
            <a:ext cx="2222183" cy="944880"/>
          </a:xfrm>
          <a:prstGeom prst="rect">
            <a:avLst/>
          </a:prstGeom>
        </p:spPr>
      </p:pic>
      <p:pic>
        <p:nvPicPr>
          <p:cNvPr id="7" name="Picture 6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4328" y="271888"/>
            <a:ext cx="1643063" cy="507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00968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179244" y="1235123"/>
            <a:ext cx="8666018" cy="85725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y-GB" sz="2700" b="1" dirty="0">
                <a:solidFill>
                  <a:schemeClr val="bg1"/>
                </a:solidFill>
                <a:latin typeface="Frutiger 65"/>
              </a:rPr>
              <a:t>Pam pecyn cymorth cenedlaethol i ysgolion ar gyfer </a:t>
            </a:r>
          </a:p>
          <a:p>
            <a:r>
              <a:rPr lang="cy-GB" sz="2700" b="1" dirty="0">
                <a:solidFill>
                  <a:schemeClr val="bg1"/>
                </a:solidFill>
                <a:latin typeface="Frutiger 65"/>
              </a:rPr>
              <a:t>hunan-arfarnu a gwella?</a:t>
            </a:r>
          </a:p>
        </p:txBody>
      </p:sp>
      <p:sp>
        <p:nvSpPr>
          <p:cNvPr id="5" name="Content Placeholder 2"/>
          <p:cNvSpPr>
            <a:spLocks noGrp="1"/>
          </p:cNvSpPr>
          <p:nvPr/>
        </p:nvSpPr>
        <p:spPr>
          <a:xfrm>
            <a:off x="179243" y="2311703"/>
            <a:ext cx="7394628" cy="2652181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y-GB" sz="2500" b="1" dirty="0" smtClean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Mae addysg yng Nghymru yn newid</a:t>
            </a:r>
            <a:endParaRPr lang="cy-GB" sz="2500" b="1" dirty="0">
              <a:solidFill>
                <a:schemeClr val="bg1"/>
              </a:solidFill>
              <a:latin typeface="Frutiger 65"/>
              <a:cs typeface="Calibri" panose="020F0502020204030204" pitchFamily="34" charset="0"/>
            </a:endParaRPr>
          </a:p>
          <a:p>
            <a:r>
              <a:rPr lang="cy-GB" sz="2500" dirty="0" smtClean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Diwylliant newydd o gydweithio a hunan-wella</a:t>
            </a:r>
            <a:endParaRPr lang="cy-GB" sz="2500" dirty="0">
              <a:solidFill>
                <a:schemeClr val="bg1"/>
              </a:solidFill>
              <a:latin typeface="Frutiger 65"/>
              <a:cs typeface="Calibri" panose="020F0502020204030204" pitchFamily="34" charset="0"/>
            </a:endParaRPr>
          </a:p>
          <a:p>
            <a:r>
              <a:rPr lang="cy-GB" sz="2500" dirty="0" smtClean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Cwricwlwm newydd</a:t>
            </a:r>
            <a:endParaRPr lang="cy-GB" sz="2500" dirty="0">
              <a:solidFill>
                <a:schemeClr val="bg1"/>
              </a:solidFill>
              <a:latin typeface="Frutiger 65"/>
              <a:cs typeface="Calibri" panose="020F0502020204030204" pitchFamily="34" charset="0"/>
            </a:endParaRPr>
          </a:p>
          <a:p>
            <a:r>
              <a:rPr lang="cy-GB" sz="2500" dirty="0" smtClean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Fframwaith asesu, arfarnu a gwella newydd</a:t>
            </a:r>
            <a:endParaRPr lang="cy-GB" sz="2500" dirty="0">
              <a:solidFill>
                <a:schemeClr val="bg1"/>
              </a:solidFill>
              <a:latin typeface="Frutiger 65"/>
              <a:cs typeface="Calibri" panose="020F0502020204030204" pitchFamily="34" charset="0"/>
            </a:endParaRPr>
          </a:p>
          <a:p>
            <a:endParaRPr lang="cy-GB" sz="1800" dirty="0">
              <a:solidFill>
                <a:schemeClr val="bg1"/>
              </a:solidFill>
              <a:latin typeface="Frutiger 65"/>
            </a:endParaRPr>
          </a:p>
        </p:txBody>
      </p:sp>
      <p:pic>
        <p:nvPicPr>
          <p:cNvPr id="6" name="Picture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587" y="143486"/>
            <a:ext cx="2222183" cy="944880"/>
          </a:xfrm>
          <a:prstGeom prst="rect">
            <a:avLst/>
          </a:prstGeom>
        </p:spPr>
      </p:pic>
      <p:pic>
        <p:nvPicPr>
          <p:cNvPr id="7" name="Picture 6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4328" y="271888"/>
            <a:ext cx="1643063" cy="507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3489050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337161" y="3040423"/>
            <a:ext cx="845185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/>
            <a:r>
              <a:rPr lang="en-GB" altLang="en-US" sz="3200" b="1" dirty="0" err="1" smtClean="0">
                <a:solidFill>
                  <a:schemeClr val="bg1"/>
                </a:solidFill>
              </a:rPr>
              <a:t>Meilyr</a:t>
            </a:r>
            <a:r>
              <a:rPr lang="en-GB" altLang="en-US" sz="3200" b="1" dirty="0" smtClean="0">
                <a:solidFill>
                  <a:schemeClr val="bg1"/>
                </a:solidFill>
              </a:rPr>
              <a:t> Rowlands</a:t>
            </a:r>
          </a:p>
          <a:p>
            <a:pPr algn="ctr"/>
            <a:r>
              <a:rPr lang="en-GB" altLang="en-US" sz="3200" dirty="0" err="1">
                <a:solidFill>
                  <a:schemeClr val="bg1"/>
                </a:solidFill>
              </a:rPr>
              <a:t>Prif</a:t>
            </a:r>
            <a:r>
              <a:rPr lang="en-GB" altLang="en-US" sz="3200" dirty="0">
                <a:solidFill>
                  <a:schemeClr val="bg1"/>
                </a:solidFill>
              </a:rPr>
              <a:t> </a:t>
            </a:r>
            <a:r>
              <a:rPr lang="en-GB" altLang="en-US" sz="3200" dirty="0" err="1">
                <a:solidFill>
                  <a:schemeClr val="bg1"/>
                </a:solidFill>
              </a:rPr>
              <a:t>Arolygydd</a:t>
            </a:r>
            <a:r>
              <a:rPr lang="en-GB" altLang="en-US" sz="3200" dirty="0">
                <a:solidFill>
                  <a:schemeClr val="bg1"/>
                </a:solidFill>
              </a:rPr>
              <a:t> </a:t>
            </a:r>
            <a:r>
              <a:rPr lang="en-GB" altLang="en-US" sz="3200" dirty="0" err="1">
                <a:solidFill>
                  <a:schemeClr val="bg1"/>
                </a:solidFill>
              </a:rPr>
              <a:t>ei</a:t>
            </a:r>
            <a:r>
              <a:rPr lang="en-GB" altLang="en-US" sz="3200" dirty="0">
                <a:solidFill>
                  <a:schemeClr val="bg1"/>
                </a:solidFill>
              </a:rPr>
              <a:t> </a:t>
            </a:r>
            <a:r>
              <a:rPr lang="en-GB" altLang="en-US" sz="3200" dirty="0" err="1">
                <a:solidFill>
                  <a:schemeClr val="bg1"/>
                </a:solidFill>
              </a:rPr>
              <a:t>Mawrhydi</a:t>
            </a:r>
            <a:r>
              <a:rPr lang="en-GB" altLang="en-US" sz="3200" dirty="0">
                <a:solidFill>
                  <a:schemeClr val="bg1"/>
                </a:solidFill>
              </a:rPr>
              <a:t>, </a:t>
            </a:r>
            <a:r>
              <a:rPr lang="en-GB" altLang="en-US" sz="3200" dirty="0" err="1">
                <a:solidFill>
                  <a:schemeClr val="bg1"/>
                </a:solidFill>
              </a:rPr>
              <a:t>Estyn</a:t>
            </a:r>
            <a:endParaRPr lang="en-GB" altLang="en-US" sz="3200" dirty="0">
              <a:solidFill>
                <a:schemeClr val="bg1"/>
              </a:solidFill>
            </a:endParaRPr>
          </a:p>
        </p:txBody>
      </p:sp>
      <p:cxnSp>
        <p:nvCxnSpPr>
          <p:cNvPr id="5" name="Cysylltydd Syth 4"/>
          <p:cNvCxnSpPr/>
          <p:nvPr/>
        </p:nvCxnSpPr>
        <p:spPr>
          <a:xfrm>
            <a:off x="691442" y="2831993"/>
            <a:ext cx="7743287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681" y="280021"/>
            <a:ext cx="1890522" cy="692658"/>
          </a:xfrm>
          <a:prstGeom prst="rect">
            <a:avLst/>
          </a:prstGeom>
        </p:spPr>
      </p:pic>
      <p:pic>
        <p:nvPicPr>
          <p:cNvPr id="7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6664" y="136003"/>
            <a:ext cx="1014984" cy="980694"/>
          </a:xfrm>
          <a:prstGeom prst="rect">
            <a:avLst/>
          </a:prstGeom>
        </p:spPr>
      </p:pic>
      <p:sp>
        <p:nvSpPr>
          <p:cNvPr id="9" name="Blwch Testun 8"/>
          <p:cNvSpPr txBox="1"/>
          <p:nvPr/>
        </p:nvSpPr>
        <p:spPr>
          <a:xfrm>
            <a:off x="322685" y="4677167"/>
            <a:ext cx="4694487" cy="392413"/>
          </a:xfrm>
          <a:prstGeom prst="rect">
            <a:avLst/>
          </a:prstGeom>
          <a:noFill/>
        </p:spPr>
        <p:txBody>
          <a:bodyPr wrap="square" lIns="64307" tIns="34289" rIns="64307" bIns="34289" rtlCol="0">
            <a:spAutoFit/>
          </a:bodyPr>
          <a:lstStyle/>
          <a:p>
            <a:r>
              <a:rPr lang="en-GB" sz="2100" dirty="0" smtClean="0">
                <a:solidFill>
                  <a:schemeClr val="bg1"/>
                </a:solidFill>
                <a:latin typeface="Frutiger 65"/>
              </a:rPr>
              <a:t>#</a:t>
            </a:r>
            <a:r>
              <a:rPr lang="en-GB" sz="2100" dirty="0" err="1" smtClean="0">
                <a:solidFill>
                  <a:schemeClr val="bg1"/>
                </a:solidFill>
                <a:latin typeface="Frutiger 65"/>
              </a:rPr>
              <a:t>CenhadaethAddysgCymru</a:t>
            </a:r>
            <a:endParaRPr lang="cy-GB" sz="2100" dirty="0">
              <a:solidFill>
                <a:schemeClr val="bg1"/>
              </a:solidFill>
              <a:latin typeface="Frutiger 65"/>
            </a:endParaRPr>
          </a:p>
        </p:txBody>
      </p:sp>
      <p:sp>
        <p:nvSpPr>
          <p:cNvPr id="10" name="Blwch Testun 9"/>
          <p:cNvSpPr txBox="1"/>
          <p:nvPr/>
        </p:nvSpPr>
        <p:spPr>
          <a:xfrm>
            <a:off x="4317188" y="4677167"/>
            <a:ext cx="4694487" cy="392413"/>
          </a:xfrm>
          <a:prstGeom prst="rect">
            <a:avLst/>
          </a:prstGeom>
          <a:noFill/>
        </p:spPr>
        <p:txBody>
          <a:bodyPr wrap="square" lIns="64307" tIns="34289" rIns="64307" bIns="34289" rtlCol="0">
            <a:spAutoFit/>
          </a:bodyPr>
          <a:lstStyle/>
          <a:p>
            <a:pPr algn="r"/>
            <a:r>
              <a:rPr lang="en-GB" sz="2100" dirty="0" smtClean="0">
                <a:solidFill>
                  <a:schemeClr val="bg1"/>
                </a:solidFill>
                <a:latin typeface="Frutiger 65"/>
              </a:rPr>
              <a:t>#</a:t>
            </a:r>
            <a:r>
              <a:rPr lang="en-GB" sz="2100" dirty="0" err="1" smtClean="0">
                <a:solidFill>
                  <a:schemeClr val="bg1"/>
                </a:solidFill>
                <a:latin typeface="Frutiger 65"/>
              </a:rPr>
              <a:t>EducationMissionWales</a:t>
            </a:r>
            <a:endParaRPr lang="cy-GB" sz="2100" dirty="0">
              <a:solidFill>
                <a:schemeClr val="bg1"/>
              </a:solidFill>
              <a:latin typeface="Frutiger 65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443179" y="1190806"/>
            <a:ext cx="845185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/>
            <a:r>
              <a:rPr lang="nn-NO" altLang="en-US" sz="4400" b="1" dirty="0" smtClean="0">
                <a:solidFill>
                  <a:schemeClr val="bg1"/>
                </a:solidFill>
              </a:rPr>
              <a:t>Gweithdy 1</a:t>
            </a:r>
          </a:p>
          <a:p>
            <a:pPr algn="ctr"/>
            <a:r>
              <a:rPr lang="nn-NO" altLang="en-US" sz="4400" b="1" dirty="0" smtClean="0">
                <a:solidFill>
                  <a:schemeClr val="bg1"/>
                </a:solidFill>
              </a:rPr>
              <a:t>Beth </a:t>
            </a:r>
            <a:r>
              <a:rPr lang="nn-NO" altLang="en-US" sz="4400" b="1" dirty="0">
                <a:solidFill>
                  <a:schemeClr val="bg1"/>
                </a:solidFill>
              </a:rPr>
              <a:t>sydd angen ei newid?</a:t>
            </a:r>
            <a:endParaRPr lang="en-GB" alt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994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8920" y="2361270"/>
            <a:ext cx="2113005" cy="994172"/>
          </a:xfrm>
        </p:spPr>
        <p:txBody>
          <a:bodyPr>
            <a:normAutofit fontScale="90000"/>
          </a:bodyPr>
          <a:lstStyle/>
          <a:p>
            <a:pPr algn="ctr"/>
            <a:r>
              <a:rPr lang="en-GB" sz="2700" dirty="0" err="1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Pethau</a:t>
            </a:r>
            <a:r>
              <a:rPr lang="en-GB" sz="27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 </a:t>
            </a:r>
            <a:r>
              <a:rPr lang="en-GB" sz="2700" dirty="0" err="1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i</a:t>
            </a:r>
            <a:r>
              <a:rPr lang="en-GB" sz="27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 </a:t>
            </a:r>
            <a:r>
              <a:rPr lang="en-GB" sz="2700" b="1" dirty="0" err="1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roi’r</a:t>
            </a:r>
            <a:r>
              <a:rPr lang="en-GB" sz="2700" b="1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 </a:t>
            </a:r>
            <a:r>
              <a:rPr lang="en-GB" sz="2700" b="1" dirty="0" err="1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gorau</a:t>
            </a:r>
            <a:r>
              <a:rPr lang="en-GB" sz="2700" b="1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 </a:t>
            </a:r>
            <a:r>
              <a:rPr lang="en-GB" sz="2700" dirty="0" err="1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i’w</a:t>
            </a:r>
            <a:r>
              <a:rPr lang="en-GB" sz="27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 </a:t>
            </a:r>
            <a:r>
              <a:rPr lang="en-GB" sz="2700" dirty="0" err="1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gwneud</a:t>
            </a:r>
            <a:endParaRPr lang="en-GB" sz="2700" dirty="0">
              <a:solidFill>
                <a:schemeClr val="bg1"/>
              </a:solidFill>
              <a:latin typeface="Frutiger 65"/>
              <a:cs typeface="Calibri" panose="020F050202020403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968593" y="2462144"/>
            <a:ext cx="3027404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2700" dirty="0" err="1">
                <a:latin typeface="Frutiger 65"/>
                <a:cs typeface="Arial" panose="020B0604020202020204" pitchFamily="34" charset="0"/>
              </a:rPr>
              <a:t>Pethau</a:t>
            </a:r>
            <a:r>
              <a:rPr lang="en-GB" sz="2700" dirty="0">
                <a:latin typeface="Frutiger 65"/>
                <a:cs typeface="Arial" panose="020B0604020202020204" pitchFamily="34" charset="0"/>
              </a:rPr>
              <a:t> </a:t>
            </a:r>
            <a:r>
              <a:rPr lang="en-GB" sz="2700" dirty="0" err="1">
                <a:latin typeface="Frutiger 65"/>
                <a:cs typeface="Arial" panose="020B0604020202020204" pitchFamily="34" charset="0"/>
              </a:rPr>
              <a:t>i</a:t>
            </a:r>
            <a:r>
              <a:rPr lang="en-GB" sz="2700" dirty="0">
                <a:latin typeface="Frutiger 65"/>
                <a:cs typeface="Arial" panose="020B0604020202020204" pitchFamily="34" charset="0"/>
              </a:rPr>
              <a:t> </a:t>
            </a:r>
            <a:r>
              <a:rPr lang="en-GB" sz="2700" dirty="0" err="1">
                <a:latin typeface="Frutiger 65"/>
                <a:cs typeface="Arial" panose="020B0604020202020204" pitchFamily="34" charset="0"/>
              </a:rPr>
              <a:t>barhau</a:t>
            </a:r>
            <a:r>
              <a:rPr lang="en-GB" sz="2700" dirty="0">
                <a:latin typeface="Frutiger 65"/>
                <a:cs typeface="Arial" panose="020B0604020202020204" pitchFamily="34" charset="0"/>
              </a:rPr>
              <a:t> â </a:t>
            </a:r>
            <a:r>
              <a:rPr lang="en-GB" sz="2700" dirty="0" err="1">
                <a:latin typeface="Frutiger 65"/>
                <a:cs typeface="Arial" panose="020B0604020202020204" pitchFamily="34" charset="0"/>
              </a:rPr>
              <a:t>nhw</a:t>
            </a:r>
            <a:r>
              <a:rPr lang="en-GB" sz="2700" dirty="0">
                <a:latin typeface="Frutiger 65"/>
                <a:cs typeface="Arial" panose="020B0604020202020204" pitchFamily="34" charset="0"/>
              </a:rPr>
              <a:t>/</a:t>
            </a:r>
            <a:r>
              <a:rPr lang="en-GB" sz="2700" dirty="0" err="1">
                <a:latin typeface="Frutiger 65"/>
                <a:cs typeface="Arial" panose="020B0604020202020204" pitchFamily="34" charset="0"/>
              </a:rPr>
              <a:t>i’w</a:t>
            </a:r>
            <a:r>
              <a:rPr lang="en-GB" sz="2700" dirty="0">
                <a:latin typeface="Frutiger 65"/>
                <a:cs typeface="Arial" panose="020B0604020202020204" pitchFamily="34" charset="0"/>
              </a:rPr>
              <a:t> </a:t>
            </a:r>
            <a:r>
              <a:rPr lang="en-GB" sz="2700" dirty="0" err="1">
                <a:latin typeface="Frutiger 65"/>
                <a:cs typeface="Arial" panose="020B0604020202020204" pitchFamily="34" charset="0"/>
              </a:rPr>
              <a:t>gwneud</a:t>
            </a:r>
            <a:r>
              <a:rPr lang="en-GB" sz="2700" dirty="0">
                <a:latin typeface="Frutiger 65"/>
                <a:cs typeface="Arial" panose="020B0604020202020204" pitchFamily="34" charset="0"/>
              </a:rPr>
              <a:t> </a:t>
            </a:r>
            <a:r>
              <a:rPr lang="en-GB" sz="2700" dirty="0" err="1">
                <a:latin typeface="Frutiger 65"/>
                <a:cs typeface="Arial" panose="020B0604020202020204" pitchFamily="34" charset="0"/>
              </a:rPr>
              <a:t>yn</a:t>
            </a:r>
            <a:r>
              <a:rPr lang="en-GB" sz="2700" dirty="0">
                <a:latin typeface="Frutiger 65"/>
                <a:cs typeface="Arial" panose="020B0604020202020204" pitchFamily="34" charset="0"/>
              </a:rPr>
              <a:t> </a:t>
            </a:r>
            <a:r>
              <a:rPr lang="en-GB" sz="2700" dirty="0" err="1">
                <a:latin typeface="Frutiger 65"/>
                <a:cs typeface="Arial" panose="020B0604020202020204" pitchFamily="34" charset="0"/>
              </a:rPr>
              <a:t>wahanol</a:t>
            </a:r>
            <a:endParaRPr lang="en-GB" sz="2700" dirty="0">
              <a:latin typeface="Frutiger 65"/>
              <a:cs typeface="Arial" panose="020B0604020202020204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252517" y="2324576"/>
            <a:ext cx="2545493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2700" dirty="0" err="1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Pethau</a:t>
            </a:r>
            <a:r>
              <a:rPr lang="en-GB" sz="27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 </a:t>
            </a:r>
            <a:r>
              <a:rPr lang="en-GB" sz="2700" dirty="0" err="1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i</a:t>
            </a:r>
            <a:r>
              <a:rPr lang="en-GB" sz="27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 </a:t>
            </a:r>
            <a:r>
              <a:rPr lang="en-GB" sz="2700" dirty="0" err="1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ddechrau</a:t>
            </a:r>
            <a:r>
              <a:rPr lang="en-GB" sz="27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 </a:t>
            </a:r>
            <a:r>
              <a:rPr lang="en-GB" sz="2700" dirty="0" err="1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eu</a:t>
            </a:r>
            <a:r>
              <a:rPr lang="en-GB" sz="27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 </a:t>
            </a:r>
            <a:r>
              <a:rPr lang="en-GB" sz="2700" dirty="0" err="1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gwneud</a:t>
            </a:r>
            <a:endParaRPr lang="en-GB" sz="2700" dirty="0">
              <a:solidFill>
                <a:schemeClr val="bg1"/>
              </a:solidFill>
              <a:latin typeface="Frutiger 65"/>
              <a:cs typeface="Calibri" panose="020F0502020204030204" pitchFamily="34" charset="0"/>
            </a:endParaRPr>
          </a:p>
        </p:txBody>
      </p:sp>
      <p:pic>
        <p:nvPicPr>
          <p:cNvPr id="5" name="Pictur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587" y="143486"/>
            <a:ext cx="2222183" cy="944880"/>
          </a:xfrm>
          <a:prstGeom prst="rect">
            <a:avLst/>
          </a:prstGeom>
        </p:spPr>
      </p:pic>
      <p:pic>
        <p:nvPicPr>
          <p:cNvPr id="7" name="Picture 6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4328" y="271888"/>
            <a:ext cx="1643063" cy="507206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32935" y="1557496"/>
            <a:ext cx="3153748" cy="5309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cy-GB" sz="3000" b="1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Gweithgaredd </a:t>
            </a:r>
            <a:r>
              <a:rPr lang="cy-GB" sz="3000" b="1" dirty="0" smtClean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1</a:t>
            </a:r>
            <a:r>
              <a:rPr lang="en-GB" sz="3000" b="1" dirty="0" smtClean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:</a:t>
            </a:r>
            <a:endParaRPr lang="en-GB" sz="3000" dirty="0">
              <a:solidFill>
                <a:schemeClr val="bg1"/>
              </a:solidFill>
              <a:latin typeface="Frutiger 65"/>
            </a:endParaRPr>
          </a:p>
        </p:txBody>
      </p:sp>
    </p:spTree>
    <p:extLst>
      <p:ext uri="{BB962C8B-B14F-4D97-AF65-F5344CB8AC3E}">
        <p14:creationId xmlns:p14="http://schemas.microsoft.com/office/powerpoint/2010/main" val="2995201575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502" y="1037263"/>
            <a:ext cx="2421925" cy="994172"/>
          </a:xfrm>
        </p:spPr>
        <p:txBody>
          <a:bodyPr>
            <a:normAutofit fontScale="90000"/>
          </a:bodyPr>
          <a:lstStyle/>
          <a:p>
            <a:pPr algn="ctr"/>
            <a:r>
              <a:rPr lang="en-GB" sz="2700" dirty="0" err="1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Pethau</a:t>
            </a:r>
            <a:r>
              <a:rPr lang="en-GB" sz="2700" dirty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 </a:t>
            </a:r>
            <a:r>
              <a:rPr lang="en-GB" sz="2700" dirty="0" err="1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i</a:t>
            </a:r>
            <a:r>
              <a:rPr lang="en-GB" sz="2700" dirty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 </a:t>
            </a:r>
            <a:r>
              <a:rPr lang="en-GB" sz="2700" b="1" dirty="0" err="1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roi’r</a:t>
            </a:r>
            <a:r>
              <a:rPr lang="en-GB" sz="2700" b="1" dirty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 </a:t>
            </a:r>
            <a:r>
              <a:rPr lang="en-GB" sz="2700" b="1" dirty="0" err="1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gorau</a:t>
            </a:r>
            <a:r>
              <a:rPr lang="en-GB" sz="2700" b="1" dirty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 </a:t>
            </a:r>
            <a:r>
              <a:rPr lang="en-GB" sz="2700" dirty="0" err="1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i’w</a:t>
            </a:r>
            <a:r>
              <a:rPr lang="en-GB" sz="2700" dirty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 </a:t>
            </a:r>
            <a:r>
              <a:rPr lang="en-GB" sz="2700" dirty="0" err="1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gwneud</a:t>
            </a:r>
            <a:endParaRPr lang="en-GB" sz="2700" dirty="0">
              <a:solidFill>
                <a:schemeClr val="bg1"/>
              </a:solidFill>
              <a:latin typeface="Frutiger 65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390" y="2151925"/>
            <a:ext cx="2885302" cy="3097010"/>
          </a:xfrm>
        </p:spPr>
        <p:txBody>
          <a:bodyPr>
            <a:normAutofit fontScale="62500" lnSpcReduction="20000"/>
          </a:bodyPr>
          <a:lstStyle/>
          <a:p>
            <a:pPr marL="214313" indent="-214313"/>
            <a:r>
              <a:rPr lang="en-GB" dirty="0" err="1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Gweithio</a:t>
            </a:r>
            <a:r>
              <a:rPr lang="en-GB" dirty="0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ar</a:t>
            </a:r>
            <a:r>
              <a:rPr lang="en-GB" dirty="0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gyfer</a:t>
            </a:r>
            <a:r>
              <a:rPr lang="en-GB" dirty="0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cynulleidfa</a:t>
            </a:r>
            <a:r>
              <a:rPr lang="en-GB" dirty="0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allanol</a:t>
            </a:r>
            <a:endParaRPr lang="en-GB" dirty="0">
              <a:solidFill>
                <a:schemeClr val="bg1"/>
              </a:solidFill>
              <a:latin typeface="Frutiger 65"/>
              <a:cs typeface="Arial" panose="020B0604020202020204" pitchFamily="34" charset="0"/>
            </a:endParaRPr>
          </a:p>
          <a:p>
            <a:pPr marL="214313" indent="-214313"/>
            <a:r>
              <a:rPr lang="en-GB" dirty="0" err="1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Canolbwyntio</a:t>
            </a:r>
            <a:r>
              <a:rPr lang="en-GB" dirty="0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ar</a:t>
            </a:r>
            <a:r>
              <a:rPr lang="en-GB" dirty="0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ansawdd</a:t>
            </a:r>
            <a:r>
              <a:rPr lang="en-GB" dirty="0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gwaith</a:t>
            </a:r>
            <a:r>
              <a:rPr lang="en-GB" dirty="0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papur</a:t>
            </a:r>
            <a:endParaRPr lang="en-GB" dirty="0" smtClean="0">
              <a:solidFill>
                <a:schemeClr val="bg1"/>
              </a:solidFill>
              <a:latin typeface="Frutiger 65"/>
              <a:cs typeface="Arial" panose="020B0604020202020204" pitchFamily="34" charset="0"/>
            </a:endParaRPr>
          </a:p>
          <a:p>
            <a:pPr marL="214313" indent="-214313"/>
            <a:r>
              <a:rPr lang="en-GB" dirty="0" err="1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Hunanarfarnu</a:t>
            </a:r>
            <a:r>
              <a:rPr lang="en-GB" dirty="0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fel</a:t>
            </a:r>
            <a:r>
              <a:rPr lang="en-GB" dirty="0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 ‘</a:t>
            </a:r>
            <a:r>
              <a:rPr lang="en-GB" dirty="0" err="1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digwyddiad</a:t>
            </a:r>
            <a:r>
              <a:rPr lang="en-GB" dirty="0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’</a:t>
            </a:r>
            <a:endParaRPr lang="en-GB" dirty="0">
              <a:solidFill>
                <a:schemeClr val="bg1"/>
              </a:solidFill>
              <a:latin typeface="Frutiger 65"/>
              <a:cs typeface="Arial" panose="020B0604020202020204" pitchFamily="34" charset="0"/>
            </a:endParaRPr>
          </a:p>
          <a:p>
            <a:pPr marL="214313" indent="-214313"/>
            <a:r>
              <a:rPr lang="en-GB" dirty="0" err="1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Canolbwyntio</a:t>
            </a:r>
            <a:r>
              <a:rPr lang="en-GB" dirty="0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ar</a:t>
            </a:r>
            <a:r>
              <a:rPr lang="en-GB" dirty="0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ystod</a:t>
            </a:r>
            <a:r>
              <a:rPr lang="en-GB" dirty="0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gul</a:t>
            </a:r>
            <a:r>
              <a:rPr lang="en-GB" dirty="0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 o </a:t>
            </a:r>
            <a:r>
              <a:rPr lang="en-GB" dirty="0" err="1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ddata</a:t>
            </a:r>
            <a:endParaRPr lang="en-GB" dirty="0" smtClean="0">
              <a:solidFill>
                <a:schemeClr val="bg1"/>
              </a:solidFill>
              <a:latin typeface="Frutiger 65"/>
              <a:cs typeface="Arial" panose="020B0604020202020204" pitchFamily="34" charset="0"/>
            </a:endParaRPr>
          </a:p>
          <a:p>
            <a:pPr marL="214313" indent="-214313"/>
            <a:r>
              <a:rPr lang="en-GB" dirty="0" err="1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Mesur</a:t>
            </a:r>
            <a:r>
              <a:rPr lang="en-GB" dirty="0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/</a:t>
            </a:r>
            <a:r>
              <a:rPr lang="en-GB" dirty="0" err="1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barnu</a:t>
            </a:r>
            <a:r>
              <a:rPr lang="en-GB" dirty="0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popeth</a:t>
            </a:r>
            <a:r>
              <a:rPr lang="en-GB" dirty="0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drwy’r</a:t>
            </a:r>
            <a:r>
              <a:rPr lang="en-GB" dirty="0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amser</a:t>
            </a:r>
            <a:endParaRPr lang="en-GB" dirty="0">
              <a:solidFill>
                <a:schemeClr val="bg1"/>
              </a:solidFill>
              <a:latin typeface="Frutiger 65"/>
              <a:cs typeface="Arial" panose="020B0604020202020204" pitchFamily="34" charset="0"/>
            </a:endParaRPr>
          </a:p>
          <a:p>
            <a:pPr marL="214313" indent="-214313"/>
            <a:r>
              <a:rPr lang="en-GB" dirty="0" err="1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Hunanarfarnu</a:t>
            </a:r>
            <a:r>
              <a:rPr lang="en-GB" dirty="0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yn</a:t>
            </a:r>
            <a:r>
              <a:rPr lang="en-GB" dirty="0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waith</a:t>
            </a:r>
            <a:r>
              <a:rPr lang="en-GB" dirty="0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uwch</a:t>
            </a:r>
            <a:r>
              <a:rPr lang="en-GB" dirty="0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arweinwyr</a:t>
            </a:r>
            <a:r>
              <a:rPr lang="en-GB" dirty="0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yn</a:t>
            </a:r>
            <a:r>
              <a:rPr lang="en-GB" dirty="0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unig</a:t>
            </a:r>
            <a:endParaRPr lang="en-GB" dirty="0" smtClean="0">
              <a:solidFill>
                <a:schemeClr val="bg1"/>
              </a:solidFill>
              <a:latin typeface="Frutiger 65"/>
              <a:cs typeface="Arial" panose="020B0604020202020204" pitchFamily="34" charset="0"/>
            </a:endParaRPr>
          </a:p>
          <a:p>
            <a:pPr marL="214313" indent="-214313"/>
            <a:r>
              <a:rPr lang="en-GB" dirty="0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‘</a:t>
            </a:r>
            <a:r>
              <a:rPr lang="en-GB" dirty="0" err="1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Rhoi</a:t>
            </a:r>
            <a:r>
              <a:rPr lang="en-GB" dirty="0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popeth</a:t>
            </a:r>
            <a:r>
              <a:rPr lang="en-GB" dirty="0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mewn</a:t>
            </a:r>
            <a:r>
              <a:rPr lang="en-GB" dirty="0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blychau</a:t>
            </a:r>
            <a:r>
              <a:rPr lang="en-GB" dirty="0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’ </a:t>
            </a:r>
            <a:r>
              <a:rPr lang="en-GB" dirty="0" err="1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yn</a:t>
            </a:r>
            <a:r>
              <a:rPr lang="en-GB" dirty="0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hytrach</a:t>
            </a:r>
            <a:r>
              <a:rPr lang="en-GB" dirty="0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na</a:t>
            </a:r>
            <a:r>
              <a:rPr lang="en-GB" dirty="0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gweld</a:t>
            </a:r>
            <a:r>
              <a:rPr lang="en-GB" dirty="0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 y </a:t>
            </a:r>
            <a:r>
              <a:rPr lang="en-GB" dirty="0" err="1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cysylltiadau</a:t>
            </a:r>
            <a:endParaRPr lang="en-GB" dirty="0" smtClean="0">
              <a:solidFill>
                <a:schemeClr val="bg1"/>
              </a:solidFill>
              <a:latin typeface="Frutiger 65"/>
              <a:cs typeface="Arial" panose="020B0604020202020204" pitchFamily="34" charset="0"/>
            </a:endParaRPr>
          </a:p>
          <a:p>
            <a:pPr marL="214313" indent="-214313"/>
            <a:r>
              <a:rPr lang="en-GB" dirty="0" err="1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Gwneud</a:t>
            </a:r>
            <a:r>
              <a:rPr lang="en-GB" dirty="0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i</a:t>
            </a:r>
            <a:r>
              <a:rPr lang="en-GB" dirty="0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bethau</a:t>
            </a:r>
            <a:r>
              <a:rPr lang="en-GB" dirty="0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ymddangos</a:t>
            </a:r>
            <a:r>
              <a:rPr lang="en-GB" dirty="0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yn</a:t>
            </a:r>
            <a:r>
              <a:rPr lang="en-GB" dirty="0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 well nag </a:t>
            </a:r>
            <a:r>
              <a:rPr lang="en-GB" dirty="0" err="1" smtClean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ydynt</a:t>
            </a:r>
            <a:endParaRPr lang="en-GB" dirty="0" smtClean="0">
              <a:solidFill>
                <a:schemeClr val="bg1"/>
              </a:solidFill>
              <a:latin typeface="Frutiger 65"/>
              <a:cs typeface="Arial" panose="020B0604020202020204" pitchFamily="34" charset="0"/>
            </a:endParaRPr>
          </a:p>
          <a:p>
            <a:pPr marL="214313" indent="-214313"/>
            <a:endParaRPr lang="en-GB" dirty="0" smtClean="0">
              <a:solidFill>
                <a:schemeClr val="bg1"/>
              </a:solidFill>
              <a:latin typeface="Frutiger 65"/>
              <a:cs typeface="Arial" panose="020B0604020202020204" pitchFamily="34" charset="0"/>
            </a:endParaRPr>
          </a:p>
          <a:p>
            <a:pPr marL="214313" indent="-214313"/>
            <a:endParaRPr lang="en-GB" dirty="0">
              <a:solidFill>
                <a:schemeClr val="bg1"/>
              </a:solidFill>
              <a:latin typeface="Frutiger 65"/>
              <a:cs typeface="Arial" panose="020B0604020202020204" pitchFamily="34" charset="0"/>
            </a:endParaRPr>
          </a:p>
          <a:p>
            <a:endParaRPr lang="en-GB" dirty="0">
              <a:solidFill>
                <a:schemeClr val="bg1"/>
              </a:solidFill>
              <a:latin typeface="Frutiger 65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845144" y="917472"/>
            <a:ext cx="3027404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2700" dirty="0" err="1">
                <a:latin typeface="Frutiger 65"/>
                <a:cs typeface="Calibri" panose="020F0502020204030204" pitchFamily="34" charset="0"/>
              </a:rPr>
              <a:t>Pethau</a:t>
            </a:r>
            <a:r>
              <a:rPr lang="en-GB" sz="2700" dirty="0">
                <a:latin typeface="Frutiger 65"/>
                <a:cs typeface="Calibri" panose="020F0502020204030204" pitchFamily="34" charset="0"/>
              </a:rPr>
              <a:t> </a:t>
            </a:r>
            <a:r>
              <a:rPr lang="en-GB" sz="2700" dirty="0" err="1">
                <a:latin typeface="Frutiger 65"/>
                <a:cs typeface="Calibri" panose="020F0502020204030204" pitchFamily="34" charset="0"/>
              </a:rPr>
              <a:t>i</a:t>
            </a:r>
            <a:r>
              <a:rPr lang="en-GB" sz="2700" dirty="0">
                <a:latin typeface="Frutiger 65"/>
                <a:cs typeface="Calibri" panose="020F0502020204030204" pitchFamily="34" charset="0"/>
              </a:rPr>
              <a:t> </a:t>
            </a:r>
            <a:r>
              <a:rPr lang="en-GB" sz="2700" dirty="0" err="1">
                <a:latin typeface="Frutiger 65"/>
                <a:cs typeface="Calibri" panose="020F0502020204030204" pitchFamily="34" charset="0"/>
              </a:rPr>
              <a:t>barhau</a:t>
            </a:r>
            <a:r>
              <a:rPr lang="en-GB" sz="2700" dirty="0">
                <a:latin typeface="Frutiger 65"/>
                <a:cs typeface="Calibri" panose="020F0502020204030204" pitchFamily="34" charset="0"/>
              </a:rPr>
              <a:t> â </a:t>
            </a:r>
            <a:r>
              <a:rPr lang="en-GB" sz="2700" dirty="0" err="1">
                <a:latin typeface="Frutiger 65"/>
                <a:cs typeface="Calibri" panose="020F0502020204030204" pitchFamily="34" charset="0"/>
              </a:rPr>
              <a:t>nhw</a:t>
            </a:r>
            <a:r>
              <a:rPr lang="en-GB" sz="2700" dirty="0">
                <a:latin typeface="Frutiger 65"/>
                <a:cs typeface="Calibri" panose="020F0502020204030204" pitchFamily="34" charset="0"/>
              </a:rPr>
              <a:t>/</a:t>
            </a:r>
            <a:r>
              <a:rPr lang="en-GB" sz="2700" dirty="0" err="1">
                <a:latin typeface="Frutiger 65"/>
                <a:cs typeface="Calibri" panose="020F0502020204030204" pitchFamily="34" charset="0"/>
              </a:rPr>
              <a:t>i’w</a:t>
            </a:r>
            <a:r>
              <a:rPr lang="en-GB" sz="2700" dirty="0">
                <a:latin typeface="Frutiger 65"/>
                <a:cs typeface="Calibri" panose="020F0502020204030204" pitchFamily="34" charset="0"/>
              </a:rPr>
              <a:t> </a:t>
            </a:r>
            <a:r>
              <a:rPr lang="en-GB" sz="2700" dirty="0" err="1">
                <a:latin typeface="Frutiger 65"/>
                <a:cs typeface="Calibri" panose="020F0502020204030204" pitchFamily="34" charset="0"/>
              </a:rPr>
              <a:t>gwneud</a:t>
            </a:r>
            <a:r>
              <a:rPr lang="en-GB" sz="2700" dirty="0">
                <a:latin typeface="Frutiger 65"/>
                <a:cs typeface="Calibri" panose="020F0502020204030204" pitchFamily="34" charset="0"/>
              </a:rPr>
              <a:t> </a:t>
            </a:r>
            <a:r>
              <a:rPr lang="en-GB" sz="2700" dirty="0" err="1">
                <a:latin typeface="Frutiger 65"/>
                <a:cs typeface="Calibri" panose="020F0502020204030204" pitchFamily="34" charset="0"/>
              </a:rPr>
              <a:t>yn</a:t>
            </a:r>
            <a:r>
              <a:rPr lang="en-GB" sz="2700" dirty="0">
                <a:latin typeface="Frutiger 65"/>
                <a:cs typeface="Calibri" panose="020F0502020204030204" pitchFamily="34" charset="0"/>
              </a:rPr>
              <a:t> </a:t>
            </a:r>
            <a:r>
              <a:rPr lang="en-GB" sz="2700" dirty="0" err="1">
                <a:latin typeface="Frutiger 65"/>
                <a:cs typeface="Calibri" panose="020F0502020204030204" pitchFamily="34" charset="0"/>
              </a:rPr>
              <a:t>wahanol</a:t>
            </a:r>
            <a:endParaRPr lang="en-GB" sz="2700" dirty="0">
              <a:latin typeface="Frutiger 65"/>
              <a:cs typeface="Calibri" panose="020F050202020403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129348" y="2054866"/>
            <a:ext cx="2743200" cy="3263503"/>
          </a:xfrm>
          <a:prstGeom prst="rect">
            <a:avLst/>
          </a:prstGeom>
        </p:spPr>
        <p:txBody>
          <a:bodyPr vert="horz" lIns="68580" tIns="34290" rIns="68580" bIns="34290" rtlCol="0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err="1" smtClean="0">
                <a:latin typeface="Frutiger 65"/>
              </a:rPr>
              <a:t>Rhannu</a:t>
            </a:r>
            <a:r>
              <a:rPr lang="en-GB" dirty="0" smtClean="0">
                <a:latin typeface="Frutiger 65"/>
              </a:rPr>
              <a:t> </a:t>
            </a:r>
            <a:r>
              <a:rPr lang="en-GB" dirty="0" err="1" smtClean="0">
                <a:latin typeface="Frutiger 65"/>
              </a:rPr>
              <a:t>arfer</a:t>
            </a:r>
            <a:r>
              <a:rPr lang="en-GB" dirty="0" smtClean="0">
                <a:latin typeface="Frutiger 65"/>
              </a:rPr>
              <a:t> </a:t>
            </a:r>
            <a:r>
              <a:rPr lang="en-GB" dirty="0" err="1" smtClean="0">
                <a:latin typeface="Frutiger 65"/>
              </a:rPr>
              <a:t>effeithiol</a:t>
            </a:r>
            <a:r>
              <a:rPr lang="en-GB" dirty="0" smtClean="0">
                <a:latin typeface="Frutiger 65"/>
              </a:rPr>
              <a:t> </a:t>
            </a:r>
            <a:r>
              <a:rPr lang="en-GB" dirty="0" err="1" smtClean="0">
                <a:latin typeface="Frutiger 65"/>
              </a:rPr>
              <a:t>rhwng</a:t>
            </a:r>
            <a:r>
              <a:rPr lang="en-GB" dirty="0" smtClean="0">
                <a:latin typeface="Frutiger 65"/>
              </a:rPr>
              <a:t> </a:t>
            </a:r>
            <a:r>
              <a:rPr lang="en-GB" dirty="0" err="1" smtClean="0">
                <a:latin typeface="Frutiger 65"/>
              </a:rPr>
              <a:t>ysgolion</a:t>
            </a:r>
            <a:endParaRPr lang="en-GB" dirty="0" smtClean="0">
              <a:latin typeface="Frutiger 65"/>
            </a:endParaRPr>
          </a:p>
          <a:p>
            <a:r>
              <a:rPr lang="en-GB" dirty="0" err="1" smtClean="0">
                <a:latin typeface="Frutiger 65"/>
              </a:rPr>
              <a:t>Bod</a:t>
            </a:r>
            <a:r>
              <a:rPr lang="en-GB" dirty="0" smtClean="0">
                <a:latin typeface="Frutiger 65"/>
              </a:rPr>
              <a:t> â </a:t>
            </a:r>
            <a:r>
              <a:rPr lang="en-GB" dirty="0" err="1" smtClean="0">
                <a:latin typeface="Frutiger 65"/>
              </a:rPr>
              <a:t>chynllun</a:t>
            </a:r>
            <a:r>
              <a:rPr lang="en-GB" dirty="0" smtClean="0">
                <a:latin typeface="Frutiger 65"/>
              </a:rPr>
              <a:t>/ </a:t>
            </a:r>
            <a:r>
              <a:rPr lang="en-GB" dirty="0" err="1" smtClean="0">
                <a:latin typeface="Frutiger 65"/>
              </a:rPr>
              <a:t>gweledigaeth</a:t>
            </a:r>
            <a:r>
              <a:rPr lang="en-GB" dirty="0" smtClean="0">
                <a:latin typeface="Frutiger 65"/>
              </a:rPr>
              <a:t> </a:t>
            </a:r>
            <a:r>
              <a:rPr lang="en-GB" dirty="0" err="1" smtClean="0">
                <a:latin typeface="Frutiger 65"/>
              </a:rPr>
              <a:t>hirdymor</a:t>
            </a:r>
            <a:endParaRPr lang="en-GB" dirty="0" smtClean="0">
              <a:latin typeface="Frutiger 65"/>
            </a:endParaRPr>
          </a:p>
          <a:p>
            <a:r>
              <a:rPr lang="en-GB" dirty="0" err="1" smtClean="0">
                <a:latin typeface="Frutiger 65"/>
              </a:rPr>
              <a:t>Defnyddio</a:t>
            </a:r>
            <a:r>
              <a:rPr lang="en-GB" dirty="0" smtClean="0">
                <a:latin typeface="Frutiger 65"/>
              </a:rPr>
              <a:t> </a:t>
            </a:r>
            <a:r>
              <a:rPr lang="en-GB" dirty="0" err="1" smtClean="0">
                <a:latin typeface="Frutiger 65"/>
              </a:rPr>
              <a:t>ystod</a:t>
            </a:r>
            <a:r>
              <a:rPr lang="en-GB" dirty="0" smtClean="0">
                <a:latin typeface="Frutiger 65"/>
              </a:rPr>
              <a:t> </a:t>
            </a:r>
            <a:r>
              <a:rPr lang="en-GB" dirty="0" err="1" smtClean="0">
                <a:latin typeface="Frutiger 65"/>
              </a:rPr>
              <a:t>dda</a:t>
            </a:r>
            <a:r>
              <a:rPr lang="en-GB" dirty="0" smtClean="0">
                <a:latin typeface="Frutiger 65"/>
              </a:rPr>
              <a:t> o </a:t>
            </a:r>
            <a:r>
              <a:rPr lang="en-GB" dirty="0" err="1" smtClean="0">
                <a:latin typeface="Frutiger 65"/>
              </a:rPr>
              <a:t>brosesau</a:t>
            </a:r>
            <a:r>
              <a:rPr lang="en-GB" dirty="0" smtClean="0">
                <a:latin typeface="Frutiger 65"/>
              </a:rPr>
              <a:t> </a:t>
            </a:r>
            <a:r>
              <a:rPr lang="en-GB" dirty="0" err="1" smtClean="0">
                <a:latin typeface="Frutiger 65"/>
              </a:rPr>
              <a:t>i</a:t>
            </a:r>
            <a:r>
              <a:rPr lang="en-GB" dirty="0" smtClean="0">
                <a:latin typeface="Frutiger 65"/>
              </a:rPr>
              <a:t> </a:t>
            </a:r>
            <a:r>
              <a:rPr lang="en-GB" dirty="0" err="1" smtClean="0">
                <a:latin typeface="Frutiger 65"/>
              </a:rPr>
              <a:t>ddod</a:t>
            </a:r>
            <a:r>
              <a:rPr lang="en-GB" dirty="0" smtClean="0">
                <a:latin typeface="Frutiger 65"/>
              </a:rPr>
              <a:t> o </a:t>
            </a:r>
            <a:r>
              <a:rPr lang="en-GB" dirty="0" err="1" smtClean="0">
                <a:latin typeface="Frutiger 65"/>
              </a:rPr>
              <a:t>hyd</a:t>
            </a:r>
            <a:r>
              <a:rPr lang="en-GB" dirty="0" smtClean="0">
                <a:latin typeface="Frutiger 65"/>
              </a:rPr>
              <a:t> </a:t>
            </a:r>
            <a:r>
              <a:rPr lang="en-GB" dirty="0" err="1" smtClean="0">
                <a:latin typeface="Frutiger 65"/>
              </a:rPr>
              <a:t>i</a:t>
            </a:r>
            <a:r>
              <a:rPr lang="en-GB" dirty="0" smtClean="0">
                <a:latin typeface="Frutiger 65"/>
              </a:rPr>
              <a:t> </a:t>
            </a:r>
            <a:r>
              <a:rPr lang="en-GB" dirty="0" err="1" smtClean="0">
                <a:latin typeface="Frutiger 65"/>
              </a:rPr>
              <a:t>dystiolaeth</a:t>
            </a:r>
            <a:r>
              <a:rPr lang="en-GB" dirty="0" smtClean="0">
                <a:latin typeface="Frutiger 65"/>
              </a:rPr>
              <a:t> </a:t>
            </a:r>
            <a:r>
              <a:rPr lang="en-GB" dirty="0" err="1" smtClean="0">
                <a:latin typeface="Frutiger 65"/>
              </a:rPr>
              <a:t>gadarn</a:t>
            </a:r>
            <a:endParaRPr lang="en-GB" dirty="0" smtClean="0">
              <a:latin typeface="Frutiger 65"/>
            </a:endParaRPr>
          </a:p>
          <a:p>
            <a:r>
              <a:rPr lang="en-GB" dirty="0" err="1" smtClean="0">
                <a:latin typeface="Frutiger 65"/>
              </a:rPr>
              <a:t>Defnyddio</a:t>
            </a:r>
            <a:r>
              <a:rPr lang="en-GB" dirty="0" smtClean="0">
                <a:latin typeface="Frutiger 65"/>
              </a:rPr>
              <a:t> data </a:t>
            </a:r>
            <a:r>
              <a:rPr lang="en-GB" dirty="0" err="1" smtClean="0">
                <a:latin typeface="Frutiger 65"/>
              </a:rPr>
              <a:t>yn</a:t>
            </a:r>
            <a:r>
              <a:rPr lang="en-GB" dirty="0" smtClean="0">
                <a:latin typeface="Frutiger 65"/>
              </a:rPr>
              <a:t> </a:t>
            </a:r>
            <a:r>
              <a:rPr lang="en-GB" dirty="0" err="1" smtClean="0">
                <a:latin typeface="Frutiger 65"/>
              </a:rPr>
              <a:t>gymesur</a:t>
            </a:r>
            <a:endParaRPr lang="en-GB" dirty="0" smtClean="0">
              <a:latin typeface="Frutiger 65"/>
            </a:endParaRPr>
          </a:p>
          <a:p>
            <a:r>
              <a:rPr lang="en-GB" dirty="0" err="1" smtClean="0">
                <a:latin typeface="Frutiger 65"/>
              </a:rPr>
              <a:t>Cynnwys</a:t>
            </a:r>
            <a:r>
              <a:rPr lang="en-GB" dirty="0" smtClean="0">
                <a:latin typeface="Frutiger 65"/>
              </a:rPr>
              <a:t> yr </a:t>
            </a:r>
            <a:r>
              <a:rPr lang="en-GB" dirty="0" err="1" smtClean="0">
                <a:latin typeface="Frutiger 65"/>
              </a:rPr>
              <a:t>holl</a:t>
            </a:r>
            <a:r>
              <a:rPr lang="en-GB" dirty="0" smtClean="0">
                <a:latin typeface="Frutiger 65"/>
              </a:rPr>
              <a:t> </a:t>
            </a:r>
            <a:r>
              <a:rPr lang="en-GB" dirty="0" err="1" smtClean="0">
                <a:latin typeface="Frutiger 65"/>
              </a:rPr>
              <a:t>randdeiliaid</a:t>
            </a:r>
            <a:endParaRPr lang="en-GB" dirty="0" smtClean="0">
              <a:latin typeface="Frutiger 65"/>
            </a:endParaRPr>
          </a:p>
          <a:p>
            <a:r>
              <a:rPr lang="en-GB" dirty="0" err="1" smtClean="0">
                <a:latin typeface="Frutiger 65"/>
              </a:rPr>
              <a:t>Alinio</a:t>
            </a:r>
            <a:r>
              <a:rPr lang="en-GB" dirty="0" smtClean="0">
                <a:latin typeface="Frutiger 65"/>
              </a:rPr>
              <a:t> </a:t>
            </a:r>
            <a:r>
              <a:rPr lang="en-GB" dirty="0" err="1" smtClean="0">
                <a:latin typeface="Frutiger 65"/>
              </a:rPr>
              <a:t>gwaith</a:t>
            </a:r>
            <a:r>
              <a:rPr lang="en-GB" dirty="0" smtClean="0">
                <a:latin typeface="Frutiger 65"/>
              </a:rPr>
              <a:t> </a:t>
            </a:r>
            <a:r>
              <a:rPr lang="en-GB" dirty="0" err="1" smtClean="0">
                <a:latin typeface="Frutiger 65"/>
              </a:rPr>
              <a:t>hunanarfarnu</a:t>
            </a:r>
            <a:r>
              <a:rPr lang="en-GB" dirty="0" smtClean="0">
                <a:latin typeface="Frutiger 65"/>
              </a:rPr>
              <a:t> â </a:t>
            </a:r>
            <a:r>
              <a:rPr lang="en-GB" dirty="0" err="1" smtClean="0">
                <a:latin typeface="Frutiger 65"/>
              </a:rPr>
              <a:t>gwella</a:t>
            </a:r>
            <a:r>
              <a:rPr lang="en-GB" dirty="0" smtClean="0">
                <a:latin typeface="Frutiger 65"/>
              </a:rPr>
              <a:t> </a:t>
            </a:r>
            <a:r>
              <a:rPr lang="en-GB" dirty="0" err="1" smtClean="0">
                <a:latin typeface="Frutiger 65"/>
              </a:rPr>
              <a:t>ysgol</a:t>
            </a:r>
            <a:r>
              <a:rPr lang="en-GB" dirty="0" smtClean="0">
                <a:latin typeface="Frutiger 65"/>
              </a:rPr>
              <a:t> </a:t>
            </a:r>
            <a:r>
              <a:rPr lang="en-GB" dirty="0" err="1" smtClean="0">
                <a:latin typeface="Frutiger 65"/>
              </a:rPr>
              <a:t>fel</a:t>
            </a:r>
            <a:r>
              <a:rPr lang="en-GB" dirty="0" smtClean="0">
                <a:latin typeface="Frutiger 65"/>
              </a:rPr>
              <a:t> </a:t>
            </a:r>
            <a:r>
              <a:rPr lang="en-GB" dirty="0" err="1" smtClean="0">
                <a:latin typeface="Frutiger 65"/>
              </a:rPr>
              <a:t>proses</a:t>
            </a:r>
            <a:r>
              <a:rPr lang="en-GB" dirty="0" smtClean="0">
                <a:latin typeface="Frutiger 65"/>
              </a:rPr>
              <a:t> </a:t>
            </a:r>
            <a:r>
              <a:rPr lang="en-GB" dirty="0" err="1" smtClean="0">
                <a:latin typeface="Frutiger 65"/>
              </a:rPr>
              <a:t>integredig</a:t>
            </a:r>
            <a:endParaRPr lang="en-GB" dirty="0" smtClean="0">
              <a:latin typeface="Frutiger 65"/>
            </a:endParaRPr>
          </a:p>
          <a:p>
            <a:r>
              <a:rPr lang="en-GB" dirty="0" err="1" smtClean="0">
                <a:latin typeface="Frutiger 65"/>
              </a:rPr>
              <a:t>Parhau</a:t>
            </a:r>
            <a:r>
              <a:rPr lang="en-GB" dirty="0" smtClean="0">
                <a:latin typeface="Frutiger 65"/>
              </a:rPr>
              <a:t> </a:t>
            </a:r>
            <a:r>
              <a:rPr lang="en-GB" dirty="0" err="1" smtClean="0">
                <a:latin typeface="Frutiger 65"/>
              </a:rPr>
              <a:t>i</a:t>
            </a:r>
            <a:r>
              <a:rPr lang="en-GB" dirty="0" smtClean="0">
                <a:latin typeface="Frutiger 65"/>
              </a:rPr>
              <a:t> </a:t>
            </a:r>
            <a:r>
              <a:rPr lang="en-GB" dirty="0" err="1" smtClean="0">
                <a:latin typeface="Frutiger 65"/>
              </a:rPr>
              <a:t>weithio</a:t>
            </a:r>
            <a:r>
              <a:rPr lang="en-GB" dirty="0" smtClean="0">
                <a:latin typeface="Frutiger 65"/>
              </a:rPr>
              <a:t> </a:t>
            </a:r>
            <a:r>
              <a:rPr lang="en-GB" dirty="0" err="1" smtClean="0">
                <a:latin typeface="Frutiger 65"/>
              </a:rPr>
              <a:t>tuag</a:t>
            </a:r>
            <a:r>
              <a:rPr lang="en-GB" dirty="0" smtClean="0">
                <a:latin typeface="Frutiger 65"/>
              </a:rPr>
              <a:t> at </a:t>
            </a:r>
            <a:r>
              <a:rPr lang="en-GB" dirty="0" err="1" smtClean="0">
                <a:latin typeface="Frutiger 65"/>
              </a:rPr>
              <a:t>leihau’r</a:t>
            </a:r>
            <a:r>
              <a:rPr lang="en-GB" dirty="0" smtClean="0">
                <a:latin typeface="Frutiger 65"/>
              </a:rPr>
              <a:t> </a:t>
            </a:r>
            <a:r>
              <a:rPr lang="en-GB" dirty="0" err="1" smtClean="0">
                <a:latin typeface="Frutiger 65"/>
              </a:rPr>
              <a:t>llwyth</a:t>
            </a:r>
            <a:r>
              <a:rPr lang="en-GB" dirty="0" smtClean="0">
                <a:latin typeface="Frutiger 65"/>
              </a:rPr>
              <a:t> </a:t>
            </a:r>
            <a:r>
              <a:rPr lang="en-GB" dirty="0" err="1" smtClean="0">
                <a:latin typeface="Frutiger 65"/>
              </a:rPr>
              <a:t>gwaith</a:t>
            </a:r>
            <a:endParaRPr lang="en-GB" dirty="0" smtClean="0">
              <a:latin typeface="Frutiger 65"/>
            </a:endParaRPr>
          </a:p>
          <a:p>
            <a:endParaRPr lang="en-GB" dirty="0">
              <a:latin typeface="Frutiger 65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196912" y="844201"/>
            <a:ext cx="2545493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2700" dirty="0" err="1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Pethau</a:t>
            </a:r>
            <a:r>
              <a:rPr lang="en-GB" sz="2700" dirty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 </a:t>
            </a:r>
            <a:r>
              <a:rPr lang="en-GB" sz="2700" dirty="0" err="1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i</a:t>
            </a:r>
            <a:r>
              <a:rPr lang="en-GB" sz="2700" dirty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 </a:t>
            </a:r>
            <a:r>
              <a:rPr lang="en-GB" sz="2700" dirty="0" err="1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ddechrau</a:t>
            </a:r>
            <a:r>
              <a:rPr lang="en-GB" sz="2700" dirty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 </a:t>
            </a:r>
            <a:r>
              <a:rPr lang="en-GB" sz="2700" dirty="0" err="1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eu</a:t>
            </a:r>
            <a:r>
              <a:rPr lang="en-GB" sz="2700" dirty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 </a:t>
            </a:r>
            <a:r>
              <a:rPr lang="en-GB" sz="2700" dirty="0" err="1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>gwneud</a:t>
            </a:r>
            <a:endParaRPr lang="en-GB" sz="2700" dirty="0">
              <a:solidFill>
                <a:schemeClr val="bg1"/>
              </a:solidFill>
              <a:latin typeface="Frutiger 65"/>
              <a:cs typeface="Arial" panose="020B0604020202020204" pitchFamily="34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999206" y="1879996"/>
            <a:ext cx="2940908" cy="3263504"/>
          </a:xfrm>
          <a:prstGeom prst="rect">
            <a:avLst/>
          </a:prstGeom>
        </p:spPr>
        <p:txBody>
          <a:bodyPr vert="horz" lIns="68580" tIns="34290" rIns="68580" bIns="34290" rtlCol="0">
            <a:normAutofit fontScale="4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err="1" smtClean="0">
                <a:solidFill>
                  <a:schemeClr val="bg1"/>
                </a:solidFill>
                <a:latin typeface="Frutiger 65"/>
              </a:rPr>
              <a:t>Newid</a:t>
            </a:r>
            <a:r>
              <a:rPr lang="en-GB" dirty="0" smtClean="0">
                <a:solidFill>
                  <a:schemeClr val="bg1"/>
                </a:solidFill>
                <a:latin typeface="Frutiger 65"/>
              </a:rPr>
              <a:t> y </a:t>
            </a:r>
            <a:r>
              <a:rPr lang="en-GB" dirty="0" err="1" smtClean="0">
                <a:solidFill>
                  <a:schemeClr val="bg1"/>
                </a:solidFill>
                <a:latin typeface="Frutiger 65"/>
              </a:rPr>
              <a:t>diwylliant</a:t>
            </a:r>
            <a:r>
              <a:rPr lang="en-GB" dirty="0" smtClean="0">
                <a:solidFill>
                  <a:schemeClr val="bg1"/>
                </a:solidFill>
                <a:latin typeface="Frutiger 65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</a:rPr>
              <a:t>yn</a:t>
            </a:r>
            <a:r>
              <a:rPr lang="en-GB" dirty="0" smtClean="0">
                <a:solidFill>
                  <a:schemeClr val="bg1"/>
                </a:solidFill>
                <a:latin typeface="Frutiger 65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</a:rPr>
              <a:t>ymwneud</a:t>
            </a:r>
            <a:r>
              <a:rPr lang="en-GB" dirty="0" smtClean="0">
                <a:solidFill>
                  <a:schemeClr val="bg1"/>
                </a:solidFill>
                <a:latin typeface="Frutiger 65"/>
              </a:rPr>
              <a:t> â </a:t>
            </a:r>
            <a:r>
              <a:rPr lang="en-GB" dirty="0" err="1" smtClean="0">
                <a:solidFill>
                  <a:schemeClr val="bg1"/>
                </a:solidFill>
                <a:latin typeface="Frutiger 65"/>
              </a:rPr>
              <a:t>gwella’r</a:t>
            </a:r>
            <a:r>
              <a:rPr lang="en-GB" dirty="0" smtClean="0">
                <a:solidFill>
                  <a:schemeClr val="bg1"/>
                </a:solidFill>
                <a:latin typeface="Frutiger 65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</a:rPr>
              <a:t>ysgol</a:t>
            </a:r>
            <a:endParaRPr lang="en-GB" dirty="0" smtClean="0">
              <a:solidFill>
                <a:schemeClr val="bg1"/>
              </a:solidFill>
              <a:latin typeface="Frutiger 65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Frutiger 65"/>
              </a:rPr>
              <a:t>Sicrhau</a:t>
            </a:r>
            <a:r>
              <a:rPr lang="en-GB" dirty="0" smtClean="0">
                <a:solidFill>
                  <a:schemeClr val="bg1"/>
                </a:solidFill>
                <a:latin typeface="Frutiger 65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</a:rPr>
              <a:t>bod</a:t>
            </a:r>
            <a:r>
              <a:rPr lang="en-GB" dirty="0" smtClean="0">
                <a:solidFill>
                  <a:schemeClr val="bg1"/>
                </a:solidFill>
                <a:latin typeface="Frutiger 65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</a:rPr>
              <a:t>hunanarfarnu</a:t>
            </a:r>
            <a:r>
              <a:rPr lang="en-GB" dirty="0" smtClean="0">
                <a:solidFill>
                  <a:schemeClr val="bg1"/>
                </a:solidFill>
                <a:latin typeface="Frutiger 65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</a:rPr>
              <a:t>ar</a:t>
            </a:r>
            <a:r>
              <a:rPr lang="en-GB" dirty="0" smtClean="0">
                <a:solidFill>
                  <a:schemeClr val="bg1"/>
                </a:solidFill>
                <a:latin typeface="Frutiger 65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</a:rPr>
              <a:t>gyfer</a:t>
            </a:r>
            <a:r>
              <a:rPr lang="en-GB" dirty="0" smtClean="0">
                <a:solidFill>
                  <a:schemeClr val="bg1"/>
                </a:solidFill>
                <a:latin typeface="Frutiger 65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</a:rPr>
              <a:t>eich</a:t>
            </a:r>
            <a:r>
              <a:rPr lang="en-GB" dirty="0" smtClean="0">
                <a:solidFill>
                  <a:schemeClr val="bg1"/>
                </a:solidFill>
                <a:latin typeface="Frutiger 65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</a:rPr>
              <a:t>ysgol</a:t>
            </a:r>
            <a:r>
              <a:rPr lang="en-GB" dirty="0" smtClean="0">
                <a:solidFill>
                  <a:schemeClr val="bg1"/>
                </a:solidFill>
                <a:latin typeface="Frutiger 65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</a:rPr>
              <a:t>a’ch</a:t>
            </a:r>
            <a:r>
              <a:rPr lang="en-GB" dirty="0" smtClean="0">
                <a:solidFill>
                  <a:schemeClr val="bg1"/>
                </a:solidFill>
                <a:latin typeface="Frutiger 65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</a:rPr>
              <a:t>dysgwyr</a:t>
            </a:r>
            <a:endParaRPr lang="en-GB" dirty="0" smtClean="0">
              <a:solidFill>
                <a:schemeClr val="bg1"/>
              </a:solidFill>
              <a:latin typeface="Frutiger 65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Frutiger 65"/>
              </a:rPr>
              <a:t>Bod</a:t>
            </a:r>
            <a:r>
              <a:rPr lang="en-GB" dirty="0" smtClean="0">
                <a:solidFill>
                  <a:schemeClr val="bg1"/>
                </a:solidFill>
                <a:latin typeface="Frutiger 65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</a:rPr>
              <a:t>yn</a:t>
            </a:r>
            <a:r>
              <a:rPr lang="en-GB" dirty="0" smtClean="0">
                <a:solidFill>
                  <a:schemeClr val="bg1"/>
                </a:solidFill>
                <a:latin typeface="Frutiger 65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</a:rPr>
              <a:t>ddidwyll</a:t>
            </a:r>
            <a:r>
              <a:rPr lang="en-GB" dirty="0" smtClean="0">
                <a:solidFill>
                  <a:schemeClr val="bg1"/>
                </a:solidFill>
                <a:latin typeface="Frutiger 65"/>
              </a:rPr>
              <a:t>, </a:t>
            </a:r>
            <a:r>
              <a:rPr lang="en-GB" dirty="0" err="1" smtClean="0">
                <a:solidFill>
                  <a:schemeClr val="bg1"/>
                </a:solidFill>
                <a:latin typeface="Frutiger 65"/>
              </a:rPr>
              <a:t>yn</a:t>
            </a:r>
            <a:r>
              <a:rPr lang="en-GB" dirty="0" smtClean="0">
                <a:solidFill>
                  <a:schemeClr val="bg1"/>
                </a:solidFill>
                <a:latin typeface="Frutiger 65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</a:rPr>
              <a:t>agored</a:t>
            </a:r>
            <a:r>
              <a:rPr lang="en-GB" dirty="0" smtClean="0">
                <a:solidFill>
                  <a:schemeClr val="bg1"/>
                </a:solidFill>
                <a:latin typeface="Frutiger 65"/>
              </a:rPr>
              <a:t> ac </a:t>
            </a:r>
            <a:r>
              <a:rPr lang="en-GB" dirty="0" err="1" smtClean="0">
                <a:solidFill>
                  <a:schemeClr val="bg1"/>
                </a:solidFill>
                <a:latin typeface="Frutiger 65"/>
              </a:rPr>
              <a:t>yn</a:t>
            </a:r>
            <a:r>
              <a:rPr lang="en-GB" dirty="0" smtClean="0">
                <a:solidFill>
                  <a:schemeClr val="bg1"/>
                </a:solidFill>
                <a:latin typeface="Frutiger 65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</a:rPr>
              <a:t>onest</a:t>
            </a:r>
            <a:endParaRPr lang="en-GB" dirty="0" smtClean="0">
              <a:solidFill>
                <a:schemeClr val="bg1"/>
              </a:solidFill>
              <a:latin typeface="Frutiger 65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Frutiger 65"/>
              </a:rPr>
              <a:t>Caniatáu</a:t>
            </a:r>
            <a:r>
              <a:rPr lang="en-GB" dirty="0" smtClean="0">
                <a:solidFill>
                  <a:schemeClr val="bg1"/>
                </a:solidFill>
                <a:latin typeface="Frutiger 65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</a:rPr>
              <a:t>amser</a:t>
            </a:r>
            <a:r>
              <a:rPr lang="en-GB" dirty="0" smtClean="0">
                <a:solidFill>
                  <a:schemeClr val="bg1"/>
                </a:solidFill>
                <a:latin typeface="Frutiger 65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</a:rPr>
              <a:t>ar</a:t>
            </a:r>
            <a:r>
              <a:rPr lang="en-GB" dirty="0" smtClean="0">
                <a:solidFill>
                  <a:schemeClr val="bg1"/>
                </a:solidFill>
                <a:latin typeface="Frutiger 65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</a:rPr>
              <a:t>gyfer</a:t>
            </a:r>
            <a:r>
              <a:rPr lang="en-GB" dirty="0" smtClean="0">
                <a:solidFill>
                  <a:schemeClr val="bg1"/>
                </a:solidFill>
                <a:latin typeface="Frutiger 65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</a:rPr>
              <a:t>prosesau</a:t>
            </a:r>
            <a:endParaRPr lang="en-GB" dirty="0" smtClean="0">
              <a:solidFill>
                <a:schemeClr val="bg1"/>
              </a:solidFill>
              <a:latin typeface="Frutiger 65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Frutiger 65"/>
              </a:rPr>
              <a:t>Rhoi</a:t>
            </a:r>
            <a:r>
              <a:rPr lang="en-GB" dirty="0" smtClean="0">
                <a:solidFill>
                  <a:schemeClr val="bg1"/>
                </a:solidFill>
                <a:latin typeface="Frutiger 65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</a:rPr>
              <a:t>pwys</a:t>
            </a:r>
            <a:r>
              <a:rPr lang="en-GB" dirty="0" smtClean="0">
                <a:solidFill>
                  <a:schemeClr val="bg1"/>
                </a:solidFill>
                <a:latin typeface="Frutiger 65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</a:rPr>
              <a:t>ar</a:t>
            </a:r>
            <a:r>
              <a:rPr lang="en-GB" dirty="0" smtClean="0">
                <a:solidFill>
                  <a:schemeClr val="bg1"/>
                </a:solidFill>
                <a:latin typeface="Frutiger 65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</a:rPr>
              <a:t>fesurau</a:t>
            </a:r>
            <a:r>
              <a:rPr lang="en-GB" dirty="0" smtClean="0">
                <a:solidFill>
                  <a:schemeClr val="bg1"/>
                </a:solidFill>
                <a:latin typeface="Frutiger 65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</a:rPr>
              <a:t>ehangach</a:t>
            </a:r>
            <a:r>
              <a:rPr lang="en-GB" dirty="0" smtClean="0">
                <a:solidFill>
                  <a:schemeClr val="bg1"/>
                </a:solidFill>
                <a:latin typeface="Frutiger 65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</a:rPr>
              <a:t>i</a:t>
            </a:r>
            <a:r>
              <a:rPr lang="en-GB" dirty="0" smtClean="0">
                <a:solidFill>
                  <a:schemeClr val="bg1"/>
                </a:solidFill>
                <a:latin typeface="Frutiger 65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</a:rPr>
              <a:t>adlewyrchu</a:t>
            </a:r>
            <a:r>
              <a:rPr lang="en-GB" dirty="0" smtClean="0">
                <a:solidFill>
                  <a:schemeClr val="bg1"/>
                </a:solidFill>
                <a:latin typeface="Frutiger 65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</a:rPr>
              <a:t>cynnydd</a:t>
            </a:r>
            <a:r>
              <a:rPr lang="en-GB" dirty="0" smtClean="0">
                <a:solidFill>
                  <a:schemeClr val="bg1"/>
                </a:solidFill>
                <a:latin typeface="Frutiger 65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</a:rPr>
              <a:t>dysgwyr</a:t>
            </a:r>
            <a:r>
              <a:rPr lang="en-GB" dirty="0" smtClean="0">
                <a:solidFill>
                  <a:schemeClr val="bg1"/>
                </a:solidFill>
                <a:latin typeface="Frutiger 65"/>
              </a:rPr>
              <a:t> a </a:t>
            </a:r>
            <a:r>
              <a:rPr lang="en-GB" dirty="0" err="1" smtClean="0">
                <a:solidFill>
                  <a:schemeClr val="bg1"/>
                </a:solidFill>
                <a:latin typeface="Frutiger 65"/>
              </a:rPr>
              <a:t>thaith</a:t>
            </a:r>
            <a:r>
              <a:rPr lang="en-GB" dirty="0" smtClean="0">
                <a:solidFill>
                  <a:schemeClr val="bg1"/>
                </a:solidFill>
                <a:latin typeface="Frutiger 65"/>
              </a:rPr>
              <a:t> yr </a:t>
            </a:r>
            <a:r>
              <a:rPr lang="en-GB" dirty="0" err="1" smtClean="0">
                <a:solidFill>
                  <a:schemeClr val="bg1"/>
                </a:solidFill>
                <a:latin typeface="Frutiger 65"/>
              </a:rPr>
              <a:t>ysgol</a:t>
            </a:r>
            <a:r>
              <a:rPr lang="en-GB" dirty="0" smtClean="0">
                <a:solidFill>
                  <a:schemeClr val="bg1"/>
                </a:solidFill>
                <a:latin typeface="Frutiger 65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</a:rPr>
              <a:t>dros</a:t>
            </a:r>
            <a:r>
              <a:rPr lang="en-GB" dirty="0" smtClean="0">
                <a:solidFill>
                  <a:schemeClr val="bg1"/>
                </a:solidFill>
                <a:latin typeface="Frutiger 65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</a:rPr>
              <a:t>amser</a:t>
            </a:r>
            <a:endParaRPr lang="en-GB" dirty="0" smtClean="0">
              <a:solidFill>
                <a:schemeClr val="bg1"/>
              </a:solidFill>
              <a:latin typeface="Frutiger 65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Frutiger 65"/>
              </a:rPr>
              <a:t>Datblygu</a:t>
            </a:r>
            <a:r>
              <a:rPr lang="en-GB" dirty="0" smtClean="0">
                <a:solidFill>
                  <a:schemeClr val="bg1"/>
                </a:solidFill>
                <a:latin typeface="Frutiger 65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</a:rPr>
              <a:t>trefn</a:t>
            </a:r>
            <a:r>
              <a:rPr lang="en-GB" dirty="0" smtClean="0">
                <a:solidFill>
                  <a:schemeClr val="bg1"/>
                </a:solidFill>
                <a:latin typeface="Frutiger 65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</a:rPr>
              <a:t>adolygu</a:t>
            </a:r>
            <a:r>
              <a:rPr lang="en-GB" dirty="0" smtClean="0">
                <a:solidFill>
                  <a:schemeClr val="bg1"/>
                </a:solidFill>
                <a:latin typeface="Frutiger 65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</a:rPr>
              <a:t>cymheiriaid</a:t>
            </a:r>
            <a:r>
              <a:rPr lang="en-GB" dirty="0" smtClean="0">
                <a:solidFill>
                  <a:schemeClr val="bg1"/>
                </a:solidFill>
                <a:latin typeface="Frutiger 65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</a:rPr>
              <a:t>gadarn</a:t>
            </a:r>
            <a:r>
              <a:rPr lang="en-GB" dirty="0" smtClean="0">
                <a:solidFill>
                  <a:schemeClr val="bg1"/>
                </a:solidFill>
                <a:latin typeface="Frutiger 65"/>
              </a:rPr>
              <a:t> ac </a:t>
            </a:r>
            <a:r>
              <a:rPr lang="en-GB" dirty="0" err="1" smtClean="0">
                <a:solidFill>
                  <a:schemeClr val="bg1"/>
                </a:solidFill>
                <a:latin typeface="Frutiger 65"/>
              </a:rPr>
              <a:t>adeiladol</a:t>
            </a:r>
            <a:endParaRPr lang="en-GB" dirty="0" smtClean="0">
              <a:solidFill>
                <a:schemeClr val="bg1"/>
              </a:solidFill>
              <a:latin typeface="Frutiger 65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Frutiger 65"/>
              </a:rPr>
              <a:t>Gwella</a:t>
            </a:r>
            <a:r>
              <a:rPr lang="en-GB" dirty="0" smtClean="0">
                <a:solidFill>
                  <a:schemeClr val="bg1"/>
                </a:solidFill>
                <a:latin typeface="Frutiger 65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</a:rPr>
              <a:t>parhad</a:t>
            </a:r>
            <a:r>
              <a:rPr lang="en-GB" dirty="0" smtClean="0">
                <a:solidFill>
                  <a:schemeClr val="bg1"/>
                </a:solidFill>
                <a:latin typeface="Frutiger 65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</a:rPr>
              <a:t>rhwng</a:t>
            </a:r>
            <a:r>
              <a:rPr lang="en-GB" dirty="0" smtClean="0">
                <a:solidFill>
                  <a:schemeClr val="bg1"/>
                </a:solidFill>
                <a:latin typeface="Frutiger 65"/>
              </a:rPr>
              <a:t> </a:t>
            </a:r>
            <a:r>
              <a:rPr lang="en-GB" dirty="0" err="1" smtClean="0">
                <a:solidFill>
                  <a:schemeClr val="bg1"/>
                </a:solidFill>
                <a:latin typeface="Frutiger 65"/>
              </a:rPr>
              <a:t>ysgolion</a:t>
            </a:r>
            <a:r>
              <a:rPr lang="en-GB" dirty="0" smtClean="0">
                <a:solidFill>
                  <a:schemeClr val="bg1"/>
                </a:solidFill>
                <a:latin typeface="Frutiger 65"/>
              </a:rPr>
              <a:t> (CA2-3)</a:t>
            </a:r>
            <a:endParaRPr lang="en-GB" dirty="0">
              <a:solidFill>
                <a:schemeClr val="bg1"/>
              </a:solidFill>
              <a:latin typeface="Frutiger 65"/>
            </a:endParaRPr>
          </a:p>
        </p:txBody>
      </p:sp>
      <p:pic>
        <p:nvPicPr>
          <p:cNvPr id="8" name="Picture 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587" y="143486"/>
            <a:ext cx="2222183" cy="944880"/>
          </a:xfrm>
          <a:prstGeom prst="rect">
            <a:avLst/>
          </a:prstGeom>
        </p:spPr>
      </p:pic>
      <p:pic>
        <p:nvPicPr>
          <p:cNvPr id="9" name="Picture 8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4328" y="271888"/>
            <a:ext cx="1643063" cy="507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5759388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337161" y="3345217"/>
            <a:ext cx="845185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/>
            <a:r>
              <a:rPr lang="en-GB" altLang="en-US" sz="3200" b="1" dirty="0" err="1" smtClean="0">
                <a:solidFill>
                  <a:schemeClr val="bg1"/>
                </a:solidFill>
              </a:rPr>
              <a:t>Meilyr</a:t>
            </a:r>
            <a:r>
              <a:rPr lang="en-GB" altLang="en-US" sz="3200" b="1" dirty="0" smtClean="0">
                <a:solidFill>
                  <a:schemeClr val="bg1"/>
                </a:solidFill>
              </a:rPr>
              <a:t> Rowlands</a:t>
            </a:r>
          </a:p>
          <a:p>
            <a:pPr algn="ctr"/>
            <a:r>
              <a:rPr lang="en-GB" altLang="en-US" sz="3200" dirty="0" err="1">
                <a:solidFill>
                  <a:schemeClr val="bg1"/>
                </a:solidFill>
              </a:rPr>
              <a:t>Prif</a:t>
            </a:r>
            <a:r>
              <a:rPr lang="en-GB" altLang="en-US" sz="3200" dirty="0">
                <a:solidFill>
                  <a:schemeClr val="bg1"/>
                </a:solidFill>
              </a:rPr>
              <a:t> </a:t>
            </a:r>
            <a:r>
              <a:rPr lang="en-GB" altLang="en-US" sz="3200" dirty="0" err="1">
                <a:solidFill>
                  <a:schemeClr val="bg1"/>
                </a:solidFill>
              </a:rPr>
              <a:t>Arolygydd</a:t>
            </a:r>
            <a:r>
              <a:rPr lang="en-GB" altLang="en-US" sz="3200" dirty="0">
                <a:solidFill>
                  <a:schemeClr val="bg1"/>
                </a:solidFill>
              </a:rPr>
              <a:t> </a:t>
            </a:r>
            <a:r>
              <a:rPr lang="en-GB" altLang="en-US" sz="3200" dirty="0" err="1">
                <a:solidFill>
                  <a:schemeClr val="bg1"/>
                </a:solidFill>
              </a:rPr>
              <a:t>ei</a:t>
            </a:r>
            <a:r>
              <a:rPr lang="en-GB" altLang="en-US" sz="3200" dirty="0">
                <a:solidFill>
                  <a:schemeClr val="bg1"/>
                </a:solidFill>
              </a:rPr>
              <a:t> </a:t>
            </a:r>
            <a:r>
              <a:rPr lang="en-GB" altLang="en-US" sz="3200" dirty="0" err="1">
                <a:solidFill>
                  <a:schemeClr val="bg1"/>
                </a:solidFill>
              </a:rPr>
              <a:t>Mawrhydi</a:t>
            </a:r>
            <a:r>
              <a:rPr lang="en-GB" altLang="en-US" sz="3200" dirty="0">
                <a:solidFill>
                  <a:schemeClr val="bg1"/>
                </a:solidFill>
              </a:rPr>
              <a:t>, </a:t>
            </a:r>
            <a:r>
              <a:rPr lang="en-GB" altLang="en-US" sz="3200" dirty="0" err="1">
                <a:solidFill>
                  <a:schemeClr val="bg1"/>
                </a:solidFill>
              </a:rPr>
              <a:t>Estyn</a:t>
            </a:r>
            <a:endParaRPr lang="en-GB" altLang="en-US" sz="3200" dirty="0">
              <a:solidFill>
                <a:schemeClr val="bg1"/>
              </a:solidFill>
            </a:endParaRPr>
          </a:p>
        </p:txBody>
      </p:sp>
      <p:cxnSp>
        <p:nvCxnSpPr>
          <p:cNvPr id="5" name="Cysylltydd Syth 4"/>
          <p:cNvCxnSpPr/>
          <p:nvPr/>
        </p:nvCxnSpPr>
        <p:spPr>
          <a:xfrm>
            <a:off x="691442" y="3122273"/>
            <a:ext cx="7743287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681" y="280021"/>
            <a:ext cx="1890522" cy="692658"/>
          </a:xfrm>
          <a:prstGeom prst="rect">
            <a:avLst/>
          </a:prstGeom>
        </p:spPr>
      </p:pic>
      <p:pic>
        <p:nvPicPr>
          <p:cNvPr id="7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6664" y="136003"/>
            <a:ext cx="1014984" cy="980694"/>
          </a:xfrm>
          <a:prstGeom prst="rect">
            <a:avLst/>
          </a:prstGeom>
        </p:spPr>
      </p:pic>
      <p:sp>
        <p:nvSpPr>
          <p:cNvPr id="9" name="Blwch Testun 8"/>
          <p:cNvSpPr txBox="1"/>
          <p:nvPr/>
        </p:nvSpPr>
        <p:spPr>
          <a:xfrm>
            <a:off x="322685" y="4677167"/>
            <a:ext cx="4694487" cy="392413"/>
          </a:xfrm>
          <a:prstGeom prst="rect">
            <a:avLst/>
          </a:prstGeom>
          <a:noFill/>
        </p:spPr>
        <p:txBody>
          <a:bodyPr wrap="square" lIns="64307" tIns="34289" rIns="64307" bIns="34289" rtlCol="0">
            <a:spAutoFit/>
          </a:bodyPr>
          <a:lstStyle/>
          <a:p>
            <a:r>
              <a:rPr lang="en-GB" sz="2100" dirty="0" smtClean="0">
                <a:solidFill>
                  <a:schemeClr val="bg1"/>
                </a:solidFill>
                <a:latin typeface="Frutiger 65"/>
              </a:rPr>
              <a:t>#</a:t>
            </a:r>
            <a:r>
              <a:rPr lang="en-GB" sz="2100" dirty="0" err="1" smtClean="0">
                <a:solidFill>
                  <a:schemeClr val="bg1"/>
                </a:solidFill>
                <a:latin typeface="Frutiger 65"/>
              </a:rPr>
              <a:t>CenhadaethAddysgCymru</a:t>
            </a:r>
            <a:endParaRPr lang="cy-GB" sz="2100" dirty="0">
              <a:solidFill>
                <a:schemeClr val="bg1"/>
              </a:solidFill>
              <a:latin typeface="Frutiger 65"/>
            </a:endParaRPr>
          </a:p>
        </p:txBody>
      </p:sp>
      <p:sp>
        <p:nvSpPr>
          <p:cNvPr id="10" name="Blwch Testun 9"/>
          <p:cNvSpPr txBox="1"/>
          <p:nvPr/>
        </p:nvSpPr>
        <p:spPr>
          <a:xfrm>
            <a:off x="4317188" y="4677167"/>
            <a:ext cx="4694487" cy="392413"/>
          </a:xfrm>
          <a:prstGeom prst="rect">
            <a:avLst/>
          </a:prstGeom>
          <a:noFill/>
        </p:spPr>
        <p:txBody>
          <a:bodyPr wrap="square" lIns="64307" tIns="34289" rIns="64307" bIns="34289" rtlCol="0">
            <a:spAutoFit/>
          </a:bodyPr>
          <a:lstStyle/>
          <a:p>
            <a:pPr algn="r"/>
            <a:r>
              <a:rPr lang="en-GB" sz="2100" dirty="0" smtClean="0">
                <a:solidFill>
                  <a:schemeClr val="bg1"/>
                </a:solidFill>
                <a:latin typeface="Frutiger 65"/>
              </a:rPr>
              <a:t>#</a:t>
            </a:r>
            <a:r>
              <a:rPr lang="en-GB" sz="2100" dirty="0" err="1" smtClean="0">
                <a:solidFill>
                  <a:schemeClr val="bg1"/>
                </a:solidFill>
                <a:latin typeface="Frutiger 65"/>
              </a:rPr>
              <a:t>EducationMissionWales</a:t>
            </a:r>
            <a:endParaRPr lang="cy-GB" sz="2100" dirty="0">
              <a:solidFill>
                <a:schemeClr val="bg1"/>
              </a:solidFill>
              <a:latin typeface="Frutiger 65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443179" y="842470"/>
            <a:ext cx="8451850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/>
            <a:r>
              <a:rPr lang="en-US" altLang="en-US" sz="4400" b="1" dirty="0" err="1" smtClean="0">
                <a:solidFill>
                  <a:schemeClr val="bg1"/>
                </a:solidFill>
              </a:rPr>
              <a:t>Gweithdy</a:t>
            </a:r>
            <a:r>
              <a:rPr lang="en-US" altLang="en-US" sz="4400" b="1" dirty="0" smtClean="0">
                <a:solidFill>
                  <a:schemeClr val="bg1"/>
                </a:solidFill>
              </a:rPr>
              <a:t> 2:</a:t>
            </a:r>
          </a:p>
          <a:p>
            <a:pPr algn="ctr"/>
            <a:r>
              <a:rPr lang="en-US" altLang="en-US" sz="4400" b="1" dirty="0" smtClean="0">
                <a:solidFill>
                  <a:schemeClr val="bg1"/>
                </a:solidFill>
              </a:rPr>
              <a:t>Beth </a:t>
            </a:r>
            <a:r>
              <a:rPr lang="en-US" altLang="en-US" sz="4400" b="1" dirty="0" err="1">
                <a:solidFill>
                  <a:schemeClr val="bg1"/>
                </a:solidFill>
              </a:rPr>
              <a:t>yw</a:t>
            </a:r>
            <a:r>
              <a:rPr lang="en-US" altLang="en-US" sz="4400" b="1" dirty="0">
                <a:solidFill>
                  <a:schemeClr val="bg1"/>
                </a:solidFill>
              </a:rPr>
              <a:t> </a:t>
            </a:r>
            <a:r>
              <a:rPr lang="en-US" altLang="en-US" sz="4400" b="1" dirty="0" err="1">
                <a:solidFill>
                  <a:schemeClr val="bg1"/>
                </a:solidFill>
              </a:rPr>
              <a:t>egwyddorion</a:t>
            </a:r>
            <a:r>
              <a:rPr lang="en-US" altLang="en-US" sz="4400" b="1" dirty="0">
                <a:solidFill>
                  <a:schemeClr val="bg1"/>
                </a:solidFill>
              </a:rPr>
              <a:t> </a:t>
            </a:r>
            <a:r>
              <a:rPr lang="en-US" altLang="en-US" sz="4400" b="1" dirty="0" err="1">
                <a:solidFill>
                  <a:schemeClr val="bg1"/>
                </a:solidFill>
              </a:rPr>
              <a:t>diffiniol</a:t>
            </a:r>
            <a:r>
              <a:rPr lang="en-US" altLang="en-US" sz="4400" b="1" dirty="0">
                <a:solidFill>
                  <a:schemeClr val="bg1"/>
                </a:solidFill>
              </a:rPr>
              <a:t> </a:t>
            </a:r>
            <a:r>
              <a:rPr lang="en-US" altLang="en-US" sz="4400" b="1" dirty="0" err="1">
                <a:solidFill>
                  <a:schemeClr val="bg1"/>
                </a:solidFill>
              </a:rPr>
              <a:t>hunanarfarnu</a:t>
            </a:r>
            <a:r>
              <a:rPr lang="en-US" altLang="en-US" sz="4400" b="1" dirty="0">
                <a:solidFill>
                  <a:schemeClr val="bg1"/>
                </a:solidFill>
              </a:rPr>
              <a:t>?</a:t>
            </a:r>
            <a:endParaRPr lang="en-GB" alt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6131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595" y="2484102"/>
            <a:ext cx="8742405" cy="776480"/>
          </a:xfrm>
        </p:spPr>
        <p:txBody>
          <a:bodyPr>
            <a:noAutofit/>
          </a:bodyPr>
          <a:lstStyle/>
          <a:p>
            <a:r>
              <a:rPr lang="cy-GB" sz="3000" b="1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Gweithgaredd 2</a:t>
            </a:r>
            <a:r>
              <a:rPr lang="en-GB" sz="3000" b="1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: </a:t>
            </a:r>
            <a:r>
              <a:rPr lang="en-GB" sz="3000" b="1" dirty="0" smtClean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/>
            </a:r>
            <a:br>
              <a:rPr lang="en-GB" sz="3000" b="1" dirty="0" smtClean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</a:br>
            <a:r>
              <a:rPr lang="cy-GB" sz="3000" b="1" dirty="0" smtClean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Egwyddorion </a:t>
            </a:r>
            <a:r>
              <a:rPr lang="cy-GB" sz="3000" b="1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arwain ar gyfer creu pecyn cymorth cenedlaethol i ysgolion ar gyfer hunan-arfarnu a gwella</a:t>
            </a:r>
            <a:r>
              <a:rPr lang="cy-GB" sz="3000" b="1" dirty="0">
                <a:solidFill>
                  <a:schemeClr val="bg1"/>
                </a:solidFill>
                <a:latin typeface="Frutiger 65"/>
                <a:ea typeface="Frutiger 65" charset="0"/>
                <a:cs typeface="Calibri" panose="020F0502020204030204" pitchFamily="34" charset="0"/>
              </a:rPr>
              <a:t/>
            </a:r>
            <a:br>
              <a:rPr lang="cy-GB" sz="3000" b="1" dirty="0">
                <a:solidFill>
                  <a:schemeClr val="bg1"/>
                </a:solidFill>
                <a:latin typeface="Frutiger 65"/>
                <a:ea typeface="Frutiger 65" charset="0"/>
                <a:cs typeface="Calibri" panose="020F0502020204030204" pitchFamily="34" charset="0"/>
              </a:rPr>
            </a:br>
            <a:r>
              <a:rPr lang="en-GB" sz="3000" b="1" dirty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  <a:t/>
            </a:r>
            <a:br>
              <a:rPr lang="en-GB" sz="3000" b="1" dirty="0">
                <a:solidFill>
                  <a:schemeClr val="bg1"/>
                </a:solidFill>
                <a:latin typeface="Frutiger 65"/>
                <a:cs typeface="Arial" panose="020B0604020202020204" pitchFamily="34" charset="0"/>
              </a:rPr>
            </a:br>
            <a:r>
              <a:rPr lang="en-GB" dirty="0">
                <a:solidFill>
                  <a:schemeClr val="bg1"/>
                </a:solidFill>
                <a:latin typeface="Frutiger 65"/>
              </a:rPr>
              <a:t/>
            </a:r>
            <a:br>
              <a:rPr lang="en-GB" dirty="0">
                <a:solidFill>
                  <a:schemeClr val="bg1"/>
                </a:solidFill>
                <a:latin typeface="Frutiger 65"/>
              </a:rPr>
            </a:br>
            <a:endParaRPr lang="en-GB" sz="1500" dirty="0">
              <a:solidFill>
                <a:schemeClr val="bg1"/>
              </a:solidFill>
              <a:latin typeface="Frutiger 65"/>
              <a:cs typeface="Arial" panose="020B060402020202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69898" y="2095862"/>
            <a:ext cx="8742405" cy="77648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7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27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7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27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dirty="0" smtClean="0"/>
              <a:t/>
            </a:r>
            <a:br>
              <a:rPr lang="en-GB" dirty="0" smtClean="0"/>
            </a:br>
            <a:endParaRPr lang="en-GB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587" y="143486"/>
            <a:ext cx="2222183" cy="944880"/>
          </a:xfrm>
          <a:prstGeom prst="rect">
            <a:avLst/>
          </a:prstGeom>
        </p:spPr>
      </p:pic>
      <p:pic>
        <p:nvPicPr>
          <p:cNvPr id="6" name="Picture 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4328" y="271888"/>
            <a:ext cx="1643063" cy="507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80828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08D7940B-D803-4008-9914-858F04739F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85975"/>
            <a:ext cx="8229600" cy="2905269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cy-GB" sz="1800" i="1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‘Gyda set o feini prawf ….mae polisi neu raglen yn cael ei hystyried yn </a:t>
            </a:r>
            <a:r>
              <a:rPr lang="cy-GB" sz="1800" b="1" i="1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ddilys o safbwynt systemig </a:t>
            </a:r>
            <a:r>
              <a:rPr lang="cy-GB" sz="1800" i="1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os yw’n arwain at wella un neu ragor o feini prawf pwysig, </a:t>
            </a:r>
            <a:r>
              <a:rPr lang="cy-GB" sz="1800" i="1" u="sng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ond</a:t>
            </a:r>
            <a:r>
              <a:rPr lang="cy-GB" sz="1800" i="1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 heb achosi dirywiad sylweddol mewn meini prawf pwysig eraill’</a:t>
            </a:r>
            <a:r>
              <a:rPr lang="cy-GB" sz="18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.  </a:t>
            </a:r>
          </a:p>
          <a:p>
            <a:endParaRPr lang="en-US" sz="1800" dirty="0">
              <a:solidFill>
                <a:schemeClr val="bg1"/>
              </a:solidFill>
              <a:latin typeface="Frutiger 65"/>
              <a:cs typeface="Calibri" panose="020F0502020204030204" pitchFamily="34" charset="0"/>
            </a:endParaRPr>
          </a:p>
          <a:p>
            <a:endParaRPr lang="en-US" sz="1800" dirty="0">
              <a:solidFill>
                <a:schemeClr val="bg1"/>
              </a:solidFill>
              <a:latin typeface="Frutiger 65"/>
              <a:cs typeface="Calibri" panose="020F0502020204030204" pitchFamily="34" charset="0"/>
            </a:endParaRPr>
          </a:p>
          <a:p>
            <a:pPr marL="82296" indent="0">
              <a:buNone/>
            </a:pPr>
            <a:r>
              <a:rPr lang="cy-GB" sz="18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							(</a:t>
            </a:r>
            <a:r>
              <a:rPr lang="cy-GB" sz="1800" dirty="0" err="1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Braun</a:t>
            </a:r>
            <a:r>
              <a:rPr lang="cy-GB" sz="18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 a </a:t>
            </a:r>
            <a:r>
              <a:rPr lang="cy-GB" sz="1800" dirty="0" err="1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Kanjee</a:t>
            </a:r>
            <a:r>
              <a:rPr lang="cy-GB" sz="18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, 2006)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xmlns="" id="{D5BD9FDB-56ED-457E-83FE-D3F7F8A06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y-GB" sz="2700" b="1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Pwysigrwydd meddwl am y canlyniadau cyffredinol – </a:t>
            </a:r>
            <a:r>
              <a:rPr lang="cy-GB" sz="2700" b="1" dirty="0" smtClean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 yr </a:t>
            </a:r>
            <a:r>
              <a:rPr lang="cy-GB" sz="2700" b="1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ecosystem gyfan</a:t>
            </a:r>
          </a:p>
        </p:txBody>
      </p:sp>
    </p:spTree>
    <p:extLst>
      <p:ext uri="{BB962C8B-B14F-4D97-AF65-F5344CB8AC3E}">
        <p14:creationId xmlns:p14="http://schemas.microsoft.com/office/powerpoint/2010/main" val="2102925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798" y="1088366"/>
            <a:ext cx="8742405" cy="77648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cy-GB" sz="2400" b="1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Egwyddorion arwain ar gyfer creu pecyn cymorth cenedlaethol i ysgolion ar gyfer hunan-arfarnu a gwella</a:t>
            </a:r>
            <a:endParaRPr lang="cy-GB" sz="2400" b="1" dirty="0">
              <a:solidFill>
                <a:schemeClr val="bg1"/>
              </a:solidFill>
              <a:latin typeface="Frutiger 65"/>
              <a:ea typeface="Frutiger 65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798" y="1883737"/>
            <a:ext cx="7886700" cy="3263504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cy-GB" b="1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Dylai’r pecyn </a:t>
            </a:r>
            <a:r>
              <a:rPr lang="cy-GB" b="1" dirty="0" smtClean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cymorth:</a:t>
            </a:r>
            <a:endParaRPr lang="en-GB" dirty="0" smtClean="0">
              <a:solidFill>
                <a:schemeClr val="bg1"/>
              </a:solidFill>
              <a:latin typeface="Frutiger 65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cy-GB" dirty="0" smtClean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Ganolbwyntio </a:t>
            </a:r>
            <a:r>
              <a:rPr lang="cy-GB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ar gyflawni’r gorau i bob </a:t>
            </a:r>
            <a:r>
              <a:rPr lang="cy-GB" dirty="0" smtClean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disgybl</a:t>
            </a:r>
            <a:endParaRPr lang="en-GB" dirty="0" smtClean="0">
              <a:solidFill>
                <a:schemeClr val="bg1"/>
              </a:solidFill>
              <a:latin typeface="Frutiger 65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cy-GB" dirty="0" smtClean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Galluogi </a:t>
            </a:r>
            <a:r>
              <a:rPr lang="cy-GB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dysgwyr i gyflawni pedwar diben y </a:t>
            </a:r>
            <a:r>
              <a:rPr lang="cy-GB" dirty="0" smtClean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cwricwlwm</a:t>
            </a:r>
            <a:endParaRPr lang="en-GB" dirty="0" smtClean="0">
              <a:solidFill>
                <a:schemeClr val="bg1"/>
              </a:solidFill>
              <a:latin typeface="Frutiger 65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cy-GB" dirty="0" smtClean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Hybu </a:t>
            </a:r>
            <a:r>
              <a:rPr lang="cy-GB" dirty="0" err="1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hunanarfarnu</a:t>
            </a:r>
            <a:r>
              <a:rPr lang="cy-GB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 er mwyn dysgu a </a:t>
            </a:r>
            <a:r>
              <a:rPr lang="cy-GB" dirty="0" smtClean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gwella</a:t>
            </a:r>
            <a:endParaRPr lang="en-GB" dirty="0" smtClean="0">
              <a:solidFill>
                <a:schemeClr val="bg1"/>
              </a:solidFill>
              <a:latin typeface="Frutiger 65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cy-GB" dirty="0" smtClean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Bodloni </a:t>
            </a:r>
            <a:r>
              <a:rPr lang="cy-GB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anghenion cyd-destun pob </a:t>
            </a:r>
            <a:r>
              <a:rPr lang="cy-GB" dirty="0" smtClean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ysgol</a:t>
            </a:r>
            <a:endParaRPr lang="en-GB" dirty="0" smtClean="0">
              <a:solidFill>
                <a:schemeClr val="bg1"/>
              </a:solidFill>
              <a:latin typeface="Frutiger 65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cy-GB" dirty="0" smtClean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Rhoi </a:t>
            </a:r>
            <a:r>
              <a:rPr lang="cy-GB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pwys ar bob agwedd ar waith </a:t>
            </a:r>
            <a:r>
              <a:rPr lang="cy-GB" dirty="0" smtClean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ysgol</a:t>
            </a:r>
            <a:endParaRPr lang="en-GB" dirty="0" smtClean="0">
              <a:solidFill>
                <a:schemeClr val="bg1"/>
              </a:solidFill>
              <a:latin typeface="Frutiger 65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cy-GB" dirty="0" smtClean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Cysylltu </a:t>
            </a:r>
            <a:r>
              <a:rPr lang="cy-GB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gwaith pob </a:t>
            </a:r>
            <a:r>
              <a:rPr lang="cy-GB" dirty="0" smtClean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sefydliad</a:t>
            </a:r>
            <a:endParaRPr lang="en-GB" dirty="0" smtClean="0">
              <a:solidFill>
                <a:schemeClr val="bg1"/>
              </a:solidFill>
              <a:latin typeface="Frutiger 65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cy-GB" dirty="0" smtClean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Cefnogi </a:t>
            </a:r>
            <a:r>
              <a:rPr lang="cy-GB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gwelliant cynaliadwy, posibl a pharhaus </a:t>
            </a:r>
            <a:endParaRPr lang="en-GB" dirty="0" smtClean="0">
              <a:solidFill>
                <a:schemeClr val="bg1"/>
              </a:solidFill>
              <a:latin typeface="Frutiger 65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cy-GB" dirty="0" smtClean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Annog </a:t>
            </a:r>
            <a:r>
              <a:rPr lang="cy-GB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gonestrwydd a thryloywder </a:t>
            </a:r>
            <a:endParaRPr lang="en-GB" dirty="0" smtClean="0">
              <a:solidFill>
                <a:schemeClr val="bg1"/>
              </a:solidFill>
              <a:latin typeface="Frutiger 65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cy-GB" dirty="0" smtClean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Cefnogi </a:t>
            </a:r>
            <a:r>
              <a:rPr lang="cy-GB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dysgu </a:t>
            </a:r>
            <a:r>
              <a:rPr lang="cy-GB" dirty="0" smtClean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proffesiynol</a:t>
            </a:r>
            <a:endParaRPr lang="en-GB" dirty="0" smtClean="0">
              <a:solidFill>
                <a:schemeClr val="bg1"/>
              </a:solidFill>
              <a:latin typeface="Frutiger 65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cy-GB" dirty="0" smtClean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Bod </a:t>
            </a:r>
            <a:r>
              <a:rPr lang="cy-GB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yn eiddo i’r proffesiwn</a:t>
            </a:r>
            <a:endParaRPr lang="en-GB" dirty="0">
              <a:solidFill>
                <a:schemeClr val="bg1"/>
              </a:solidFill>
              <a:latin typeface="Frutiger 65"/>
              <a:cs typeface="Calibri" panose="020F0502020204030204" pitchFamily="34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587" y="143486"/>
            <a:ext cx="2222183" cy="944880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4328" y="271888"/>
            <a:ext cx="1643063" cy="507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4411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/>
        </p:nvSpPr>
        <p:spPr>
          <a:xfrm>
            <a:off x="0" y="1207672"/>
            <a:ext cx="8829675" cy="85725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y-GB" sz="2700" b="1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Sut i ddatblygu pecyn cymorth cenedlaethol i ysgolion ar gyfer hunan-arfarnu a gwella?</a:t>
            </a:r>
          </a:p>
        </p:txBody>
      </p:sp>
      <p:sp>
        <p:nvSpPr>
          <p:cNvPr id="7" name="Content Placeholder 2"/>
          <p:cNvSpPr>
            <a:spLocks noGrp="1"/>
          </p:cNvSpPr>
          <p:nvPr/>
        </p:nvSpPr>
        <p:spPr>
          <a:xfrm>
            <a:off x="676858" y="2090842"/>
            <a:ext cx="7742705" cy="2752090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cy-GB" sz="27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Dechrau: Mawrth 2018</a:t>
            </a:r>
          </a:p>
          <a:p>
            <a:pPr>
              <a:spcBef>
                <a:spcPts val="0"/>
              </a:spcBef>
            </a:pPr>
            <a:r>
              <a:rPr lang="cy-GB" sz="27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Dull eang o gyd-adeiladu</a:t>
            </a:r>
          </a:p>
          <a:p>
            <a:pPr marL="342900" lvl="1" indent="0">
              <a:spcBef>
                <a:spcPts val="0"/>
              </a:spcBef>
              <a:buNone/>
            </a:pPr>
            <a:r>
              <a:rPr lang="cy-GB" sz="27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- Rhanddeiliaid / Gweithgor</a:t>
            </a:r>
          </a:p>
          <a:p>
            <a:pPr marL="342900" lvl="1" indent="0">
              <a:spcBef>
                <a:spcPts val="0"/>
              </a:spcBef>
              <a:buNone/>
            </a:pPr>
            <a:r>
              <a:rPr lang="cy-GB" sz="27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- Ymgynghori yn ystod amrywiol ddigwyddiadau</a:t>
            </a:r>
          </a:p>
          <a:p>
            <a:pPr marL="342900" lvl="1" indent="0">
              <a:spcBef>
                <a:spcPts val="0"/>
              </a:spcBef>
              <a:buNone/>
            </a:pPr>
            <a:r>
              <a:rPr lang="cy-GB" sz="27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- Yn cael ei hwyluso gan Estyn ac OECD</a:t>
            </a:r>
          </a:p>
          <a:p>
            <a:pPr>
              <a:spcBef>
                <a:spcPts val="0"/>
              </a:spcBef>
            </a:pPr>
            <a:r>
              <a:rPr lang="cy-GB" sz="27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Treialu pecyn cymorth cenedlaethol: </a:t>
            </a:r>
            <a:r>
              <a:rPr lang="cy-GB" sz="2700" b="1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cychwyn Hydref</a:t>
            </a:r>
            <a:r>
              <a:rPr lang="cy-GB" sz="27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 2018</a:t>
            </a:r>
          </a:p>
        </p:txBody>
      </p:sp>
      <p:pic>
        <p:nvPicPr>
          <p:cNvPr id="4" name="Picture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587" y="143486"/>
            <a:ext cx="2222183" cy="944880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4328" y="271888"/>
            <a:ext cx="1643063" cy="507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5149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681" y="280021"/>
            <a:ext cx="1890522" cy="692658"/>
          </a:xfrm>
          <a:prstGeom prst="rect">
            <a:avLst/>
          </a:prstGeom>
        </p:spPr>
      </p:pic>
      <p:pic>
        <p:nvPicPr>
          <p:cNvPr id="5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6664" y="136003"/>
            <a:ext cx="1014984" cy="980694"/>
          </a:xfrm>
          <a:prstGeom prst="rect">
            <a:avLst/>
          </a:prstGeom>
        </p:spPr>
      </p:pic>
      <p:sp>
        <p:nvSpPr>
          <p:cNvPr id="13" name="Petryal 12"/>
          <p:cNvSpPr/>
          <p:nvPr/>
        </p:nvSpPr>
        <p:spPr>
          <a:xfrm>
            <a:off x="637671" y="1108393"/>
            <a:ext cx="7763435" cy="1774880"/>
          </a:xfrm>
          <a:prstGeom prst="rect">
            <a:avLst/>
          </a:prstGeom>
        </p:spPr>
        <p:txBody>
          <a:bodyPr wrap="square" lIns="64448" tIns="33736" rIns="64448" bIns="33736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GB" sz="4500" b="1" dirty="0" err="1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Adolygiad</a:t>
            </a:r>
            <a:r>
              <a:rPr lang="en-GB" sz="4500" b="1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 </a:t>
            </a:r>
            <a:r>
              <a:rPr lang="en-GB" sz="4500" b="1" dirty="0" err="1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gan</a:t>
            </a:r>
            <a:r>
              <a:rPr lang="en-GB" sz="4500" b="1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 </a:t>
            </a:r>
            <a:r>
              <a:rPr lang="en-GB" sz="4500" b="1" dirty="0" err="1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Gymheiriaid</a:t>
            </a:r>
            <a:r>
              <a:rPr lang="en-GB" sz="4500" b="1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 a </a:t>
            </a:r>
            <a:r>
              <a:rPr lang="en-GB" sz="4500" b="1" dirty="0" err="1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Dangosyddion</a:t>
            </a:r>
            <a:r>
              <a:rPr lang="en-GB" sz="4500" b="1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 </a:t>
            </a:r>
            <a:r>
              <a:rPr lang="en-GB" sz="4500" b="1" dirty="0" err="1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Gwerthuso</a:t>
            </a:r>
            <a:endParaRPr lang="en-GB" sz="4500" b="1" dirty="0">
              <a:solidFill>
                <a:schemeClr val="bg1"/>
              </a:solidFill>
              <a:latin typeface="Frutiger 65" charset="0"/>
              <a:ea typeface="Frutiger 65" charset="0"/>
              <a:cs typeface="Frutiger 65" charset="0"/>
            </a:endParaRPr>
          </a:p>
        </p:txBody>
      </p:sp>
      <p:sp>
        <p:nvSpPr>
          <p:cNvPr id="10" name="Blwch Testun 9"/>
          <p:cNvSpPr txBox="1"/>
          <p:nvPr/>
        </p:nvSpPr>
        <p:spPr>
          <a:xfrm>
            <a:off x="750435" y="3291450"/>
            <a:ext cx="7743287" cy="1360792"/>
          </a:xfrm>
          <a:prstGeom prst="rect">
            <a:avLst/>
          </a:prstGeom>
          <a:noFill/>
        </p:spPr>
        <p:txBody>
          <a:bodyPr wrap="square" lIns="64448" tIns="33736" rIns="64448" bIns="33736" rtlCol="0">
            <a:spAutoFit/>
          </a:bodyPr>
          <a:lstStyle/>
          <a:p>
            <a:pPr lvl="0" algn="ctr"/>
            <a:r>
              <a:rPr lang="cy-GB" sz="2800" b="1" dirty="0" smtClean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Arwyn Thomas</a:t>
            </a:r>
          </a:p>
          <a:p>
            <a:pPr lvl="0" algn="ctr"/>
            <a:r>
              <a:rPr lang="cy-GB" sz="2800" dirty="0" smtClean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Rheolwr Gyfarwyddwr</a:t>
            </a:r>
          </a:p>
          <a:p>
            <a:pPr lvl="0" algn="ctr"/>
            <a:r>
              <a:rPr lang="cy-GB" sz="2800" dirty="0" smtClean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GwE</a:t>
            </a:r>
            <a:endParaRPr lang="cy-GB" sz="2800" dirty="0">
              <a:solidFill>
                <a:schemeClr val="bg1"/>
              </a:solidFill>
              <a:latin typeface="Frutiger 65" charset="0"/>
              <a:ea typeface="Frutiger 65" charset="0"/>
              <a:cs typeface="Frutiger 65" charset="0"/>
            </a:endParaRPr>
          </a:p>
        </p:txBody>
      </p:sp>
      <p:sp>
        <p:nvSpPr>
          <p:cNvPr id="11" name="Blwch Testun 10"/>
          <p:cNvSpPr txBox="1"/>
          <p:nvPr/>
        </p:nvSpPr>
        <p:spPr>
          <a:xfrm>
            <a:off x="322685" y="4677167"/>
            <a:ext cx="4694487" cy="392413"/>
          </a:xfrm>
          <a:prstGeom prst="rect">
            <a:avLst/>
          </a:prstGeom>
          <a:noFill/>
        </p:spPr>
        <p:txBody>
          <a:bodyPr wrap="square" lIns="64307" tIns="34289" rIns="64307" bIns="34289" rtlCol="0">
            <a:spAutoFit/>
          </a:bodyPr>
          <a:lstStyle/>
          <a:p>
            <a:r>
              <a:rPr lang="en-GB" sz="2100" dirty="0" smtClean="0">
                <a:solidFill>
                  <a:schemeClr val="bg1"/>
                </a:solidFill>
                <a:latin typeface="Frutiger 65"/>
              </a:rPr>
              <a:t>#</a:t>
            </a:r>
            <a:r>
              <a:rPr lang="en-GB" sz="2100" dirty="0" err="1" smtClean="0">
                <a:solidFill>
                  <a:schemeClr val="bg1"/>
                </a:solidFill>
                <a:latin typeface="Frutiger 65"/>
              </a:rPr>
              <a:t>CenhadaethAddysgCymru</a:t>
            </a:r>
            <a:endParaRPr lang="cy-GB" sz="2100" dirty="0">
              <a:solidFill>
                <a:schemeClr val="bg1"/>
              </a:solidFill>
              <a:latin typeface="Frutiger 65"/>
            </a:endParaRPr>
          </a:p>
        </p:txBody>
      </p:sp>
      <p:sp>
        <p:nvSpPr>
          <p:cNvPr id="12" name="Blwch Testun 11"/>
          <p:cNvSpPr txBox="1"/>
          <p:nvPr/>
        </p:nvSpPr>
        <p:spPr>
          <a:xfrm>
            <a:off x="4317188" y="4677167"/>
            <a:ext cx="4694487" cy="392413"/>
          </a:xfrm>
          <a:prstGeom prst="rect">
            <a:avLst/>
          </a:prstGeom>
          <a:noFill/>
        </p:spPr>
        <p:txBody>
          <a:bodyPr wrap="square" lIns="64307" tIns="34289" rIns="64307" bIns="34289" rtlCol="0">
            <a:spAutoFit/>
          </a:bodyPr>
          <a:lstStyle/>
          <a:p>
            <a:pPr algn="r"/>
            <a:r>
              <a:rPr lang="en-GB" sz="2100" dirty="0" smtClean="0">
                <a:solidFill>
                  <a:schemeClr val="bg1"/>
                </a:solidFill>
                <a:latin typeface="Frutiger 65"/>
              </a:rPr>
              <a:t>#</a:t>
            </a:r>
            <a:r>
              <a:rPr lang="en-GB" sz="2100" dirty="0" err="1" smtClean="0">
                <a:solidFill>
                  <a:schemeClr val="bg1"/>
                </a:solidFill>
                <a:latin typeface="Frutiger 65"/>
              </a:rPr>
              <a:t>EducationMissionWales</a:t>
            </a:r>
            <a:endParaRPr lang="cy-GB" sz="2100" dirty="0">
              <a:solidFill>
                <a:schemeClr val="bg1"/>
              </a:solidFill>
              <a:latin typeface="Frutiger 65"/>
            </a:endParaRPr>
          </a:p>
        </p:txBody>
      </p:sp>
      <p:cxnSp>
        <p:nvCxnSpPr>
          <p:cNvPr id="15" name="Cysylltydd Syth 14"/>
          <p:cNvCxnSpPr/>
          <p:nvPr/>
        </p:nvCxnSpPr>
        <p:spPr>
          <a:xfrm>
            <a:off x="608643" y="3141080"/>
            <a:ext cx="7743287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4741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337161" y="3018649"/>
            <a:ext cx="845185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/>
            <a:r>
              <a:rPr lang="en-GB" altLang="en-US" sz="3200" b="1" dirty="0">
                <a:solidFill>
                  <a:schemeClr val="bg1"/>
                </a:solidFill>
              </a:rPr>
              <a:t>Steve Davies</a:t>
            </a:r>
          </a:p>
          <a:p>
            <a:pPr algn="ctr"/>
            <a:r>
              <a:rPr lang="en-GB" altLang="en-US" sz="3200" dirty="0" err="1">
                <a:solidFill>
                  <a:schemeClr val="bg1"/>
                </a:solidFill>
              </a:rPr>
              <a:t>Llywodraeth</a:t>
            </a:r>
            <a:r>
              <a:rPr lang="en-GB" altLang="en-US" sz="3200" dirty="0">
                <a:solidFill>
                  <a:schemeClr val="bg1"/>
                </a:solidFill>
              </a:rPr>
              <a:t> </a:t>
            </a:r>
            <a:r>
              <a:rPr lang="en-GB" altLang="en-US" sz="3200" dirty="0" err="1">
                <a:solidFill>
                  <a:schemeClr val="bg1"/>
                </a:solidFill>
              </a:rPr>
              <a:t>Cymru</a:t>
            </a:r>
            <a:endParaRPr lang="en-GB" altLang="en-US" sz="3200" dirty="0">
              <a:solidFill>
                <a:schemeClr val="bg1"/>
              </a:solidFill>
            </a:endParaRPr>
          </a:p>
        </p:txBody>
      </p:sp>
      <p:cxnSp>
        <p:nvCxnSpPr>
          <p:cNvPr id="5" name="Cysylltydd Syth 4"/>
          <p:cNvCxnSpPr/>
          <p:nvPr/>
        </p:nvCxnSpPr>
        <p:spPr>
          <a:xfrm>
            <a:off x="691442" y="2818565"/>
            <a:ext cx="7743287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681" y="280021"/>
            <a:ext cx="1890522" cy="692658"/>
          </a:xfrm>
          <a:prstGeom prst="rect">
            <a:avLst/>
          </a:prstGeom>
        </p:spPr>
      </p:pic>
      <p:pic>
        <p:nvPicPr>
          <p:cNvPr id="7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6664" y="136003"/>
            <a:ext cx="1014984" cy="980694"/>
          </a:xfrm>
          <a:prstGeom prst="rect">
            <a:avLst/>
          </a:prstGeom>
        </p:spPr>
      </p:pic>
      <p:sp>
        <p:nvSpPr>
          <p:cNvPr id="9" name="Blwch Testun 8"/>
          <p:cNvSpPr txBox="1"/>
          <p:nvPr/>
        </p:nvSpPr>
        <p:spPr>
          <a:xfrm>
            <a:off x="322685" y="4677167"/>
            <a:ext cx="4694487" cy="392413"/>
          </a:xfrm>
          <a:prstGeom prst="rect">
            <a:avLst/>
          </a:prstGeom>
          <a:noFill/>
        </p:spPr>
        <p:txBody>
          <a:bodyPr wrap="square" lIns="64307" tIns="34289" rIns="64307" bIns="34289" rtlCol="0">
            <a:spAutoFit/>
          </a:bodyPr>
          <a:lstStyle/>
          <a:p>
            <a:r>
              <a:rPr lang="en-GB" sz="2100" dirty="0" smtClean="0">
                <a:solidFill>
                  <a:schemeClr val="bg1"/>
                </a:solidFill>
                <a:latin typeface="Frutiger 65"/>
              </a:rPr>
              <a:t>#</a:t>
            </a:r>
            <a:r>
              <a:rPr lang="en-GB" sz="2100" dirty="0" err="1" smtClean="0">
                <a:solidFill>
                  <a:schemeClr val="bg1"/>
                </a:solidFill>
                <a:latin typeface="Frutiger 65"/>
              </a:rPr>
              <a:t>CenhadaethAddysgCymru</a:t>
            </a:r>
            <a:endParaRPr lang="cy-GB" sz="2100" dirty="0">
              <a:solidFill>
                <a:schemeClr val="bg1"/>
              </a:solidFill>
              <a:latin typeface="Frutiger 65"/>
            </a:endParaRPr>
          </a:p>
        </p:txBody>
      </p:sp>
      <p:sp>
        <p:nvSpPr>
          <p:cNvPr id="10" name="Blwch Testun 9"/>
          <p:cNvSpPr txBox="1"/>
          <p:nvPr/>
        </p:nvSpPr>
        <p:spPr>
          <a:xfrm>
            <a:off x="4317188" y="4677167"/>
            <a:ext cx="4694487" cy="392413"/>
          </a:xfrm>
          <a:prstGeom prst="rect">
            <a:avLst/>
          </a:prstGeom>
          <a:noFill/>
        </p:spPr>
        <p:txBody>
          <a:bodyPr wrap="square" lIns="64307" tIns="34289" rIns="64307" bIns="34289" rtlCol="0">
            <a:spAutoFit/>
          </a:bodyPr>
          <a:lstStyle/>
          <a:p>
            <a:pPr algn="r"/>
            <a:r>
              <a:rPr lang="en-GB" sz="2100" dirty="0" smtClean="0">
                <a:solidFill>
                  <a:schemeClr val="bg1"/>
                </a:solidFill>
                <a:latin typeface="Frutiger 65"/>
              </a:rPr>
              <a:t>#</a:t>
            </a:r>
            <a:r>
              <a:rPr lang="en-GB" sz="2100" dirty="0" err="1" smtClean="0">
                <a:solidFill>
                  <a:schemeClr val="bg1"/>
                </a:solidFill>
                <a:latin typeface="Frutiger 65"/>
              </a:rPr>
              <a:t>EducationMissionWales</a:t>
            </a:r>
            <a:endParaRPr lang="cy-GB" sz="2100" dirty="0">
              <a:solidFill>
                <a:schemeClr val="bg1"/>
              </a:solidFill>
              <a:latin typeface="Frutiger 65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443179" y="1621870"/>
            <a:ext cx="84518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/>
            <a:r>
              <a:rPr lang="en-US" altLang="en-US" sz="4600" b="1" dirty="0" err="1" smtClean="0">
                <a:solidFill>
                  <a:schemeClr val="bg1"/>
                </a:solidFill>
              </a:rPr>
              <a:t>Gweithdy</a:t>
            </a:r>
            <a:endParaRPr lang="en-GB" altLang="en-US" sz="4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360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681" y="280021"/>
            <a:ext cx="1890522" cy="69265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6664" y="136003"/>
            <a:ext cx="1014984" cy="980694"/>
          </a:xfrm>
          <a:prstGeom prst="rect">
            <a:avLst/>
          </a:prstGeom>
        </p:spPr>
      </p:pic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858842" y="1104901"/>
            <a:ext cx="7227887" cy="3816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1200150" indent="-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638975">
              <a:defRPr/>
            </a:pPr>
            <a:r>
              <a:rPr lang="cy-GB" sz="3200" b="1" dirty="0">
                <a:solidFill>
                  <a:prstClr val="white"/>
                </a:solidFill>
              </a:rPr>
              <a:t>Gweithdy</a:t>
            </a:r>
          </a:p>
          <a:p>
            <a:pPr defTabSz="638975">
              <a:defRPr/>
            </a:pPr>
            <a:endParaRPr lang="en-GB" altLang="en-US" sz="1200" b="1" dirty="0">
              <a:solidFill>
                <a:prstClr val="white"/>
              </a:solidFill>
            </a:endParaRPr>
          </a:p>
          <a:p>
            <a:pPr defTabSz="638975">
              <a:defRPr/>
            </a:pPr>
            <a:r>
              <a:rPr lang="cy-GB" sz="1800" b="1" dirty="0">
                <a:solidFill>
                  <a:prstClr val="white"/>
                </a:solidFill>
              </a:rPr>
              <a:t>C1</a:t>
            </a:r>
          </a:p>
          <a:p>
            <a:pPr marL="285750" indent="-285750" defTabSz="638975">
              <a:buFont typeface="Arial" panose="020B0604020202020204" pitchFamily="34" charset="0"/>
              <a:buChar char="•"/>
              <a:defRPr/>
            </a:pPr>
            <a:r>
              <a:rPr lang="cy-GB" sz="1800" dirty="0">
                <a:solidFill>
                  <a:prstClr val="white"/>
                </a:solidFill>
              </a:rPr>
              <a:t>Sut beth ddylai adolygiad gan gymheiriaid fod a sut gallwn ni osgoi bod hynny'n arolygol?</a:t>
            </a:r>
          </a:p>
          <a:p>
            <a:pPr defTabSz="638975">
              <a:defRPr/>
            </a:pPr>
            <a:endParaRPr lang="en-GB" altLang="en-US" sz="1800" dirty="0">
              <a:solidFill>
                <a:prstClr val="white"/>
              </a:solidFill>
            </a:endParaRPr>
          </a:p>
          <a:p>
            <a:pPr defTabSz="638975">
              <a:defRPr/>
            </a:pPr>
            <a:r>
              <a:rPr lang="cy-GB" sz="1800" b="1" dirty="0">
                <a:solidFill>
                  <a:prstClr val="white"/>
                </a:solidFill>
              </a:rPr>
              <a:t>C2</a:t>
            </a:r>
          </a:p>
          <a:p>
            <a:pPr marL="285750" indent="-285750" defTabSz="638975">
              <a:buFont typeface="Arial" panose="020B0604020202020204" pitchFamily="34" charset="0"/>
              <a:buChar char="•"/>
              <a:defRPr/>
            </a:pPr>
            <a:r>
              <a:rPr lang="cy-GB" sz="1800" dirty="0">
                <a:solidFill>
                  <a:prstClr val="white"/>
                </a:solidFill>
              </a:rPr>
              <a:t>Pa feysydd y mae angen i ni eu hunanwerthuso a sut bethau allai’r dangosyddion gwerthuso fod?</a:t>
            </a:r>
          </a:p>
          <a:p>
            <a:pPr marL="774000" lvl="1" indent="-285750">
              <a:buFont typeface="Courier New" panose="02070309020205020404" pitchFamily="49" charset="0"/>
              <a:buChar char="o"/>
              <a:defRPr/>
            </a:pPr>
            <a:r>
              <a:rPr lang="cy-GB" sz="1800" dirty="0">
                <a:solidFill>
                  <a:prstClr val="white"/>
                </a:solidFill>
              </a:rPr>
              <a:t>cynhwysol ac yn canolbwyntio ar anghenion y disgybl unigol ac ar lesiant</a:t>
            </a:r>
          </a:p>
          <a:p>
            <a:pPr marL="774000" lvl="1" indent="-285750">
              <a:buFont typeface="Courier New" panose="02070309020205020404" pitchFamily="49" charset="0"/>
              <a:buChar char="o"/>
              <a:defRPr/>
            </a:pPr>
            <a:r>
              <a:rPr lang="cy-GB" sz="1800" dirty="0">
                <a:solidFill>
                  <a:prstClr val="white"/>
                </a:solidFill>
              </a:rPr>
              <a:t>cydnabod cynnydd o fan cychwyn y cytunwyd arno a gwerth </a:t>
            </a:r>
            <a:r>
              <a:rPr lang="cy-GB" sz="1800" dirty="0" smtClean="0">
                <a:solidFill>
                  <a:prstClr val="white"/>
                </a:solidFill>
              </a:rPr>
              <a:t>ychwanegol</a:t>
            </a:r>
            <a:endParaRPr lang="cy-GB" sz="18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437891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681" y="280021"/>
            <a:ext cx="1890522" cy="692658"/>
          </a:xfrm>
          <a:prstGeom prst="rect">
            <a:avLst/>
          </a:prstGeom>
        </p:spPr>
      </p:pic>
      <p:pic>
        <p:nvPicPr>
          <p:cNvPr id="5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6664" y="136003"/>
            <a:ext cx="1014984" cy="980694"/>
          </a:xfrm>
          <a:prstGeom prst="rect">
            <a:avLst/>
          </a:prstGeom>
        </p:spPr>
      </p:pic>
      <p:sp>
        <p:nvSpPr>
          <p:cNvPr id="11" name="Blwch Testun 10"/>
          <p:cNvSpPr txBox="1"/>
          <p:nvPr/>
        </p:nvSpPr>
        <p:spPr>
          <a:xfrm>
            <a:off x="712299" y="2989115"/>
            <a:ext cx="7743287" cy="1053016"/>
          </a:xfrm>
          <a:prstGeom prst="rect">
            <a:avLst/>
          </a:prstGeom>
          <a:noFill/>
        </p:spPr>
        <p:txBody>
          <a:bodyPr wrap="square" lIns="64448" tIns="33736" rIns="64448" bIns="33736" rtlCol="0">
            <a:spAutoFit/>
          </a:bodyPr>
          <a:lstStyle/>
          <a:p>
            <a:pPr lvl="0" algn="ctr"/>
            <a:r>
              <a:rPr lang="en-GB" sz="3200" b="1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Steve Davies</a:t>
            </a:r>
          </a:p>
          <a:p>
            <a:pPr lvl="0" algn="ctr"/>
            <a:r>
              <a:rPr lang="en-GB" sz="3200" dirty="0" err="1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Llywodraeth</a:t>
            </a:r>
            <a:r>
              <a:rPr lang="en-GB" sz="3200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 </a:t>
            </a:r>
            <a:r>
              <a:rPr lang="en-GB" sz="3200" dirty="0" err="1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Cymru</a:t>
            </a:r>
            <a:endParaRPr lang="en-GB" sz="3200" dirty="0">
              <a:solidFill>
                <a:schemeClr val="bg1"/>
              </a:solidFill>
              <a:latin typeface="Frutiger 65" charset="0"/>
              <a:ea typeface="Frutiger 65" charset="0"/>
              <a:cs typeface="Frutiger 65" charset="0"/>
            </a:endParaRPr>
          </a:p>
        </p:txBody>
      </p:sp>
      <p:sp>
        <p:nvSpPr>
          <p:cNvPr id="10" name="Petryal 9"/>
          <p:cNvSpPr/>
          <p:nvPr/>
        </p:nvSpPr>
        <p:spPr>
          <a:xfrm>
            <a:off x="605678" y="1116697"/>
            <a:ext cx="8035120" cy="1453125"/>
          </a:xfrm>
          <a:prstGeom prst="rect">
            <a:avLst/>
          </a:prstGeom>
        </p:spPr>
        <p:txBody>
          <a:bodyPr wrap="square" lIns="64448" tIns="33736" rIns="64448" bIns="33736">
            <a:spAutoFit/>
          </a:bodyPr>
          <a:lstStyle/>
          <a:p>
            <a:pPr algn="ctr">
              <a:spcAft>
                <a:spcPts val="0"/>
              </a:spcAft>
            </a:pPr>
            <a:r>
              <a:rPr lang="cy-GB" sz="4500" b="1" dirty="0">
                <a:solidFill>
                  <a:schemeClr val="bg1"/>
                </a:solidFill>
                <a:latin typeface="Frutiger 65"/>
                <a:ea typeface="Times New Roman"/>
                <a:cs typeface="Times New Roman"/>
              </a:rPr>
              <a:t>Adborth o'r negeseuon </a:t>
            </a:r>
            <a:r>
              <a:rPr lang="cy-GB" sz="4500" b="1" dirty="0" smtClean="0">
                <a:solidFill>
                  <a:schemeClr val="bg1"/>
                </a:solidFill>
                <a:latin typeface="Frutiger 65"/>
                <a:ea typeface="Times New Roman"/>
                <a:cs typeface="Times New Roman"/>
              </a:rPr>
              <a:t>allweddol</a:t>
            </a:r>
            <a:endParaRPr lang="en-GB" sz="4500" dirty="0">
              <a:solidFill>
                <a:schemeClr val="bg1"/>
              </a:solidFill>
              <a:effectLst/>
              <a:latin typeface="Frutiger 65"/>
              <a:ea typeface="Times New Roman"/>
              <a:cs typeface="Times New Roman"/>
            </a:endParaRPr>
          </a:p>
        </p:txBody>
      </p:sp>
      <p:sp>
        <p:nvSpPr>
          <p:cNvPr id="13" name="Blwch Testun 12"/>
          <p:cNvSpPr txBox="1"/>
          <p:nvPr/>
        </p:nvSpPr>
        <p:spPr>
          <a:xfrm>
            <a:off x="322685" y="4677167"/>
            <a:ext cx="4694487" cy="392413"/>
          </a:xfrm>
          <a:prstGeom prst="rect">
            <a:avLst/>
          </a:prstGeom>
          <a:noFill/>
        </p:spPr>
        <p:txBody>
          <a:bodyPr wrap="square" lIns="64307" tIns="34289" rIns="64307" bIns="34289" rtlCol="0">
            <a:spAutoFit/>
          </a:bodyPr>
          <a:lstStyle/>
          <a:p>
            <a:r>
              <a:rPr lang="en-GB" sz="2100" dirty="0" smtClean="0">
                <a:solidFill>
                  <a:schemeClr val="bg1"/>
                </a:solidFill>
                <a:latin typeface="Frutiger 65"/>
              </a:rPr>
              <a:t>#</a:t>
            </a:r>
            <a:r>
              <a:rPr lang="en-GB" sz="2100" dirty="0" err="1" smtClean="0">
                <a:solidFill>
                  <a:schemeClr val="bg1"/>
                </a:solidFill>
                <a:latin typeface="Frutiger 65"/>
              </a:rPr>
              <a:t>CenhadaethAddysgCymru</a:t>
            </a:r>
            <a:endParaRPr lang="cy-GB" sz="2100" dirty="0">
              <a:solidFill>
                <a:schemeClr val="bg1"/>
              </a:solidFill>
              <a:latin typeface="Frutiger 65"/>
            </a:endParaRPr>
          </a:p>
        </p:txBody>
      </p:sp>
      <p:sp>
        <p:nvSpPr>
          <p:cNvPr id="14" name="Blwch Testun 13"/>
          <p:cNvSpPr txBox="1"/>
          <p:nvPr/>
        </p:nvSpPr>
        <p:spPr>
          <a:xfrm>
            <a:off x="4317188" y="4677167"/>
            <a:ext cx="4694487" cy="392413"/>
          </a:xfrm>
          <a:prstGeom prst="rect">
            <a:avLst/>
          </a:prstGeom>
          <a:noFill/>
        </p:spPr>
        <p:txBody>
          <a:bodyPr wrap="square" lIns="64307" tIns="34289" rIns="64307" bIns="34289" rtlCol="0">
            <a:spAutoFit/>
          </a:bodyPr>
          <a:lstStyle/>
          <a:p>
            <a:pPr algn="r"/>
            <a:r>
              <a:rPr lang="en-GB" sz="2100" dirty="0" smtClean="0">
                <a:solidFill>
                  <a:schemeClr val="bg1"/>
                </a:solidFill>
                <a:latin typeface="Frutiger 65"/>
              </a:rPr>
              <a:t>#</a:t>
            </a:r>
            <a:r>
              <a:rPr lang="en-GB" sz="2100" dirty="0" err="1" smtClean="0">
                <a:solidFill>
                  <a:schemeClr val="bg1"/>
                </a:solidFill>
                <a:latin typeface="Frutiger 65"/>
              </a:rPr>
              <a:t>EducationMissionWales</a:t>
            </a:r>
            <a:endParaRPr lang="cy-GB" sz="2100" dirty="0">
              <a:solidFill>
                <a:schemeClr val="bg1"/>
              </a:solidFill>
              <a:latin typeface="Frutiger 65"/>
            </a:endParaRPr>
          </a:p>
        </p:txBody>
      </p:sp>
      <p:cxnSp>
        <p:nvCxnSpPr>
          <p:cNvPr id="12" name="Cysylltydd Syth 11"/>
          <p:cNvCxnSpPr/>
          <p:nvPr/>
        </p:nvCxnSpPr>
        <p:spPr>
          <a:xfrm>
            <a:off x="628791" y="2682727"/>
            <a:ext cx="7743287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8764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681" y="280021"/>
            <a:ext cx="1890522" cy="692658"/>
          </a:xfrm>
          <a:prstGeom prst="rect">
            <a:avLst/>
          </a:prstGeom>
        </p:spPr>
      </p:pic>
      <p:pic>
        <p:nvPicPr>
          <p:cNvPr id="5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6664" y="136003"/>
            <a:ext cx="1014984" cy="980694"/>
          </a:xfrm>
          <a:prstGeom prst="rect">
            <a:avLst/>
          </a:prstGeom>
        </p:spPr>
      </p:pic>
      <p:sp>
        <p:nvSpPr>
          <p:cNvPr id="2" name="Petryal 1"/>
          <p:cNvSpPr/>
          <p:nvPr/>
        </p:nvSpPr>
        <p:spPr>
          <a:xfrm>
            <a:off x="698823" y="1891580"/>
            <a:ext cx="7701026" cy="874634"/>
          </a:xfrm>
          <a:prstGeom prst="rect">
            <a:avLst/>
          </a:prstGeom>
        </p:spPr>
        <p:txBody>
          <a:bodyPr wrap="square" lIns="64448" tIns="33736" rIns="64448" bIns="33736">
            <a:spAutoFit/>
          </a:bodyPr>
          <a:lstStyle/>
          <a:p>
            <a:pPr algn="ctr">
              <a:lnSpc>
                <a:spcPct val="130000"/>
              </a:lnSpc>
            </a:pPr>
            <a:r>
              <a:rPr lang="cy-GB" sz="4500" b="1" dirty="0" smtClean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Cloi’r sesiwn</a:t>
            </a:r>
            <a:endParaRPr lang="cy-GB" sz="4500" b="1" dirty="0">
              <a:solidFill>
                <a:schemeClr val="bg1"/>
              </a:solidFill>
              <a:latin typeface="Frutiger 65" charset="0"/>
              <a:ea typeface="Frutiger 65" charset="0"/>
              <a:cs typeface="Frutiger 65" charset="0"/>
            </a:endParaRPr>
          </a:p>
        </p:txBody>
      </p:sp>
      <p:sp>
        <p:nvSpPr>
          <p:cNvPr id="8" name="Blwch Testun 7"/>
          <p:cNvSpPr txBox="1"/>
          <p:nvPr/>
        </p:nvSpPr>
        <p:spPr>
          <a:xfrm>
            <a:off x="698823" y="3079248"/>
            <a:ext cx="7743287" cy="1545458"/>
          </a:xfrm>
          <a:prstGeom prst="rect">
            <a:avLst/>
          </a:prstGeom>
          <a:noFill/>
        </p:spPr>
        <p:txBody>
          <a:bodyPr wrap="square" lIns="64448" tIns="33736" rIns="64448" bIns="33736" rtlCol="0">
            <a:spAutoFit/>
          </a:bodyPr>
          <a:lstStyle/>
          <a:p>
            <a:pPr lvl="0" algn="ctr"/>
            <a:r>
              <a:rPr lang="en-GB" sz="3200" b="1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Steve Davies</a:t>
            </a:r>
          </a:p>
          <a:p>
            <a:pPr lvl="0" algn="ctr"/>
            <a:r>
              <a:rPr lang="en-GB" sz="3200" dirty="0" err="1" smtClean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Llywodraeth</a:t>
            </a:r>
            <a:r>
              <a:rPr lang="en-GB" sz="3200" dirty="0" smtClean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 </a:t>
            </a:r>
            <a:r>
              <a:rPr lang="en-GB" sz="3200" dirty="0" err="1" smtClean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Cymru</a:t>
            </a:r>
            <a:endParaRPr lang="en-GB" sz="3200" dirty="0">
              <a:solidFill>
                <a:schemeClr val="bg1"/>
              </a:solidFill>
              <a:latin typeface="Frutiger 65" charset="0"/>
              <a:ea typeface="Frutiger 65" charset="0"/>
              <a:cs typeface="Frutiger 65" charset="0"/>
            </a:endParaRPr>
          </a:p>
          <a:p>
            <a:pPr lvl="0" algn="ctr"/>
            <a:r>
              <a:rPr lang="en-GB" sz="3200" b="1" dirty="0" smtClean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 </a:t>
            </a:r>
            <a:endParaRPr lang="en-GB" sz="3200" dirty="0">
              <a:solidFill>
                <a:schemeClr val="bg1"/>
              </a:solidFill>
              <a:latin typeface="Frutiger 65" charset="0"/>
              <a:ea typeface="Frutiger 65" charset="0"/>
              <a:cs typeface="Frutiger 65" charset="0"/>
            </a:endParaRPr>
          </a:p>
        </p:txBody>
      </p:sp>
      <p:sp>
        <p:nvSpPr>
          <p:cNvPr id="10" name="Blwch Testun 9"/>
          <p:cNvSpPr txBox="1"/>
          <p:nvPr/>
        </p:nvSpPr>
        <p:spPr>
          <a:xfrm>
            <a:off x="322685" y="4677167"/>
            <a:ext cx="4694487" cy="392413"/>
          </a:xfrm>
          <a:prstGeom prst="rect">
            <a:avLst/>
          </a:prstGeom>
          <a:noFill/>
        </p:spPr>
        <p:txBody>
          <a:bodyPr wrap="square" lIns="64307" tIns="34289" rIns="64307" bIns="34289" rtlCol="0">
            <a:spAutoFit/>
          </a:bodyPr>
          <a:lstStyle/>
          <a:p>
            <a:r>
              <a:rPr lang="en-GB" sz="2100" dirty="0" smtClean="0">
                <a:solidFill>
                  <a:schemeClr val="bg1"/>
                </a:solidFill>
                <a:latin typeface="Frutiger 65"/>
              </a:rPr>
              <a:t>#</a:t>
            </a:r>
            <a:r>
              <a:rPr lang="en-GB" sz="2100" dirty="0" err="1" smtClean="0">
                <a:solidFill>
                  <a:schemeClr val="bg1"/>
                </a:solidFill>
                <a:latin typeface="Frutiger 65"/>
              </a:rPr>
              <a:t>CenhadaethAddysgCymru</a:t>
            </a:r>
            <a:endParaRPr lang="cy-GB" sz="2100" dirty="0">
              <a:solidFill>
                <a:schemeClr val="bg1"/>
              </a:solidFill>
              <a:latin typeface="Frutiger 65"/>
            </a:endParaRPr>
          </a:p>
        </p:txBody>
      </p:sp>
      <p:sp>
        <p:nvSpPr>
          <p:cNvPr id="11" name="Blwch Testun 10"/>
          <p:cNvSpPr txBox="1"/>
          <p:nvPr/>
        </p:nvSpPr>
        <p:spPr>
          <a:xfrm>
            <a:off x="4317188" y="4677167"/>
            <a:ext cx="4694487" cy="392413"/>
          </a:xfrm>
          <a:prstGeom prst="rect">
            <a:avLst/>
          </a:prstGeom>
          <a:noFill/>
        </p:spPr>
        <p:txBody>
          <a:bodyPr wrap="square" lIns="64307" tIns="34289" rIns="64307" bIns="34289" rtlCol="0">
            <a:spAutoFit/>
          </a:bodyPr>
          <a:lstStyle/>
          <a:p>
            <a:pPr algn="r"/>
            <a:r>
              <a:rPr lang="en-GB" sz="2100" dirty="0" smtClean="0">
                <a:solidFill>
                  <a:schemeClr val="bg1"/>
                </a:solidFill>
                <a:latin typeface="Frutiger 65"/>
              </a:rPr>
              <a:t>#</a:t>
            </a:r>
            <a:r>
              <a:rPr lang="en-GB" sz="2100" dirty="0" err="1" smtClean="0">
                <a:solidFill>
                  <a:schemeClr val="bg1"/>
                </a:solidFill>
                <a:latin typeface="Frutiger 65"/>
              </a:rPr>
              <a:t>EducationMissionWales</a:t>
            </a:r>
            <a:endParaRPr lang="cy-GB" sz="2100" dirty="0">
              <a:solidFill>
                <a:schemeClr val="bg1"/>
              </a:solidFill>
              <a:latin typeface="Frutiger 65"/>
            </a:endParaRPr>
          </a:p>
        </p:txBody>
      </p:sp>
      <p:cxnSp>
        <p:nvCxnSpPr>
          <p:cNvPr id="12" name="Cysylltydd Syth 11"/>
          <p:cNvCxnSpPr/>
          <p:nvPr/>
        </p:nvCxnSpPr>
        <p:spPr>
          <a:xfrm>
            <a:off x="656561" y="2974475"/>
            <a:ext cx="7743287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5217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6417" y="1543786"/>
            <a:ext cx="3419626" cy="1252898"/>
          </a:xfrm>
          <a:prstGeom prst="rect">
            <a:avLst/>
          </a:prstGeom>
        </p:spPr>
      </p:pic>
      <p:pic>
        <p:nvPicPr>
          <p:cNvPr id="5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8000" y="1679887"/>
            <a:ext cx="1014984" cy="980694"/>
          </a:xfrm>
          <a:prstGeom prst="rect">
            <a:avLst/>
          </a:prstGeom>
        </p:spPr>
      </p:pic>
      <p:sp>
        <p:nvSpPr>
          <p:cNvPr id="13" name="Blwch Testun 12"/>
          <p:cNvSpPr txBox="1"/>
          <p:nvPr/>
        </p:nvSpPr>
        <p:spPr>
          <a:xfrm>
            <a:off x="322687" y="4677175"/>
            <a:ext cx="4694487" cy="392413"/>
          </a:xfrm>
          <a:prstGeom prst="rect">
            <a:avLst/>
          </a:prstGeom>
          <a:noFill/>
        </p:spPr>
        <p:txBody>
          <a:bodyPr wrap="square" lIns="64307" tIns="34289" rIns="64307" bIns="34289" rtlCol="0">
            <a:spAutoFit/>
          </a:bodyPr>
          <a:lstStyle/>
          <a:p>
            <a:r>
              <a:rPr lang="en-GB" sz="2100" dirty="0" smtClean="0">
                <a:solidFill>
                  <a:schemeClr val="bg1"/>
                </a:solidFill>
                <a:latin typeface="Frutiger 65"/>
              </a:rPr>
              <a:t>#</a:t>
            </a:r>
            <a:r>
              <a:rPr lang="en-GB" sz="2100" dirty="0" err="1" smtClean="0">
                <a:solidFill>
                  <a:schemeClr val="bg1"/>
                </a:solidFill>
                <a:latin typeface="Frutiger 65"/>
              </a:rPr>
              <a:t>CenhadaethAddysgCymru</a:t>
            </a:r>
            <a:endParaRPr lang="cy-GB" sz="2100" dirty="0">
              <a:solidFill>
                <a:schemeClr val="bg1"/>
              </a:solidFill>
              <a:latin typeface="Frutiger 65"/>
            </a:endParaRPr>
          </a:p>
        </p:txBody>
      </p:sp>
      <p:sp>
        <p:nvSpPr>
          <p:cNvPr id="14" name="Blwch Testun 13"/>
          <p:cNvSpPr txBox="1"/>
          <p:nvPr/>
        </p:nvSpPr>
        <p:spPr>
          <a:xfrm>
            <a:off x="4317188" y="4677175"/>
            <a:ext cx="4694487" cy="392413"/>
          </a:xfrm>
          <a:prstGeom prst="rect">
            <a:avLst/>
          </a:prstGeom>
          <a:noFill/>
        </p:spPr>
        <p:txBody>
          <a:bodyPr wrap="square" lIns="64307" tIns="34289" rIns="64307" bIns="34289" rtlCol="0">
            <a:spAutoFit/>
          </a:bodyPr>
          <a:lstStyle/>
          <a:p>
            <a:pPr algn="r"/>
            <a:r>
              <a:rPr lang="en-GB" sz="2100" dirty="0" smtClean="0">
                <a:solidFill>
                  <a:schemeClr val="bg1"/>
                </a:solidFill>
                <a:latin typeface="Frutiger 65"/>
              </a:rPr>
              <a:t>#</a:t>
            </a:r>
            <a:r>
              <a:rPr lang="en-GB" sz="2100" dirty="0" err="1" smtClean="0">
                <a:solidFill>
                  <a:schemeClr val="bg1"/>
                </a:solidFill>
                <a:latin typeface="Frutiger 65"/>
              </a:rPr>
              <a:t>EducationMissionWales</a:t>
            </a:r>
            <a:endParaRPr lang="cy-GB" sz="2100" dirty="0">
              <a:solidFill>
                <a:schemeClr val="bg1"/>
              </a:solidFill>
              <a:latin typeface="Frutiger 65"/>
            </a:endParaRPr>
          </a:p>
        </p:txBody>
      </p:sp>
      <p:sp>
        <p:nvSpPr>
          <p:cNvPr id="2" name="Petryal 1"/>
          <p:cNvSpPr/>
          <p:nvPr/>
        </p:nvSpPr>
        <p:spPr>
          <a:xfrm>
            <a:off x="1532456" y="2832948"/>
            <a:ext cx="5900732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sz="2600" b="1" dirty="0">
                <a:solidFill>
                  <a:schemeClr val="bg1"/>
                </a:solidFill>
                <a:latin typeface="Frutiger 65" charset="0"/>
                <a:ea typeface="Frutiger 65" charset="0"/>
                <a:cs typeface="Frutiger 65" charset="0"/>
              </a:rPr>
              <a:t>www.llyw.cymru/cwricwlwmigymru </a:t>
            </a:r>
          </a:p>
        </p:txBody>
      </p:sp>
    </p:spTree>
    <p:extLst>
      <p:ext uri="{BB962C8B-B14F-4D97-AF65-F5344CB8AC3E}">
        <p14:creationId xmlns:p14="http://schemas.microsoft.com/office/powerpoint/2010/main" val="36281649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3DBAA1FE-D64A-42B4-A7B2-C4DFEC0DCF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32318"/>
            <a:ext cx="8229600" cy="3394472"/>
          </a:xfrm>
        </p:spPr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endParaRPr lang="en-GB" dirty="0">
              <a:solidFill>
                <a:schemeClr val="bg1"/>
              </a:solidFill>
              <a:latin typeface="Frutiger 65"/>
              <a:cs typeface="Calibri" panose="020F0502020204030204" pitchFamily="34" charset="0"/>
            </a:endParaRPr>
          </a:p>
          <a:p>
            <a:pPr lvl="0"/>
            <a:r>
              <a:rPr lang="cy-GB" sz="20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Bod yn glir ynghylch y gwahaniaeth mewn </a:t>
            </a:r>
            <a:r>
              <a:rPr lang="cy-GB" sz="2000" b="1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diben a swyddogaeth</a:t>
            </a:r>
            <a:r>
              <a:rPr lang="cy-GB" sz="20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 </a:t>
            </a:r>
            <a:r>
              <a:rPr lang="cy-GB" sz="2000" dirty="0" smtClean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rhwng:</a:t>
            </a:r>
          </a:p>
          <a:p>
            <a:pPr lvl="2"/>
            <a:r>
              <a:rPr lang="cy-GB" dirty="0" smtClean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systemau atebolrwydd</a:t>
            </a:r>
          </a:p>
          <a:p>
            <a:pPr lvl="2"/>
            <a:r>
              <a:rPr lang="cy-GB" dirty="0" smtClean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y </a:t>
            </a:r>
            <a:r>
              <a:rPr lang="cy-GB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ffordd mae ysgolion a systemau’n cadw golwg ar safonau ac yn meincnodi </a:t>
            </a:r>
            <a:r>
              <a:rPr lang="cy-GB" dirty="0" smtClean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cynnydd</a:t>
            </a:r>
          </a:p>
          <a:p>
            <a:pPr lvl="2"/>
            <a:r>
              <a:rPr lang="cy-GB" dirty="0" smtClean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y </a:t>
            </a:r>
            <a:r>
              <a:rPr lang="cy-GB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ffordd mae athrawon yn defnyddio asesiadau mewn modd diagnostig yn yr ystafell 	  ddosbarth.  </a:t>
            </a:r>
          </a:p>
          <a:p>
            <a:pPr marL="82296" indent="0">
              <a:buNone/>
            </a:pPr>
            <a:endParaRPr lang="en-GB" sz="2000" dirty="0">
              <a:solidFill>
                <a:schemeClr val="bg1"/>
              </a:solidFill>
              <a:latin typeface="Frutiger 65"/>
              <a:cs typeface="Calibri" panose="020F0502020204030204" pitchFamily="34" charset="0"/>
            </a:endParaRPr>
          </a:p>
          <a:p>
            <a:pPr lvl="0"/>
            <a:r>
              <a:rPr lang="cy-GB" sz="20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Mae lle i </a:t>
            </a:r>
            <a:r>
              <a:rPr lang="cy-GB" sz="2000" b="1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ddata mawr ac i ddata bach</a:t>
            </a:r>
            <a:r>
              <a:rPr lang="cy-GB" sz="20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. Ychydig o ddefnydd sydd i ddata mawr ar eu pen eu hunain.  Mae’n bosib defnyddio data bach i helpu i egluro problemau y mae data mawr yn eu codi.</a:t>
            </a:r>
          </a:p>
          <a:p>
            <a:pPr marL="82296" indent="0">
              <a:buNone/>
            </a:pPr>
            <a:endParaRPr lang="en-GB" sz="2000" dirty="0">
              <a:solidFill>
                <a:schemeClr val="bg1"/>
              </a:solidFill>
              <a:latin typeface="Frutiger 65"/>
              <a:cs typeface="Calibri" panose="020F0502020204030204" pitchFamily="34" charset="0"/>
            </a:endParaRPr>
          </a:p>
          <a:p>
            <a:pPr lvl="0"/>
            <a:r>
              <a:rPr lang="cy-GB" sz="20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Mae adolygu gan gymheiriaid, astudio gwersi, gwaith ymchwil ar y cyd a </a:t>
            </a:r>
            <a:r>
              <a:rPr lang="cy-GB" sz="2000" dirty="0" err="1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hunanarfarnu</a:t>
            </a:r>
            <a:r>
              <a:rPr lang="cy-GB" sz="20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 gan ysgolion yn gallu bod yn ffyrdd da iawn o ddefnyddio data bach (a data mawr) yn effeithiol</a:t>
            </a:r>
            <a:r>
              <a:rPr lang="cy-GB" sz="2000" b="1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.</a:t>
            </a:r>
          </a:p>
          <a:p>
            <a:endParaRPr lang="en-GB" dirty="0">
              <a:solidFill>
                <a:schemeClr val="bg1"/>
              </a:solidFill>
              <a:latin typeface="Frutiger 65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xmlns="" id="{E61C4CDA-8F6F-4CFD-97AB-92292C877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y-GB" sz="2700" b="1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Gwersi a ddysgwyd o Uwchgynhadledd ARC yn 2017</a:t>
            </a:r>
          </a:p>
        </p:txBody>
      </p:sp>
    </p:spTree>
    <p:extLst>
      <p:ext uri="{BB962C8B-B14F-4D97-AF65-F5344CB8AC3E}">
        <p14:creationId xmlns:p14="http://schemas.microsoft.com/office/powerpoint/2010/main" val="251830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28150842-0E88-4D2A-82BF-7A7518B73B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57765"/>
            <a:ext cx="8229600" cy="3583449"/>
          </a:xfrm>
        </p:spPr>
        <p:txBody>
          <a:bodyPr>
            <a:normAutofit/>
          </a:bodyPr>
          <a:lstStyle/>
          <a:p>
            <a:pPr lvl="0"/>
            <a:endParaRPr lang="nb-NO" b="1" dirty="0">
              <a:solidFill>
                <a:schemeClr val="bg1"/>
              </a:solidFill>
              <a:latin typeface="Frutiger 65"/>
              <a:cs typeface="Calibri" panose="020F0502020204030204" pitchFamily="34" charset="0"/>
            </a:endParaRPr>
          </a:p>
          <a:p>
            <a:pPr lvl="0"/>
            <a:r>
              <a:rPr lang="cy-GB" sz="18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Ystyriwch sut mae defnyddio </a:t>
            </a:r>
            <a:r>
              <a:rPr lang="cy-GB" sz="1800" b="1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samplau</a:t>
            </a:r>
            <a:r>
              <a:rPr lang="cy-GB" sz="18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 i fonitro safonau cyffredinol, ac i lywio polisïau a’r broses o neilltuo adnoddau.</a:t>
            </a:r>
          </a:p>
          <a:p>
            <a:pPr marL="82296" indent="0">
              <a:buNone/>
            </a:pPr>
            <a:endParaRPr lang="en-GB" sz="1800" dirty="0">
              <a:solidFill>
                <a:schemeClr val="bg1"/>
              </a:solidFill>
              <a:latin typeface="Frutiger 65"/>
              <a:cs typeface="Calibri" panose="020F0502020204030204" pitchFamily="34" charset="0"/>
            </a:endParaRPr>
          </a:p>
          <a:p>
            <a:pPr lvl="0"/>
            <a:r>
              <a:rPr lang="cy-GB" sz="18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Wrth gynllunio system atebolrwydd, </a:t>
            </a:r>
            <a:r>
              <a:rPr lang="cy-GB" sz="1800" b="1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mae angen cynnwys athrawon ac arweinwyr ysgolion.</a:t>
            </a:r>
            <a:r>
              <a:rPr lang="cy-GB" sz="18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  Mae angen nodi’r canlyniadau negyddol posib a gweithio gyda’r holl </a:t>
            </a:r>
            <a:r>
              <a:rPr lang="cy-GB" sz="1800" dirty="0" err="1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randdeiliaid</a:t>
            </a:r>
            <a:r>
              <a:rPr lang="cy-GB" sz="1800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 er mwyn ceisio lleihau’r canlyniadau negyddol, yn ogystal â datblygu perchnogaeth.</a:t>
            </a:r>
          </a:p>
          <a:p>
            <a:endParaRPr lang="en-GB" dirty="0">
              <a:solidFill>
                <a:schemeClr val="bg1"/>
              </a:solidFill>
              <a:latin typeface="Frutiger 65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xmlns="" id="{D554E99C-F3CA-4115-9E08-860A61C52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y-GB" sz="2700" b="1" dirty="0">
                <a:solidFill>
                  <a:schemeClr val="bg1"/>
                </a:solidFill>
                <a:latin typeface="Frutiger 65"/>
                <a:cs typeface="Calibri" panose="020F0502020204030204" pitchFamily="34" charset="0"/>
              </a:rPr>
              <a:t>Gwersi a ddysgwyd o Uwchgynhadledd ARC yn 2017</a:t>
            </a:r>
          </a:p>
        </p:txBody>
      </p:sp>
    </p:spTree>
    <p:extLst>
      <p:ext uri="{BB962C8B-B14F-4D97-AF65-F5344CB8AC3E}">
        <p14:creationId xmlns:p14="http://schemas.microsoft.com/office/powerpoint/2010/main" val="76407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4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2.xml.rels>&#65279;<?xml version="1.0" encoding="utf-8"?><Relationships xmlns="http://schemas.openxmlformats.org/package/2006/relationships"><Relationship Type="http://schemas.openxmlformats.org/officeDocument/2006/relationships/customXmlProps" Target="/customXML/itemProps2.xml" Id="Rd3c4172d526e4b2384ade4b889302c76" /></Relationships>
</file>

<file path=customXML/item2.xml><?xml version="1.0" encoding="utf-8"?>
<metadata xmlns="http://www.objective.com/ecm/document/metadata/FF3C5B18883D4E21973B57C2EEED7FD1" version="1.0.0">
  <systemFields>
    <field name="Objective-Id">
      <value order="0">A22553595</value>
    </field>
    <field name="Objective-Title">
      <value order="0">Primary Headteacher Conference presentation - Venue Cymru - Arena - 7 June  2018 - Welsh FINAL</value>
    </field>
    <field name="Objective-Description">
      <value order="0"/>
    </field>
    <field name="Objective-CreationStamp">
      <value order="0">2018-06-03T21:46:06Z</value>
    </field>
    <field name="Objective-IsApproved">
      <value order="0">false</value>
    </field>
    <field name="Objective-IsPublished">
      <value order="0">true</value>
    </field>
    <field name="Objective-DatePublished">
      <value order="0">2018-06-06T10:09:41Z</value>
    </field>
    <field name="Objective-ModificationStamp">
      <value order="0">2018-06-06T10:10:01Z</value>
    </field>
    <field name="Objective-Owner">
      <value order="0">Hughes, Haydon (EPS - Digital and Strategic Comms)</value>
    </field>
    <field name="Objective-Path">
      <value order="0">Objective Global Folder:Business File Plan:Education &amp; Public Services (EPS):Education &amp; Public Services (EPS) - Operations Directorate:1 - Save:6. EPS Digital &amp; Strategic Communications:Strategic Communications &amp; Marketing - Education &amp; Welsh Language:Communications &amp; Marketing:Projects/ Campaigns:EPS Digital &amp;Strategic Communications - Communications &amp; Marketing - Primary Conferences - June 2018:GwE - 7 June 2018</value>
    </field>
    <field name="Objective-Parent">
      <value order="0">GwE - 7 June 2018</value>
    </field>
    <field name="Objective-State">
      <value order="0">Published</value>
    </field>
    <field name="Objective-VersionId">
      <value order="0">vA44889893</value>
    </field>
    <field name="Objective-Version">
      <value order="0">7.0</value>
    </field>
    <field name="Objective-VersionNumber">
      <value order="0">9</value>
    </field>
    <field name="Objective-VersionComment">
      <value order="0"/>
    </field>
    <field name="Objective-FileNumber">
      <value order="0">qA1344257</value>
    </field>
    <field name="Objective-Classification">
      <value order="0">Official</value>
    </field>
    <field name="Objective-Caveats">
      <value order="0"/>
    </field>
  </systemFields>
  <catalogues>
    <catalogue name="Document Type Catalogue" type="type" ori="id:cA14">
      <field name="Objective-Language">
        <value order="0">English (eng)</value>
      </field>
      <field name="Objective-Date Acquired">
        <value order="0">2018-06-03T22:59:59Z</value>
      </field>
      <field name="Objective-What to Keep">
        <value order="0">No</value>
      </field>
      <field name="Objective-Official Translation">
        <value order="0"/>
      </field>
      <field name="Objective-Connect Creator">
        <value order="0"/>
      </field>
    </catalogue>
  </catalogues>
</metadata>
</file>

<file path=customXML/itemProps2.xml><?xml version="1.0" encoding="utf-8"?>
<ds:datastoreItem xmlns:ds="http://schemas.openxmlformats.org/officeDocument/2006/customXml" ds:itemID="{5745109E-2DDF-40CB-AC2B-FF9B10C90820}">
  <ds:schemaRefs>
    <ds:schemaRef ds:uri="http://www.objective.com/ecm/document/metadata/FF3C5B18883D4E21973B57C2EEED7FD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3540</TotalTime>
  <Words>6067</Words>
  <Application>Microsoft Office PowerPoint</Application>
  <PresentationFormat>Sioe Ar-sgrin (16:9)</PresentationFormat>
  <Paragraphs>539</Paragraphs>
  <Slides>77</Slides>
  <Notes>18</Notes>
  <HiddenSlides>2</HiddenSlides>
  <MMClips>0</MMClips>
  <ScaleCrop>false</ScaleCrop>
  <HeadingPairs>
    <vt:vector size="4" baseType="variant">
      <vt:variant>
        <vt:lpstr>Thema</vt:lpstr>
      </vt:variant>
      <vt:variant>
        <vt:i4>2</vt:i4>
      </vt:variant>
      <vt:variant>
        <vt:lpstr>Teitlau Sleidiau</vt:lpstr>
      </vt:variant>
      <vt:variant>
        <vt:i4>77</vt:i4>
      </vt:variant>
    </vt:vector>
  </HeadingPairs>
  <TitlesOfParts>
    <vt:vector size="79" baseType="lpstr">
      <vt:lpstr>Office Theme</vt:lpstr>
      <vt:lpstr>41_Office Theme</vt:lpstr>
      <vt:lpstr>Cyflwyniad PowerPoint</vt:lpstr>
      <vt:lpstr>Cyflwyniad PowerPoint</vt:lpstr>
      <vt:lpstr>Cyflwyniad PowerPoint</vt:lpstr>
      <vt:lpstr>Cyflwyniad PowerPoint</vt:lpstr>
      <vt:lpstr>Cynllun Cydweithredol yr Atlantic Rim</vt:lpstr>
      <vt:lpstr>Y Chwe Chwestiwn ar gyfer System Asesu ac Atebolrwydd</vt:lpstr>
      <vt:lpstr>Pwysigrwydd meddwl am y canlyniadau cyffredinol –  yr ecosystem gyfan</vt:lpstr>
      <vt:lpstr>Gwersi a ddysgwyd o Uwchgynhadledd ARC yn 2017</vt:lpstr>
      <vt:lpstr>Gwersi a ddysgwyd o Uwchgynhadledd ARC yn 2017</vt:lpstr>
      <vt:lpstr>Gwersi a ddysgwyd o Uwchgynhadledd ARC yn 2017</vt:lpstr>
      <vt:lpstr>Cyflwyniad PowerPoint</vt:lpstr>
      <vt:lpstr> Pum elfen allweddol system atebolrwydd effeithiol </vt:lpstr>
      <vt:lpstr>Yn rhy aml, mae systemau atebolrwydd allanol lle mae llawer yn y fantol yn arwain at:</vt:lpstr>
      <vt:lpstr> Pum elfen allweddol system atebolrwydd effeithiol </vt:lpstr>
      <vt:lpstr>Arweinwyr yn gosod y naws yn eu cyd-destun eu hunain</vt:lpstr>
      <vt:lpstr>Gwyliadwriaeth neu Atebolrwydd ar y Cyd </vt:lpstr>
      <vt:lpstr>Cyflwyniad PowerPoint</vt:lpstr>
      <vt:lpstr>Cyflwyniad PowerPoint</vt:lpstr>
      <vt:lpstr>Cyflwyniad PowerPoint</vt:lpstr>
      <vt:lpstr>Yr her</vt:lpstr>
      <vt:lpstr>Mae llwyddiant y cwricwlwm newydd yn golygu</vt:lpstr>
      <vt:lpstr>Cylch Gorchwyl Adolygiad Estyn   </vt:lpstr>
      <vt:lpstr>Beth sydd ei angen o atebolrwydd ac arolygu?</vt:lpstr>
      <vt:lpstr>Ystyriaethau</vt:lpstr>
      <vt:lpstr>Arolygiaeth Ddysgu </vt:lpstr>
      <vt:lpstr>Cryfderau Estyn</vt:lpstr>
      <vt:lpstr>Hyblygrwydd o ran Ychwanegu Gwerth</vt:lpstr>
      <vt:lpstr> Safonau a Dibenion</vt:lpstr>
      <vt:lpstr>Cytundebau Arolygu Newydd</vt:lpstr>
      <vt:lpstr>Ystyriaethau Arolygu</vt:lpstr>
      <vt:lpstr>Effeithiau Croes ‘Llawer yn y Fantol’</vt:lpstr>
      <vt:lpstr>Graddio Cyfunol ac Effeithiau Llawer yn y Fantol</vt:lpstr>
      <vt:lpstr>Arolygu a Diwygio</vt:lpstr>
      <vt:lpstr>Arolygu Beth sy’n Bwysig</vt:lpstr>
      <vt:lpstr>Sicrwydd a Gwella</vt:lpstr>
      <vt:lpstr>Hunanwerthuso ar gyfer Dysgu</vt:lpstr>
      <vt:lpstr>Safbwyntiau Allanol</vt:lpstr>
      <vt:lpstr>Arolygu a Hyder y Cyhoedd</vt:lpstr>
      <vt:lpstr>Cynnydd fesul cam tuag at Hunanwerthuso wedi’u Dilysu</vt:lpstr>
      <vt:lpstr>Cymorth Gwell gan Estyn ar gyfer Diwygio</vt:lpstr>
      <vt:lpstr>Gwerthuso mewn Testun</vt:lpstr>
      <vt:lpstr>Hunanwerthuso wedi’u Dilysu a Enillwyd</vt:lpstr>
      <vt:lpstr>Arolygiadau Diagnostig</vt:lpstr>
      <vt:lpstr>Camau Dilynol sy’n Fwy Hyblyg</vt:lpstr>
      <vt:lpstr>Cryfhau Nodweddion Thematig</vt:lpstr>
      <vt:lpstr>Gwerthuso ar Lefel Systemau</vt:lpstr>
      <vt:lpstr>Atebolrwydd Ehangach</vt:lpstr>
      <vt:lpstr>Cyflwyniad PowerPoint</vt:lpstr>
      <vt:lpstr> Negeseuon yr Adroddiad </vt:lpstr>
      <vt:lpstr>Cyflwyniad PowerPoint</vt:lpstr>
      <vt:lpstr>Cyflwyniad PowerPoint</vt:lpstr>
      <vt:lpstr>Cyflwyniad PowerPoint</vt:lpstr>
      <vt:lpstr>Cyflwyniad PowerPoint</vt:lpstr>
      <vt:lpstr>Cyflwyniad PowerPoint</vt:lpstr>
      <vt:lpstr>Cyflwyniad PowerPoint</vt:lpstr>
      <vt:lpstr>Cyflwyniad PowerPoint</vt:lpstr>
      <vt:lpstr>Cyflwyniad PowerPoint</vt:lpstr>
      <vt:lpstr>Cyflwyniad PowerPoint</vt:lpstr>
      <vt:lpstr>Cyflwyniad PowerPoint</vt:lpstr>
      <vt:lpstr>Cyflwyniad PowerPoint</vt:lpstr>
      <vt:lpstr>Cyflwyniad PowerPoint</vt:lpstr>
      <vt:lpstr>Cyflwyniad PowerPoint</vt:lpstr>
      <vt:lpstr>Cyflwyniad PowerPoint</vt:lpstr>
      <vt:lpstr>Cyflwyniad PowerPoint</vt:lpstr>
      <vt:lpstr>Cyflwyniad PowerPoint</vt:lpstr>
      <vt:lpstr>Pethau i roi’r gorau i’w gwneud</vt:lpstr>
      <vt:lpstr>Pethau i roi’r gorau i’w gwneud</vt:lpstr>
      <vt:lpstr>Cyflwyniad PowerPoint</vt:lpstr>
      <vt:lpstr>Gweithgaredd 2:  Egwyddorion arwain ar gyfer creu pecyn cymorth cenedlaethol i ysgolion ar gyfer hunan-arfarnu a gwella   </vt:lpstr>
      <vt:lpstr>Egwyddorion arwain ar gyfer creu pecyn cymorth cenedlaethol i ysgolion ar gyfer hunan-arfarnu a gwella</vt:lpstr>
      <vt:lpstr>Cyflwyniad PowerPoint</vt:lpstr>
      <vt:lpstr>Cyflwyniad PowerPoint</vt:lpstr>
      <vt:lpstr>Cyflwyniad PowerPoint</vt:lpstr>
      <vt:lpstr>Cyflwyniad PowerPoint</vt:lpstr>
      <vt:lpstr>Cyflwyniad PowerPoint</vt:lpstr>
      <vt:lpstr>Cyflwyniad PowerPoint</vt:lpstr>
      <vt:lpstr>Cyflwyniad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Hollie Edwards</dc:creator>
  <cp:lastModifiedBy>Hughes, Haydon (EPS - Digital and Strategic Comms)</cp:lastModifiedBy>
  <cp:revision>233</cp:revision>
  <dcterms:created xsi:type="dcterms:W3CDTF">2017-09-21T08:19:29Z</dcterms:created>
  <dcterms:modified xsi:type="dcterms:W3CDTF">2018-06-06T10:08:23Z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hecked by">
    <vt:lpwstr>32123</vt:lpwstr>
  </property>
  <property fmtid="{D5CDD505-2E9C-101B-9397-08002B2CF9AE}" pid="3" name="Objective-Id">
    <vt:lpwstr>A22553595</vt:lpwstr>
  </property>
  <property fmtid="{D5CDD505-2E9C-101B-9397-08002B2CF9AE}" pid="4" name="Objective-Title">
    <vt:lpwstr>Primary Headteacher Conference presentation - Venue Cymru - Arena - 7 June  2018 - Welsh FINAL</vt:lpwstr>
  </property>
  <property fmtid="{D5CDD505-2E9C-101B-9397-08002B2CF9AE}" pid="5" name="Objective-Comment">
    <vt:lpwstr/>
  </property>
  <property fmtid="{D5CDD505-2E9C-101B-9397-08002B2CF9AE}" pid="6" name="Objective-CreationStamp">
    <vt:filetime>2018-06-03T21:46:13Z</vt:filetime>
  </property>
  <property fmtid="{D5CDD505-2E9C-101B-9397-08002B2CF9AE}" pid="7" name="Objective-IsApproved">
    <vt:bool>false</vt:bool>
  </property>
  <property fmtid="{D5CDD505-2E9C-101B-9397-08002B2CF9AE}" pid="8" name="Objective-IsPublished">
    <vt:bool>true</vt:bool>
  </property>
  <property fmtid="{D5CDD505-2E9C-101B-9397-08002B2CF9AE}" pid="9" name="Objective-DatePublished">
    <vt:filetime>2018-06-06T10:09:41Z</vt:filetime>
  </property>
  <property fmtid="{D5CDD505-2E9C-101B-9397-08002B2CF9AE}" pid="10" name="Objective-ModificationStamp">
    <vt:filetime>2018-06-06T10:10:01Z</vt:filetime>
  </property>
  <property fmtid="{D5CDD505-2E9C-101B-9397-08002B2CF9AE}" pid="11" name="Objective-Owner">
    <vt:lpwstr>Hughes, Haydon (EPS - Digital and Strategic Comms)</vt:lpwstr>
  </property>
  <property fmtid="{D5CDD505-2E9C-101B-9397-08002B2CF9AE}" pid="12" name="Objective-Path">
    <vt:lpwstr>Objective Global Folder:Business File Plan:Education &amp; Public Services (EPS):Education &amp; Public Services (EPS) - Operations Directorate:1 - Save:6. EPS Digital &amp; Strategic Communications:Strategic Communications &amp; Marketing - Education &amp; Welsh Language:Communications &amp; Marketing:Projects/ Campaigns:EPS Digital &amp;Strategic Communications - Communications &amp; Marketing - Primary Conferences - June 2018:GwE - 7 June 2018:</vt:lpwstr>
  </property>
  <property fmtid="{D5CDD505-2E9C-101B-9397-08002B2CF9AE}" pid="13" name="Objective-Parent">
    <vt:lpwstr>GwE - 7 June 2018</vt:lpwstr>
  </property>
  <property fmtid="{D5CDD505-2E9C-101B-9397-08002B2CF9AE}" pid="14" name="Objective-State">
    <vt:lpwstr>Published</vt:lpwstr>
  </property>
  <property fmtid="{D5CDD505-2E9C-101B-9397-08002B2CF9AE}" pid="15" name="Objective-Version">
    <vt:lpwstr>7.0</vt:lpwstr>
  </property>
  <property fmtid="{D5CDD505-2E9C-101B-9397-08002B2CF9AE}" pid="16" name="Objective-VersionNumber">
    <vt:r8>9</vt:r8>
  </property>
  <property fmtid="{D5CDD505-2E9C-101B-9397-08002B2CF9AE}" pid="17" name="Objective-VersionComment">
    <vt:lpwstr/>
  </property>
  <property fmtid="{D5CDD505-2E9C-101B-9397-08002B2CF9AE}" pid="18" name="Objective-FileNumber">
    <vt:lpwstr/>
  </property>
  <property fmtid="{D5CDD505-2E9C-101B-9397-08002B2CF9AE}" pid="19" name="Objective-Classification">
    <vt:lpwstr>[Inherited - Official]</vt:lpwstr>
  </property>
  <property fmtid="{D5CDD505-2E9C-101B-9397-08002B2CF9AE}" pid="20" name="Objective-Caveats">
    <vt:lpwstr/>
  </property>
  <property fmtid="{D5CDD505-2E9C-101B-9397-08002B2CF9AE}" pid="21" name="Objective-Language [system]">
    <vt:lpwstr>English (eng)</vt:lpwstr>
  </property>
  <property fmtid="{D5CDD505-2E9C-101B-9397-08002B2CF9AE}" pid="22" name="Objective-Date Acquired [system]">
    <vt:filetime>2018-06-02T23:00:00Z</vt:filetime>
  </property>
  <property fmtid="{D5CDD505-2E9C-101B-9397-08002B2CF9AE}" pid="23" name="Objective-What to Keep [system]">
    <vt:lpwstr>No</vt:lpwstr>
  </property>
  <property fmtid="{D5CDD505-2E9C-101B-9397-08002B2CF9AE}" pid="24" name="Objective-Official Translation [system]">
    <vt:lpwstr/>
  </property>
  <property fmtid="{D5CDD505-2E9C-101B-9397-08002B2CF9AE}" pid="25" name="Objective-Connect Creator [system]">
    <vt:lpwstr/>
  </property>
  <property fmtid="{D5CDD505-2E9C-101B-9397-08002B2CF9AE}" pid="26" name="Objective-Description">
    <vt:lpwstr/>
  </property>
  <property fmtid="{D5CDD505-2E9C-101B-9397-08002B2CF9AE}" pid="27" name="Objective-VersionId">
    <vt:lpwstr>vA44889893</vt:lpwstr>
  </property>
  <property fmtid="{D5CDD505-2E9C-101B-9397-08002B2CF9AE}" pid="28" name="Objective-Language">
    <vt:lpwstr>English (eng)</vt:lpwstr>
  </property>
  <property fmtid="{D5CDD505-2E9C-101B-9397-08002B2CF9AE}" pid="29" name="Objective-Date Acquired">
    <vt:filetime>2018-06-03T22:59:59Z</vt:filetime>
  </property>
  <property fmtid="{D5CDD505-2E9C-101B-9397-08002B2CF9AE}" pid="30" name="Objective-What to Keep">
    <vt:lpwstr>No</vt:lpwstr>
  </property>
  <property fmtid="{D5CDD505-2E9C-101B-9397-08002B2CF9AE}" pid="31" name="Objective-Official Translation">
    <vt:lpwstr/>
  </property>
  <property fmtid="{D5CDD505-2E9C-101B-9397-08002B2CF9AE}" pid="32" name="Objective-Connect Creator">
    <vt:lpwstr/>
  </property>
</Properties>
</file>