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791" r:id="rId3"/>
  </p:sldMasterIdLst>
  <p:notesMasterIdLst>
    <p:notesMasterId r:id="rId81"/>
  </p:notesMasterIdLst>
  <p:sldIdLst>
    <p:sldId id="498" r:id="rId4"/>
    <p:sldId id="500" r:id="rId5"/>
    <p:sldId id="257" r:id="rId6"/>
    <p:sldId id="483" r:id="rId7"/>
    <p:sldId id="596" r:id="rId8"/>
    <p:sldId id="597" r:id="rId9"/>
    <p:sldId id="598" r:id="rId10"/>
    <p:sldId id="599" r:id="rId11"/>
    <p:sldId id="600" r:id="rId12"/>
    <p:sldId id="601" r:id="rId13"/>
    <p:sldId id="602" r:id="rId14"/>
    <p:sldId id="603" r:id="rId15"/>
    <p:sldId id="604" r:id="rId16"/>
    <p:sldId id="605" r:id="rId17"/>
    <p:sldId id="606" r:id="rId18"/>
    <p:sldId id="607" r:id="rId19"/>
    <p:sldId id="608" r:id="rId20"/>
    <p:sldId id="609" r:id="rId21"/>
    <p:sldId id="487" r:id="rId22"/>
    <p:sldId id="630" r:id="rId23"/>
    <p:sldId id="631" r:id="rId24"/>
    <p:sldId id="632" r:id="rId25"/>
    <p:sldId id="633" r:id="rId26"/>
    <p:sldId id="634" r:id="rId27"/>
    <p:sldId id="635" r:id="rId28"/>
    <p:sldId id="636" r:id="rId29"/>
    <p:sldId id="637" r:id="rId30"/>
    <p:sldId id="638" r:id="rId31"/>
    <p:sldId id="639" r:id="rId32"/>
    <p:sldId id="640" r:id="rId33"/>
    <p:sldId id="641" r:id="rId34"/>
    <p:sldId id="642" r:id="rId35"/>
    <p:sldId id="643" r:id="rId36"/>
    <p:sldId id="644" r:id="rId37"/>
    <p:sldId id="645" r:id="rId38"/>
    <p:sldId id="646" r:id="rId39"/>
    <p:sldId id="647" r:id="rId40"/>
    <p:sldId id="648" r:id="rId41"/>
    <p:sldId id="649" r:id="rId42"/>
    <p:sldId id="650" r:id="rId43"/>
    <p:sldId id="651" r:id="rId44"/>
    <p:sldId id="652" r:id="rId45"/>
    <p:sldId id="653" r:id="rId46"/>
    <p:sldId id="654" r:id="rId47"/>
    <p:sldId id="655" r:id="rId48"/>
    <p:sldId id="656" r:id="rId49"/>
    <p:sldId id="657" r:id="rId50"/>
    <p:sldId id="658" r:id="rId51"/>
    <p:sldId id="659" r:id="rId52"/>
    <p:sldId id="420" r:id="rId53"/>
    <p:sldId id="293" r:id="rId54"/>
    <p:sldId id="501" r:id="rId55"/>
    <p:sldId id="264" r:id="rId56"/>
    <p:sldId id="610" r:id="rId57"/>
    <p:sldId id="615" r:id="rId58"/>
    <p:sldId id="616" r:id="rId59"/>
    <p:sldId id="617" r:id="rId60"/>
    <p:sldId id="618" r:id="rId61"/>
    <p:sldId id="619" r:id="rId62"/>
    <p:sldId id="620" r:id="rId63"/>
    <p:sldId id="621" r:id="rId64"/>
    <p:sldId id="622" r:id="rId65"/>
    <p:sldId id="623" r:id="rId66"/>
    <p:sldId id="624" r:id="rId67"/>
    <p:sldId id="612" r:id="rId68"/>
    <p:sldId id="625" r:id="rId69"/>
    <p:sldId id="626" r:id="rId70"/>
    <p:sldId id="613" r:id="rId71"/>
    <p:sldId id="627" r:id="rId72"/>
    <p:sldId id="628" r:id="rId73"/>
    <p:sldId id="629" r:id="rId74"/>
    <p:sldId id="499" r:id="rId75"/>
    <p:sldId id="614" r:id="rId76"/>
    <p:sldId id="662" r:id="rId77"/>
    <p:sldId id="488" r:id="rId78"/>
    <p:sldId id="497" r:id="rId79"/>
    <p:sldId id="661" r:id="rId80"/>
  </p:sldIdLst>
  <p:sldSz cx="9144000" cy="5143500" type="screen16x9"/>
  <p:notesSz cx="6858000" cy="9144000"/>
  <p:defaultTextStyle>
    <a:defPPr>
      <a:defRPr lang="en-US"/>
    </a:defPPr>
    <a:lvl1pPr marL="0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24304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49119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973934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298015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622422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946768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271245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595621" algn="l" defTabSz="6491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 Williams" initials="EW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9F"/>
    <a:srgbClr val="3E9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9" autoAdjust="0"/>
    <p:restoredTop sz="86408" autoAdjust="0"/>
  </p:normalViewPr>
  <p:slideViewPr>
    <p:cSldViewPr snapToGrid="0" snapToObjects="1">
      <p:cViewPr>
        <p:scale>
          <a:sx n="70" d="100"/>
          <a:sy n="70" d="100"/>
        </p:scale>
        <p:origin x="-1986" y="-11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10.xml" Id="rId13" /><Relationship Type="http://schemas.openxmlformats.org/officeDocument/2006/relationships/slide" Target="slides/slide15.xml" Id="rId18" /><Relationship Type="http://schemas.openxmlformats.org/officeDocument/2006/relationships/slide" Target="slides/slide23.xml" Id="rId26" /><Relationship Type="http://schemas.openxmlformats.org/officeDocument/2006/relationships/slide" Target="slides/slide36.xml" Id="rId39" /><Relationship Type="http://schemas.openxmlformats.org/officeDocument/2006/relationships/slide" Target="slides/slide18.xml" Id="rId21" /><Relationship Type="http://schemas.openxmlformats.org/officeDocument/2006/relationships/slide" Target="slides/slide31.xml" Id="rId34" /><Relationship Type="http://schemas.openxmlformats.org/officeDocument/2006/relationships/slide" Target="slides/slide39.xml" Id="rId42" /><Relationship Type="http://schemas.openxmlformats.org/officeDocument/2006/relationships/slide" Target="slides/slide44.xml" Id="rId47" /><Relationship Type="http://schemas.openxmlformats.org/officeDocument/2006/relationships/slide" Target="slides/slide47.xml" Id="rId50" /><Relationship Type="http://schemas.openxmlformats.org/officeDocument/2006/relationships/slide" Target="slides/slide52.xml" Id="rId55" /><Relationship Type="http://schemas.openxmlformats.org/officeDocument/2006/relationships/slide" Target="slides/slide60.xml" Id="rId63" /><Relationship Type="http://schemas.openxmlformats.org/officeDocument/2006/relationships/slide" Target="slides/slide65.xml" Id="rId68" /><Relationship Type="http://schemas.openxmlformats.org/officeDocument/2006/relationships/slide" Target="slides/slide73.xml" Id="rId76" /><Relationship Type="http://schemas.openxmlformats.org/officeDocument/2006/relationships/viewProps" Target="viewProps.xml" Id="rId84" /><Relationship Type="http://schemas.openxmlformats.org/officeDocument/2006/relationships/slide" Target="slides/slide4.xml" Id="rId7" /><Relationship Type="http://schemas.openxmlformats.org/officeDocument/2006/relationships/slide" Target="slides/slide68.xml" Id="rId71" /><Relationship Type="http://schemas.openxmlformats.org/officeDocument/2006/relationships/slideMaster" Target="slideMasters/slideMaster1.xml" Id="rId2" /><Relationship Type="http://schemas.openxmlformats.org/officeDocument/2006/relationships/slide" Target="slides/slide13.xml" Id="rId16" /><Relationship Type="http://schemas.openxmlformats.org/officeDocument/2006/relationships/slide" Target="slides/slide26.xml" Id="rId29" /><Relationship Type="http://schemas.openxmlformats.org/officeDocument/2006/relationships/slide" Target="slides/slide8.xml" Id="rId11" /><Relationship Type="http://schemas.openxmlformats.org/officeDocument/2006/relationships/slide" Target="slides/slide21.xml" Id="rId24" /><Relationship Type="http://schemas.openxmlformats.org/officeDocument/2006/relationships/slide" Target="slides/slide29.xml" Id="rId32" /><Relationship Type="http://schemas.openxmlformats.org/officeDocument/2006/relationships/slide" Target="slides/slide34.xml" Id="rId37" /><Relationship Type="http://schemas.openxmlformats.org/officeDocument/2006/relationships/slide" Target="slides/slide37.xml" Id="rId40" /><Relationship Type="http://schemas.openxmlformats.org/officeDocument/2006/relationships/slide" Target="slides/slide42.xml" Id="rId45" /><Relationship Type="http://schemas.openxmlformats.org/officeDocument/2006/relationships/slide" Target="slides/slide50.xml" Id="rId53" /><Relationship Type="http://schemas.openxmlformats.org/officeDocument/2006/relationships/slide" Target="slides/slide55.xml" Id="rId58" /><Relationship Type="http://schemas.openxmlformats.org/officeDocument/2006/relationships/slide" Target="slides/slide63.xml" Id="rId66" /><Relationship Type="http://schemas.openxmlformats.org/officeDocument/2006/relationships/slide" Target="slides/slide71.xml" Id="rId74" /><Relationship Type="http://schemas.openxmlformats.org/officeDocument/2006/relationships/slide" Target="slides/slide76.xml" Id="rId79" /><Relationship Type="http://schemas.openxmlformats.org/officeDocument/2006/relationships/slide" Target="slides/slide2.xml" Id="rId5" /><Relationship Type="http://schemas.openxmlformats.org/officeDocument/2006/relationships/slide" Target="slides/slide58.xml" Id="rId61" /><Relationship Type="http://schemas.openxmlformats.org/officeDocument/2006/relationships/commentAuthors" Target="commentAuthors.xml" Id="rId82" /><Relationship Type="http://schemas.openxmlformats.org/officeDocument/2006/relationships/slide" Target="slides/slide16.xml" Id="rId19" /><Relationship Type="http://schemas.openxmlformats.org/officeDocument/2006/relationships/slide" Target="slides/slide1.xml" Id="rId4" /><Relationship Type="http://schemas.openxmlformats.org/officeDocument/2006/relationships/slide" Target="slides/slide6.xml" Id="rId9" /><Relationship Type="http://schemas.openxmlformats.org/officeDocument/2006/relationships/slide" Target="slides/slide11.xml" Id="rId14" /><Relationship Type="http://schemas.openxmlformats.org/officeDocument/2006/relationships/slide" Target="slides/slide19.xml" Id="rId22" /><Relationship Type="http://schemas.openxmlformats.org/officeDocument/2006/relationships/slide" Target="slides/slide24.xml" Id="rId27" /><Relationship Type="http://schemas.openxmlformats.org/officeDocument/2006/relationships/slide" Target="slides/slide27.xml" Id="rId30" /><Relationship Type="http://schemas.openxmlformats.org/officeDocument/2006/relationships/slide" Target="slides/slide32.xml" Id="rId35" /><Relationship Type="http://schemas.openxmlformats.org/officeDocument/2006/relationships/slide" Target="slides/slide40.xml" Id="rId43" /><Relationship Type="http://schemas.openxmlformats.org/officeDocument/2006/relationships/slide" Target="slides/slide45.xml" Id="rId48" /><Relationship Type="http://schemas.openxmlformats.org/officeDocument/2006/relationships/slide" Target="slides/slide53.xml" Id="rId56" /><Relationship Type="http://schemas.openxmlformats.org/officeDocument/2006/relationships/slide" Target="slides/slide61.xml" Id="rId64" /><Relationship Type="http://schemas.openxmlformats.org/officeDocument/2006/relationships/slide" Target="slides/slide66.xml" Id="rId69" /><Relationship Type="http://schemas.openxmlformats.org/officeDocument/2006/relationships/slide" Target="slides/slide74.xml" Id="rId77" /><Relationship Type="http://schemas.openxmlformats.org/officeDocument/2006/relationships/slide" Target="slides/slide5.xml" Id="rId8" /><Relationship Type="http://schemas.openxmlformats.org/officeDocument/2006/relationships/slide" Target="slides/slide48.xml" Id="rId51" /><Relationship Type="http://schemas.openxmlformats.org/officeDocument/2006/relationships/slide" Target="slides/slide69.xml" Id="rId72" /><Relationship Type="http://schemas.openxmlformats.org/officeDocument/2006/relationships/slide" Target="slides/slide77.xml" Id="rId80" /><Relationship Type="http://schemas.openxmlformats.org/officeDocument/2006/relationships/theme" Target="theme/theme1.xml" Id="rId85" /><Relationship Type="http://schemas.openxmlformats.org/officeDocument/2006/relationships/slideMaster" Target="slideMasters/slideMaster2.xml" Id="rId3" /><Relationship Type="http://schemas.openxmlformats.org/officeDocument/2006/relationships/slide" Target="slides/slide9.xml" Id="rId12" /><Relationship Type="http://schemas.openxmlformats.org/officeDocument/2006/relationships/slide" Target="slides/slide14.xml" Id="rId17" /><Relationship Type="http://schemas.openxmlformats.org/officeDocument/2006/relationships/slide" Target="slides/slide22.xml" Id="rId25" /><Relationship Type="http://schemas.openxmlformats.org/officeDocument/2006/relationships/slide" Target="slides/slide30.xml" Id="rId33" /><Relationship Type="http://schemas.openxmlformats.org/officeDocument/2006/relationships/slide" Target="slides/slide35.xml" Id="rId38" /><Relationship Type="http://schemas.openxmlformats.org/officeDocument/2006/relationships/slide" Target="slides/slide43.xml" Id="rId46" /><Relationship Type="http://schemas.openxmlformats.org/officeDocument/2006/relationships/slide" Target="slides/slide56.xml" Id="rId59" /><Relationship Type="http://schemas.openxmlformats.org/officeDocument/2006/relationships/slide" Target="slides/slide64.xml" Id="rId67" /><Relationship Type="http://schemas.openxmlformats.org/officeDocument/2006/relationships/slide" Target="slides/slide17.xml" Id="rId20" /><Relationship Type="http://schemas.openxmlformats.org/officeDocument/2006/relationships/slide" Target="slides/slide38.xml" Id="rId41" /><Relationship Type="http://schemas.openxmlformats.org/officeDocument/2006/relationships/slide" Target="slides/slide51.xml" Id="rId54" /><Relationship Type="http://schemas.openxmlformats.org/officeDocument/2006/relationships/slide" Target="slides/slide59.xml" Id="rId62" /><Relationship Type="http://schemas.openxmlformats.org/officeDocument/2006/relationships/slide" Target="slides/slide67.xml" Id="rId70" /><Relationship Type="http://schemas.openxmlformats.org/officeDocument/2006/relationships/slide" Target="slides/slide72.xml" Id="rId75" /><Relationship Type="http://schemas.openxmlformats.org/officeDocument/2006/relationships/presProps" Target="presProps.xml" Id="rId83" /><Relationship Type="http://schemas.openxmlformats.org/officeDocument/2006/relationships/slide" Target="slides/slide3.xml" Id="rId6" /><Relationship Type="http://schemas.openxmlformats.org/officeDocument/2006/relationships/slide" Target="slides/slide12.xml" Id="rId15" /><Relationship Type="http://schemas.openxmlformats.org/officeDocument/2006/relationships/slide" Target="slides/slide20.xml" Id="rId23" /><Relationship Type="http://schemas.openxmlformats.org/officeDocument/2006/relationships/slide" Target="slides/slide25.xml" Id="rId28" /><Relationship Type="http://schemas.openxmlformats.org/officeDocument/2006/relationships/slide" Target="slides/slide33.xml" Id="rId36" /><Relationship Type="http://schemas.openxmlformats.org/officeDocument/2006/relationships/slide" Target="slides/slide46.xml" Id="rId49" /><Relationship Type="http://schemas.openxmlformats.org/officeDocument/2006/relationships/slide" Target="slides/slide54.xml" Id="rId57" /><Relationship Type="http://schemas.openxmlformats.org/officeDocument/2006/relationships/slide" Target="slides/slide7.xml" Id="rId10" /><Relationship Type="http://schemas.openxmlformats.org/officeDocument/2006/relationships/slide" Target="slides/slide28.xml" Id="rId31" /><Relationship Type="http://schemas.openxmlformats.org/officeDocument/2006/relationships/slide" Target="slides/slide41.xml" Id="rId44" /><Relationship Type="http://schemas.openxmlformats.org/officeDocument/2006/relationships/slide" Target="slides/slide49.xml" Id="rId52" /><Relationship Type="http://schemas.openxmlformats.org/officeDocument/2006/relationships/slide" Target="slides/slide57.xml" Id="rId60" /><Relationship Type="http://schemas.openxmlformats.org/officeDocument/2006/relationships/slide" Target="slides/slide62.xml" Id="rId65" /><Relationship Type="http://schemas.openxmlformats.org/officeDocument/2006/relationships/slide" Target="slides/slide70.xml" Id="rId73" /><Relationship Type="http://schemas.openxmlformats.org/officeDocument/2006/relationships/slide" Target="slides/slide75.xml" Id="rId78" /><Relationship Type="http://schemas.openxmlformats.org/officeDocument/2006/relationships/notesMaster" Target="notesMasters/notesMaster1.xml" Id="rId81" /><Relationship Type="http://schemas.openxmlformats.org/officeDocument/2006/relationships/tableStyles" Target="tableStyles.xml" Id="rId86" /><Relationship Type="http://schemas.openxmlformats.org/officeDocument/2006/relationships/customXml" Target="/customXML/item2.xml" Id="R4a0918c80d4d475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BAC2D-5A03-4BEA-A61A-0591C04083BF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4B53B-2860-43CA-A1C4-DE2DC9E83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2759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65682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98015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30477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63140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95621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28304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460868" algn="l" defTabSz="8656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7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9BD175-7BB0-4447-B851-07780E0BC78A}" type="slidenum">
              <a:rPr kumimoji="0" lang="cy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cy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31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175-7BB0-4447-B851-07780E0BC78A}" type="slidenum">
              <a:rPr lang="cy-GB" smtClean="0"/>
              <a:t>64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429965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ôl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trafodaethau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barnau’r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gweithgorau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ynghylch</a:t>
            </a:r>
            <a:r>
              <a:rPr lang="en-GB" baseline="0" dirty="0" smtClean="0"/>
              <a:t> yr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dylai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roi’r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gwneud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perthynas</a:t>
            </a:r>
            <a:r>
              <a:rPr lang="en-GB" baseline="0" dirty="0" smtClean="0"/>
              <a:t> â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cynnwys</a:t>
            </a:r>
            <a:r>
              <a:rPr lang="en-GB" baseline="0" dirty="0" smtClean="0"/>
              <a:t>: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/>
              <a:t>Rhoi</a:t>
            </a:r>
            <a:r>
              <a:rPr lang="en-GB" dirty="0" smtClean="0"/>
              <a:t> </a:t>
            </a:r>
            <a:r>
              <a:rPr lang="en-GB" dirty="0" err="1" smtClean="0"/>
              <a:t>gormod</a:t>
            </a:r>
            <a:r>
              <a:rPr lang="en-GB" dirty="0" smtClean="0"/>
              <a:t> o </a:t>
            </a:r>
            <a:r>
              <a:rPr lang="en-GB" dirty="0" err="1" smtClean="0"/>
              <a:t>bwyslais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lunio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gynulleidfaoedd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allanol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awdurdodau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lleol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rhanbarthau</a:t>
            </a:r>
            <a:r>
              <a:rPr lang="en-GB" baseline="0" dirty="0" smtClean="0"/>
              <a:t>, Estyn a </a:t>
            </a:r>
            <a:r>
              <a:rPr lang="en-GB" baseline="0" dirty="0" err="1" smtClean="0"/>
              <a:t>byrddau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gwella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addysg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achosion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llunio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gwahanol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fodloni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gorchmynion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asiantaethau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sy’n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mynnu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amser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egni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nad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ydynt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helpu’r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wella</a:t>
            </a:r>
            <a:r>
              <a:rPr lang="en-GB" baseline="0" dirty="0" smtClean="0"/>
              <a:t>.  Mae </a:t>
            </a:r>
            <a:r>
              <a:rPr lang="en-GB" baseline="0" dirty="0" err="1" smtClean="0"/>
              <a:t>llawer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gormod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papur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ddyblygu</a:t>
            </a:r>
            <a:r>
              <a:rPr lang="en-GB" baseline="0" dirty="0" smtClean="0"/>
              <a:t>.  Mae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gwrando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gormod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gyngor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ynghylch</a:t>
            </a:r>
            <a:r>
              <a:rPr lang="en-GB" baseline="0" dirty="0" smtClean="0"/>
              <a:t> yr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bydd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asiantaethau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ddisgwyl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enghraifft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wrth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baratoi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arolygiad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ychydig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achosion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talu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asiantaethau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ysgrifennu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papur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ansawdd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Nid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prosesau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Dylent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organig</a:t>
            </a:r>
            <a:r>
              <a:rPr lang="en-GB" baseline="0" dirty="0" smtClean="0"/>
              <a:t> – am yr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chyfer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Dylai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yr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, y </a:t>
            </a:r>
            <a:r>
              <a:rPr lang="en-GB" baseline="0" dirty="0" err="1" smtClean="0"/>
              <a:t>gweithwyr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proffesiynol</a:t>
            </a:r>
            <a:r>
              <a:rPr lang="en-GB" baseline="0" dirty="0" smtClean="0"/>
              <a:t> ac,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y pen draw, y </a:t>
            </a:r>
            <a:r>
              <a:rPr lang="en-GB" baseline="0" dirty="0" err="1" smtClean="0"/>
              <a:t>dysgwyr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ynddynt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At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gilydd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llawer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gormod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bwyslais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papur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system,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roi’r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feddwl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pwysicaf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iawn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papur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enghraifft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rhoi’r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hyfforddi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arweinwyr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ysgrifennu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arfarnol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a’u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helpu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well am </a:t>
            </a:r>
            <a:r>
              <a:rPr lang="en-GB" baseline="0" dirty="0" err="1" smtClean="0"/>
              <a:t>gyflawni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prosesau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Mae </a:t>
            </a:r>
            <a:r>
              <a:rPr lang="en-GB" baseline="0" dirty="0" err="1" smtClean="0"/>
              <a:t>gormod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bwyslais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ddata</a:t>
            </a:r>
            <a:r>
              <a:rPr lang="en-GB" baseline="0" dirty="0" smtClean="0"/>
              <a:t> ‘</a:t>
            </a:r>
            <a:r>
              <a:rPr lang="en-GB" baseline="0" dirty="0" err="1" smtClean="0"/>
              <a:t>mawr</a:t>
            </a:r>
            <a:r>
              <a:rPr lang="en-GB" baseline="0" dirty="0" smtClean="0"/>
              <a:t>’,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mesurau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ddiwedd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cyfnodau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allweddol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Nid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ddefnyddiol</a:t>
            </a:r>
            <a:r>
              <a:rPr lang="en-GB" baseline="0" dirty="0" smtClean="0"/>
              <a:t> bob </a:t>
            </a:r>
            <a:r>
              <a:rPr lang="en-GB" baseline="0" dirty="0" err="1" smtClean="0"/>
              <a:t>tro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enghraifft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bosibl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nad</a:t>
            </a:r>
            <a:r>
              <a:rPr lang="en-GB" baseline="0" dirty="0" smtClean="0"/>
              <a:t> data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ddiwedd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cyfnod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allweddol</a:t>
            </a:r>
            <a:r>
              <a:rPr lang="en-GB" baseline="0" dirty="0" smtClean="0"/>
              <a:t> 2 </a:t>
            </a:r>
            <a:r>
              <a:rPr lang="en-GB" baseline="0" dirty="0" err="1" smtClean="0"/>
              <a:t>yw’r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wybodaeth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defnyddio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camau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gwella</a:t>
            </a:r>
            <a:r>
              <a:rPr lang="en-GB" baseline="0" dirty="0" smtClean="0"/>
              <a:t> a, </a:t>
            </a:r>
            <a:r>
              <a:rPr lang="en-GB" baseline="0" dirty="0" err="1" smtClean="0"/>
              <a:t>thrwy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ganolbwyntio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set o </a:t>
            </a:r>
            <a:r>
              <a:rPr lang="en-GB" baseline="0" dirty="0" err="1" smtClean="0"/>
              <a:t>fesurau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cul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ddiwedd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cyfnod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allweddol</a:t>
            </a:r>
            <a:r>
              <a:rPr lang="en-GB" baseline="0" dirty="0" smtClean="0"/>
              <a:t> 4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ansawdd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caiff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llawer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agweddau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colli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cynnydd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gwersi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thros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amser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ystod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ehangach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fesurau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disgyblion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ati</a:t>
            </a:r>
            <a:r>
              <a:rPr lang="en-GB" baseline="0" dirty="0" smtClean="0"/>
              <a:t>.  Mae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hefyd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cysylltu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ysgrifennu</a:t>
            </a:r>
            <a:r>
              <a:rPr lang="en-GB" baseline="0" dirty="0" smtClean="0"/>
              <a:t>/</a:t>
            </a:r>
            <a:r>
              <a:rPr lang="en-GB" baseline="0" dirty="0" err="1" smtClean="0"/>
              <a:t>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cynulleidfa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oherwydd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y pen draw, y </a:t>
            </a:r>
            <a:r>
              <a:rPr lang="en-GB" baseline="0" dirty="0" err="1" smtClean="0"/>
              <a:t>mesurau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mawr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rhai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teimlo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cânt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arnynt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a’u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dwyn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gyfrif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amdanynt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Ni </a:t>
            </a:r>
            <a:r>
              <a:rPr lang="en-GB" baseline="0" dirty="0" err="1" smtClean="0"/>
              <a:t>ddylai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creu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ddigwyddiad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ychydig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uwch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arweinwyr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unig</a:t>
            </a:r>
            <a:r>
              <a:rPr lang="en-GB" baseline="0" dirty="0" smtClean="0"/>
              <a:t>.  I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effeithiol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rhaid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broses </a:t>
            </a:r>
            <a:r>
              <a:rPr lang="en-GB" baseline="0" dirty="0" err="1" smtClean="0"/>
              <a:t>barhaus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wedi’i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gwahanu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wrth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brosesau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gwella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eraill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err="1" smtClean="0"/>
              <a:t>Mae’r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diwylliant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hefyd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sbarduno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geisio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popeth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barhaus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mae’n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atal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rhag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canolbwyntio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yr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iddynt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wneud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fwyaf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ganolbwyntio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ddathlu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rhannu’r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maent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wneud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Mae </a:t>
            </a:r>
            <a:r>
              <a:rPr lang="en-GB" baseline="0" dirty="0" err="1" smtClean="0"/>
              <a:t>tueddiad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lunio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barnau’n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fyrbwyll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enghraifft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ynghylch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ansawdd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addysgu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hytrach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chymryd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amser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ymgysylltu</a:t>
            </a:r>
            <a:r>
              <a:rPr lang="en-GB" baseline="0" dirty="0" smtClean="0"/>
              <a:t> â </a:t>
            </a:r>
            <a:r>
              <a:rPr lang="en-GB" baseline="0" dirty="0" err="1" smtClean="0"/>
              <a:t>chyfres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weithgareddau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driongli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tystiolaeth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llunio</a:t>
            </a:r>
            <a:r>
              <a:rPr lang="en-GB" baseline="0" dirty="0" smtClean="0"/>
              <a:t> barn </a:t>
            </a:r>
            <a:r>
              <a:rPr lang="en-GB" baseline="0" dirty="0" err="1" smtClean="0"/>
              <a:t>wybodus</a:t>
            </a:r>
            <a:r>
              <a:rPr lang="en-GB" baseline="0" dirty="0" smtClean="0"/>
              <a:t> am yr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wella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Nid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popeth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ddefnyddiol</a:t>
            </a:r>
            <a:r>
              <a:rPr lang="en-GB" baseline="0" dirty="0" smtClean="0"/>
              <a:t> bob </a:t>
            </a:r>
            <a:r>
              <a:rPr lang="en-GB" baseline="0" dirty="0" err="1" smtClean="0"/>
              <a:t>tro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oherwydd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ategu’r</a:t>
            </a:r>
            <a:r>
              <a:rPr lang="en-GB" baseline="0" dirty="0" smtClean="0"/>
              <a:t> broses </a:t>
            </a:r>
            <a:r>
              <a:rPr lang="en-GB" baseline="0" dirty="0" err="1" smtClean="0"/>
              <a:t>wella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Mae </a:t>
            </a:r>
            <a:r>
              <a:rPr lang="en-GB" baseline="0" dirty="0" err="1" smtClean="0"/>
              <a:t>pryderon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ynghylch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arwain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cyflwyno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golwg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gadarnhaol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agweddau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, o </a:t>
            </a:r>
            <a:r>
              <a:rPr lang="en-GB" baseline="0" dirty="0" err="1" smtClean="0"/>
              <a:t>bryd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gilydd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Maent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rhoi’r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ofni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onest</a:t>
            </a:r>
            <a:r>
              <a:rPr lang="en-GB" baseline="0" dirty="0" smtClean="0"/>
              <a:t>, ac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fwy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hyderus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cânt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barnu’n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gadarnhaol</a:t>
            </a:r>
            <a:r>
              <a:rPr lang="en-GB" baseline="0" dirty="0" smtClean="0"/>
              <a:t> am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ddidwyll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ychydig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achosion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hierarchaeth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adolygu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cymheiriaid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datblygu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un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adolygu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cymheiriaid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hystyried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rym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llywodraethol</a:t>
            </a:r>
            <a:r>
              <a:rPr lang="en-GB" baseline="0" dirty="0" smtClean="0"/>
              <a:t>.  Mae </a:t>
            </a:r>
            <a:r>
              <a:rPr lang="en-GB" baseline="0" dirty="0" err="1" smtClean="0"/>
              <a:t>gan</a:t>
            </a:r>
            <a:r>
              <a:rPr lang="en-GB" baseline="0" dirty="0" smtClean="0"/>
              <a:t> bob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rywbeth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cadarnhaol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gynnig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CC1D1-1B45-460A-8306-E8F7C0536666}" type="slidenum">
              <a:rPr lang="en-GB" smtClean="0"/>
              <a:pPr/>
              <a:t>66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967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ôl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trafodaethau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barnau’r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gweithgorau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ynghylch</a:t>
            </a:r>
            <a:r>
              <a:rPr lang="en-GB" baseline="0" dirty="0" smtClean="0"/>
              <a:t> yr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dylai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roi’r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gwneud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perthynas</a:t>
            </a:r>
            <a:r>
              <a:rPr lang="en-GB" baseline="0" dirty="0" smtClean="0"/>
              <a:t> â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cynnwys</a:t>
            </a:r>
            <a:r>
              <a:rPr lang="en-GB" baseline="0" dirty="0" smtClean="0"/>
              <a:t>: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/>
              <a:t>Rhoi</a:t>
            </a:r>
            <a:r>
              <a:rPr lang="en-GB" dirty="0" smtClean="0"/>
              <a:t> </a:t>
            </a:r>
            <a:r>
              <a:rPr lang="en-GB" dirty="0" err="1" smtClean="0"/>
              <a:t>gormod</a:t>
            </a:r>
            <a:r>
              <a:rPr lang="en-GB" dirty="0" smtClean="0"/>
              <a:t> o </a:t>
            </a:r>
            <a:r>
              <a:rPr lang="en-GB" dirty="0" err="1" smtClean="0"/>
              <a:t>bwyslais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lunio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gynulleidfaoedd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allanol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awdurdodau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lleol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rhanbarthau</a:t>
            </a:r>
            <a:r>
              <a:rPr lang="en-GB" baseline="0" dirty="0" smtClean="0"/>
              <a:t>, Estyn a </a:t>
            </a:r>
            <a:r>
              <a:rPr lang="en-GB" baseline="0" dirty="0" err="1" smtClean="0"/>
              <a:t>byrddau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gwella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addysg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achosion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llunio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gwahanol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fodloni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gorchmynion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asiantaethau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sy’n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mynnu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amser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egni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nad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ydynt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helpu’r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wella</a:t>
            </a:r>
            <a:r>
              <a:rPr lang="en-GB" baseline="0" dirty="0" smtClean="0"/>
              <a:t>.  Mae </a:t>
            </a:r>
            <a:r>
              <a:rPr lang="en-GB" baseline="0" dirty="0" err="1" smtClean="0"/>
              <a:t>llawer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gormod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papur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ddyblygu</a:t>
            </a:r>
            <a:r>
              <a:rPr lang="en-GB" baseline="0" dirty="0" smtClean="0"/>
              <a:t>.  Mae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gwrando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gormod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gyngor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ynghylch</a:t>
            </a:r>
            <a:r>
              <a:rPr lang="en-GB" baseline="0" dirty="0" smtClean="0"/>
              <a:t> yr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bydd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asiantaethau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ddisgwyl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enghraifft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wrth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baratoi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arolygiad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ychydig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achosion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talu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asiantaethau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ysgrifennu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papur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ansawdd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Nid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prosesau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Dylent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organig</a:t>
            </a:r>
            <a:r>
              <a:rPr lang="en-GB" baseline="0" dirty="0" smtClean="0"/>
              <a:t> – am yr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chyfer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Dylai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yr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, y </a:t>
            </a:r>
            <a:r>
              <a:rPr lang="en-GB" baseline="0" dirty="0" err="1" smtClean="0"/>
              <a:t>gweithwyr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proffesiynol</a:t>
            </a:r>
            <a:r>
              <a:rPr lang="en-GB" baseline="0" dirty="0" smtClean="0"/>
              <a:t> ac,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y pen draw, y </a:t>
            </a:r>
            <a:r>
              <a:rPr lang="en-GB" baseline="0" dirty="0" err="1" smtClean="0"/>
              <a:t>dysgwyr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ynddynt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At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gilydd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llawer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gormod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bwyslais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papur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system,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roi’r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feddwl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pwysicaf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iawn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papur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enghraifft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rhoi’r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hyfforddi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arweinwyr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ysgrifennu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arfarnol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a’u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helpu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well am </a:t>
            </a:r>
            <a:r>
              <a:rPr lang="en-GB" baseline="0" dirty="0" err="1" smtClean="0"/>
              <a:t>gyflawni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prosesau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Mae </a:t>
            </a:r>
            <a:r>
              <a:rPr lang="en-GB" baseline="0" dirty="0" err="1" smtClean="0"/>
              <a:t>gormod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bwyslais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ddata</a:t>
            </a:r>
            <a:r>
              <a:rPr lang="en-GB" baseline="0" dirty="0" smtClean="0"/>
              <a:t> ‘</a:t>
            </a:r>
            <a:r>
              <a:rPr lang="en-GB" baseline="0" dirty="0" err="1" smtClean="0"/>
              <a:t>mawr</a:t>
            </a:r>
            <a:r>
              <a:rPr lang="en-GB" baseline="0" dirty="0" smtClean="0"/>
              <a:t>’,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mesurau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ddiwedd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cyfnodau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allweddol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Nid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ddefnyddiol</a:t>
            </a:r>
            <a:r>
              <a:rPr lang="en-GB" baseline="0" dirty="0" smtClean="0"/>
              <a:t> bob </a:t>
            </a:r>
            <a:r>
              <a:rPr lang="en-GB" baseline="0" dirty="0" err="1" smtClean="0"/>
              <a:t>tro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enghraifft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bosibl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nad</a:t>
            </a:r>
            <a:r>
              <a:rPr lang="en-GB" baseline="0" dirty="0" smtClean="0"/>
              <a:t> data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ddiwedd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cyfnod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allweddol</a:t>
            </a:r>
            <a:r>
              <a:rPr lang="en-GB" baseline="0" dirty="0" smtClean="0"/>
              <a:t> 2 </a:t>
            </a:r>
            <a:r>
              <a:rPr lang="en-GB" baseline="0" dirty="0" err="1" smtClean="0"/>
              <a:t>yw’r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wybodaeth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defnyddio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camau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gwella</a:t>
            </a:r>
            <a:r>
              <a:rPr lang="en-GB" baseline="0" dirty="0" smtClean="0"/>
              <a:t> a, </a:t>
            </a:r>
            <a:r>
              <a:rPr lang="en-GB" baseline="0" dirty="0" err="1" smtClean="0"/>
              <a:t>thrwy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ganolbwyntio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set o </a:t>
            </a:r>
            <a:r>
              <a:rPr lang="en-GB" baseline="0" dirty="0" err="1" smtClean="0"/>
              <a:t>fesurau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cul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ddiwedd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cyfnod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allweddol</a:t>
            </a:r>
            <a:r>
              <a:rPr lang="en-GB" baseline="0" dirty="0" smtClean="0"/>
              <a:t> 4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ansawdd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caiff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llawer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agweddau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colli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cynnydd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gwersi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thros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amser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ystod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ehangach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fesurau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disgyblion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ati</a:t>
            </a:r>
            <a:r>
              <a:rPr lang="en-GB" baseline="0" dirty="0" smtClean="0"/>
              <a:t>.  Mae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hefyd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cysylltu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ysgrifennu</a:t>
            </a:r>
            <a:r>
              <a:rPr lang="en-GB" baseline="0" dirty="0" smtClean="0"/>
              <a:t>/</a:t>
            </a:r>
            <a:r>
              <a:rPr lang="en-GB" baseline="0" dirty="0" err="1" smtClean="0"/>
              <a:t>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cynulleidfa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allanol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oherwydd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y pen draw, y </a:t>
            </a:r>
            <a:r>
              <a:rPr lang="en-GB" baseline="0" dirty="0" err="1" smtClean="0"/>
              <a:t>mesurau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mawr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rhai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teimlo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cânt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arnynt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a’u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dwyn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gyfrif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amdanynt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Ni </a:t>
            </a:r>
            <a:r>
              <a:rPr lang="en-GB" baseline="0" dirty="0" err="1" smtClean="0"/>
              <a:t>ddylai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creu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ddigwyddiad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waith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ychydig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uwch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arweinwyr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unig</a:t>
            </a:r>
            <a:r>
              <a:rPr lang="en-GB" baseline="0" dirty="0" smtClean="0"/>
              <a:t>.  I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effeithiol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rhaid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hunanarfarnu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broses </a:t>
            </a:r>
            <a:r>
              <a:rPr lang="en-GB" baseline="0" dirty="0" err="1" smtClean="0"/>
              <a:t>barhaus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wedi’i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gwahanu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wrth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brosesau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gwella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eraill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err="1" smtClean="0"/>
              <a:t>Mae’r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diwylliant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adroddiadau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hefyd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sbarduno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geisio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arfarnu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popeth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barhaus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mae’n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atal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rhag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canolbwyntio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yr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iddynt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wneud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fwyaf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ganolbwyntio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ddathlu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rhannu’r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maent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wneud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Mae </a:t>
            </a:r>
            <a:r>
              <a:rPr lang="en-GB" baseline="0" dirty="0" err="1" smtClean="0"/>
              <a:t>tueddiad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lunio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barnau’n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fyrbwyll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enghraifft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ynghylch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ansawdd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addysgu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hytrach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chymryd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amser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ymgysylltu</a:t>
            </a:r>
            <a:r>
              <a:rPr lang="en-GB" baseline="0" dirty="0" smtClean="0"/>
              <a:t> â </a:t>
            </a:r>
            <a:r>
              <a:rPr lang="en-GB" baseline="0" dirty="0" err="1" smtClean="0"/>
              <a:t>chyfres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weithgareddau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driongli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tystiolaeth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llunio</a:t>
            </a:r>
            <a:r>
              <a:rPr lang="en-GB" baseline="0" dirty="0" smtClean="0"/>
              <a:t> barn </a:t>
            </a:r>
            <a:r>
              <a:rPr lang="en-GB" baseline="0" dirty="0" err="1" smtClean="0"/>
              <a:t>wybodus</a:t>
            </a:r>
            <a:r>
              <a:rPr lang="en-GB" baseline="0" dirty="0" smtClean="0"/>
              <a:t> am yr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wella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Nid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popeth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ddefnyddiol</a:t>
            </a:r>
            <a:r>
              <a:rPr lang="en-GB" baseline="0" dirty="0" smtClean="0"/>
              <a:t> bob </a:t>
            </a:r>
            <a:r>
              <a:rPr lang="en-GB" baseline="0" dirty="0" err="1" smtClean="0"/>
              <a:t>tro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oherwydd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yw’n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ategu’r</a:t>
            </a:r>
            <a:r>
              <a:rPr lang="en-GB" baseline="0" dirty="0" smtClean="0"/>
              <a:t> broses </a:t>
            </a:r>
            <a:r>
              <a:rPr lang="en-GB" baseline="0" dirty="0" err="1" smtClean="0"/>
              <a:t>wella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Mae </a:t>
            </a:r>
            <a:r>
              <a:rPr lang="en-GB" baseline="0" dirty="0" err="1" smtClean="0"/>
              <a:t>pryderon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ynghylch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arwain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ysgolion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cyflwyno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golwg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gadarnhaol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agweddau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, o </a:t>
            </a:r>
            <a:r>
              <a:rPr lang="en-GB" baseline="0" dirty="0" err="1" smtClean="0"/>
              <a:t>bryd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gilydd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Maent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rhoi’r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gorau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ofni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onest</a:t>
            </a:r>
            <a:r>
              <a:rPr lang="en-GB" baseline="0" dirty="0" smtClean="0"/>
              <a:t>, ac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fwy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hyderus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cânt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barnu’n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gadarnhaol</a:t>
            </a:r>
            <a:r>
              <a:rPr lang="en-GB" baseline="0" dirty="0" smtClean="0"/>
              <a:t> am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ddidwyll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ychydig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achosion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hierarchaeth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adolygu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cymheiriaid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datblygu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mae</a:t>
            </a:r>
            <a:r>
              <a:rPr lang="en-GB" baseline="0" dirty="0" smtClean="0"/>
              <a:t> un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mewn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adolygu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cymheiriaid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hystyried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rym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llywodraethol</a:t>
            </a:r>
            <a:r>
              <a:rPr lang="en-GB" baseline="0" dirty="0" smtClean="0"/>
              <a:t>.  Mae </a:t>
            </a:r>
            <a:r>
              <a:rPr lang="en-GB" baseline="0" dirty="0" err="1" smtClean="0"/>
              <a:t>gan</a:t>
            </a:r>
            <a:r>
              <a:rPr lang="en-GB" baseline="0" dirty="0" smtClean="0"/>
              <a:t> bob </a:t>
            </a:r>
            <a:r>
              <a:rPr lang="en-GB" baseline="0" dirty="0" err="1" smtClean="0"/>
              <a:t>ysgol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rywbeth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cadarnhaol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gynnig</a:t>
            </a:r>
            <a:r>
              <a:rPr lang="en-GB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CC1D1-1B45-460A-8306-E8F7C0536666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682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6BFCE-5DCD-49CC-836D-A5326DCA0B52}" type="slidenum">
              <a:rPr lang="en-GB" smtClean="0"/>
              <a:pPr/>
              <a:t>69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481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6BFCE-5DCD-49CC-836D-A5326DCA0B52}" type="slidenum">
              <a:rPr lang="en-GB" smtClean="0"/>
              <a:pPr/>
              <a:t>70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61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175-7BB0-4447-B851-07780E0BC78A}" type="slidenum">
              <a:rPr lang="cy-GB" smtClean="0"/>
              <a:t>71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458560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940" indent="-28920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6830" indent="-23136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9562" indent="-23136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2295" indent="-23136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5027" indent="-2313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7759" indent="-2313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0491" indent="-2313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3223" indent="-2313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CF85415-C705-4627-8F88-4A4A2EF51862}" type="slidenum">
              <a:rPr lang="en-US" altLang="en-US" sz="1200">
                <a:solidFill>
                  <a:prstClr val="black"/>
                </a:solidFill>
              </a:rPr>
              <a:pPr/>
              <a:t>74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DA588-F27B-452C-B32D-C0AD3920CAD7}" type="slidenum">
              <a:rPr lang="cy-GB" smtClean="0"/>
              <a:t>77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19098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7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DA588-F27B-452C-B32D-C0AD3920CAD7}" type="slidenum">
              <a:rPr lang="cy-GB" smtClean="0"/>
              <a:t>55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36439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4D5BC91-D082-4824-853A-681DDC28D86D}" type="slidenum">
              <a:rPr lang="en-US" altLang="en-US" sz="1200"/>
              <a:pPr/>
              <a:t>56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CF85415-C705-4627-8F88-4A4A2EF51862}" type="slidenum">
              <a:rPr lang="en-US" altLang="en-US" sz="1200"/>
              <a:pPr/>
              <a:t>57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E3DC406-CE9D-4415-963F-5858347AA277}" type="slidenum">
              <a:rPr lang="en-US" altLang="en-US" sz="1200"/>
              <a:pPr/>
              <a:t>58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E3DC406-CE9D-4415-963F-5858347AA277}" type="slidenum">
              <a:rPr lang="en-US" altLang="en-US" sz="1200"/>
              <a:pPr/>
              <a:t>59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E3DC406-CE9D-4415-963F-5858347AA277}" type="slidenum">
              <a:rPr lang="en-US" altLang="en-US" sz="1200"/>
              <a:pPr/>
              <a:t>60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175-7BB0-4447-B851-07780E0BC78A}" type="slidenum">
              <a:rPr lang="cy-GB" smtClean="0"/>
              <a:t>62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43600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24304" indent="0" algn="ctr">
              <a:buNone/>
              <a:defRPr sz="1500"/>
            </a:lvl2pPr>
            <a:lvl3pPr marL="649119" indent="0" algn="ctr">
              <a:buNone/>
              <a:defRPr sz="1400"/>
            </a:lvl3pPr>
            <a:lvl4pPr marL="973934" indent="0" algn="ctr">
              <a:buNone/>
              <a:defRPr sz="1200"/>
            </a:lvl4pPr>
            <a:lvl5pPr marL="1298015" indent="0" algn="ctr">
              <a:buNone/>
              <a:defRPr sz="1200"/>
            </a:lvl5pPr>
            <a:lvl6pPr marL="1622422" indent="0" algn="ctr">
              <a:buNone/>
              <a:defRPr sz="1200"/>
            </a:lvl6pPr>
            <a:lvl7pPr marL="1946768" indent="0" algn="ctr">
              <a:buNone/>
              <a:defRPr sz="1200"/>
            </a:lvl7pPr>
            <a:lvl8pPr marL="2271245" indent="0" algn="ctr">
              <a:buNone/>
              <a:defRPr sz="1200"/>
            </a:lvl8pPr>
            <a:lvl9pPr marL="259562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921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47" y="273921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749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DEAE-49B0-8644-A7F1-493F23B5D48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FFDA-8863-3547-9E3C-8B4CC88D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403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243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49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9739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2980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6224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19467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2712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5956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24304" indent="0">
              <a:buNone/>
              <a:defRPr sz="1500" b="1"/>
            </a:lvl2pPr>
            <a:lvl3pPr marL="649119" indent="0">
              <a:buNone/>
              <a:defRPr sz="1400" b="1"/>
            </a:lvl3pPr>
            <a:lvl4pPr marL="973934" indent="0">
              <a:buNone/>
              <a:defRPr sz="1200" b="1"/>
            </a:lvl4pPr>
            <a:lvl5pPr marL="1298015" indent="0">
              <a:buNone/>
              <a:defRPr sz="1200" b="1"/>
            </a:lvl5pPr>
            <a:lvl6pPr marL="1622422" indent="0">
              <a:buNone/>
              <a:defRPr sz="1200" b="1"/>
            </a:lvl6pPr>
            <a:lvl7pPr marL="1946768" indent="0">
              <a:buNone/>
              <a:defRPr sz="1200" b="1"/>
            </a:lvl7pPr>
            <a:lvl8pPr marL="2271245" indent="0">
              <a:buNone/>
              <a:defRPr sz="1200" b="1"/>
            </a:lvl8pPr>
            <a:lvl9pPr marL="259562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99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2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24304" indent="0">
              <a:buNone/>
              <a:defRPr sz="1500" b="1"/>
            </a:lvl2pPr>
            <a:lvl3pPr marL="649119" indent="0">
              <a:buNone/>
              <a:defRPr sz="1400" b="1"/>
            </a:lvl3pPr>
            <a:lvl4pPr marL="973934" indent="0">
              <a:buNone/>
              <a:defRPr sz="1200" b="1"/>
            </a:lvl4pPr>
            <a:lvl5pPr marL="1298015" indent="0">
              <a:buNone/>
              <a:defRPr sz="1200" b="1"/>
            </a:lvl5pPr>
            <a:lvl6pPr marL="1622422" indent="0">
              <a:buNone/>
              <a:defRPr sz="1200" b="1"/>
            </a:lvl6pPr>
            <a:lvl7pPr marL="1946768" indent="0">
              <a:buNone/>
              <a:defRPr sz="1200" b="1"/>
            </a:lvl7pPr>
            <a:lvl8pPr marL="2271245" indent="0">
              <a:buNone/>
              <a:defRPr sz="1200" b="1"/>
            </a:lvl8pPr>
            <a:lvl9pPr marL="259562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250" y="1878899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65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145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24304" indent="0">
              <a:buNone/>
              <a:defRPr sz="1100"/>
            </a:lvl2pPr>
            <a:lvl3pPr marL="649119" indent="0">
              <a:buNone/>
              <a:defRPr sz="900"/>
            </a:lvl3pPr>
            <a:lvl4pPr marL="973934" indent="0">
              <a:buNone/>
              <a:defRPr sz="800"/>
            </a:lvl4pPr>
            <a:lvl5pPr marL="1298015" indent="0">
              <a:buNone/>
              <a:defRPr sz="800"/>
            </a:lvl5pPr>
            <a:lvl6pPr marL="1622422" indent="0">
              <a:buNone/>
              <a:defRPr sz="800"/>
            </a:lvl6pPr>
            <a:lvl7pPr marL="1946768" indent="0">
              <a:buNone/>
              <a:defRPr sz="800"/>
            </a:lvl7pPr>
            <a:lvl8pPr marL="2271245" indent="0">
              <a:buNone/>
              <a:defRPr sz="800"/>
            </a:lvl8pPr>
            <a:lvl9pPr marL="259562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652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24304" indent="0">
              <a:buNone/>
              <a:defRPr sz="2100"/>
            </a:lvl2pPr>
            <a:lvl3pPr marL="649119" indent="0">
              <a:buNone/>
              <a:defRPr sz="1800"/>
            </a:lvl3pPr>
            <a:lvl4pPr marL="973934" indent="0">
              <a:buNone/>
              <a:defRPr sz="1500"/>
            </a:lvl4pPr>
            <a:lvl5pPr marL="1298015" indent="0">
              <a:buNone/>
              <a:defRPr sz="1500"/>
            </a:lvl5pPr>
            <a:lvl6pPr marL="1622422" indent="0">
              <a:buNone/>
              <a:defRPr sz="1500"/>
            </a:lvl6pPr>
            <a:lvl7pPr marL="1946768" indent="0">
              <a:buNone/>
              <a:defRPr sz="1500"/>
            </a:lvl7pPr>
            <a:lvl8pPr marL="2271245" indent="0">
              <a:buNone/>
              <a:defRPr sz="1500"/>
            </a:lvl8pPr>
            <a:lvl9pPr marL="2595621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145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24304" indent="0">
              <a:buNone/>
              <a:defRPr sz="1100"/>
            </a:lvl2pPr>
            <a:lvl3pPr marL="649119" indent="0">
              <a:buNone/>
              <a:defRPr sz="900"/>
            </a:lvl3pPr>
            <a:lvl4pPr marL="973934" indent="0">
              <a:buNone/>
              <a:defRPr sz="800"/>
            </a:lvl4pPr>
            <a:lvl5pPr marL="1298015" indent="0">
              <a:buNone/>
              <a:defRPr sz="800"/>
            </a:lvl5pPr>
            <a:lvl6pPr marL="1622422" indent="0">
              <a:buNone/>
              <a:defRPr sz="800"/>
            </a:lvl6pPr>
            <a:lvl7pPr marL="1946768" indent="0">
              <a:buNone/>
              <a:defRPr sz="800"/>
            </a:lvl7pPr>
            <a:lvl8pPr marL="2271245" indent="0">
              <a:buNone/>
              <a:defRPr sz="800"/>
            </a:lvl8pPr>
            <a:lvl9pPr marL="259562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4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4448" tIns="33736" rIns="64448" bIns="3373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4448" tIns="33736" rIns="64448" bIns="337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4448" tIns="33736" rIns="64448" bIns="3373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E1FB7-9600-B846-A4D5-61D8BDB0A21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4448" tIns="33736" rIns="64448" bIns="3373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4448" tIns="33736" rIns="64448" bIns="3373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94" r:id="rId12"/>
  </p:sldLayoutIdLst>
  <p:txStyles>
    <p:titleStyle>
      <a:lvl1pPr algn="l" defTabSz="64911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90" indent="-162590" algn="l" defTabSz="64911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7769" indent="-162590" algn="l" defTabSz="6491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0937" indent="-162590" algn="l" defTabSz="6491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5421" indent="-162590" algn="l" defTabSz="6491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0297" indent="-162590" algn="l" defTabSz="6491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4729" indent="-162590" algn="l" defTabSz="6491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9047" indent="-162590" algn="l" defTabSz="6491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33482" indent="-162590" algn="l" defTabSz="6491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58052" indent="-162590" algn="l" defTabSz="6491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24304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9119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73934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015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22422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46768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71245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95621" algn="l" defTabSz="6491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4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5564" tIns="33736" rIns="65564" bIns="3373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5564" tIns="33736" rIns="65564" bIns="337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5564" tIns="33736" rIns="65564" bIns="3373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61508"/>
            <a:fld id="{0391DEAE-49B0-8644-A7F1-493F23B5D4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61508"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5564" tIns="33736" rIns="65564" bIns="3373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61508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5564" tIns="33736" rIns="65564" bIns="3373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61508"/>
            <a:fld id="{06F0FFDA-8863-3547-9E3C-8B4CC88D0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61508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0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l" defTabSz="66150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638" indent="-165638" algn="l" defTabSz="661508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6913" indent="-165638" algn="l" defTabSz="661508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6736" indent="-165638" algn="l" defTabSz="661508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7176" indent="-165638" algn="l" defTabSz="661508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8085" indent="-165638" algn="l" defTabSz="661508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9019" indent="-165638" algn="l" defTabSz="661508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9649" indent="-165638" algn="l" defTabSz="661508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0187" indent="-165638" algn="l" defTabSz="661508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10858" indent="-165638" algn="l" defTabSz="661508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0400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61508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92222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3161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53509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84028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679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45615" algn="l" defTabSz="66150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7777" y="1065414"/>
            <a:ext cx="83387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cy-GB" sz="3600" b="1" dirty="0">
                <a:solidFill>
                  <a:schemeClr val="bg1"/>
                </a:solidFill>
                <a:latin typeface="Frutiger 65"/>
                <a:ea typeface="Times New Roman"/>
                <a:cs typeface="Times New Roman"/>
              </a:rPr>
              <a:t>Datblygu trefniadau gwerthuso ac atebolrwydd cadarn i gefnogi system </a:t>
            </a:r>
            <a:r>
              <a:rPr lang="cy-GB" sz="3600" b="1" dirty="0" err="1" smtClean="0">
                <a:solidFill>
                  <a:schemeClr val="bg1"/>
                </a:solidFill>
                <a:latin typeface="Frutiger 65"/>
                <a:ea typeface="Times New Roman"/>
                <a:cs typeface="Times New Roman"/>
              </a:rPr>
              <a:t>hunanwella</a:t>
            </a:r>
            <a:endParaRPr lang="cy-GB" sz="3600" b="1" dirty="0" smtClean="0">
              <a:solidFill>
                <a:schemeClr val="bg1"/>
              </a:solidFill>
              <a:latin typeface="Frutiger 65"/>
              <a:ea typeface="Times New Roman"/>
              <a:cs typeface="Times New Roman"/>
            </a:endParaRPr>
          </a:p>
          <a:p>
            <a:pPr algn="ctr">
              <a:lnSpc>
                <a:spcPct val="200000"/>
              </a:lnSpc>
            </a:pPr>
            <a:r>
              <a:rPr lang="en-GB" sz="3600" b="1" dirty="0" err="1">
                <a:solidFill>
                  <a:schemeClr val="bg1"/>
                </a:solidFill>
                <a:latin typeface="Frutiger 65"/>
              </a:rPr>
              <a:t>Cynhadledd</a:t>
            </a:r>
            <a:r>
              <a:rPr lang="en-GB" sz="3600" b="1" dirty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  <a:latin typeface="Frutiger 65"/>
              </a:rPr>
              <a:t>Cynradd</a:t>
            </a:r>
            <a:endParaRPr lang="en-GB" sz="3600" b="1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6" name="Blwch Testun 5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7" name="Blwch Testun 6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8953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F312551-1693-4B7B-9717-1234C601C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8759"/>
            <a:ext cx="8229600" cy="3271029"/>
          </a:xfrm>
        </p:spPr>
        <p:txBody>
          <a:bodyPr/>
          <a:lstStyle/>
          <a:p>
            <a:pPr lvl="0"/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Ystyriwch ddefnyddio «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cerdyn sgorio cytbwys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» neu «adroddiad» at ddibenion atebolrwydd sy’n cydnabod ac yn rhoi pwyslais ar ddibenion ehangach ysgolion (e.e. lles, cymwyseddau cyffredinol). </a:t>
            </a:r>
          </a:p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Mae angen i systemau sicrhau eu bod yn gredadwy o ran 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atebolrwydd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ac yn sicrhau gwelliannau/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meithrin gallu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.</a:t>
            </a:r>
          </a:p>
          <a:p>
            <a:endParaRPr lang="en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D87962E-73C6-44A5-AF2D-72628759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Gwersi a ddysgwyd o Uwchgynhadledd ARC yn 2017</a:t>
            </a:r>
          </a:p>
        </p:txBody>
      </p:sp>
    </p:spTree>
    <p:extLst>
      <p:ext uri="{BB962C8B-B14F-4D97-AF65-F5344CB8AC3E}">
        <p14:creationId xmlns:p14="http://schemas.microsoft.com/office/powerpoint/2010/main" val="25063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1521" y="442895"/>
            <a:ext cx="6001331" cy="78897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y-GB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utiger 65"/>
                <a:cs typeface="Calibri" panose="020F0502020204030204" pitchFamily="34" charset="0"/>
              </a:rPr>
              <a:t>Saith Elfen Rheoli Newid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2652534-E4C1-4E4E-A562-F2B5A7B2B72E}"/>
              </a:ext>
            </a:extLst>
          </p:cNvPr>
          <p:cNvSpPr txBox="1"/>
          <p:nvPr/>
        </p:nvSpPr>
        <p:spPr>
          <a:xfrm>
            <a:off x="751264" y="1312102"/>
            <a:ext cx="7641473" cy="29777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57175" indent="-257175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Angen tybiedig (neu angen brys)</a:t>
            </a:r>
          </a:p>
          <a:p>
            <a:pPr marL="257175" indent="-257175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Naratif sy’n cymell</a:t>
            </a:r>
          </a:p>
          <a:p>
            <a:pPr marL="257175" indent="-257175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Gwahoddiad i gymryd rhan ac i helpu i siapio’r newid (parhaus)</a:t>
            </a:r>
          </a:p>
          <a:p>
            <a:pPr marL="257175" indent="-257175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Strategaeth glir sy’n canolbwyntio ar effaith</a:t>
            </a:r>
          </a:p>
          <a:p>
            <a:pPr marL="257175" indent="-257175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Cefnogaeth a phwysau gan gymheiriaid</a:t>
            </a:r>
          </a:p>
          <a:p>
            <a:pPr marL="257175" indent="-257175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Meithrin gallu ac adnoddau (amser, datblygiad proffesiynol, mentora)</a:t>
            </a:r>
          </a:p>
          <a:p>
            <a:pPr marL="257175" indent="-257175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canlyniadau os bydd y newid yn cael ei anwybyddu</a:t>
            </a:r>
          </a:p>
        </p:txBody>
      </p:sp>
    </p:spTree>
    <p:extLst>
      <p:ext uri="{BB962C8B-B14F-4D97-AF65-F5344CB8AC3E}">
        <p14:creationId xmlns:p14="http://schemas.microsoft.com/office/powerpoint/2010/main" val="18212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ABFAF87-260B-4651-91D4-4F0F19740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194" y="932404"/>
            <a:ext cx="8229600" cy="3394472"/>
          </a:xfrm>
        </p:spPr>
        <p:txBody>
          <a:bodyPr/>
          <a:lstStyle/>
          <a:p>
            <a:pPr marL="82296" indent="0">
              <a:buNone/>
            </a:pPr>
            <a:endParaRPr lang="en-GB" dirty="0">
              <a:solidFill>
                <a:schemeClr val="bg1"/>
              </a:solidFill>
              <a:latin typeface="Frutiger 65"/>
            </a:endParaRPr>
          </a:p>
          <a:p>
            <a:pPr marL="468059" indent="-385763"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Cynllun cydweithredol (sy’n rhoi sylw i’r prif ddibenion, llwyth gwaith/biwrocratiaeth, canlyniadau anfwriadol ac amserlenni realistig).</a:t>
            </a:r>
          </a:p>
          <a:p>
            <a:pPr marL="468059" indent="-385763">
              <a:buFont typeface="+mj-lt"/>
              <a:buAutoNum type="arabicPeriod"/>
            </a:pPr>
            <a:endParaRPr lang="en-GB" sz="1800" b="1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425196" indent="-342900">
              <a:buFont typeface="+mj-lt"/>
              <a:buAutoNum type="arabicPeriod"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Rhoi cymhelliant i ysgolion gydweithio ag ysgolion eraill.  </a:t>
            </a:r>
          </a:p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</a:endParaRPr>
          </a:p>
          <a:p>
            <a:pPr marL="468059" indent="-385763">
              <a:buFont typeface="+mj-lt"/>
              <a:buAutoNum type="arabicPeriod" startAt="3"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Cydnabod a dathlu canlyniadau cynaliadwy yn hytrach na “llwyddiannau tymor byr”.  </a:t>
            </a:r>
          </a:p>
          <a:p>
            <a:pPr marL="468059" indent="-385763">
              <a:buFont typeface="+mj-lt"/>
              <a:buAutoNum type="arabicPeriod" startAt="3"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425196" indent="-342900">
              <a:buFont typeface="+mj-lt"/>
              <a:buAutoNum type="arabicPeriod" startAt="3"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Rhoi sylw i feithrin gallu. </a:t>
            </a:r>
          </a:p>
          <a:p>
            <a:pPr marL="425196" indent="-342900">
              <a:buFont typeface="+mj-lt"/>
              <a:buAutoNum type="arabicPeriod"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468059" indent="-385763">
              <a:buFont typeface="+mj-lt"/>
              <a:buAutoNum type="arabicPeriod"/>
            </a:pPr>
            <a:endParaRPr lang="en-GB" dirty="0">
              <a:solidFill>
                <a:schemeClr val="bg1"/>
              </a:solidFill>
              <a:latin typeface="Frutiger 65"/>
            </a:endParaRPr>
          </a:p>
          <a:p>
            <a:endParaRPr lang="en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6E059C1-2DA6-4A03-B431-FC12AC4A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/>
            </a:r>
            <a:b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</a:br>
            <a:r>
              <a:rPr lang="cy-GB" sz="3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Pum elfen allweddol system atebolrwydd effeithiol</a:t>
            </a:r>
            <a:r>
              <a:rPr lang="cy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utiger 65"/>
              </a:rPr>
              <a:t/>
            </a:r>
            <a:br>
              <a:rPr lang="cy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utiger 65"/>
              </a:rPr>
            </a:br>
            <a:endParaRPr lang="cy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1125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0D541DA-850F-41A8-9BDD-9994BA333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3922"/>
            <a:ext cx="8229600" cy="3394472"/>
          </a:xfrm>
        </p:spPr>
        <p:txBody>
          <a:bodyPr/>
          <a:lstStyle/>
          <a:p>
            <a:pPr marL="82296" indent="0">
              <a:buNone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“</a:t>
            </a:r>
            <a:r>
              <a:rPr lang="cy-GB" sz="1800" i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athrawon ac arweinwyr sydd wedi ymlâdd ac anobeithio, yn gwegian dan bwysau eu contractau ond heb gael y cyfle – yr amser, yr adnoddau a’r gefnogaeth – i wneud i hyn weithio o gwbl mewn gwirionedd. Mae’r rheini sy’n llunio polisïau mewn penbleth, yn ceisio meddwl pam nad yw pethau’n newid er gwaethaf pob bwriad da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”  </a:t>
            </a:r>
          </a:p>
          <a:p>
            <a:endParaRPr lang="en-GB" dirty="0">
              <a:solidFill>
                <a:schemeClr val="bg1"/>
              </a:solidFill>
              <a:latin typeface="Frutiger 65"/>
            </a:endParaRPr>
          </a:p>
          <a:p>
            <a:pPr marL="82296" indent="0">
              <a:buNone/>
            </a:pP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Steve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Munby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a Michael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Fullan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, “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Inside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Out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and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Downside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Up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” 2016.    </a:t>
            </a:r>
          </a:p>
          <a:p>
            <a:endParaRPr lang="en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EC4BFB8-A437-4355-AF4B-722877C76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Yn rhy aml, mae systemau atebolrwydd allanol lle mae llawer yn y fantol yn arwain at:</a:t>
            </a:r>
          </a:p>
        </p:txBody>
      </p:sp>
    </p:spTree>
    <p:extLst>
      <p:ext uri="{BB962C8B-B14F-4D97-AF65-F5344CB8AC3E}">
        <p14:creationId xmlns:p14="http://schemas.microsoft.com/office/powerpoint/2010/main" val="9795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ABFAF87-260B-4651-91D4-4F0F19740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872"/>
            <a:ext cx="8229600" cy="33944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425196" indent="-342900">
              <a:buFont typeface="+mj-lt"/>
              <a:buAutoNum type="arabicPeriod" startAt="5"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Yr angen am berchnogaeth ar lefel leol. Mae arweinyddiaeth yn hollbwysig.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6E059C1-2DA6-4A03-B431-FC12AC4A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/>
            </a:r>
            <a:br>
              <a:rPr lang="cy-GB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</a:br>
            <a:r>
              <a:rPr lang="cy-GB" sz="3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Pum elfen allweddol system atebolrwydd effeithiol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/>
            </a:r>
            <a:br>
              <a:rPr lang="cy-GB" b="1" dirty="0">
                <a:solidFill>
                  <a:schemeClr val="bg1"/>
                </a:solidFill>
                <a:latin typeface="Frutiger 65"/>
              </a:rPr>
            </a:br>
            <a:endParaRPr lang="cy-GB" b="1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8582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1B40997-F735-4A08-AF90-EECB21A54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694974"/>
            <a:ext cx="8351520" cy="3217689"/>
          </a:xfrm>
        </p:spPr>
        <p:txBody>
          <a:bodyPr/>
          <a:lstStyle/>
          <a:p>
            <a:pPr marL="82296" indent="0">
              <a:buNone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“</a:t>
            </a:r>
            <a:r>
              <a:rPr lang="cy-GB" sz="1800" i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 syniad yw ...newid y sefyllfa o gydymffurfiaeth i ffocws pendant. Er eu bod yn ystyried y gofynion atebolrwydd cenedlaethol allanol, mae gan arweinwyr gyfrifoldeb i siapio’r diwylliant a sicrhau eu bod yn datblygu system atebolrwydd ar y cyd yn fewnol sy’n arwain at y canlyniadau priodol.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”</a:t>
            </a:r>
          </a:p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82296" indent="0">
              <a:buNone/>
            </a:pP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Steve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Munby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a Michael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Fullan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, “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Inside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Out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and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Downside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Up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” 2016.    </a:t>
            </a:r>
          </a:p>
          <a:p>
            <a:pPr marL="82296" indent="0">
              <a:buNone/>
            </a:pPr>
            <a:endParaRPr lang="en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2199C14-C26E-42DC-9816-8C5571E9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5039"/>
            <a:ext cx="8229600" cy="857250"/>
          </a:xfrm>
        </p:spPr>
        <p:txBody>
          <a:bodyPr>
            <a:normAutofit/>
          </a:bodyPr>
          <a:lstStyle/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Arweinwyr yn gosod y naws yn eu cyd-destun eu hunain</a:t>
            </a:r>
          </a:p>
        </p:txBody>
      </p:sp>
    </p:spTree>
    <p:extLst>
      <p:ext uri="{BB962C8B-B14F-4D97-AF65-F5344CB8AC3E}">
        <p14:creationId xmlns:p14="http://schemas.microsoft.com/office/powerpoint/2010/main" val="18045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6C5DAD1-CD19-664E-9E23-3326A3F00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i="1" dirty="0">
              <a:solidFill>
                <a:schemeClr val="bg1"/>
              </a:solidFill>
              <a:latin typeface="Frutiger 65"/>
            </a:endParaRPr>
          </a:p>
          <a:p>
            <a:endParaRPr lang="en-GB" i="1" dirty="0">
              <a:solidFill>
                <a:schemeClr val="bg1"/>
              </a:solidFill>
              <a:latin typeface="Frutiger 65"/>
            </a:endParaRPr>
          </a:p>
          <a:p>
            <a:pPr marL="82296" indent="0">
              <a:buNone/>
            </a:pPr>
            <a:r>
              <a:rPr lang="cy-GB" i="1" dirty="0">
                <a:solidFill>
                  <a:schemeClr val="bg1"/>
                </a:solidFill>
                <a:latin typeface="Frutiger 65"/>
              </a:rPr>
              <a:t>“Dydy cymell pobl drwy wyliadwriaeth ddim yn naturiol nac yn effeithiol... Nid arfau yw adnoddau atebolrwydd, ond diwylliant i’w feithrin”</a:t>
            </a:r>
          </a:p>
          <a:p>
            <a:pPr marL="82296" indent="0">
              <a:buNone/>
            </a:pPr>
            <a:endParaRPr lang="en-GB" i="1" dirty="0">
              <a:solidFill>
                <a:schemeClr val="bg1"/>
              </a:solidFill>
              <a:latin typeface="Frutiger 65"/>
            </a:endParaRPr>
          </a:p>
          <a:p>
            <a:pPr marL="82296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Michael </a:t>
            </a:r>
            <a:r>
              <a:rPr lang="cy-GB" dirty="0" err="1">
                <a:solidFill>
                  <a:schemeClr val="bg1"/>
                </a:solidFill>
                <a:latin typeface="Frutiger 65"/>
              </a:rPr>
              <a:t>Fullan</a:t>
            </a:r>
            <a:endParaRPr lang="cy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00E1508-CEE7-164C-A195-C191C685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Gwyliadwriaeth neu Atebolrwydd ar y Cyd </a:t>
            </a:r>
          </a:p>
        </p:txBody>
      </p:sp>
    </p:spTree>
    <p:extLst>
      <p:ext uri="{BB962C8B-B14F-4D97-AF65-F5344CB8AC3E}">
        <p14:creationId xmlns:p14="http://schemas.microsoft.com/office/powerpoint/2010/main" val="8520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3"/>
          <a:stretch/>
        </p:blipFill>
        <p:spPr>
          <a:xfrm>
            <a:off x="0" y="0"/>
            <a:ext cx="9144001" cy="5160981"/>
          </a:xfrm>
          <a:prstGeom prst="rect">
            <a:avLst/>
          </a:prstGeom>
        </p:spPr>
      </p:pic>
      <p:sp>
        <p:nvSpPr>
          <p:cNvPr id="2" name="Text Placeholder 2"/>
          <p:cNvSpPr txBox="1">
            <a:spLocks/>
          </p:cNvSpPr>
          <p:nvPr/>
        </p:nvSpPr>
        <p:spPr>
          <a:xfrm>
            <a:off x="475221" y="305753"/>
            <a:ext cx="4227408" cy="948690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sz="2700" b="1" dirty="0">
                <a:solidFill>
                  <a:schemeClr val="bg2">
                    <a:lumMod val="25000"/>
                  </a:schemeClr>
                </a:solidFill>
                <a:latin typeface="Frutiger 65"/>
                <a:cs typeface="Calibri" panose="020F0502020204030204" pitchFamily="34" charset="0"/>
              </a:rPr>
              <a:t>“</a:t>
            </a:r>
            <a:r>
              <a:rPr lang="cy-GB" sz="2700" b="1" dirty="0" err="1">
                <a:solidFill>
                  <a:schemeClr val="bg2">
                    <a:lumMod val="25000"/>
                  </a:schemeClr>
                </a:solidFill>
                <a:latin typeface="Frutiger 65"/>
                <a:cs typeface="Calibri" panose="020F0502020204030204" pitchFamily="34" charset="0"/>
              </a:rPr>
              <a:t>Kasserian</a:t>
            </a:r>
            <a:r>
              <a:rPr lang="cy-GB" sz="2700" b="1" dirty="0">
                <a:solidFill>
                  <a:schemeClr val="bg2">
                    <a:lumMod val="25000"/>
                  </a:schemeClr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2700" b="1" dirty="0" err="1">
                <a:solidFill>
                  <a:schemeClr val="bg2">
                    <a:lumMod val="25000"/>
                  </a:schemeClr>
                </a:solidFill>
                <a:latin typeface="Frutiger 65"/>
                <a:cs typeface="Calibri" panose="020F0502020204030204" pitchFamily="34" charset="0"/>
              </a:rPr>
              <a:t>Ingera</a:t>
            </a:r>
            <a:r>
              <a:rPr lang="cy-GB" sz="2700" b="1" dirty="0">
                <a:solidFill>
                  <a:schemeClr val="bg2">
                    <a:lumMod val="25000"/>
                  </a:schemeClr>
                </a:solidFill>
                <a:latin typeface="Frutiger 65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32259" y="1358405"/>
            <a:ext cx="6345683" cy="948690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sz="2700" b="1" dirty="0">
                <a:latin typeface="Frutiger 65"/>
                <a:cs typeface="Calibri" panose="020F0502020204030204" pitchFamily="34" charset="0"/>
              </a:rPr>
              <a:t>“Sut mae pethau’n mynd i’n plant?”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405100" y="2678192"/>
            <a:ext cx="3525473" cy="581501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sz="1800" i="1" dirty="0">
                <a:latin typeface="Frutiger 65"/>
                <a:cs typeface="Calibri" panose="020F0502020204030204" pitchFamily="34" charset="0"/>
              </a:rPr>
              <a:t>Cyfarchiad traddodiadol y </a:t>
            </a:r>
            <a:r>
              <a:rPr lang="cy-GB" sz="1800" i="1" dirty="0" err="1">
                <a:latin typeface="Frutiger 65"/>
                <a:cs typeface="Calibri" panose="020F0502020204030204" pitchFamily="34" charset="0"/>
              </a:rPr>
              <a:t>Masai</a:t>
            </a:r>
            <a:endParaRPr lang="cy-GB" sz="1800" i="1" dirty="0">
              <a:latin typeface="Frutiger 65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11" name="Blwch Testun 10"/>
          <p:cNvSpPr txBox="1"/>
          <p:nvPr/>
        </p:nvSpPr>
        <p:spPr>
          <a:xfrm>
            <a:off x="827571" y="3078393"/>
            <a:ext cx="7743287" cy="931022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en-GB" sz="28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Steve Davies</a:t>
            </a:r>
          </a:p>
          <a:p>
            <a:pPr lvl="0" algn="ctr"/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Llywodraeth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Cymru</a:t>
            </a:r>
            <a:endParaRPr lang="en-GB" sz="28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Petryal 9"/>
          <p:cNvSpPr/>
          <p:nvPr/>
        </p:nvSpPr>
        <p:spPr>
          <a:xfrm>
            <a:off x="506680" y="1230090"/>
            <a:ext cx="8385071" cy="1299237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spcAft>
                <a:spcPts val="0"/>
              </a:spcAft>
            </a:pPr>
            <a:r>
              <a:rPr lang="cy-GB" sz="4000" b="1" dirty="0" smtClean="0">
                <a:solidFill>
                  <a:schemeClr val="bg1"/>
                </a:solidFill>
                <a:latin typeface="Frutiger 65"/>
                <a:ea typeface="Times New Roman"/>
                <a:cs typeface="Times New Roman"/>
              </a:rPr>
              <a:t>Cyflwyniad i’r Athro Graham Donaldson</a:t>
            </a:r>
            <a:endParaRPr lang="en-GB" sz="4000" dirty="0">
              <a:solidFill>
                <a:schemeClr val="bg1"/>
              </a:solidFill>
              <a:effectLst/>
              <a:latin typeface="Frutiger 65"/>
              <a:ea typeface="Times New Roman"/>
              <a:cs typeface="Times New Roman"/>
            </a:endParaRPr>
          </a:p>
        </p:txBody>
      </p:sp>
      <p:sp>
        <p:nvSpPr>
          <p:cNvPr id="13" name="Blwch Testun 12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4" name="Blwch Testun 13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15" name="Cysylltydd Syth 14"/>
          <p:cNvCxnSpPr/>
          <p:nvPr/>
        </p:nvCxnSpPr>
        <p:spPr>
          <a:xfrm>
            <a:off x="445544" y="282541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2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13" name="Petryal 12"/>
          <p:cNvSpPr/>
          <p:nvPr/>
        </p:nvSpPr>
        <p:spPr>
          <a:xfrm>
            <a:off x="411310" y="1483150"/>
            <a:ext cx="8318310" cy="856745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400" b="1" dirty="0" err="1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Asesu</a:t>
            </a:r>
            <a:r>
              <a:rPr lang="en-US" sz="44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Atebolrwydd</a:t>
            </a:r>
            <a:r>
              <a:rPr lang="en-US" sz="44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a </a:t>
            </a:r>
            <a:r>
              <a:rPr lang="en-US" sz="4400" b="1" dirty="0" err="1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Gwella</a:t>
            </a:r>
            <a:endParaRPr lang="en-GB" sz="4400" b="1" dirty="0" err="1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698822" y="3102979"/>
            <a:ext cx="7743287" cy="499018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cy-GB" sz="28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Yr Athro Graham Donaldson</a:t>
            </a:r>
          </a:p>
        </p:txBody>
      </p:sp>
      <p:sp>
        <p:nvSpPr>
          <p:cNvPr id="11" name="Blwch Testun 10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2" name="Blwch Testun 11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15" name="Cysylltydd Syth 14"/>
          <p:cNvCxnSpPr/>
          <p:nvPr/>
        </p:nvCxnSpPr>
        <p:spPr>
          <a:xfrm>
            <a:off x="621171" y="285036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11" name="Blwch Testun 10"/>
          <p:cNvSpPr txBox="1"/>
          <p:nvPr/>
        </p:nvSpPr>
        <p:spPr>
          <a:xfrm>
            <a:off x="712297" y="2903223"/>
            <a:ext cx="7743287" cy="1360792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en-GB" sz="28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Olwen </a:t>
            </a:r>
            <a:r>
              <a:rPr lang="en-GB" sz="28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Corben</a:t>
            </a:r>
            <a:endParaRPr lang="en-GB" sz="2800" b="1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  <a:p>
            <a:pPr lvl="0" algn="ctr"/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Pennaeth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Ysgol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Llanarmon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Dyffryn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Ceiriog, Ysgol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Cynddelw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a Ysgol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Pontfadog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</a:p>
        </p:txBody>
      </p:sp>
      <p:sp>
        <p:nvSpPr>
          <p:cNvPr id="10" name="Petryal 9"/>
          <p:cNvSpPr/>
          <p:nvPr/>
        </p:nvSpPr>
        <p:spPr>
          <a:xfrm>
            <a:off x="566380" y="1645236"/>
            <a:ext cx="7743290" cy="760628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spcAft>
                <a:spcPts val="0"/>
              </a:spcAft>
            </a:pPr>
            <a:r>
              <a:rPr lang="cy-GB" sz="4500" b="1" dirty="0">
                <a:solidFill>
                  <a:schemeClr val="bg1"/>
                </a:solidFill>
                <a:latin typeface="Frutiger 65"/>
                <a:ea typeface="Times New Roman"/>
                <a:cs typeface="Times New Roman"/>
              </a:rPr>
              <a:t>Croeso a chyflwyniadau</a:t>
            </a:r>
            <a:endParaRPr lang="en-GB" sz="4500" dirty="0">
              <a:solidFill>
                <a:schemeClr val="bg1"/>
              </a:solidFill>
              <a:effectLst/>
              <a:latin typeface="Frutiger 65"/>
              <a:ea typeface="Times New Roman"/>
              <a:cs typeface="Times New Roman"/>
            </a:endParaRPr>
          </a:p>
        </p:txBody>
      </p:sp>
      <p:sp>
        <p:nvSpPr>
          <p:cNvPr id="13" name="Blwch Testun 12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4" name="Blwch Testun 13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15" name="Cysylltydd Syth 14"/>
          <p:cNvCxnSpPr/>
          <p:nvPr/>
        </p:nvCxnSpPr>
        <p:spPr>
          <a:xfrm>
            <a:off x="628791" y="259890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6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51570"/>
            <a:ext cx="8229600" cy="28297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Bydd cyflwyno’r cwricwlwm newydd yn dibynnu ar gyflawni diwylliant o gydweithio ac ymddiriedaeth gan ganolbwyntio mwy ar ddysgu sefydliadol a phroffesiynol a dull mwy adeiladol o weithredu o ran sut mae ysgolion yn atebol, sy’n cynnwys arolygu.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Gyda’i gilydd, mae gan y datblygiadau hyn oblygiadau mawr i systemau atebolrwydd a rôl Estyn ac arolygu ysgolion.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utiger 65"/>
            </a:endParaRPr>
          </a:p>
          <a:p>
            <a:pPr marL="0" indent="0">
              <a:buNone/>
            </a:pPr>
            <a:r>
              <a:rPr lang="cy-GB" sz="15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Donaldson</a:t>
            </a:r>
            <a:r>
              <a:rPr lang="cy-GB" sz="1500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(2018) </a:t>
            </a:r>
            <a:r>
              <a:rPr lang="cy-GB" sz="1500" i="1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AROLYGIAETH DDYSGU</a:t>
            </a:r>
            <a:r>
              <a:rPr lang="cy-GB" sz="1500" i="1" dirty="0">
                <a:solidFill>
                  <a:schemeClr val="bg1"/>
                </a:solidFill>
                <a:latin typeface="Frutiger 65"/>
              </a:rPr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7210" y="266224"/>
            <a:ext cx="7886700" cy="994172"/>
          </a:xfrm>
        </p:spPr>
        <p:txBody>
          <a:bodyPr>
            <a:normAutofit/>
          </a:bodyPr>
          <a:lstStyle/>
          <a:p>
            <a:r>
              <a:rPr lang="cy-GB" sz="4000" b="1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Yr her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75907"/>
            <a:ext cx="6300192" cy="109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72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50" y="385038"/>
            <a:ext cx="8841254" cy="857250"/>
          </a:xfrm>
        </p:spPr>
        <p:txBody>
          <a:bodyPr>
            <a:noAutofit/>
          </a:bodyPr>
          <a:lstStyle/>
          <a:p>
            <a:r>
              <a:rPr lang="cy-GB" sz="3600" b="1" dirty="0">
                <a:solidFill>
                  <a:schemeClr val="bg1"/>
                </a:solidFill>
                <a:latin typeface="Frutiger 65"/>
              </a:rPr>
              <a:t>Mae llwyddiant y cwricwlwm newydd yn golygu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48" y="1387626"/>
            <a:ext cx="8229600" cy="3294102"/>
          </a:xfrm>
        </p:spPr>
        <p:txBody>
          <a:bodyPr>
            <a:normAutofit/>
          </a:bodyPr>
          <a:lstStyle/>
          <a:p>
            <a:r>
              <a:rPr lang="cy-GB" sz="2000" dirty="0">
                <a:solidFill>
                  <a:schemeClr val="bg1"/>
                </a:solidFill>
                <a:latin typeface="Frutiger 65"/>
              </a:rPr>
              <a:t>Cefnogi ein holl bobl ifanc i ddatblygu 4 diben ‘Cwricwlwm Cymru’</a:t>
            </a:r>
          </a:p>
          <a:p>
            <a:r>
              <a:rPr lang="cy-GB" sz="2000" dirty="0">
                <a:solidFill>
                  <a:schemeClr val="bg1"/>
                </a:solidFill>
                <a:latin typeface="Frutiger 65"/>
              </a:rPr>
              <a:t>Torri’r cyswllt rhwng anfantais a thynged</a:t>
            </a:r>
          </a:p>
          <a:p>
            <a:r>
              <a:rPr lang="cy-GB" sz="2000" dirty="0">
                <a:solidFill>
                  <a:schemeClr val="bg1"/>
                </a:solidFill>
                <a:latin typeface="Frutiger 65"/>
              </a:rPr>
              <a:t>Codi ‘safonau’ ar draws y 4 diben </a:t>
            </a:r>
          </a:p>
          <a:p>
            <a:r>
              <a:rPr lang="cy-GB" sz="2000" dirty="0">
                <a:solidFill>
                  <a:schemeClr val="bg1"/>
                </a:solidFill>
                <a:latin typeface="Frutiger 65"/>
              </a:rPr>
              <a:t>Sefydlu llwybr clir cynyddol ym myd dysgu disgyblion 3-16+ a defnyddio asesu i gefnogi’r dysgu</a:t>
            </a:r>
          </a:p>
          <a:p>
            <a:r>
              <a:rPr lang="cy-GB" sz="2000" dirty="0">
                <a:solidFill>
                  <a:schemeClr val="bg1"/>
                </a:solidFill>
                <a:latin typeface="Frutiger 65"/>
              </a:rPr>
              <a:t>Hyrwyddo boddhad cynhenid mewn dysgu’r hyn sy’n bwysig go iawn a bod yn barod i ddefnyddio’r dysgu hwnnw gydol oes - addysgeg sy’n cael ei llywio gan ddiben</a:t>
            </a:r>
          </a:p>
          <a:p>
            <a:r>
              <a:rPr lang="cy-GB" sz="2000" dirty="0">
                <a:solidFill>
                  <a:schemeClr val="bg1"/>
                </a:solidFill>
                <a:latin typeface="Frutiger 65"/>
              </a:rPr>
              <a:t>Rhoi blaenoriaeth i wella </a:t>
            </a:r>
            <a:r>
              <a:rPr lang="cy-GB" sz="2000" dirty="0" smtClean="0">
                <a:solidFill>
                  <a:schemeClr val="bg1"/>
                </a:solidFill>
                <a:latin typeface="Frutiger 65"/>
              </a:rPr>
              <a:t>llesiant</a:t>
            </a:r>
            <a:endParaRPr lang="cy-GB" sz="20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711333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70" y="235744"/>
            <a:ext cx="7886700" cy="994172"/>
          </a:xfrm>
        </p:spPr>
        <p:txBody>
          <a:bodyPr>
            <a:normAutofit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Cylch Gorchwyl Adolygiad Estyn  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/>
            </a:r>
            <a:br>
              <a:rPr lang="cy-GB" dirty="0">
                <a:solidFill>
                  <a:schemeClr val="bg1"/>
                </a:solidFill>
                <a:latin typeface="Frutiger 65"/>
              </a:rPr>
            </a:br>
            <a:endParaRPr lang="cy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2394"/>
            <a:ext cx="8229600" cy="385169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 </a:t>
            </a:r>
          </a:p>
          <a:p>
            <a:pPr marL="0" indent="0">
              <a:buNone/>
            </a:pPr>
            <a:r>
              <a:rPr lang="cy-GB" sz="6400" b="1" dirty="0">
                <a:solidFill>
                  <a:schemeClr val="bg1"/>
                </a:solidFill>
                <a:latin typeface="Frutiger 65"/>
              </a:rPr>
              <a:t>Diben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y-GB" sz="6400" dirty="0" smtClean="0">
                <a:solidFill>
                  <a:schemeClr val="bg1"/>
                </a:solidFill>
                <a:latin typeface="Frutiger 65"/>
              </a:rPr>
              <a:t>Nodi </a:t>
            </a:r>
            <a:r>
              <a:rPr lang="cy-GB" sz="6400" dirty="0">
                <a:solidFill>
                  <a:schemeClr val="bg1"/>
                </a:solidFill>
                <a:latin typeface="Frutiger 65"/>
              </a:rPr>
              <a:t>goblygiadau’r rhaglen ddiwygio addysg yng Nghymru i Estyn a gwneud argymhellion ar gyfer ei rôl a’i weithrediad yn y dyfodol. </a:t>
            </a:r>
          </a:p>
          <a:p>
            <a:pPr marL="0" indent="0">
              <a:buNone/>
            </a:pPr>
            <a:r>
              <a:rPr lang="cy-GB" sz="6400" dirty="0">
                <a:solidFill>
                  <a:schemeClr val="bg1"/>
                </a:solidFill>
                <a:latin typeface="Frutiger 65"/>
              </a:rPr>
              <a:t> </a:t>
            </a:r>
          </a:p>
          <a:p>
            <a:pPr marL="0" indent="0">
              <a:buNone/>
            </a:pPr>
            <a:r>
              <a:rPr lang="cy-GB" sz="6400" b="1" dirty="0" smtClean="0">
                <a:solidFill>
                  <a:schemeClr val="bg1"/>
                </a:solidFill>
                <a:latin typeface="Frutiger 65"/>
              </a:rPr>
              <a:t>Amcanion</a:t>
            </a:r>
            <a:r>
              <a:rPr lang="cy-GB" sz="6400" dirty="0">
                <a:solidFill>
                  <a:schemeClr val="bg1"/>
                </a:solidFill>
                <a:latin typeface="Frutiger 65"/>
              </a:rPr>
              <a:t> </a:t>
            </a:r>
            <a:endParaRPr lang="cy-GB" sz="6400" dirty="0" smtClean="0">
              <a:solidFill>
                <a:schemeClr val="bg1"/>
              </a:solidFill>
              <a:latin typeface="Frutiger 65"/>
            </a:endParaRPr>
          </a:p>
          <a:p>
            <a:pPr lvl="0">
              <a:lnSpc>
                <a:spcPct val="120000"/>
              </a:lnSpc>
            </a:pPr>
            <a:r>
              <a:rPr lang="cy-GB" sz="6400" dirty="0" smtClean="0">
                <a:solidFill>
                  <a:schemeClr val="bg1"/>
                </a:solidFill>
                <a:latin typeface="Frutiger 65"/>
              </a:rPr>
              <a:t>Amlinellu cyfraniadau presennol a phosibl gwaith Estyn o ran gwella ansawdd mewn addysg yng Nghymru yng nghyd-destun diwylliant o atebolrwydd adeiladol. </a:t>
            </a:r>
          </a:p>
          <a:p>
            <a:pPr lvl="0">
              <a:lnSpc>
                <a:spcPct val="120000"/>
              </a:lnSpc>
            </a:pPr>
            <a:r>
              <a:rPr lang="cy-GB" sz="6400" dirty="0" smtClean="0">
                <a:solidFill>
                  <a:schemeClr val="bg1"/>
                </a:solidFill>
                <a:latin typeface="Frutiger 65"/>
              </a:rPr>
              <a:t>Sefydlu </a:t>
            </a:r>
            <a:r>
              <a:rPr lang="cy-GB" sz="6400" dirty="0">
                <a:solidFill>
                  <a:schemeClr val="bg1"/>
                </a:solidFill>
                <a:latin typeface="Frutiger 65"/>
              </a:rPr>
              <a:t>ffyrdd y gallai cyfraniad Estyn at wella ansawdd addysg yng Nghymru gael ei ymestyn ymhellach. </a:t>
            </a:r>
          </a:p>
          <a:p>
            <a:pPr lvl="0">
              <a:lnSpc>
                <a:spcPct val="120000"/>
              </a:lnSpc>
            </a:pPr>
            <a:r>
              <a:rPr lang="cy-GB" sz="6400" dirty="0">
                <a:solidFill>
                  <a:schemeClr val="bg1"/>
                </a:solidFill>
                <a:latin typeface="Frutiger 65"/>
              </a:rPr>
              <a:t>Amlinellu’r goblygiadau i ofynion gweithredol Estyn yn y dyfodol.</a:t>
            </a:r>
          </a:p>
          <a:p>
            <a:pPr lvl="0">
              <a:lnSpc>
                <a:spcPct val="120000"/>
              </a:lnSpc>
            </a:pPr>
            <a:r>
              <a:rPr lang="cy-GB" sz="6400" dirty="0">
                <a:solidFill>
                  <a:schemeClr val="bg1"/>
                </a:solidFill>
                <a:latin typeface="Frutiger 65"/>
              </a:rPr>
              <a:t>Nodi’r goblygiadau i system addysg Cymru yn ehangach.</a:t>
            </a:r>
          </a:p>
          <a:p>
            <a:pPr lvl="0">
              <a:lnSpc>
                <a:spcPct val="120000"/>
              </a:lnSpc>
            </a:pPr>
            <a:r>
              <a:rPr lang="cy-GB" sz="6400" dirty="0">
                <a:solidFill>
                  <a:schemeClr val="bg1"/>
                </a:solidFill>
                <a:latin typeface="Frutiger 65"/>
              </a:rPr>
              <a:t>Ystyried a fyddai modd darparu adroddiad interim erbyn mis Hydref 2017.</a:t>
            </a:r>
          </a:p>
          <a:p>
            <a:pPr lvl="0">
              <a:lnSpc>
                <a:spcPct val="120000"/>
              </a:lnSpc>
            </a:pPr>
            <a:r>
              <a:rPr lang="cy-GB" sz="6400" dirty="0">
                <a:solidFill>
                  <a:schemeClr val="bg1"/>
                </a:solidFill>
                <a:latin typeface="Frutiger 65"/>
              </a:rPr>
              <a:t>Darparu adroddiad a gwneud argymhellion ar gyfer rôl a gweithrediad Estyn yn y dyfodol, erbyn dechrau 2018.  </a:t>
            </a:r>
          </a:p>
        </p:txBody>
      </p:sp>
    </p:spTree>
    <p:extLst>
      <p:ext uri="{BB962C8B-B14F-4D97-AF65-F5344CB8AC3E}">
        <p14:creationId xmlns:p14="http://schemas.microsoft.com/office/powerpoint/2010/main" val="819911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4988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Beth sydd ei angen o atebolrwydd ac arolygu?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64" y="1207134"/>
            <a:ext cx="8484488" cy="361443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cy-GB" sz="8000" dirty="0">
                <a:solidFill>
                  <a:schemeClr val="bg1"/>
                </a:solidFill>
                <a:latin typeface="Frutiger 65"/>
              </a:rPr>
              <a:t>Tystiolaeth </a:t>
            </a: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amserol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i </a:t>
            </a: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wella dysgu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pobl ifanc, athrawon, ysgolion a’r system o safbwynt </a:t>
            </a: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beth sy’n bwysig go iawn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er mwyn gwireddu </a:t>
            </a: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dibenion y cwricwlwm</a:t>
            </a:r>
            <a:r>
              <a:rPr lang="cy-GB" sz="8000" dirty="0" smtClean="0">
                <a:solidFill>
                  <a:schemeClr val="bg1"/>
                </a:solidFill>
                <a:latin typeface="Frutiger 65"/>
              </a:rPr>
              <a:t>.</a:t>
            </a:r>
            <a:endParaRPr lang="en-GB" sz="8000" dirty="0">
              <a:solidFill>
                <a:schemeClr val="bg1"/>
              </a:solidFill>
              <a:latin typeface="Frutiger 65"/>
            </a:endParaRPr>
          </a:p>
          <a:p>
            <a:pPr>
              <a:lnSpc>
                <a:spcPct val="120000"/>
              </a:lnSpc>
            </a:pP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Grymuso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pobl ifanc, athrawon, ysgolion a’r system i fynd ar drywydd y llwybrau gorau at ddibenion y cwricwlwm. </a:t>
            </a:r>
            <a:endParaRPr lang="en-GB" sz="8000" dirty="0">
              <a:solidFill>
                <a:schemeClr val="bg1"/>
              </a:solidFill>
              <a:latin typeface="Frutiger 65"/>
            </a:endParaRPr>
          </a:p>
          <a:p>
            <a:pPr>
              <a:lnSpc>
                <a:spcPct val="120000"/>
              </a:lnSpc>
            </a:pP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Cysondeb a chyd-dynnu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ymysg pawb sy’n gysylltiedig </a:t>
            </a:r>
            <a:r>
              <a:rPr lang="cy-GB" sz="8000" dirty="0" err="1">
                <a:solidFill>
                  <a:schemeClr val="bg1"/>
                </a:solidFill>
                <a:latin typeface="Frutiger 65"/>
              </a:rPr>
              <a:t>â’r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broses ddysgu</a:t>
            </a:r>
            <a:r>
              <a:rPr lang="cy-GB" sz="8000" dirty="0" smtClean="0">
                <a:solidFill>
                  <a:schemeClr val="bg1"/>
                </a:solidFill>
                <a:latin typeface="Frutiger 65"/>
              </a:rPr>
              <a:t>.</a:t>
            </a:r>
            <a:endParaRPr lang="en-GB" sz="8000" dirty="0">
              <a:solidFill>
                <a:schemeClr val="bg1"/>
              </a:solidFill>
              <a:latin typeface="Frutiger 65"/>
            </a:endParaRPr>
          </a:p>
          <a:p>
            <a:pPr>
              <a:lnSpc>
                <a:spcPct val="120000"/>
              </a:lnSpc>
            </a:pP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Sicrwydd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bod athrawon, ysgolion a’r system yn cyflawni eu cyfrifoldebau i sicrhau bod pobl ifanc yn </a:t>
            </a: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gwneud cynnydd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gyda’u dysgu ac yn cyrraedd </a:t>
            </a:r>
            <a:r>
              <a:rPr lang="cy-GB" sz="8000" u="sng" dirty="0">
                <a:solidFill>
                  <a:schemeClr val="bg1"/>
                </a:solidFill>
                <a:latin typeface="Frutiger 65"/>
              </a:rPr>
              <a:t>safonau</a:t>
            </a:r>
            <a:r>
              <a:rPr lang="cy-GB" sz="8000" dirty="0">
                <a:solidFill>
                  <a:schemeClr val="bg1"/>
                </a:solidFill>
                <a:latin typeface="Frutiger 65"/>
              </a:rPr>
              <a:t> uchel. 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Frutiger 65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16956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4000" b="1" dirty="0" smtClean="0">
                <a:solidFill>
                  <a:schemeClr val="bg1"/>
                </a:solidFill>
                <a:latin typeface="Frutiger 65"/>
              </a:rPr>
              <a:t>Ystyriaethau</a:t>
            </a:r>
            <a:endParaRPr lang="cy-GB" sz="4000" b="1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2395061"/>
          </a:xfrm>
        </p:spPr>
        <p:txBody>
          <a:bodyPr/>
          <a:lstStyle/>
          <a:p>
            <a:r>
              <a:rPr lang="cy-GB" dirty="0">
                <a:solidFill>
                  <a:schemeClr val="bg1"/>
                </a:solidFill>
                <a:latin typeface="Frutiger 65"/>
              </a:rPr>
              <a:t>Allwn ni gynnal yr effaith heb effeithiau negyddol ‘llawer yn y fantol’?</a:t>
            </a:r>
          </a:p>
          <a:p>
            <a:r>
              <a:rPr lang="cy-GB" dirty="0">
                <a:solidFill>
                  <a:schemeClr val="bg1"/>
                </a:solidFill>
                <a:latin typeface="Frutiger 65"/>
              </a:rPr>
              <a:t>Beth yw rôl arolygu allanol mewn system </a:t>
            </a:r>
            <a:r>
              <a:rPr lang="cy-GB" dirty="0" err="1">
                <a:solidFill>
                  <a:schemeClr val="bg1"/>
                </a:solidFill>
                <a:latin typeface="Frutiger 65"/>
              </a:rPr>
              <a:t>hunanwella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?</a:t>
            </a:r>
          </a:p>
          <a:p>
            <a:r>
              <a:rPr lang="cy-GB" dirty="0">
                <a:solidFill>
                  <a:schemeClr val="bg1"/>
                </a:solidFill>
                <a:latin typeface="Frutiger 65"/>
              </a:rPr>
              <a:t>Pa mor bell y mae modd/y dylid cyfuno swyddogaethau gwella a sicrwydd?</a:t>
            </a:r>
          </a:p>
          <a:p>
            <a:r>
              <a:rPr lang="cy-GB" dirty="0">
                <a:solidFill>
                  <a:schemeClr val="bg1"/>
                </a:solidFill>
                <a:latin typeface="Frutiger 65"/>
              </a:rPr>
              <a:t>Pa mor ‘aeddfed’ yw’r system addysg yng Nghymru?</a:t>
            </a:r>
          </a:p>
          <a:p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525974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747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cy-GB" b="1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Arolygiaeth Ddysgu</a:t>
            </a:r>
            <a:r>
              <a:rPr lang="cy-GB" b="1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/>
            </a:r>
            <a:br>
              <a:rPr lang="cy-GB" b="1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</a:br>
            <a:endParaRPr lang="cy-GB" b="1" dirty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1540"/>
            <a:ext cx="8229600" cy="434004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y-GB" sz="8000" b="1" dirty="0">
                <a:solidFill>
                  <a:schemeClr val="bg1"/>
                </a:solidFill>
                <a:latin typeface="Frutiger 65"/>
              </a:rPr>
              <a:t>Adolygiad Annibynnol o Estyn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1</a:t>
            </a:r>
            <a:r>
              <a:rPr lang="cy-GB" sz="3600" dirty="0">
                <a:solidFill>
                  <a:schemeClr val="bg1"/>
                </a:solidFill>
                <a:latin typeface="Frutiger 65"/>
              </a:rPr>
              <a:t>. 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Cyflwyniad</a:t>
            </a:r>
            <a:endParaRPr lang="cy-GB" sz="3600" dirty="0">
              <a:solidFill>
                <a:schemeClr val="bg1"/>
              </a:solidFill>
              <a:latin typeface="Frutiger 65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2. Cyd-destun presennol addysg yng 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Nghymru</a:t>
            </a:r>
            <a:endParaRPr lang="cy-GB" sz="3600" dirty="0">
              <a:solidFill>
                <a:schemeClr val="bg1"/>
              </a:solidFill>
              <a:latin typeface="Frutiger 65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3. 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Gwaith </a:t>
            </a:r>
            <a:r>
              <a:rPr lang="cy-GB" sz="3600" dirty="0">
                <a:solidFill>
                  <a:schemeClr val="bg1"/>
                </a:solidFill>
                <a:latin typeface="Frutiger 65"/>
              </a:rPr>
              <a:t>Estyn ar hyn o bryd: canfyddiadau ac ystyriaethau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 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4</a:t>
            </a:r>
            <a:r>
              <a:rPr lang="cy-GB" sz="3600" dirty="0">
                <a:solidFill>
                  <a:schemeClr val="bg1"/>
                </a:solidFill>
                <a:latin typeface="Frutiger 65"/>
              </a:rPr>
              <a:t>. Estyn, arolygu a diwygio 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addysg</a:t>
            </a:r>
            <a:endParaRPr lang="cy-GB" sz="3600" dirty="0">
              <a:solidFill>
                <a:schemeClr val="bg1"/>
              </a:solidFill>
              <a:latin typeface="Frutiger 65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5. Arolygu ysgolion yn y 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dyfodol</a:t>
            </a:r>
            <a:endParaRPr lang="cy-GB" sz="3600" dirty="0">
              <a:solidFill>
                <a:schemeClr val="bg1"/>
              </a:solidFill>
              <a:latin typeface="Frutiger 65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6. Gwerthuso ar lefel systemau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 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7</a:t>
            </a:r>
            <a:r>
              <a:rPr lang="cy-GB" sz="3600" dirty="0">
                <a:solidFill>
                  <a:schemeClr val="bg1"/>
                </a:solidFill>
                <a:latin typeface="Frutiger 65"/>
              </a:rPr>
              <a:t>. Goblygiadau 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ehangach</a:t>
            </a:r>
            <a:endParaRPr lang="cy-GB" sz="3600" dirty="0">
              <a:solidFill>
                <a:schemeClr val="bg1"/>
              </a:solidFill>
              <a:latin typeface="Frutiger 65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8. 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Casgliadau</a:t>
            </a:r>
            <a:endParaRPr lang="cy-GB" sz="3600" dirty="0">
              <a:solidFill>
                <a:schemeClr val="bg1"/>
              </a:solidFill>
              <a:latin typeface="Frutiger 65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9. </a:t>
            </a:r>
            <a:r>
              <a:rPr lang="cy-GB" sz="3600" dirty="0" smtClean="0">
                <a:solidFill>
                  <a:schemeClr val="bg1"/>
                </a:solidFill>
                <a:latin typeface="Frutiger 65"/>
              </a:rPr>
              <a:t>Argymhellion</a:t>
            </a:r>
            <a:endParaRPr lang="en-GB" sz="3600" dirty="0">
              <a:solidFill>
                <a:schemeClr val="bg1"/>
              </a:solidFill>
              <a:latin typeface="Frutiger 65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y-GB" sz="3600" dirty="0">
                <a:solidFill>
                  <a:schemeClr val="bg1"/>
                </a:solidFill>
                <a:latin typeface="Frutiger 65"/>
              </a:rPr>
              <a:t>109 tudalen/27,000 gair</a:t>
            </a:r>
            <a:endParaRPr lang="cy-GB" sz="4800" dirty="0">
              <a:solidFill>
                <a:schemeClr val="bg1"/>
              </a:solidFill>
              <a:latin typeface="Frutiger 65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975987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832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Cryfderau Estyn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570"/>
            <a:ext cx="8229600" cy="410445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Ø"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Llawer iawn o hygrededd 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am fod yn annibynnol ac yn broffesiynol.</a:t>
            </a:r>
          </a:p>
          <a:p>
            <a:pPr>
              <a:buFont typeface="Wingdings" charset="2"/>
              <a:buChar char="Ø"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>
              <a:buFont typeface="Wingdings" charset="2"/>
              <a:buChar char="Ø"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Rôl annibynnol 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yn monitro perfformiad.</a:t>
            </a:r>
          </a:p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Pennu disgwyliadau.</a:t>
            </a:r>
          </a:p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Nodi a rhannu arferion gorau.</a:t>
            </a:r>
          </a:p>
          <a:p>
            <a:pPr marL="0" indent="0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Sefydliad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effeithlon, hyblyg ac arloesol 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sy’n arwain y ffordd mewn rhai agweddau o arolygu yn rhyngwladol. Nodwyd yn nhystiolaeth yr Adolygiad bod ei ran yn arolygu arolygwyr cymheiriaid a’r rhai a oedd wedi’u henwebu o’r ysgol yn gryfderau go iawn yn ei ddull presennol o weithredu. </a:t>
            </a:r>
          </a:p>
          <a:p>
            <a:pPr marL="0" indent="0">
              <a:buNone/>
            </a:pPr>
            <a:endParaRPr lang="en-GB" b="1" dirty="0" smtClean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 smtClean="0">
                <a:solidFill>
                  <a:schemeClr val="bg1"/>
                </a:solidFill>
                <a:latin typeface="Frutiger 65"/>
              </a:rPr>
              <a:t>Mae’r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cryfderau pwysig hyn yn ei waith presennol yn llwyfan cadarn ar gyfer newidiadau a fydd yn angenrheidiol i’w rôl a’i arferion yn y dyfodol.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853252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868"/>
            <a:ext cx="8229600" cy="857250"/>
          </a:xfrm>
        </p:spPr>
        <p:txBody>
          <a:bodyPr>
            <a:normAutofit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Hyblygrwydd o ran Ychwanegu Gwerth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570"/>
            <a:ext cx="8229600" cy="40504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Bydd cwmpas y rhaglen ddiwygio addysg yn golygu y bydd llawer iawn mwy o alw ychwanegol ar bob lefel ar y system hyd y gellir rhagweld.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Yn wahanol i wledydd eraill y DU fel yr Alban ac Iwerddon, nid oes gan Gymru gorff cenedlaethol mwyach i gefnogi’r broses o ddatblygu cwricwlwm yn genedlaethol ac mewn ysgolion.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Felly, mae gofyn i’r holl sefydliadau hynny sy’n berthnasol i ysgolion sicrhau eu bod yn chwarae eu rhan yn llawn wrth gefnogi’r broses ddiwygio. </a:t>
            </a:r>
          </a:p>
          <a:p>
            <a:pPr>
              <a:buFont typeface="Wingdings" charset="2"/>
              <a:buChar char="Ø"/>
            </a:pPr>
            <a:endParaRPr lang="en-GB" sz="1200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Bydd yn hanfodol, felly, bod cyrff cenedlaethol a lleol perthnasol, gan gynnwys Estyn, yn darparu cefnogaeth allanol o’r fath pryd bynnag y </a:t>
            </a:r>
            <a:r>
              <a:rPr lang="cy-GB" b="1" dirty="0" err="1">
                <a:solidFill>
                  <a:schemeClr val="bg1"/>
                </a:solidFill>
                <a:latin typeface="Frutiger 65"/>
              </a:rPr>
              <a:t>gallant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990885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35546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 Safonau a Dibenion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35546"/>
            <a:ext cx="8229600" cy="44159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Prawf eithaf y diwygio fydd i ba raddau y bydd y safonau y bydd y bobl ifanc yn eu cyflawni yng nghyswllt pedwar diben y cwricwlwm ac ansawdd eu dysgu wedi gwella.</a:t>
            </a:r>
          </a:p>
          <a:p>
            <a:pPr marL="0" indent="0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Er mwyn cael syniad o’r llwyddiant, bydd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angen bod yn glir iawn ynghylch yr hyn a olygir gan ‘safonau’ cyflawni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. Ni fydd diffiniad cul o ran mesur llythrennedd, rhifedd a nifer y cymwysterau yn adlewyrchu goblygiadau llawn pedwar diben y cwricwlwm ar gyfer sut mae pobl ifanc yn dysgu a’u llesiant. Ar y llaw arall, ni fyddai honiadau amwys yng nghyswllt y dibenion yn caniatáu manylrwydd angenrheidiol yn y broses o werthuso effaith y diwygio. </a:t>
            </a:r>
          </a:p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 marL="0" indent="0" algn="ctr">
              <a:buNone/>
            </a:pPr>
            <a:r>
              <a:rPr lang="cy-GB" sz="1900" b="1" dirty="0">
                <a:solidFill>
                  <a:schemeClr val="bg1"/>
                </a:solidFill>
                <a:latin typeface="Frutiger 65"/>
              </a:rPr>
              <a:t>Felly, er mwyn datblygu fframwaith asesu a gwerthuso cenedlaethol, bydd gofyn cael cytundeb a chyd-ddealltwriaeth o sut beth fydd diwygio llwyddiannus o ran safonau, mesurau dilys a dangosyddion.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13374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3584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Cytundebau Arolygu Newydd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9846"/>
            <a:ext cx="8229600" cy="378311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Mae Estyn wedi cyfrannu’n uniongyrchol ac yn adeiladol at y rhaglen ddiwygio bresennol. Mae ei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drefniadau arolygu newydd yn arwydd o fodel arolygu sy’n fwy ymatebol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Mae arolygwyr yn rhoi mwy o sylw i addysgu a dysgu a pha mor ymatebol yw’r ysgolion i arloesi, ymhlith gwelliannau eraill. 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Y bwriad yw helpu ysgolion i weld arolygu fel profiad dysgu, ac nid fel elfen o atebolrwydd yn unig. </a:t>
            </a: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Mae’r trefniadau arolygu presennol yn cynrychioli cam pwysig tuag at </a:t>
            </a:r>
            <a:r>
              <a:rPr lang="cy-GB" b="1" dirty="0" err="1">
                <a:solidFill>
                  <a:schemeClr val="bg1"/>
                </a:solidFill>
                <a:latin typeface="Frutiger 65"/>
              </a:rPr>
              <a:t>ailddychmygu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 arolygu yn y system addysg wedi’i diwygio</a:t>
            </a:r>
            <a:r>
              <a:rPr lang="cy-GB" b="1" dirty="0" smtClean="0">
                <a:solidFill>
                  <a:schemeClr val="bg1"/>
                </a:solidFill>
                <a:latin typeface="Frutiger 65"/>
              </a:rPr>
              <a:t>.</a:t>
            </a:r>
            <a:endParaRPr lang="cy-GB" b="1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424659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11" name="Blwch Testun 10"/>
          <p:cNvSpPr txBox="1"/>
          <p:nvPr/>
        </p:nvSpPr>
        <p:spPr>
          <a:xfrm>
            <a:off x="712298" y="3484797"/>
            <a:ext cx="7743287" cy="931022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en-GB" sz="28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Steve Davies</a:t>
            </a:r>
          </a:p>
          <a:p>
            <a:pPr lvl="0" algn="ctr"/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Llywodraeth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Cymru</a:t>
            </a:r>
            <a:endParaRPr lang="en-GB" sz="28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Petryal 9"/>
          <p:cNvSpPr/>
          <p:nvPr/>
        </p:nvSpPr>
        <p:spPr>
          <a:xfrm>
            <a:off x="506680" y="1128492"/>
            <a:ext cx="8385071" cy="1914790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spcAft>
                <a:spcPts val="0"/>
              </a:spcAft>
            </a:pPr>
            <a:r>
              <a:rPr lang="cy-GB" sz="4000" b="1" dirty="0">
                <a:solidFill>
                  <a:schemeClr val="bg1"/>
                </a:solidFill>
                <a:latin typeface="Frutiger 65"/>
                <a:ea typeface="Times New Roman"/>
                <a:cs typeface="Times New Roman"/>
              </a:rPr>
              <a:t>Cyflwyno’r cefndir ar gyfer diwygio ein trefniadau gwerthuso ac atebolrwydd</a:t>
            </a:r>
            <a:endParaRPr lang="en-GB" sz="4000" dirty="0">
              <a:solidFill>
                <a:schemeClr val="bg1"/>
              </a:solidFill>
              <a:effectLst/>
              <a:latin typeface="Frutiger 65"/>
              <a:ea typeface="Times New Roman"/>
              <a:cs typeface="Times New Roman"/>
            </a:endParaRPr>
          </a:p>
        </p:txBody>
      </p:sp>
      <p:sp>
        <p:nvSpPr>
          <p:cNvPr id="13" name="Blwch Testun 12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4" name="Blwch Testun 13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15" name="Cysylltydd Syth 14"/>
          <p:cNvCxnSpPr/>
          <p:nvPr/>
        </p:nvCxnSpPr>
        <p:spPr>
          <a:xfrm>
            <a:off x="506680" y="3288615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75210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Ystyriaethau Arolygu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5840"/>
            <a:ext cx="8229600" cy="4004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Canfu’r Adolygiad nifer o ystyriaethau penodol o ran yr agwedd at arolygu ysgolion yng Nghymru.</a:t>
            </a:r>
          </a:p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Pa mor gyfredol yw adroddiadau mewn cylchoedd arolygu saith mlynedd.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Anghysondeb yn cael ei weld yn nyfarniadau arolygwyr.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Cyfyngiadau’n codi o’r cyfnod arolygu byr.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Er nad oedd y pryderon penodol hyn yn rhai cyffredinol o bell ffordd, dylai unrhyw drefniadau arolygu newydd </a:t>
            </a:r>
            <a:r>
              <a:rPr lang="cy-GB" b="1" dirty="0" err="1">
                <a:solidFill>
                  <a:schemeClr val="bg1"/>
                </a:solidFill>
                <a:latin typeface="Frutiger 65"/>
              </a:rPr>
              <a:t>geisio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 lliniaru eu heffeithiau.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1676250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5964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Effeithiau Croes ‘Llawer yn y Fantol’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576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Mae Cymru wedi cyflwyno nifer o fesurau i </a:t>
            </a:r>
            <a:r>
              <a:rPr lang="cy-GB" dirty="0" err="1">
                <a:solidFill>
                  <a:schemeClr val="bg1"/>
                </a:solidFill>
                <a:latin typeface="Frutiger 65"/>
              </a:rPr>
              <a:t>geisio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 ysgogi gwelliannau mewn ysgolion yn ystod y blynyddoedd diweddar. Mae’r mesurau hyn yn cynnwys cyflwyno a chyhoeddi canlyniadau profion, categoreiddio ysgolion yn ôl lliwiau a thargedau sy’n ymwneud â chymwysterau cenedlaethol. 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Gall y dull ‘llawer yn y fantol’ hwn o weithredu roi sylw i ddiffygion penodol, ond gall hefyd gyfyngu ar ddatblygiadau. Nid yw’n cyd-fynd yn dda </a:t>
            </a:r>
            <a:r>
              <a:rPr lang="cy-GB" b="1" dirty="0" err="1">
                <a:solidFill>
                  <a:schemeClr val="bg1"/>
                </a:solidFill>
                <a:latin typeface="Frutiger 65"/>
              </a:rPr>
              <a:t>â’r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 math o system </a:t>
            </a:r>
            <a:r>
              <a:rPr lang="cy-GB" b="1" dirty="0" err="1">
                <a:solidFill>
                  <a:schemeClr val="bg1"/>
                </a:solidFill>
                <a:latin typeface="Frutiger 65"/>
              </a:rPr>
              <a:t>hunanwella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, greadigol sy’n cael ei hyrwyddo yn y diwygiadau presennol.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80757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Graddio Cyfunol ac Effeithiau Llawer yn y Fantol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Mae arolygu wedi dod yn elfen bwysig yn y diwylliant ‘llawer yn y fantol’ hwn. Mae pryderon, a thystiolaeth gwaith ymchwil i’w cefnogi, y gall arolygu atal gwella ac arloesi mewn diwylliant o’r fath os bydd ysgolion yn ceisio ‘dyfalu’ beth mae arolygwyr yn dymuno ei weld.  </a:t>
            </a: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Mae adroddiadau arolygu wedi’u graddio a chategorïau dilynol yn atgyfnerthu’r broses o gysylltu arolygu â dull gweithredu sy’n cael ei ysgogi o’r tu allan o ran gwella, a gall </a:t>
            </a:r>
            <a:r>
              <a:rPr lang="cy-GB" b="1" dirty="0" err="1">
                <a:solidFill>
                  <a:schemeClr val="bg1"/>
                </a:solidFill>
                <a:latin typeface="Frutiger 65"/>
              </a:rPr>
              <a:t>gamlunio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 arferion rhai ysgolion, a hynny er anfantais i’w disgyblion.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471019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8064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Arolygu a Diwygio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y-GB">
                <a:solidFill>
                  <a:schemeClr val="bg1"/>
                </a:solidFill>
                <a:latin typeface="Frutiger 65"/>
              </a:rPr>
              <a:t>Mae dyhead Llywodraeth Cymru o gael system hunanwella gyda diwylliant o ddysgu yn golygu </a:t>
            </a:r>
            <a:r>
              <a:rPr lang="cy-GB" b="1">
                <a:solidFill>
                  <a:schemeClr val="bg1"/>
                </a:solidFill>
                <a:latin typeface="Frutiger 65"/>
              </a:rPr>
              <a:t>llai o gyfarwyddiadau o’r ‘canol’ a mwy o ryddid a chyfrifoldebau i ysgolion ac ymarferwyr</a:t>
            </a:r>
            <a:r>
              <a:rPr lang="cy-GB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r>
              <a:rPr lang="cy-GB">
                <a:solidFill>
                  <a:schemeClr val="bg1"/>
                </a:solidFill>
                <a:latin typeface="Frutiger 65"/>
              </a:rPr>
              <a:t>Bydd cydweithio o fewn ysgolion, rhwng ysgolion a’r tu hwnt i ysgolion yn ganolog i’r ffyrdd newydd o weithio. </a:t>
            </a:r>
          </a:p>
          <a:p>
            <a:pPr>
              <a:buFont typeface="Wingdings" charset="2"/>
              <a:buChar char="Ø"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>
                <a:solidFill>
                  <a:schemeClr val="bg1"/>
                </a:solidFill>
                <a:latin typeface="Frutiger 65"/>
              </a:rPr>
              <a:t>Bydd gofyn i werthuso allanol, yn arbennig arolygu, werthuso cynnydd y diwygiadau a chefnogi’r nodweddion hanfodol hyn o’r system ddiwygiedig hefyd.</a:t>
            </a:r>
            <a:r>
              <a:rPr lang="cy-GB">
                <a:solidFill>
                  <a:schemeClr val="bg1"/>
                </a:solidFill>
                <a:latin typeface="Frutiger 65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1509343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46"/>
            <a:ext cx="8229600" cy="529568"/>
          </a:xfrm>
        </p:spPr>
        <p:txBody>
          <a:bodyPr>
            <a:normAutofit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Arolygu Beth sy’n Bwysig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802"/>
            <a:ext cx="8229600" cy="41515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Bydd gallu Estyn i ddefnyddio arolygu i hyrwyddo newidiadau o ran ymarfer ac ymddygiad yn dylanwadu’n fawr ar lwyddiant y rhaglen ddiwygio addysg. </a:t>
            </a:r>
          </a:p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Mae’n rhaid i arolygu werthuso ym mha ffyrdd y mae dibenion newydd y cwricwlwm yn newid arferion mewn ysgolion, yn codi safonau ar draws pedwar diben y cwricwlwm, yn gwella ansawdd y profiad dysgu i bob plentyn a pherson ifanc ym mhob sector ac yn rhoi sylw i iechyd a llesiant plant.</a:t>
            </a:r>
          </a:p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Bydd effaith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strwythurau cwricwlwm newydd, newidiadau mewn asesu ac addysgu a dysgu sy’n seiliedig ar ddibenion yn her i ysgolion ac i arolygwyr fel ei gilydd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Bydd angen i newidiadau i arolygu werthuso’r rhain a newidiadau eraill, gan roi sicrwydd ynghylch safonau ac ansawdd y profiad dysgu i bob disgybl.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6225279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868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Sicrwydd a Gwella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21246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Nid grymoedd atebolrwydd allanol sy’n ysgogi systemau addysg deinamig yn unig nac hyd yn oed yn bennaf. </a:t>
            </a:r>
          </a:p>
          <a:p>
            <a:pPr>
              <a:buFont typeface="Wingdings" charset="2"/>
              <a:buChar char="Ø"/>
            </a:pPr>
            <a:endParaRPr lang="en-GB" dirty="0">
              <a:solidFill>
                <a:schemeClr val="bg1"/>
              </a:solidFill>
              <a:latin typeface="Frutiger 65"/>
            </a:endParaRP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Er mwyn i welliannau dreiddio y tu hwnt i amddiffynfeydd sydd wedi cael eu codi rhag tasgau allanol ymddangosiadol, rhaid i’r ysgolion a’r athrawon eu hunain gymryd rhagor o reolaeth a chyfrifoldeb dros y broses. 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Nid dewisiadau amgen yw sicrwydd a gwella, ond nodweddion hanfodol a chyflenwol o system addysg ddeinamig.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512246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468"/>
            <a:ext cx="8229600" cy="583574"/>
          </a:xfrm>
        </p:spPr>
        <p:txBody>
          <a:bodyPr>
            <a:normAutofit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Hunanwerthuso ar gyfer Dysgu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52996"/>
            <a:ext cx="8229600" cy="448249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Bydd gan hunanwerthuso rôl bwysig o ran llunio natur y diwygiadau yn ôl ysgolion; gan nodi pa mor dda mae’r newidiadau’n dod yn eu blaenau; ac o ran darparu tystiolaeth i feithrin hyder y cyhoedd. </a:t>
            </a:r>
          </a:p>
          <a:p>
            <a:pPr>
              <a:buFont typeface="Wingdings" charset="2"/>
              <a:buChar char="Ø"/>
            </a:pPr>
            <a:r>
              <a:rPr lang="cy-GB" sz="1800" b="1" dirty="0">
                <a:solidFill>
                  <a:schemeClr val="bg1"/>
                </a:solidFill>
                <a:latin typeface="Frutiger 65"/>
              </a:rPr>
              <a:t>Ni ddylid ystyried hunanwerthuso fel estyniad o atebolrwydd yn unig, ond fel rhan annatod o ysgolion fel sefydliadau sy'n dysgu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Dylai hunanwerthuso edrych tua’r dyfodol, gan ddefnyddio cymysgedd o dystiolaeth feintiol ac ansoddol i ganfod a deall cryfderau presennol a blaenoriaethau i’w datblygu. </a:t>
            </a:r>
          </a:p>
          <a:p>
            <a:pPr>
              <a:buFont typeface="Wingdings" charset="2"/>
              <a:buChar char="Ø"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Dylai datblygiadau cenedlaethol mewn hunanwerthuso, o dan arweiniad y Sefydliad ar gyfer Cydweithrediad a Datblygiad Economaidd ac Estyn, ganiatáu i ddull dyfnach a mwy cyson o weithredu ar gyfer hunanwerthuso ennill ei blwyf. </a:t>
            </a:r>
          </a:p>
          <a:p>
            <a:pPr marL="0" indent="0" algn="ctr">
              <a:buNone/>
            </a:pPr>
            <a:endParaRPr lang="en-GB" sz="1800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sz="1800" b="1" dirty="0">
                <a:solidFill>
                  <a:schemeClr val="bg1"/>
                </a:solidFill>
                <a:latin typeface="Frutiger 65"/>
              </a:rPr>
              <a:t>Ni ddylai hunanwerthuso ddod yn </a:t>
            </a:r>
            <a:r>
              <a:rPr lang="cy-GB" sz="1800" b="1" dirty="0" err="1">
                <a:solidFill>
                  <a:schemeClr val="bg1"/>
                </a:solidFill>
                <a:latin typeface="Frutiger 65"/>
              </a:rPr>
              <a:t>fformiwläig</a:t>
            </a:r>
            <a:r>
              <a:rPr lang="cy-GB" sz="1800" b="1" dirty="0">
                <a:solidFill>
                  <a:schemeClr val="bg1"/>
                </a:solidFill>
                <a:latin typeface="Frutiger 65"/>
              </a:rPr>
              <a:t> nac yn fwrn a dylai gyd-fynd yn naturiol â’r ffyrdd y mae ysgolion yn dysgu ac yn gwella. 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378951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5472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Safbwyntiau Allanol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72" y="679176"/>
            <a:ext cx="8229600" cy="475252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y-GB" sz="2000" dirty="0">
                <a:solidFill>
                  <a:schemeClr val="bg1"/>
                </a:solidFill>
                <a:latin typeface="Frutiger 65"/>
              </a:rPr>
              <a:t>Dylai gwerthuso allanol ategu hunanwerthuso drwy gyflwyno </a:t>
            </a:r>
            <a:r>
              <a:rPr lang="cy-GB" sz="2000" b="1" dirty="0">
                <a:solidFill>
                  <a:schemeClr val="bg1"/>
                </a:solidFill>
                <a:latin typeface="Frutiger 65"/>
              </a:rPr>
              <a:t>safbwynt gwahanol a mwy gwrthrychol </a:t>
            </a:r>
            <a:r>
              <a:rPr lang="cy-GB" sz="2000" dirty="0">
                <a:solidFill>
                  <a:schemeClr val="bg1"/>
                </a:solidFill>
                <a:latin typeface="Frutiger 65"/>
              </a:rPr>
              <a:t>ar waith ysgol a’i effaith ar ddysgu. </a:t>
            </a:r>
          </a:p>
          <a:p>
            <a:pPr>
              <a:buFont typeface="Wingdings" charset="2"/>
              <a:buChar char="Ø"/>
            </a:pPr>
            <a:r>
              <a:rPr lang="cy-GB" sz="2000" dirty="0">
                <a:solidFill>
                  <a:schemeClr val="bg1"/>
                </a:solidFill>
                <a:latin typeface="Frutiger 65"/>
              </a:rPr>
              <a:t>Gall gwerthuso allanol ddod gan adolygwyr cymheiriaid sy’n weithwyr proffesiynol eu hunain, yn gweithredu fel cyfaill beirniadol i ysgol neu glwstwr o ysgolion. </a:t>
            </a:r>
          </a:p>
          <a:p>
            <a:pPr>
              <a:buFont typeface="Wingdings" charset="2"/>
              <a:buChar char="Ø"/>
            </a:pPr>
            <a:r>
              <a:rPr lang="cy-GB" sz="2000" dirty="0">
                <a:solidFill>
                  <a:schemeClr val="bg1"/>
                </a:solidFill>
                <a:latin typeface="Frutiger 65"/>
              </a:rPr>
              <a:t>Gall Estyn gael rhan ffurfiol a llai ffurfiol fel </a:t>
            </a:r>
            <a:r>
              <a:rPr lang="cy-GB" sz="2000" dirty="0" err="1">
                <a:solidFill>
                  <a:schemeClr val="bg1"/>
                </a:solidFill>
                <a:latin typeface="Frutiger 65"/>
              </a:rPr>
              <a:t>gwerthuswyr</a:t>
            </a:r>
            <a:r>
              <a:rPr lang="cy-GB" sz="2000" dirty="0">
                <a:solidFill>
                  <a:schemeClr val="bg1"/>
                </a:solidFill>
                <a:latin typeface="Frutiger 65"/>
              </a:rPr>
              <a:t> allanol. Yn ogystal ag adrodd a gwerthuso ffurfiol, gallai arolygwyr weithio’n fwy lleol hefyd, gan ganiatáu </a:t>
            </a:r>
            <a:r>
              <a:rPr lang="cy-GB" sz="2000" b="1" dirty="0">
                <a:solidFill>
                  <a:schemeClr val="bg1"/>
                </a:solidFill>
                <a:latin typeface="Frutiger 65"/>
              </a:rPr>
              <a:t>cyswllt mwy rheolaidd ag ysgolion</a:t>
            </a:r>
            <a:r>
              <a:rPr lang="cy-GB" sz="2000" dirty="0">
                <a:solidFill>
                  <a:schemeClr val="bg1"/>
                </a:solidFill>
                <a:latin typeface="Frutiger 65"/>
              </a:rPr>
              <a:t>.  </a:t>
            </a:r>
          </a:p>
          <a:p>
            <a:pPr>
              <a:buFont typeface="Wingdings" charset="2"/>
              <a:buChar char="Ø"/>
            </a:pPr>
            <a:endParaRPr lang="en-GB" sz="2000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sz="2000" b="1" dirty="0">
                <a:solidFill>
                  <a:schemeClr val="bg1"/>
                </a:solidFill>
                <a:latin typeface="Frutiger 65"/>
              </a:rPr>
              <a:t>Rhesymeg y polisi </a:t>
            </a:r>
            <a:r>
              <a:rPr lang="cy-GB" sz="2000" b="1" dirty="0" err="1">
                <a:solidFill>
                  <a:schemeClr val="bg1"/>
                </a:solidFill>
                <a:latin typeface="Frutiger 65"/>
              </a:rPr>
              <a:t>hunanwella</a:t>
            </a:r>
            <a:r>
              <a:rPr lang="cy-GB" sz="2000" b="1" dirty="0">
                <a:solidFill>
                  <a:schemeClr val="bg1"/>
                </a:solidFill>
                <a:latin typeface="Frutiger 65"/>
              </a:rPr>
              <a:t> a dysgu yng Nghymru yw datblygu dulliau cydweithredol o weithredu wrth hunanwerthuso, gydag adolygwyr cymheiriaid wedi’u hyfforddi, staff consortia ac arolygwyr yn rhan o hynny.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46003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Arolygu a Hyder y Cyhoedd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546"/>
            <a:ext cx="8229600" cy="4536504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cy-GB">
                <a:solidFill>
                  <a:schemeClr val="bg1"/>
                </a:solidFill>
                <a:latin typeface="Frutiger 65"/>
              </a:rPr>
              <a:t>Y nod </a:t>
            </a:r>
            <a:r>
              <a:rPr lang="cy-GB" b="1">
                <a:solidFill>
                  <a:schemeClr val="bg1"/>
                </a:solidFill>
                <a:latin typeface="Frutiger 65"/>
              </a:rPr>
              <a:t>yn y pen draw ddylai fod i sefydlu dull gweithredu ar gyfer atebolrwydd sy’n seiliedig ar broses hunanwerthuso wedi’u dilysu, sy’n gadarn</a:t>
            </a:r>
            <a:r>
              <a:rPr lang="cy-GB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r>
              <a:rPr lang="cy-GB">
                <a:solidFill>
                  <a:schemeClr val="bg1"/>
                </a:solidFill>
                <a:latin typeface="Frutiger 65"/>
              </a:rPr>
              <a:t>Dylai sicrwydd ynghylch pa mor dda mae ysgolion unigol yn gwasanaethu eu disgyblion barhau i fod yn ganolog i genhadaeth Estyn.</a:t>
            </a:r>
          </a:p>
          <a:p>
            <a:pPr>
              <a:buFont typeface="Wingdings" charset="2"/>
              <a:buChar char="Ø"/>
            </a:pPr>
            <a:r>
              <a:rPr lang="cy-GB">
                <a:solidFill>
                  <a:schemeClr val="bg1"/>
                </a:solidFill>
                <a:latin typeface="Frutiger 65"/>
              </a:rPr>
              <a:t>Byddai’r effeithiau anfwriadol sy’n gysylltiedig â’r dull presennol o weithredu yn cael eu hosgoi yn y newidiadau i’r arolygu sy’n cael eu cynnig yn yr adroddiad hwn. </a:t>
            </a:r>
          </a:p>
          <a:p>
            <a:pPr>
              <a:buFont typeface="Wingdings" charset="2"/>
              <a:buChar char="Ø"/>
            </a:pPr>
            <a:r>
              <a:rPr lang="cy-GB">
                <a:solidFill>
                  <a:schemeClr val="bg1"/>
                </a:solidFill>
                <a:latin typeface="Frutiger 65"/>
              </a:rPr>
              <a:t>Dylid </a:t>
            </a:r>
            <a:r>
              <a:rPr lang="cy-GB" b="1">
                <a:solidFill>
                  <a:schemeClr val="bg1"/>
                </a:solidFill>
                <a:latin typeface="Frutiger 65"/>
              </a:rPr>
              <a:t>gwella rôl adeiladol arolygwyr o ran meithrin gallu a chefnogi diwygio</a:t>
            </a:r>
            <a:r>
              <a:rPr lang="cy-GB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>
                <a:solidFill>
                  <a:schemeClr val="bg1"/>
                </a:solidFill>
                <a:latin typeface="Frutiger 65"/>
              </a:rPr>
              <a:t>Dylai arolygu feithrin hyder y cyhoedd fod ysgolion a’r system addysg yn fwy cyffredinol yn perfformio’n dda ac wedi ymrwymo i wella eu hunain.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076417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62"/>
            <a:ext cx="8229600" cy="421556"/>
          </a:xfrm>
        </p:spPr>
        <p:txBody>
          <a:bodyPr>
            <a:normAutofit fontScale="90000"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Cynnydd fesul cam tuag at Hunanwerthuso wedi’u Dilysu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49090"/>
            <a:ext cx="8229600" cy="421246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Mae angen i gamau tuag hunanwerthuso wedi’u dilysu sy’n cael eu cynnig yn yr adroddiad hwn ystyried hyder a gallu ysgolion wrth hunanwerthuso yn ogystal </a:t>
            </a:r>
            <a:r>
              <a:rPr lang="cy-GB" dirty="0" err="1">
                <a:solidFill>
                  <a:schemeClr val="bg1"/>
                </a:solidFill>
                <a:latin typeface="Frutiger 65"/>
              </a:rPr>
              <a:t>â’r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 galw ar y system sy’n deillio o’r rhaglen ddiwygio ei hun.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Felly, dylid eu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cyflwyno fesul cam dros gyfnod sy’n cyd-fynd â chynnydd 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y rhaglen ddiwygio ehangach. </a:t>
            </a:r>
          </a:p>
          <a:p>
            <a:pPr>
              <a:buFont typeface="Wingdings" charset="2"/>
              <a:buChar char="Ø"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Y nod fyddai dileu rhai effeithiau negyddol anfwriadol arolygu ‘llawer yn y fantol’ ac adrodd wrth gynnal lefel sicrwydd cadarn sy’n ofynnol ar gyfer hyder y cyhoedd. 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90451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13" name="Petryal 12"/>
          <p:cNvSpPr/>
          <p:nvPr/>
        </p:nvSpPr>
        <p:spPr>
          <a:xfrm>
            <a:off x="174171" y="972679"/>
            <a:ext cx="8723086" cy="2288739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000" b="1" dirty="0" err="1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Asesu</a:t>
            </a:r>
            <a:r>
              <a:rPr lang="en-GB" sz="30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30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ac </a:t>
            </a:r>
            <a:r>
              <a:rPr lang="en-GB" sz="3000" b="1" dirty="0" err="1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Atebolrwydd</a:t>
            </a:r>
            <a:r>
              <a:rPr lang="en-GB" sz="30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 </a:t>
            </a:r>
            <a:endParaRPr lang="en-GB" sz="3000" b="1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  <a:p>
            <a:pPr algn="ctr">
              <a:lnSpc>
                <a:spcPct val="130000"/>
              </a:lnSpc>
            </a:pP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Beth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allwn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ni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ei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ddysgu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gan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systemau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addysg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eraill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?  </a:t>
            </a:r>
          </a:p>
          <a:p>
            <a:pPr algn="ctr">
              <a:lnSpc>
                <a:spcPct val="130000"/>
              </a:lnSpc>
            </a:pP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Beth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yw’r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prif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heriau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rydym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yn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eu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hwynebu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wrth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roi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hyn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ar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700" b="1" i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waith</a:t>
            </a:r>
            <a:r>
              <a:rPr lang="en-GB" sz="2700" b="1" i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?</a:t>
            </a:r>
          </a:p>
        </p:txBody>
      </p:sp>
      <p:sp>
        <p:nvSpPr>
          <p:cNvPr id="10" name="Blwch Testun 9"/>
          <p:cNvSpPr txBox="1"/>
          <p:nvPr/>
        </p:nvSpPr>
        <p:spPr>
          <a:xfrm>
            <a:off x="698823" y="3744210"/>
            <a:ext cx="7743287" cy="499018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cy-GB" sz="2800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Dr. </a:t>
            </a:r>
            <a:r>
              <a:rPr lang="cy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Steve </a:t>
            </a:r>
            <a:r>
              <a:rPr lang="cy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Munby</a:t>
            </a:r>
            <a:r>
              <a:rPr lang="cy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CBE</a:t>
            </a:r>
          </a:p>
        </p:txBody>
      </p:sp>
      <p:sp>
        <p:nvSpPr>
          <p:cNvPr id="11" name="Blwch Testun 10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2" name="Blwch Testun 11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15" name="Cysylltydd Syth 14"/>
          <p:cNvCxnSpPr/>
          <p:nvPr/>
        </p:nvCxnSpPr>
        <p:spPr>
          <a:xfrm>
            <a:off x="739211" y="3469134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0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2106"/>
            <a:ext cx="8229600" cy="432048"/>
          </a:xfrm>
        </p:spPr>
        <p:txBody>
          <a:bodyPr>
            <a:noAutofit/>
          </a:bodyPr>
          <a:lstStyle/>
          <a:p>
            <a:r>
              <a:rPr lang="cy-GB" sz="3000" b="1" dirty="0">
                <a:solidFill>
                  <a:schemeClr val="bg1"/>
                </a:solidFill>
                <a:latin typeface="Frutiger 65"/>
              </a:rPr>
              <a:t>Cymorth Gwell gan Estyn ar gyfer Diwygio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91982"/>
            <a:ext cx="8229600" cy="534659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y-GB" sz="1600" dirty="0">
                <a:solidFill>
                  <a:schemeClr val="bg1"/>
                </a:solidFill>
                <a:latin typeface="Frutiger 65"/>
              </a:rPr>
              <a:t>Dylai cam cyntaf gynnwys </a:t>
            </a:r>
            <a:r>
              <a:rPr lang="cy-GB" sz="1600" b="1" dirty="0">
                <a:solidFill>
                  <a:schemeClr val="bg1"/>
                </a:solidFill>
                <a:latin typeface="Frutiger 65"/>
              </a:rPr>
              <a:t>ailgyfeirio arolygu cylchol 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tuag at gymorth uniongyrchol ar gyfer y rhaglen ddiwygio. </a:t>
            </a:r>
          </a:p>
          <a:p>
            <a:pPr>
              <a:buFont typeface="Wingdings" charset="2"/>
              <a:buChar char="Ø"/>
            </a:pPr>
            <a:r>
              <a:rPr lang="cy-GB" sz="1600" dirty="0">
                <a:solidFill>
                  <a:schemeClr val="bg1"/>
                </a:solidFill>
                <a:latin typeface="Frutiger 65"/>
              </a:rPr>
              <a:t>Dylid </a:t>
            </a:r>
            <a:r>
              <a:rPr lang="cy-GB" sz="1600" b="1" dirty="0">
                <a:solidFill>
                  <a:schemeClr val="bg1"/>
                </a:solidFill>
                <a:latin typeface="Frutiger 65"/>
              </a:rPr>
              <a:t>atal y cylch adrodd ac arolygu presennol dros dro 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er mwyn caniatáu i arolygwyr ymgysylltu ag ysgolion, yn unigol ac mewn clystyrau, heb orfod paratoi adroddiadau wedi’u graddio i’r cyhoedd. Prif ddiben yr ymgysylltu fyddai datblygu gallu ar gyfer newidiadau i’r cwricwlwm, y dysgu a’r asesu fesul ysgol. </a:t>
            </a:r>
          </a:p>
          <a:p>
            <a:pPr>
              <a:buFont typeface="Wingdings" charset="2"/>
              <a:buChar char="Ø"/>
            </a:pPr>
            <a:r>
              <a:rPr lang="cy-GB" sz="1600" b="1" dirty="0">
                <a:solidFill>
                  <a:schemeClr val="bg1"/>
                </a:solidFill>
                <a:latin typeface="Frutiger 65"/>
              </a:rPr>
              <a:t>Byddai manteision i ysgolion ac arolygwyr. 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Byddai’n cael gwared ag unrhyw agweddau o arolygu sy’n mynd â’u sylw yn ystod eu taith tuag at ddiwygio. Gallent hefyd elwa ar gymorth arolygwyr yn ystod y cyfnod hwn. Byddai’n caniatáu i arolygwyr gael cyfnod i ddatblygu eu harbenigedd arbenigol yn y cwricwlwm sy’n deillio o’r diwygiadau ymhellach, ac ymgysylltu’n uniongyrchol â’r broses ddiwygio, ar lefel genedlaethol a lleol. </a:t>
            </a:r>
          </a:p>
          <a:p>
            <a:pPr>
              <a:buFont typeface="Wingdings" charset="2"/>
              <a:buChar char="Ø"/>
            </a:pPr>
            <a:endParaRPr lang="en-GB" sz="1000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sz="1600" b="1" dirty="0">
                <a:solidFill>
                  <a:schemeClr val="bg1"/>
                </a:solidFill>
                <a:latin typeface="Frutiger 65"/>
              </a:rPr>
              <a:t>Byddai ailgyfeirio adnoddau grymus Estyn dros dro yn caniatáu i ysgolion ac arolygwyr ganolbwyntio ar ddiwygio. 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9008778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Gwerthuso mewn Testun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546"/>
            <a:ext cx="8229600" cy="4590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Byddai gwahaniaethau arwyddocaol yn yr ail gyfnod dros dro o gymharu â’r model arolygu bresennol: </a:t>
            </a:r>
          </a:p>
          <a:p>
            <a:pPr marL="0" indent="0">
              <a:buNone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Byddai’r arolygiadau’n canolbwyntio ar ateb cwestiynau allweddol am </a:t>
            </a:r>
            <a:r>
              <a:rPr lang="cy-GB" sz="1800" b="1" dirty="0">
                <a:solidFill>
                  <a:schemeClr val="bg1"/>
                </a:solidFill>
                <a:latin typeface="Frutiger 65"/>
              </a:rPr>
              <a:t>gynnydd yr ysgol o ran y diwygio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 a’r effaith ar </a:t>
            </a:r>
            <a:r>
              <a:rPr lang="cy-GB" sz="1800" b="1" dirty="0">
                <a:solidFill>
                  <a:schemeClr val="bg1"/>
                </a:solidFill>
                <a:latin typeface="Frutiger 65"/>
              </a:rPr>
              <a:t>brofiadau a deilliannau plant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; </a:t>
            </a:r>
          </a:p>
          <a:p>
            <a:pPr>
              <a:buFont typeface="Wingdings" charset="2"/>
              <a:buChar char="Ø"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Ni fyddai’r </a:t>
            </a:r>
            <a:r>
              <a:rPr lang="cy-GB" sz="1800" b="1" dirty="0">
                <a:solidFill>
                  <a:schemeClr val="bg1"/>
                </a:solidFill>
                <a:latin typeface="Frutiger 65"/>
              </a:rPr>
              <a:t>gwerthusiadau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 ar ffurf prif raddau cyfunol bellach, ond yn hytrach, yn cael eu </a:t>
            </a:r>
            <a:r>
              <a:rPr lang="cy-GB" sz="1800" b="1" dirty="0">
                <a:solidFill>
                  <a:schemeClr val="bg1"/>
                </a:solidFill>
                <a:latin typeface="Frutiger 65"/>
              </a:rPr>
              <a:t>disgrifio’n glir yn y testun;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Hefyd, byddai </a:t>
            </a:r>
            <a:r>
              <a:rPr lang="cy-GB" sz="1800" b="1" dirty="0">
                <a:solidFill>
                  <a:schemeClr val="bg1"/>
                </a:solidFill>
                <a:latin typeface="Frutiger 65"/>
              </a:rPr>
              <a:t>rôl gryfach i hunanwerthuso gan yr ysgol 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wrth lunio dyfarniadau, yn unol â chanllawiau sy’n deillio o waith ar y cyd ar hunanwerthuso gan y Sefydliad ar gyfer Cydweithrediad a Datblygiad Economaidd ac Estyn. </a:t>
            </a:r>
          </a:p>
          <a:p>
            <a:pPr>
              <a:buFont typeface="Wingdings" charset="2"/>
              <a:buChar char="Ø"/>
            </a:pPr>
            <a:endParaRPr lang="en-GB" sz="1800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sz="1800" b="1" dirty="0">
                <a:solidFill>
                  <a:schemeClr val="bg1"/>
                </a:solidFill>
                <a:latin typeface="Frutiger 65"/>
              </a:rPr>
              <a:t>Byddai’r cam hwn yn cychwyn symud tuag at hunanwerthuso wedi’u dilysu gan gynnal rôl hanfodol Estyn yn rhoi sicrwydd hefyd. 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4279421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6156"/>
            <a:ext cx="8229600" cy="475562"/>
          </a:xfrm>
        </p:spPr>
        <p:txBody>
          <a:bodyPr>
            <a:noAutofit/>
          </a:bodyPr>
          <a:lstStyle/>
          <a:p>
            <a:r>
              <a:rPr lang="cy-GB" sz="3000" b="1" dirty="0">
                <a:solidFill>
                  <a:schemeClr val="bg1"/>
                </a:solidFill>
                <a:latin typeface="Frutiger 65"/>
              </a:rPr>
              <a:t>Hunanwerthuso wedi’u Dilysu a Enillwyd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98484"/>
            <a:ext cx="8229600" cy="4914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600" dirty="0">
                <a:solidFill>
                  <a:schemeClr val="bg1"/>
                </a:solidFill>
                <a:latin typeface="Frutiger 65"/>
              </a:rPr>
              <a:t>Dylai’r trydydd cam, a’r cam olaf, fod yn seiliedig ar fodel hunanwerthuso wedi’u dilysu, sy’n cyd-fynd â’r dyhead polisi o symud tuag at system </a:t>
            </a:r>
            <a:r>
              <a:rPr lang="cy-GB" sz="1600" dirty="0" err="1">
                <a:solidFill>
                  <a:schemeClr val="bg1"/>
                </a:solidFill>
                <a:latin typeface="Frutiger 65"/>
              </a:rPr>
              <a:t>hunanwella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r>
              <a:rPr lang="cy-GB" sz="1600" b="1" dirty="0">
                <a:solidFill>
                  <a:schemeClr val="bg1"/>
                </a:solidFill>
                <a:latin typeface="Frutiger 65"/>
              </a:rPr>
              <a:t>Wrth i ysgolion aeddfedu o ran eu gallu i ymgysylltu’n agored ac yn adeiladol mewn hunanwerthuso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, dylai cyrff ac unigolion allanol allu cyflwyno safbwyntiau sy’n </a:t>
            </a:r>
            <a:r>
              <a:rPr lang="cy-GB" sz="1600" b="1" dirty="0">
                <a:solidFill>
                  <a:schemeClr val="bg1"/>
                </a:solidFill>
                <a:latin typeface="Frutiger 65"/>
              </a:rPr>
              <a:t>archwilio ac yn ehangu dyfarniadau mewnol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.  </a:t>
            </a:r>
          </a:p>
          <a:p>
            <a:pPr>
              <a:buFont typeface="Wingdings" charset="2"/>
              <a:buChar char="Ø"/>
            </a:pPr>
            <a:r>
              <a:rPr lang="cy-GB" sz="1600" dirty="0">
                <a:solidFill>
                  <a:schemeClr val="bg1"/>
                </a:solidFill>
                <a:latin typeface="Frutiger 65"/>
              </a:rPr>
              <a:t>Gallai ysgolion sydd â gallu amlwg i gynnal a gweithredu ar hunanwerthuso symud tuag at </a:t>
            </a:r>
            <a:r>
              <a:rPr lang="cy-GB" sz="1600" b="1" dirty="0">
                <a:solidFill>
                  <a:schemeClr val="bg1"/>
                </a:solidFill>
                <a:latin typeface="Frutiger 65"/>
              </a:rPr>
              <a:t>fodel dilysu o arolygu ar sail ‘ymreolaeth a enillwyd’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r>
              <a:rPr lang="cy-GB" sz="1600" dirty="0">
                <a:solidFill>
                  <a:schemeClr val="bg1"/>
                </a:solidFill>
                <a:latin typeface="Frutiger 65"/>
              </a:rPr>
              <a:t>Byddai Estyn yn ymgysylltu’n uniongyrchol ag ysgolion o’r fath ar gylch y cytunwyd arno er mwyn adrodd yn gyhoeddus ar ei hyder yn y broses hunanwerthuso ac </a:t>
            </a:r>
            <a:r>
              <a:rPr lang="cy-GB" sz="1600" dirty="0" err="1">
                <a:solidFill>
                  <a:schemeClr val="bg1"/>
                </a:solidFill>
                <a:latin typeface="Frutiger 65"/>
              </a:rPr>
              <a:t>integriti’r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 adroddiadau gan yr ysgolion. Byddai’r hyder hwnnw’n cael ei fynegi yn nilysiad (neu ddiffyg dilysiad) Estyn o ganfyddiadau a phrosesau’r ysgol, a ddisgrifir o bosibl ar ffurf adroddiad byr yn mynegi faint o hyder sydd gan yr arolygwyr yn y broses. </a:t>
            </a:r>
          </a:p>
          <a:p>
            <a:pPr>
              <a:buFont typeface="Wingdings" charset="2"/>
              <a:buChar char="Ø"/>
            </a:pPr>
            <a:endParaRPr lang="en-GB" sz="1600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sz="1600" b="1" dirty="0">
                <a:solidFill>
                  <a:schemeClr val="bg1"/>
                </a:solidFill>
                <a:latin typeface="Frutiger 65"/>
              </a:rPr>
              <a:t>Byddai symud tuag at fodel hunanwerthuso ar gyfer atebolrwydd yn adlewyrchu’r dyhead ehangach o greu system </a:t>
            </a:r>
            <a:r>
              <a:rPr lang="cy-GB" sz="1600" b="1" dirty="0" err="1">
                <a:solidFill>
                  <a:schemeClr val="bg1"/>
                </a:solidFill>
                <a:latin typeface="Frutiger 65"/>
              </a:rPr>
              <a:t>hunanwella</a:t>
            </a:r>
            <a:r>
              <a:rPr lang="cy-GB" sz="1600" b="1" dirty="0">
                <a:solidFill>
                  <a:schemeClr val="bg1"/>
                </a:solidFill>
                <a:latin typeface="Frutiger 65"/>
              </a:rPr>
              <a:t> yn seiliedig ar ddysgu sefydliadol a phroffesiynol.</a:t>
            </a:r>
            <a:r>
              <a:rPr lang="cy-GB" sz="1600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4891135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7776"/>
            <a:ext cx="8229600" cy="723576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Arolygiadau Diagnostig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89552"/>
            <a:ext cx="8229600" cy="42339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Yn ystod y cyfnod o symud tuag at y model arfaethedig 3 cham, byddai nifer o nodweddion presennol gwaith Estyn yn parhau i fod yn bwysig.</a:t>
            </a:r>
          </a:p>
          <a:p>
            <a:pPr marL="0" indent="0">
              <a:buNone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Dylai ysgolion sydd angen gwella’n sylweddol neu sydd mewn mesurau arbennig ar hyn o bryd barhau i dderbyn sylw penodol, er y bydd angen adolygu natur y sylw hwnnw.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Mae gwaith monitro Estyn wedi cael ei addasu rhywfaint yn barod, a dylid pennu ei oblygiadau parhaus i ysgolion unigol mewn modd hyblyg fesul achos unigol. 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Byddai ysgolion a nodwyd fel rhai a oedd yn peri pryder yn ystod unrhyw rai o’r camau yn derbyn arolygiad i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ddehongli a helpu i fynd i’r afael â’r materion sy’n peri pryder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. </a:t>
            </a:r>
          </a:p>
          <a:p>
            <a:pPr>
              <a:buFont typeface="Wingdings" charset="2"/>
              <a:buChar char="Ø"/>
            </a:pPr>
            <a:endParaRPr lang="en-GB" b="1" dirty="0">
              <a:solidFill>
                <a:schemeClr val="bg1"/>
              </a:solidFill>
              <a:latin typeface="Frutiger 65"/>
            </a:endParaRPr>
          </a:p>
          <a:p>
            <a:pPr marL="0" indent="0" algn="ctr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Ni ddylai symud tuag at ddull newydd o arolygu ysgolion dynnu oddi ar y ffocws presennol ar yr ysgolion hynny sy’n peri pryder difrifol.  Byddai arolygiadau diagnostig o ysgolion o’r fath yn darparu sail fwy fforensig ar gyfer gwella. </a:t>
            </a:r>
          </a:p>
        </p:txBody>
      </p:sp>
    </p:spTree>
    <p:extLst>
      <p:ext uri="{BB962C8B-B14F-4D97-AF65-F5344CB8AC3E}">
        <p14:creationId xmlns:p14="http://schemas.microsoft.com/office/powerpoint/2010/main" val="25819298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340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Camau Dilynol sy’n Fwy Hyblyg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67690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cy-GB" sz="2700" dirty="0">
                <a:solidFill>
                  <a:schemeClr val="bg1"/>
                </a:solidFill>
                <a:latin typeface="Frutiger 65"/>
              </a:rPr>
              <a:t>Mae camau dilynol mewn achosion lle ceir tanberfformiad difrifol yn parhau i fod yn angenrheidiol.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cy-GB" sz="2700" dirty="0">
                <a:solidFill>
                  <a:schemeClr val="bg1"/>
                </a:solidFill>
                <a:latin typeface="Frutiger 65"/>
              </a:rPr>
              <a:t>Dylid adolygu’r broses er mwyn </a:t>
            </a:r>
            <a:r>
              <a:rPr lang="cy-GB" sz="2700" b="1" dirty="0">
                <a:solidFill>
                  <a:schemeClr val="bg1"/>
                </a:solidFill>
                <a:latin typeface="Frutiger 65"/>
              </a:rPr>
              <a:t>dadansoddi’r </a:t>
            </a:r>
            <a:r>
              <a:rPr lang="cy-GB" sz="2700" dirty="0">
                <a:solidFill>
                  <a:schemeClr val="bg1"/>
                </a:solidFill>
                <a:latin typeface="Frutiger 65"/>
              </a:rPr>
              <a:t>problemau’n well a chael </a:t>
            </a:r>
            <a:r>
              <a:rPr lang="cy-GB" sz="2700" b="1" dirty="0">
                <a:solidFill>
                  <a:schemeClr val="bg1"/>
                </a:solidFill>
                <a:latin typeface="Frutiger 65"/>
              </a:rPr>
              <a:t>mwy o hyblygrwydd </a:t>
            </a:r>
            <a:r>
              <a:rPr lang="cy-GB" sz="2700" dirty="0">
                <a:solidFill>
                  <a:schemeClr val="bg1"/>
                </a:solidFill>
                <a:latin typeface="Frutiger 65"/>
              </a:rPr>
              <a:t>o ran rhoi cymorth a herio. 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cy-GB" sz="2700" dirty="0">
                <a:solidFill>
                  <a:schemeClr val="bg1"/>
                </a:solidFill>
                <a:latin typeface="Frutiger 65"/>
              </a:rPr>
              <a:t>Dylai’r broses ystyried y disgwyliadau ychwanegol y bydd diwygio’r cwricwlwm yn ei roi ar yr ysgolion.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11685879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6268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Cryfhau Nodweddion Thematig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030" y="1072039"/>
            <a:ext cx="7886700" cy="289798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Dylid parhau â gwaith thematig ac arferion da Estyn, neu eu cryfhau. Roedd yr elfen hon o waith Estyn yn cael ei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gwerthfawrogi’n fawr 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yn y dystiolaeth i’r Adolygiad a dylai gyfrannu’n sylweddol at y dysgu ar y cyd am ddiwygio a’i oblygiadau.  </a:t>
            </a:r>
          </a:p>
          <a:p>
            <a:pPr>
              <a:buFont typeface="Wingdings" charset="2"/>
              <a:buChar char="Ø"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Wrth i’r diwygiadau ddechrau siapio, bydd sefydlu darlun cenedlaethol o gynnydd yn bwysicach nag erioed, yn ogystal â chyngor penodol ac enghreifftiau o arferion diddorol.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86575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7474"/>
            <a:ext cx="8229600" cy="529568"/>
          </a:xfrm>
        </p:spPr>
        <p:txBody>
          <a:bodyPr>
            <a:normAutofit/>
          </a:bodyPr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Gwerthuso ar Lefel Systemau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1540"/>
            <a:ext cx="8229600" cy="43744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Dylai Estyn wneud cyfraniad </a:t>
            </a:r>
            <a:r>
              <a:rPr lang="cy-GB" b="1" dirty="0" err="1">
                <a:solidFill>
                  <a:schemeClr val="bg1"/>
                </a:solidFill>
                <a:latin typeface="Frutiger 65"/>
              </a:rPr>
              <a:t>cryfach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 i werthuso ar lefel systemau.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  <a:endParaRPr lang="cy-GB" dirty="0" smtClean="0">
              <a:solidFill>
                <a:schemeClr val="bg1"/>
              </a:solidFill>
              <a:latin typeface="Frutiger 65"/>
            </a:endParaRPr>
          </a:p>
          <a:p>
            <a:pPr>
              <a:buFont typeface="Wingdings" charset="2"/>
              <a:buChar char="Ø"/>
            </a:pPr>
            <a:r>
              <a:rPr lang="cy-GB" sz="1800" dirty="0" smtClean="0">
                <a:solidFill>
                  <a:schemeClr val="bg1"/>
                </a:solidFill>
                <a:latin typeface="Frutiger 65"/>
              </a:rPr>
              <a:t>Mae 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adroddiadau blynyddol Prif Arolygydd Ei Mawrhydi eisoes yn rhoi gwybod i ystod eang o </a:t>
            </a:r>
            <a:r>
              <a:rPr lang="cy-GB" sz="1800" dirty="0" err="1">
                <a:solidFill>
                  <a:schemeClr val="bg1"/>
                </a:solidFill>
                <a:latin typeface="Frutiger 65"/>
              </a:rPr>
              <a:t>randdeiliaid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 am berfformiad addysg yng Nghymru, yn ôl arolygwyr. </a:t>
            </a:r>
          </a:p>
          <a:p>
            <a:pPr>
              <a:buFont typeface="Wingdings" charset="2"/>
              <a:buChar char="Ø"/>
            </a:pPr>
            <a:r>
              <a:rPr lang="cy-GB" sz="1800" dirty="0">
                <a:solidFill>
                  <a:schemeClr val="bg1"/>
                </a:solidFill>
                <a:latin typeface="Frutiger 65"/>
              </a:rPr>
              <a:t>Byddai’n cyfrannu’n well at bolisi ac ymarfer pe bai corff ehangach o dystiolaeth yn cael ei ddefnyddio. Gallai </a:t>
            </a:r>
            <a:r>
              <a:rPr lang="cy-GB" sz="1800" b="1" dirty="0">
                <a:solidFill>
                  <a:schemeClr val="bg1"/>
                </a:solidFill>
                <a:latin typeface="Frutiger 65"/>
              </a:rPr>
              <a:t>adroddiad ‘cyflwr y genedl’</a:t>
            </a:r>
            <a:r>
              <a:rPr lang="cy-GB" sz="1800" dirty="0">
                <a:solidFill>
                  <a:schemeClr val="bg1"/>
                </a:solidFill>
                <a:latin typeface="Frutiger 65"/>
              </a:rPr>
              <a:t> bob tair blynedd ddarparu gwell sylfaen dystiolaeth pe bai’n cynnwys dadansoddiad mwy datblygedig o ganfyddiadau gwaith ymchwil perthnasol, canlyniadau arolygon a’r dystiolaeth ddiweddaraf o brofiadau rhyngwladol, gan gynnwys PISA. </a:t>
            </a:r>
          </a:p>
          <a:p>
            <a:pPr>
              <a:buFont typeface="Wingdings" charset="2"/>
              <a:buChar char="Ø"/>
            </a:pPr>
            <a:r>
              <a:rPr lang="cy-GB" sz="1800" b="1" dirty="0">
                <a:solidFill>
                  <a:schemeClr val="bg1"/>
                </a:solidFill>
                <a:latin typeface="Frutiger 65"/>
              </a:rPr>
              <a:t>Dylai adroddiadau ar lefel systemau gan Estyn gyfeirio mwy at faterion polisi ac ymarfer cyfredol allweddol. Yn y blynyddoedd nesaf, er enghraifft, gallai adroddiadau sy’n canolbwyntio’n benodol ar gynnydd gyda’r diwygiadau wneud cyfraniad pwysig i’w llwyddiant a chyfrannu at y broses ddiwygio.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9599959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74544"/>
            <a:ext cx="8229600" cy="857250"/>
          </a:xfrm>
        </p:spPr>
        <p:txBody>
          <a:bodyPr/>
          <a:lstStyle/>
          <a:p>
            <a:r>
              <a:rPr lang="cy-GB" b="1" dirty="0">
                <a:solidFill>
                  <a:schemeClr val="bg1"/>
                </a:solidFill>
                <a:latin typeface="Frutiger 65"/>
              </a:rPr>
              <a:t>Atebolrwydd Ehangach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564"/>
            <a:ext cx="8229600" cy="4158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Bydd gofyn adolygu goblygiadau ehangach newidiadau i rôl Estyn ac i arolygu ysgolion ar gyfer elfennau eraill atebolrwydd yn y system.</a:t>
            </a:r>
          </a:p>
          <a:p>
            <a:pPr marL="0" indent="0"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cy-GB" dirty="0">
                <a:solidFill>
                  <a:schemeClr val="bg1"/>
                </a:solidFill>
                <a:latin typeface="Frutiger 65"/>
              </a:rPr>
              <a:t>Mae’n hanfodol y dylai’r cyd-destun atebolrwydd sy’n cael ei gyfleu yn y </a:t>
            </a:r>
            <a:r>
              <a:rPr lang="cy-GB" b="1" dirty="0">
                <a:solidFill>
                  <a:schemeClr val="bg1"/>
                </a:solidFill>
                <a:latin typeface="Frutiger 65"/>
              </a:rPr>
              <a:t>fframwaith asesu a gwerthuso cenedlaethol arfaethedig gysoni dibenion, cyfrifoldebau a gweithdrefnau ar draws cyrff cenedlaethol a lleol. </a:t>
            </a:r>
          </a:p>
          <a:p>
            <a:pPr>
              <a:buFont typeface="Wingdings" charset="2"/>
              <a:buChar char="Ø"/>
            </a:pPr>
            <a:r>
              <a:rPr lang="cy-GB" b="1" dirty="0">
                <a:solidFill>
                  <a:schemeClr val="bg1"/>
                </a:solidFill>
                <a:latin typeface="Frutiger 65"/>
              </a:rPr>
              <a:t>Dylai’r fframwaith roi’r sicrwydd sy’n angenrheidiol gan osgoi’r canlyniadau anfwriadol negyddol a all ddod yn sgil mesurau llawer yn y fantol. </a:t>
            </a:r>
            <a:r>
              <a:rPr lang="cy-GB" dirty="0">
                <a:solidFill>
                  <a:schemeClr val="bg1"/>
                </a:solidFill>
                <a:latin typeface="Frutiger 65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34569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3"/>
          <p:cNvSpPr txBox="1">
            <a:spLocks noChangeArrowheads="1"/>
          </p:cNvSpPr>
          <p:nvPr/>
        </p:nvSpPr>
        <p:spPr bwMode="auto">
          <a:xfrm>
            <a:off x="611188" y="1545432"/>
            <a:ext cx="7993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  <a:sym typeface="Helvetica" charset="0"/>
              </a:defRPr>
            </a:lvl9pPr>
          </a:lstStyle>
          <a:p>
            <a:pPr eaLnBrk="1">
              <a:spcBef>
                <a:spcPts val="1000"/>
              </a:spcBef>
              <a:spcAft>
                <a:spcPts val="1000"/>
              </a:spcAft>
              <a:buFont typeface="Arial" charset="0"/>
              <a:buChar char="•"/>
            </a:pPr>
            <a:endParaRPr lang="en-GB" sz="2000">
              <a:latin typeface="Calibri" charset="0"/>
            </a:endParaRPr>
          </a:p>
        </p:txBody>
      </p:sp>
      <p:sp>
        <p:nvSpPr>
          <p:cNvPr id="7170" name="Rectangle 5"/>
          <p:cNvSpPr>
            <a:spLocks noGrp="1"/>
          </p:cNvSpPr>
          <p:nvPr>
            <p:ph type="body" idx="1"/>
          </p:nvPr>
        </p:nvSpPr>
        <p:spPr bwMode="auto">
          <a:xfrm>
            <a:off x="611188" y="749163"/>
            <a:ext cx="8229600" cy="4394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Bod yn driw i ddibenion Cwricwlwm Cymru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Rhoi safbwyntiau annibynnol yn seiliedig ar dystiolaeth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Gwella ansawdd a safonau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Gwella ansawdd y profiad dysgu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Grymuso a chyfrifoldeb mewn ysgolion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Galluogi nid dim ond labelu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Gwerthfawrogi dyfarniad ansoddol - gan weithwyr proffesiynol a dysgu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Diwylliant o ddysgu ar draws y gymuned addysgol a gwleidyddol - hunanwerthuso ar gyfer dysgu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Bod yn barod i bwyso a mesur credoau ac arferion sydd wedi’u hen sefydlu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cy-GB" sz="1300" b="1" dirty="0">
                <a:solidFill>
                  <a:schemeClr val="bg1"/>
                </a:solidFill>
                <a:latin typeface="Frutiger 65"/>
                <a:ea typeface="MS PGothic" charset="0"/>
              </a:rPr>
              <a:t>Rôl wahanol ond gwell i Estyn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en-GB" sz="3200" b="1" dirty="0">
              <a:solidFill>
                <a:schemeClr val="bg1"/>
              </a:solidFill>
              <a:latin typeface="Frutiger 65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3" y="-19680"/>
            <a:ext cx="9217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800" b="1" dirty="0">
                <a:solidFill>
                  <a:schemeClr val="bg1"/>
                </a:solidFill>
                <a:latin typeface="Frutiger 65"/>
              </a:rPr>
              <a:t>Negeseuon sylfaenol am arolygu, atebolrwydd a gwella </a:t>
            </a:r>
          </a:p>
        </p:txBody>
      </p:sp>
    </p:spTree>
    <p:extLst>
      <p:ext uri="{BB962C8B-B14F-4D97-AF65-F5344CB8AC3E}">
        <p14:creationId xmlns:p14="http://schemas.microsoft.com/office/powerpoint/2010/main" val="9770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solidFill>
                  <a:schemeClr val="bg1"/>
                </a:solidFill>
                <a:latin typeface="Frutiger 65"/>
              </a:rPr>
              <a:t> Negeseuon yr Adroddiad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y-GB" dirty="0">
                <a:solidFill>
                  <a:schemeClr val="bg1"/>
                </a:solidFill>
                <a:latin typeface="Frutiger 65"/>
              </a:rPr>
              <a:t>Gwell rôl i Estyn o ran gwerthuso a darparu cymorth ar lefel ysgol, awdurdod lleol, rhanbarthol a chenedlaethol.</a:t>
            </a:r>
          </a:p>
          <a:p>
            <a:pPr lvl="0"/>
            <a:r>
              <a:rPr lang="cy-GB" dirty="0">
                <a:solidFill>
                  <a:schemeClr val="bg1"/>
                </a:solidFill>
                <a:latin typeface="Frutiger 65"/>
              </a:rPr>
              <a:t>Paratoi adnoddau Estyn i gychwyn ar y broses ddiwygio, gyda seibiant byr yn y cylch arolygu i ddechrau er mwyn caniatáu i arolygwyr ac ysgolion weithio gyda’i gilydd ar y diwygio.</a:t>
            </a:r>
          </a:p>
          <a:p>
            <a:pPr lvl="0"/>
            <a:r>
              <a:rPr lang="cy-GB" dirty="0">
                <a:solidFill>
                  <a:schemeClr val="bg1"/>
                </a:solidFill>
                <a:latin typeface="Frutiger 65"/>
              </a:rPr>
              <a:t>Mwy o gyfrifoldeb ar ysgolion i werthuso eu perfformiad eu hunain, gydag Estyn yn cadarnhau ansawdd yr hunanwerthuso hwnnw.</a:t>
            </a:r>
          </a:p>
          <a:p>
            <a:pPr lvl="0"/>
            <a:r>
              <a:rPr lang="cy-GB" dirty="0">
                <a:solidFill>
                  <a:schemeClr val="bg1"/>
                </a:solidFill>
                <a:latin typeface="Frutiger 65"/>
              </a:rPr>
              <a:t>Adroddiadau arolygu llawn gwybodaeth gyda gwerthusiadau cyflawn yn lle graddau cyfunol.  </a:t>
            </a:r>
          </a:p>
          <a:p>
            <a:pPr lvl="0"/>
            <a:r>
              <a:rPr lang="cy-GB" dirty="0">
                <a:solidFill>
                  <a:schemeClr val="bg1"/>
                </a:solidFill>
                <a:latin typeface="Frutiger 65"/>
              </a:rPr>
              <a:t>Addasu’r broses o ganolbwyntio ar ysgolion sy’n peri pryder gydag arolygiadau diagnostig yn rhoi gwell syniad o’r newidiadau sy’n angenrheidiol. </a:t>
            </a:r>
          </a:p>
          <a:p>
            <a:pPr lvl="0"/>
            <a:r>
              <a:rPr lang="cy-GB" dirty="0">
                <a:solidFill>
                  <a:schemeClr val="bg1"/>
                </a:solidFill>
                <a:latin typeface="Frutiger 65"/>
              </a:rPr>
              <a:t>Gwerthuso cynnydd yn amserol gyda diwygiadau cenedlaethol drwy gyfrwng adroddiadau thematig ac Adroddiad ‘cyflwr y genedl’ bob tair blynedd gan Brif Arolygydd Ei Mawrhydi.</a:t>
            </a:r>
          </a:p>
          <a:p>
            <a:pPr lvl="0"/>
            <a:r>
              <a:rPr lang="cy-GB" dirty="0">
                <a:solidFill>
                  <a:schemeClr val="bg1"/>
                </a:solidFill>
                <a:latin typeface="Frutiger 65"/>
              </a:rPr>
              <a:t>Cadarnhau annibyniaeth Estyn ymhellach.</a:t>
            </a:r>
          </a:p>
          <a:p>
            <a:pPr lvl="0"/>
            <a:r>
              <a:rPr lang="cy-GB" dirty="0">
                <a:solidFill>
                  <a:schemeClr val="bg1"/>
                </a:solidFill>
                <a:latin typeface="Frutiger 65"/>
              </a:rPr>
              <a:t>Angen cysoni ar draws y cyd-destun atebolrwydd.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50539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F35AFF8-7D76-4B64-8452-3F7DE84D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46" y="1249951"/>
            <a:ext cx="7886700" cy="32635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Grŵp byd-eang o systemau addysgol sy’n ymrwymo i hybu tegwch, rhagoriaeth, lles, cyfiawnder cymdeithasol a hawliau dynol i bob myfyriwr mewn systemau proffesiynol o ansawdd uchel.</a:t>
            </a:r>
          </a:p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82296" indent="0">
              <a:buNone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 Ffindir			Gwlad yr Iâ		Sweden</a:t>
            </a:r>
          </a:p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82296" indent="0">
              <a:buNone/>
            </a:pPr>
            <a:r>
              <a:rPr lang="cy-GB" sz="18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Ontario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			</a:t>
            </a:r>
            <a:r>
              <a:rPr lang="cy-GB" sz="18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Califfornia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		</a:t>
            </a:r>
            <a:r>
              <a:rPr lang="cy-GB" sz="18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Vermont</a:t>
            </a:r>
            <a:endParaRPr lang="cy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82296" indent="0">
              <a:buNone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Iwerddon			Yr Alban		Cymru</a:t>
            </a:r>
          </a:p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4B7D08E-F3C5-4532-947D-494619F76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Cynllun Cydweithredol yr Atlantic </a:t>
            </a:r>
            <a:r>
              <a:rPr lang="cy-GB" sz="27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Rim</a:t>
            </a:r>
            <a:endParaRPr lang="cy-GB" sz="2700" b="1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2" name="Petryal 1"/>
          <p:cNvSpPr/>
          <p:nvPr/>
        </p:nvSpPr>
        <p:spPr>
          <a:xfrm>
            <a:off x="552735" y="1701343"/>
            <a:ext cx="8035120" cy="874634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cy-GB" sz="45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Te a choffi</a:t>
            </a:r>
            <a:endParaRPr lang="cy-GB" sz="4500" b="1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cxnSp>
        <p:nvCxnSpPr>
          <p:cNvPr id="7" name="Cysylltydd Syth 6"/>
          <p:cNvCxnSpPr/>
          <p:nvPr/>
        </p:nvCxnSpPr>
        <p:spPr>
          <a:xfrm>
            <a:off x="628827" y="268272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wch Testun 7"/>
          <p:cNvSpPr txBox="1"/>
          <p:nvPr/>
        </p:nvSpPr>
        <p:spPr>
          <a:xfrm>
            <a:off x="698823" y="3064008"/>
            <a:ext cx="7743287" cy="500135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en-GB" sz="28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www.llyw.cymru/cwricwlwmigymru </a:t>
            </a:r>
            <a:endParaRPr lang="en-GB" sz="28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1" name="Blwch Testun 10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1848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2" name="Petryal 1"/>
          <p:cNvSpPr/>
          <p:nvPr/>
        </p:nvSpPr>
        <p:spPr>
          <a:xfrm>
            <a:off x="552735" y="1701343"/>
            <a:ext cx="8035120" cy="969494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cy-GB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Kirsty Williams AC</a:t>
            </a:r>
          </a:p>
        </p:txBody>
      </p:sp>
      <p:cxnSp>
        <p:nvCxnSpPr>
          <p:cNvPr id="7" name="Cysylltydd Syth 6"/>
          <p:cNvCxnSpPr/>
          <p:nvPr/>
        </p:nvCxnSpPr>
        <p:spPr>
          <a:xfrm>
            <a:off x="628827" y="268272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wch Testun 7"/>
          <p:cNvSpPr txBox="1"/>
          <p:nvPr/>
        </p:nvSpPr>
        <p:spPr>
          <a:xfrm>
            <a:off x="698823" y="3064008"/>
            <a:ext cx="7743287" cy="500135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Yr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Ysgrifennydd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Cabinet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dros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Addysg</a:t>
            </a:r>
            <a:endParaRPr lang="en-GB" sz="28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1" name="Blwch Testun 10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5788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13" name="Petryal 12"/>
          <p:cNvSpPr/>
          <p:nvPr/>
        </p:nvSpPr>
        <p:spPr>
          <a:xfrm>
            <a:off x="640835" y="964246"/>
            <a:ext cx="7767376" cy="968377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4500" b="1" dirty="0" err="1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Sesiwn</a:t>
            </a:r>
            <a:r>
              <a:rPr lang="en-GB" sz="45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Holi </a:t>
            </a:r>
            <a:r>
              <a:rPr lang="en-GB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ac </a:t>
            </a:r>
            <a:r>
              <a:rPr lang="en-GB" sz="45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ateb</a:t>
            </a:r>
            <a:endParaRPr lang="en-GB" sz="4500" b="1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652880" y="2326745"/>
            <a:ext cx="7743287" cy="2222567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algn="ctr"/>
            <a:r>
              <a:rPr lang="en-GB" sz="2800" dirty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Kirsty Williams </a:t>
            </a:r>
            <a:r>
              <a:rPr lang="en-GB" sz="2800" dirty="0" smtClean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AC</a:t>
            </a: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Dr. Steve Munby</a:t>
            </a:r>
            <a:endParaRPr lang="en-GB" sz="2800" dirty="0">
              <a:solidFill>
                <a:prstClr val="white"/>
              </a:solidFill>
              <a:latin typeface="Frutiger 65" charset="0"/>
              <a:ea typeface="Frutiger 65" charset="0"/>
              <a:cs typeface="Frutiger 65" charset="0"/>
            </a:endParaRPr>
          </a:p>
          <a:p>
            <a:pPr algn="ctr"/>
            <a:r>
              <a:rPr lang="en-US" sz="2800" dirty="0" err="1" smtClean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Yr</a:t>
            </a:r>
            <a:r>
              <a:rPr lang="en-US" sz="2800" dirty="0" smtClean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Athro</a:t>
            </a:r>
            <a:r>
              <a:rPr lang="en-US" sz="2800" dirty="0" smtClean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 Graham Donaldson</a:t>
            </a:r>
          </a:p>
          <a:p>
            <a:pPr algn="ctr">
              <a:lnSpc>
                <a:spcPct val="200000"/>
              </a:lnSpc>
            </a:pPr>
            <a:r>
              <a:rPr lang="en-GB" sz="2800" b="1" dirty="0" err="1" smtClean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Cadeirydd</a:t>
            </a:r>
            <a:r>
              <a:rPr lang="en-GB" sz="2800" b="1" dirty="0" smtClean="0">
                <a:solidFill>
                  <a:prstClr val="white"/>
                </a:solidFill>
                <a:latin typeface="Frutiger 65" charset="0"/>
                <a:ea typeface="Frutiger 65" charset="0"/>
                <a:cs typeface="Frutiger 65" charset="0"/>
              </a:rPr>
              <a:t>: Ruth Thackeray, GwE</a:t>
            </a:r>
            <a:endParaRPr lang="en-GB" sz="2800" b="1" dirty="0">
              <a:solidFill>
                <a:prstClr val="white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1" name="Blwch Testun 10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2" name="Blwch Testun 11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9" name="Cysylltydd Syth 8"/>
          <p:cNvCxnSpPr/>
          <p:nvPr/>
        </p:nvCxnSpPr>
        <p:spPr>
          <a:xfrm>
            <a:off x="664924" y="207312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13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2" name="Petryal 1"/>
          <p:cNvSpPr/>
          <p:nvPr/>
        </p:nvSpPr>
        <p:spPr>
          <a:xfrm>
            <a:off x="552735" y="1633103"/>
            <a:ext cx="8035120" cy="874634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ES" sz="45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Crynodeb</a:t>
            </a:r>
            <a:r>
              <a:rPr lang="es-ES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o </a:t>
            </a:r>
            <a:r>
              <a:rPr lang="es-ES" sz="45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sesiwn</a:t>
            </a:r>
            <a:r>
              <a:rPr lang="es-ES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y bore</a:t>
            </a:r>
            <a:endParaRPr lang="cy-GB" sz="4500" b="1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cxnSp>
        <p:nvCxnSpPr>
          <p:cNvPr id="7" name="Cysylltydd Syth 6"/>
          <p:cNvCxnSpPr/>
          <p:nvPr/>
        </p:nvCxnSpPr>
        <p:spPr>
          <a:xfrm>
            <a:off x="628827" y="268272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25631" y="2871203"/>
            <a:ext cx="8382848" cy="1812382"/>
          </a:xfrm>
          <a:prstGeom prst="rect">
            <a:avLst/>
          </a:prstGeom>
        </p:spPr>
        <p:txBody>
          <a:bodyPr wrap="square" lIns="87974" tIns="43987" rIns="87974" bIns="43987">
            <a:spAutoFit/>
          </a:bodyPr>
          <a:lstStyle/>
          <a:p>
            <a:pPr lvl="0" algn="ctr"/>
            <a:r>
              <a:rPr lang="en-GB" sz="28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Olwen </a:t>
            </a:r>
            <a:r>
              <a:rPr lang="en-GB" sz="28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Corben</a:t>
            </a:r>
            <a:endParaRPr lang="en-GB" sz="2800" b="1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  <a:p>
            <a:pPr lvl="0" algn="ctr"/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Pennaeth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Ysgol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Llanarmon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Dyffryn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Ceiriog, Ysgol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Cynddelw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2800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ac 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Ysgol </a:t>
            </a:r>
            <a:r>
              <a:rPr lang="en-GB" sz="28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Pontfadog</a:t>
            </a:r>
            <a:r>
              <a:rPr lang="en-GB" sz="28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</a:p>
          <a:p>
            <a:pPr lvl="0" algn="ctr"/>
            <a:endParaRPr lang="en-GB" sz="28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1" name="Blwch Testun 10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40610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2" name="Petryal 1"/>
          <p:cNvSpPr/>
          <p:nvPr/>
        </p:nvSpPr>
        <p:spPr>
          <a:xfrm>
            <a:off x="552735" y="1701343"/>
            <a:ext cx="8035120" cy="969494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cy-GB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Cinio</a:t>
            </a:r>
          </a:p>
        </p:txBody>
      </p:sp>
      <p:cxnSp>
        <p:nvCxnSpPr>
          <p:cNvPr id="7" name="Cysylltydd Syth 6"/>
          <p:cNvCxnSpPr/>
          <p:nvPr/>
        </p:nvCxnSpPr>
        <p:spPr>
          <a:xfrm>
            <a:off x="628827" y="268272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wch Testun 7"/>
          <p:cNvSpPr txBox="1"/>
          <p:nvPr/>
        </p:nvSpPr>
        <p:spPr>
          <a:xfrm>
            <a:off x="698823" y="3064008"/>
            <a:ext cx="7743287" cy="500135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en-GB" sz="28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www.llyw.cymru/cwricwlwmigymru </a:t>
            </a:r>
            <a:endParaRPr lang="en-GB" sz="28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1" name="Blwch Testun 10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2245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2" name="Petryal 1"/>
          <p:cNvSpPr/>
          <p:nvPr/>
        </p:nvSpPr>
        <p:spPr>
          <a:xfrm>
            <a:off x="215480" y="1058641"/>
            <a:ext cx="8625448" cy="1738103"/>
          </a:xfrm>
          <a:prstGeom prst="rect">
            <a:avLst/>
          </a:prstGeom>
        </p:spPr>
        <p:txBody>
          <a:bodyPr wrap="square" lIns="64307" tIns="34289" rIns="64307" bIns="34289">
            <a:spAutoFit/>
          </a:bodyPr>
          <a:lstStyle/>
          <a:p>
            <a:pPr algn="ctr">
              <a:lnSpc>
                <a:spcPct val="130000"/>
              </a:lnSpc>
            </a:pPr>
            <a:r>
              <a:rPr lang="cy-GB" sz="44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Y Fframwaith Gwerthuso a Gwella </a:t>
            </a:r>
            <a:r>
              <a:rPr lang="cy-GB" sz="44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Diweddaraf</a:t>
            </a:r>
          </a:p>
        </p:txBody>
      </p:sp>
      <p:cxnSp>
        <p:nvCxnSpPr>
          <p:cNvPr id="7" name="Cysylltydd Syth 6"/>
          <p:cNvCxnSpPr/>
          <p:nvPr/>
        </p:nvCxnSpPr>
        <p:spPr>
          <a:xfrm>
            <a:off x="758161" y="3040881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wch Testun 9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cy-GB" sz="2100">
                <a:solidFill>
                  <a:schemeClr val="bg1"/>
                </a:solidFill>
                <a:latin typeface="Frutiger 65"/>
              </a:rPr>
              <a:t>#DiwygioAddysgCymru</a:t>
            </a:r>
          </a:p>
        </p:txBody>
      </p:sp>
      <p:sp>
        <p:nvSpPr>
          <p:cNvPr id="11" name="Blwch Testun 10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cy-GB" sz="2100">
                <a:solidFill>
                  <a:schemeClr val="bg1"/>
                </a:solidFill>
                <a:latin typeface="Frutiger 65"/>
              </a:rPr>
              <a:t>#EducationReformWales</a:t>
            </a:r>
          </a:p>
        </p:txBody>
      </p:sp>
      <p:sp>
        <p:nvSpPr>
          <p:cNvPr id="8" name="Petryal 7"/>
          <p:cNvSpPr/>
          <p:nvPr/>
        </p:nvSpPr>
        <p:spPr>
          <a:xfrm>
            <a:off x="76200" y="3113232"/>
            <a:ext cx="8625448" cy="1282978"/>
          </a:xfrm>
          <a:prstGeom prst="rect">
            <a:avLst/>
          </a:prstGeom>
        </p:spPr>
        <p:txBody>
          <a:bodyPr wrap="square" lIns="64307" tIns="34289" rIns="64307" bIns="34289">
            <a:spAutoFit/>
          </a:bodyPr>
          <a:lstStyle/>
          <a:p>
            <a:pPr algn="ctr">
              <a:lnSpc>
                <a:spcPct val="130000"/>
              </a:lnSpc>
            </a:pPr>
            <a:r>
              <a:rPr lang="cy-GB" sz="32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Steve Vincent</a:t>
            </a:r>
          </a:p>
          <a:p>
            <a:pPr algn="ctr">
              <a:lnSpc>
                <a:spcPct val="130000"/>
              </a:lnSpc>
            </a:pPr>
            <a:r>
              <a:rPr lang="cy-GB" sz="32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Llywodraeth Cymru</a:t>
            </a:r>
          </a:p>
        </p:txBody>
      </p:sp>
    </p:spTree>
    <p:extLst>
      <p:ext uri="{BB962C8B-B14F-4D97-AF65-F5344CB8AC3E}">
        <p14:creationId xmlns:p14="http://schemas.microsoft.com/office/powerpoint/2010/main" val="9698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58839" y="828675"/>
            <a:ext cx="7405687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y-GB" sz="3200" b="1" dirty="0">
                <a:solidFill>
                  <a:schemeClr val="bg1"/>
                </a:solidFill>
              </a:rPr>
              <a:t>Adborth am y system </a:t>
            </a:r>
            <a:r>
              <a:rPr lang="cy-GB" sz="3200" b="1" dirty="0" smtClean="0">
                <a:solidFill>
                  <a:schemeClr val="bg1"/>
                </a:solidFill>
              </a:rPr>
              <a:t>bresennol</a:t>
            </a:r>
          </a:p>
          <a:p>
            <a:pPr>
              <a:defRPr/>
            </a:pPr>
            <a:endParaRPr lang="cy-GB" sz="15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 smtClean="0">
                <a:solidFill>
                  <a:schemeClr val="bg1"/>
                </a:solidFill>
              </a:rPr>
              <a:t>cyfyngu </a:t>
            </a:r>
            <a:r>
              <a:rPr lang="cy-GB" sz="1800" dirty="0">
                <a:solidFill>
                  <a:schemeClr val="bg1"/>
                </a:solidFill>
              </a:rPr>
              <a:t>ar ddewis yn y cwricwlwm mewn addysg gynradd ac uwchradd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meincnodi a </a:t>
            </a:r>
            <a:r>
              <a:rPr lang="cy-GB" sz="1800" dirty="0" err="1">
                <a:solidFill>
                  <a:schemeClr val="bg1"/>
                </a:solidFill>
              </a:rPr>
              <a:t>chwerteli</a:t>
            </a:r>
            <a:r>
              <a:rPr lang="cy-GB" sz="1800" dirty="0">
                <a:solidFill>
                  <a:schemeClr val="bg1"/>
                </a:solidFill>
              </a:rPr>
              <a:t> yn ysgogi cystadleuaeth yn hytrach na chydweithio wrth i ysgolion gystadlu yn hytrach na rhannu arferion da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ni ddylid defnyddio asesiadau athrawon fel atebolrwydd i fesur perfformiad ysgolion unigol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nid yw’r dangosyddion yn gynhwysol nac yn canolbwyntio ar y disgybl unigol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dangosyddion perfformiad yn ysgogi’r system, a hynny ar draul myfyrwyr unigol, sy’n arwain at chwarae gemau</a:t>
            </a:r>
          </a:p>
          <a:p>
            <a:pPr>
              <a:defRPr/>
            </a:pPr>
            <a:endParaRPr lang="en-GB" altLang="en-US" sz="1800" dirty="0">
              <a:solidFill>
                <a:schemeClr val="bg1"/>
              </a:solidFill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8838" y="914400"/>
            <a:ext cx="7227887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y-GB" sz="3200" b="1" dirty="0">
                <a:solidFill>
                  <a:schemeClr val="bg1"/>
                </a:solidFill>
              </a:rPr>
              <a:t>Beth mae’r proffesiwn am ei </a:t>
            </a:r>
            <a:r>
              <a:rPr lang="cy-GB" sz="3200" b="1" dirty="0" smtClean="0">
                <a:solidFill>
                  <a:schemeClr val="bg1"/>
                </a:solidFill>
              </a:rPr>
              <a:t>weld</a:t>
            </a:r>
          </a:p>
          <a:p>
            <a:pPr>
              <a:defRPr/>
            </a:pPr>
            <a:endParaRPr lang="cy-GB" sz="15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dangosyddion sy’n gynhwysol ac sy’n canolbwyntio ar anghenion y disgybl unigol;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dangosyddion sy’n ysgogi cwricwlwm cynhwysol ac amrywiol, sydd o fudd i bob disgybl;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mwy o ymreolaeth i ysgolion bennu dangosyddion allweddol sy’n seiliedig ar anghenion lleol, ond gan gadw dangosyddion cenedlaethol ar gyfer pynciau allweddol (Cymraeg/Saesneg, mathemateg a gwyddoniaeth);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dathlu pob disgybl a chydnabod cynnydd o fan cychwyn y cytunwyd arno a gwerth ychwanegol;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cydnabod pwysigrwydd llesiant.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8838" y="1104900"/>
            <a:ext cx="7227887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y-GB" sz="3200" b="1" dirty="0">
                <a:solidFill>
                  <a:schemeClr val="bg1"/>
                </a:solidFill>
              </a:rPr>
              <a:t>Ein Heriau wrth Symud Ymlaen</a:t>
            </a:r>
          </a:p>
          <a:p>
            <a:pPr>
              <a:defRPr/>
            </a:pPr>
            <a:endParaRPr lang="en-GB" altLang="en-US" sz="15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System sy’n deg, yn ystyrlon, yn gymesur ac yn dryloyw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Sy’n cydnabod pob plentyn yn y system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Sy’n edrych ar gynnydd/gwerth ychwanegol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Yn seiliedig ar hunanwerthuso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Cymysgedd o werthuso a mesurau perfformiad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Annog ehangder y cwricwlwm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Cyfres o ddangosyddion, nid un mesur yn unig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8838" y="1132890"/>
            <a:ext cx="722788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y-GB" sz="3200" b="1" dirty="0">
                <a:solidFill>
                  <a:schemeClr val="bg1"/>
                </a:solidFill>
              </a:rPr>
              <a:t>Hyd yma rydyn ni wedi...</a:t>
            </a:r>
          </a:p>
          <a:p>
            <a:pPr>
              <a:defRPr/>
            </a:pPr>
            <a:endParaRPr lang="en-GB" altLang="en-US" sz="15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cyhoeddi mesurau perfformiad newydd ar gyfer ysgolion uwchradd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tynnu asesiadau athrawon o’r system atebolrwydd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tynnu cam 1 (data) o’r broses gategoreiddio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gweithio gyda chi i ddatblygu fframwaith gwerthuso a gwella newydd</a:t>
            </a:r>
          </a:p>
        </p:txBody>
      </p:sp>
    </p:spTree>
    <p:extLst>
      <p:ext uri="{BB962C8B-B14F-4D97-AF65-F5344CB8AC3E}">
        <p14:creationId xmlns:p14="http://schemas.microsoft.com/office/powerpoint/2010/main" val="15126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D6202DF-CB82-492F-8248-14F810D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 yw’n ddibynadwy? </a:t>
            </a:r>
          </a:p>
          <a:p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Yn ddilys?  </a:t>
            </a:r>
          </a:p>
          <a:p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Yn deg? </a:t>
            </a:r>
          </a:p>
          <a:p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 yw’r dibenion yn eglur? (mae angen data mawr a data bach)</a:t>
            </a:r>
          </a:p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 oes unrhyw ganlyniadau anfwriadol?</a:t>
            </a:r>
          </a:p>
          <a:p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 yw werth yr ymdrech?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0F0B54A-9C2F-4F88-8E85-385C3BDC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 Chwe Chwestiwn ar gyfer </a:t>
            </a:r>
            <a:r>
              <a:rPr lang="cy-GB" sz="2700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System </a:t>
            </a:r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Asesu ac Atebolrwydd</a:t>
            </a:r>
          </a:p>
        </p:txBody>
      </p:sp>
    </p:spTree>
    <p:extLst>
      <p:ext uri="{BB962C8B-B14F-4D97-AF65-F5344CB8AC3E}">
        <p14:creationId xmlns:p14="http://schemas.microsoft.com/office/powerpoint/2010/main" val="9238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8838" y="1104900"/>
            <a:ext cx="7227887" cy="164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y-GB" sz="3200" b="1" dirty="0">
                <a:solidFill>
                  <a:schemeClr val="bg1"/>
                </a:solidFill>
              </a:rPr>
              <a:t>Fframwaith Gwerthuso a Gwella</a:t>
            </a:r>
          </a:p>
          <a:p>
            <a:pPr>
              <a:defRPr/>
            </a:pPr>
            <a:endParaRPr lang="en-GB" altLang="en-US" sz="15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hunanwerthuso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adolygiadau gan gymheiriaid a gwirio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schemeClr val="bg1"/>
                </a:solidFill>
              </a:rPr>
              <a:t>dangosyddion gwerthuso</a:t>
            </a:r>
          </a:p>
        </p:txBody>
      </p:sp>
    </p:spTree>
    <p:extLst>
      <p:ext uri="{BB962C8B-B14F-4D97-AF65-F5344CB8AC3E}">
        <p14:creationId xmlns:p14="http://schemas.microsoft.com/office/powerpoint/2010/main" val="4150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552735" y="1220625"/>
            <a:ext cx="8035120" cy="1915907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ctr"/>
            <a:r>
              <a:rPr lang="cy-GB" sz="4000" b="1" dirty="0" smtClean="0">
                <a:solidFill>
                  <a:schemeClr val="bg1"/>
                </a:solidFill>
                <a:latin typeface="Frutiger 65"/>
              </a:rPr>
              <a:t>Datblygu pecyn cymorth cenedlaethol i ysgolion ar gyfer hunan-arfarnu a gwella</a:t>
            </a:r>
            <a:endParaRPr lang="cy-GB" sz="4000" b="1" dirty="0">
              <a:solidFill>
                <a:schemeClr val="bg1"/>
              </a:solidFill>
              <a:latin typeface="Frutiger 65"/>
              <a:ea typeface="Frutiger 65" charset="0"/>
              <a:cs typeface="Frutiger 65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65" y="362323"/>
            <a:ext cx="1643063" cy="507206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36" y="288971"/>
            <a:ext cx="2222183" cy="944880"/>
          </a:xfrm>
          <a:prstGeom prst="rect">
            <a:avLst/>
          </a:prstGeom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44370" y="3365060"/>
            <a:ext cx="8451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altLang="en-US" sz="3200" b="1" dirty="0" err="1" smtClean="0">
                <a:solidFill>
                  <a:schemeClr val="bg1"/>
                </a:solidFill>
              </a:rPr>
              <a:t>Meilyr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 Rowlands</a:t>
            </a:r>
          </a:p>
          <a:p>
            <a:pPr algn="ctr"/>
            <a:r>
              <a:rPr lang="en-GB" altLang="en-US" sz="3200" dirty="0" err="1">
                <a:solidFill>
                  <a:schemeClr val="bg1"/>
                </a:solidFill>
              </a:rPr>
              <a:t>Prif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Arolygydd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ei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Mawrhydi</a:t>
            </a:r>
            <a:r>
              <a:rPr lang="en-GB" altLang="en-US" sz="3200" dirty="0">
                <a:solidFill>
                  <a:schemeClr val="bg1"/>
                </a:solidFill>
              </a:rPr>
              <a:t>, </a:t>
            </a:r>
            <a:r>
              <a:rPr lang="en-GB" altLang="en-US" sz="3200" dirty="0" err="1">
                <a:solidFill>
                  <a:schemeClr val="bg1"/>
                </a:solidFill>
              </a:rPr>
              <a:t>Estyn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cxnSp>
        <p:nvCxnSpPr>
          <p:cNvPr id="7" name="Cysylltydd Syth 6"/>
          <p:cNvCxnSpPr/>
          <p:nvPr/>
        </p:nvCxnSpPr>
        <p:spPr>
          <a:xfrm>
            <a:off x="691442" y="310774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wch Testun 7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9" name="Blwch Testun 8"/>
          <p:cNvSpPr txBox="1"/>
          <p:nvPr/>
        </p:nvSpPr>
        <p:spPr>
          <a:xfrm>
            <a:off x="4449513" y="4688254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ct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31052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363344" y="1116734"/>
            <a:ext cx="8341641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700" b="1" dirty="0">
                <a:solidFill>
                  <a:schemeClr val="bg1"/>
                </a:solidFill>
                <a:latin typeface="Frutiger 65"/>
              </a:rPr>
              <a:t>Datblygu pecyn cymorth cenedlaethol i ysgolion ar gyfer </a:t>
            </a:r>
            <a:r>
              <a:rPr lang="cy-GB" sz="2700" b="1" dirty="0" err="1" smtClean="0">
                <a:solidFill>
                  <a:schemeClr val="bg1"/>
                </a:solidFill>
                <a:latin typeface="Frutiger 65"/>
              </a:rPr>
              <a:t>hunanarfarnu</a:t>
            </a:r>
            <a:r>
              <a:rPr lang="cy-GB" sz="2700" b="1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cy-GB" sz="2700" b="1" dirty="0">
                <a:solidFill>
                  <a:schemeClr val="bg1"/>
                </a:solidFill>
                <a:latin typeface="Frutiger 65"/>
              </a:rPr>
              <a:t>a gwella</a:t>
            </a: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184100" y="2122771"/>
            <a:ext cx="6172200" cy="2812086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sz="2400" b="1" dirty="0">
                <a:solidFill>
                  <a:schemeClr val="bg1"/>
                </a:solidFill>
                <a:latin typeface="Frutiger 65"/>
              </a:rPr>
              <a:t>Amlinelliad o’r sesiwn hon: </a:t>
            </a:r>
          </a:p>
          <a:p>
            <a:r>
              <a:rPr lang="cy-GB" sz="2400" dirty="0">
                <a:solidFill>
                  <a:schemeClr val="bg1"/>
                </a:solidFill>
                <a:latin typeface="Frutiger 65"/>
              </a:rPr>
              <a:t>Cyflwyiad</a:t>
            </a:r>
          </a:p>
          <a:p>
            <a:r>
              <a:rPr lang="cy-GB" sz="2400" dirty="0">
                <a:solidFill>
                  <a:schemeClr val="bg1"/>
                </a:solidFill>
                <a:latin typeface="Frutiger 65"/>
              </a:rPr>
              <a:t>Gweithgaredd 1 Trafodaeth o amgylch bwrdd</a:t>
            </a:r>
          </a:p>
          <a:p>
            <a:r>
              <a:rPr lang="cy-GB" sz="2400" dirty="0">
                <a:solidFill>
                  <a:schemeClr val="bg1"/>
                </a:solidFill>
                <a:latin typeface="Frutiger 65"/>
              </a:rPr>
              <a:t>Adborth</a:t>
            </a:r>
          </a:p>
          <a:p>
            <a:r>
              <a:rPr lang="cy-GB" sz="2400" dirty="0">
                <a:solidFill>
                  <a:schemeClr val="bg1"/>
                </a:solidFill>
                <a:latin typeface="Frutiger 65"/>
              </a:rPr>
              <a:t>Gweithgaredd 2 Trafodaeth o amgylch bwrdd</a:t>
            </a:r>
          </a:p>
          <a:p>
            <a:r>
              <a:rPr lang="cy-GB" sz="2400" dirty="0">
                <a:solidFill>
                  <a:schemeClr val="bg1"/>
                </a:solidFill>
                <a:latin typeface="Frutiger 65"/>
              </a:rPr>
              <a:t>Adborth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00" y="66611"/>
            <a:ext cx="2222183" cy="94488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841" y="195013"/>
            <a:ext cx="1643063" cy="5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639042" y="1231982"/>
            <a:ext cx="7717541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Pam pecyn cymorth cenedlaethol i ysgolion ar gyfer hunan-arfarnu a gwella</a:t>
            </a:r>
            <a:r>
              <a:rPr lang="en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394326" y="2232850"/>
            <a:ext cx="7638727" cy="270559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buNone/>
              <a:defRPr/>
            </a:pPr>
            <a:r>
              <a:rPr lang="cy-GB" sz="25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Cynlluniau cyfredol ar gyfer hunan-arfarnu a gwella</a:t>
            </a:r>
          </a:p>
          <a:p>
            <a:pPr marL="257175" indent="-257175" defTabSz="685800">
              <a:defRPr/>
            </a:pPr>
            <a:r>
              <a:rPr lang="cy-GB" sz="25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Esiamplau o ymarfer effeithiol i adeiladu arnynt</a:t>
            </a:r>
          </a:p>
          <a:p>
            <a:pPr marL="257175" indent="-257175" defTabSz="685800">
              <a:defRPr/>
            </a:pPr>
            <a:r>
              <a:rPr lang="cy-GB" sz="25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Dealltwriaeth anghyson ac ansawdd amrywiol </a:t>
            </a:r>
          </a:p>
          <a:p>
            <a:pPr marL="257175" indent="-257175" defTabSz="685800">
              <a:defRPr/>
            </a:pPr>
            <a:r>
              <a:rPr lang="cy-GB" sz="25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Offer a chyfryngau amrywiol</a:t>
            </a:r>
          </a:p>
          <a:p>
            <a:pPr marL="257175" indent="-257175" defTabSz="685800">
              <a:defRPr/>
            </a:pPr>
            <a:r>
              <a:rPr lang="cy-GB" sz="25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Sut gallwn ni wella’r ymarfer drwy weithio’n gydweithredol a dysgu’n broffesiynol?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7" y="143486"/>
            <a:ext cx="2222183" cy="94488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28" y="271888"/>
            <a:ext cx="1643063" cy="5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096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79244" y="1235123"/>
            <a:ext cx="8666018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700" b="1" dirty="0">
                <a:solidFill>
                  <a:schemeClr val="bg1"/>
                </a:solidFill>
                <a:latin typeface="Frutiger 65"/>
              </a:rPr>
              <a:t>Pam pecyn cymorth cenedlaethol i ysgolion ar gyfer </a:t>
            </a:r>
          </a:p>
          <a:p>
            <a:r>
              <a:rPr lang="cy-GB" sz="2700" b="1" dirty="0">
                <a:solidFill>
                  <a:schemeClr val="bg1"/>
                </a:solidFill>
                <a:latin typeface="Frutiger 65"/>
              </a:rPr>
              <a:t>hunan-arfarnu a gwella?</a:t>
            </a: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179243" y="2311703"/>
            <a:ext cx="7394628" cy="26521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sz="2500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Mae addysg yng Nghymru yn newid</a:t>
            </a:r>
            <a:endParaRPr lang="cy-GB" sz="2500" b="1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r>
              <a:rPr lang="cy-GB" sz="2500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Diwylliant newydd o gydweithio a hunan-wella</a:t>
            </a:r>
            <a:endParaRPr lang="cy-GB" sz="25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r>
              <a:rPr lang="cy-GB" sz="2500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Cwricwlwm newydd</a:t>
            </a:r>
            <a:endParaRPr lang="cy-GB" sz="25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r>
              <a:rPr lang="cy-GB" sz="2500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Fframwaith asesu, arfarnu a gwella newydd</a:t>
            </a:r>
            <a:endParaRPr lang="cy-GB" sz="25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Frutiger 65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7" y="143486"/>
            <a:ext cx="2222183" cy="94488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28" y="271888"/>
            <a:ext cx="1643063" cy="5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890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37161" y="3040423"/>
            <a:ext cx="8451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altLang="en-US" sz="3200" b="1" dirty="0" err="1" smtClean="0">
                <a:solidFill>
                  <a:schemeClr val="bg1"/>
                </a:solidFill>
              </a:rPr>
              <a:t>Meilyr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 Rowlands</a:t>
            </a:r>
          </a:p>
          <a:p>
            <a:pPr algn="ctr"/>
            <a:r>
              <a:rPr lang="en-GB" altLang="en-US" sz="3200" dirty="0" err="1">
                <a:solidFill>
                  <a:schemeClr val="bg1"/>
                </a:solidFill>
              </a:rPr>
              <a:t>Prif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Arolygydd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ei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Mawrhydi</a:t>
            </a:r>
            <a:r>
              <a:rPr lang="en-GB" altLang="en-US" sz="3200" dirty="0">
                <a:solidFill>
                  <a:schemeClr val="bg1"/>
                </a:solidFill>
              </a:rPr>
              <a:t>, </a:t>
            </a:r>
            <a:r>
              <a:rPr lang="en-GB" altLang="en-US" sz="3200" dirty="0" err="1">
                <a:solidFill>
                  <a:schemeClr val="bg1"/>
                </a:solidFill>
              </a:rPr>
              <a:t>Estyn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cxnSp>
        <p:nvCxnSpPr>
          <p:cNvPr id="5" name="Cysylltydd Syth 4"/>
          <p:cNvCxnSpPr/>
          <p:nvPr/>
        </p:nvCxnSpPr>
        <p:spPr>
          <a:xfrm>
            <a:off x="691442" y="2831993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9" name="Blwch Testun 8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43179" y="1190806"/>
            <a:ext cx="84518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nn-NO" altLang="en-US" sz="4400" b="1" dirty="0" smtClean="0">
                <a:solidFill>
                  <a:schemeClr val="bg1"/>
                </a:solidFill>
              </a:rPr>
              <a:t>Gweithdy 1</a:t>
            </a:r>
          </a:p>
          <a:p>
            <a:pPr algn="ctr"/>
            <a:r>
              <a:rPr lang="nn-NO" altLang="en-US" sz="4400" b="1" dirty="0" smtClean="0">
                <a:solidFill>
                  <a:schemeClr val="bg1"/>
                </a:solidFill>
              </a:rPr>
              <a:t>Beth </a:t>
            </a:r>
            <a:r>
              <a:rPr lang="nn-NO" altLang="en-US" sz="4400" b="1" dirty="0">
                <a:solidFill>
                  <a:schemeClr val="bg1"/>
                </a:solidFill>
              </a:rPr>
              <a:t>sydd angen ei newid?</a:t>
            </a:r>
            <a:endParaRPr lang="en-GB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20" y="2361270"/>
            <a:ext cx="211300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Pethau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i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roi’r</a:t>
            </a:r>
            <a:r>
              <a:rPr lang="en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gorau</a:t>
            </a:r>
            <a:r>
              <a:rPr lang="en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i’w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gwneud</a:t>
            </a:r>
            <a:endParaRPr lang="en-GB" sz="27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68593" y="2462144"/>
            <a:ext cx="3027404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700" dirty="0" err="1">
                <a:latin typeface="Frutiger 65"/>
                <a:cs typeface="Arial" panose="020B0604020202020204" pitchFamily="34" charset="0"/>
              </a:rPr>
              <a:t>Pethau</a:t>
            </a:r>
            <a:r>
              <a:rPr lang="en-GB" sz="2700" dirty="0"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Frutiger 65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Frutiger 65"/>
                <a:cs typeface="Arial" panose="020B0604020202020204" pitchFamily="34" charset="0"/>
              </a:rPr>
              <a:t>barhau</a:t>
            </a:r>
            <a:r>
              <a:rPr lang="en-GB" sz="2700" dirty="0">
                <a:latin typeface="Frutiger 65"/>
                <a:cs typeface="Arial" panose="020B0604020202020204" pitchFamily="34" charset="0"/>
              </a:rPr>
              <a:t> â </a:t>
            </a:r>
            <a:r>
              <a:rPr lang="en-GB" sz="2700" dirty="0" err="1">
                <a:latin typeface="Frutiger 65"/>
                <a:cs typeface="Arial" panose="020B0604020202020204" pitchFamily="34" charset="0"/>
              </a:rPr>
              <a:t>nhw</a:t>
            </a:r>
            <a:r>
              <a:rPr lang="en-GB" sz="2700" dirty="0">
                <a:latin typeface="Frutiger 65"/>
                <a:cs typeface="Arial" panose="020B0604020202020204" pitchFamily="34" charset="0"/>
              </a:rPr>
              <a:t>/</a:t>
            </a:r>
            <a:r>
              <a:rPr lang="en-GB" sz="2700" dirty="0" err="1">
                <a:latin typeface="Frutiger 65"/>
                <a:cs typeface="Arial" panose="020B0604020202020204" pitchFamily="34" charset="0"/>
              </a:rPr>
              <a:t>i’w</a:t>
            </a:r>
            <a:r>
              <a:rPr lang="en-GB" sz="2700" dirty="0"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Frutiger 65"/>
                <a:cs typeface="Arial" panose="020B0604020202020204" pitchFamily="34" charset="0"/>
              </a:rPr>
              <a:t>gwneud</a:t>
            </a:r>
            <a:r>
              <a:rPr lang="en-GB" sz="2700" dirty="0"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Frutiger 65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Frutiger 65"/>
                <a:cs typeface="Arial" panose="020B0604020202020204" pitchFamily="34" charset="0"/>
              </a:rPr>
              <a:t>wahanol</a:t>
            </a:r>
            <a:endParaRPr lang="en-GB" sz="2700" dirty="0">
              <a:latin typeface="Frutiger 65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52517" y="2324576"/>
            <a:ext cx="2545493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Pethau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i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ddechrau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eu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gwneud</a:t>
            </a:r>
            <a:endParaRPr lang="en-GB" sz="27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7" y="143486"/>
            <a:ext cx="2222183" cy="94488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28" y="271888"/>
            <a:ext cx="1643063" cy="5072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2935" y="1557496"/>
            <a:ext cx="3153748" cy="5309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y-GB" sz="3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Gweithgaredd </a:t>
            </a:r>
            <a:r>
              <a:rPr lang="cy-GB" sz="3000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1</a:t>
            </a:r>
            <a:r>
              <a:rPr lang="en-GB" sz="3000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:</a:t>
            </a:r>
            <a:endParaRPr lang="en-GB" sz="3000" dirty="0">
              <a:solidFill>
                <a:schemeClr val="bg1"/>
              </a:solidFill>
              <a:latin typeface="Frutiger 65"/>
            </a:endParaRPr>
          </a:p>
        </p:txBody>
      </p:sp>
    </p:spTree>
    <p:extLst>
      <p:ext uri="{BB962C8B-B14F-4D97-AF65-F5344CB8AC3E}">
        <p14:creationId xmlns:p14="http://schemas.microsoft.com/office/powerpoint/2010/main" val="29952015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502" y="1037263"/>
            <a:ext cx="24219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Pethau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i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roi’r</a:t>
            </a:r>
            <a:r>
              <a:rPr lang="en-GB" sz="2700" b="1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gorau</a:t>
            </a:r>
            <a:r>
              <a:rPr lang="en-GB" sz="2700" b="1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i’w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gwneud</a:t>
            </a:r>
            <a:endParaRPr lang="en-GB" sz="2700" dirty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90" y="2151925"/>
            <a:ext cx="2885302" cy="3097010"/>
          </a:xfrm>
        </p:spPr>
        <p:txBody>
          <a:bodyPr>
            <a:normAutofit fontScale="62500" lnSpcReduction="20000"/>
          </a:bodyPr>
          <a:lstStyle/>
          <a:p>
            <a:pPr marL="214313" indent="-214313"/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Gweithio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ar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gyfer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cynulleidfa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allanol</a:t>
            </a:r>
            <a:endParaRPr lang="en-GB" dirty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Canolbwyntio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ar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ansawdd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gwaith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papur</a:t>
            </a:r>
            <a:endParaRPr lang="en-GB" dirty="0" smtClean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Hunanarfarnu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fel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‘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digwyddiad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’</a:t>
            </a:r>
            <a:endParaRPr lang="en-GB" dirty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Canolbwyntio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ar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ystod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gul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o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ddata</a:t>
            </a:r>
            <a:endParaRPr lang="en-GB" dirty="0" smtClean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Mesur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/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barnu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popeth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drwy’r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amser</a:t>
            </a:r>
            <a:endParaRPr lang="en-GB" dirty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Hunanarfarnu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waith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uwch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arweinwyr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unig</a:t>
            </a:r>
            <a:endParaRPr lang="en-GB" dirty="0" smtClean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‘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Rhoi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popeth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mewn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blychau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’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hytrach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na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gweld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y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cysylltiadau</a:t>
            </a:r>
            <a:endParaRPr lang="en-GB" dirty="0" smtClean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Gwneud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i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bethau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ymddangos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well nag </a:t>
            </a:r>
            <a:r>
              <a:rPr lang="en-GB" dirty="0" err="1" smtClean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ydynt</a:t>
            </a:r>
            <a:endParaRPr lang="en-GB" dirty="0" smtClean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endParaRPr lang="en-GB" dirty="0" smtClean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pPr marL="214313" indent="-214313"/>
            <a:endParaRPr lang="en-GB" dirty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45144" y="917472"/>
            <a:ext cx="3027404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700" dirty="0" err="1">
                <a:latin typeface="Frutiger 65"/>
                <a:cs typeface="Calibri" panose="020F0502020204030204" pitchFamily="34" charset="0"/>
              </a:rPr>
              <a:t>Pethau</a:t>
            </a:r>
            <a:r>
              <a:rPr lang="en-GB" sz="2700" dirty="0"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latin typeface="Frutiger 65"/>
                <a:cs typeface="Calibri" panose="020F0502020204030204" pitchFamily="34" charset="0"/>
              </a:rPr>
              <a:t>i</a:t>
            </a:r>
            <a:r>
              <a:rPr lang="en-GB" sz="2700" dirty="0"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latin typeface="Frutiger 65"/>
                <a:cs typeface="Calibri" panose="020F0502020204030204" pitchFamily="34" charset="0"/>
              </a:rPr>
              <a:t>barhau</a:t>
            </a:r>
            <a:r>
              <a:rPr lang="en-GB" sz="2700" dirty="0">
                <a:latin typeface="Frutiger 65"/>
                <a:cs typeface="Calibri" panose="020F0502020204030204" pitchFamily="34" charset="0"/>
              </a:rPr>
              <a:t> â </a:t>
            </a:r>
            <a:r>
              <a:rPr lang="en-GB" sz="2700" dirty="0" err="1">
                <a:latin typeface="Frutiger 65"/>
                <a:cs typeface="Calibri" panose="020F0502020204030204" pitchFamily="34" charset="0"/>
              </a:rPr>
              <a:t>nhw</a:t>
            </a:r>
            <a:r>
              <a:rPr lang="en-GB" sz="2700" dirty="0">
                <a:latin typeface="Frutiger 65"/>
                <a:cs typeface="Calibri" panose="020F0502020204030204" pitchFamily="34" charset="0"/>
              </a:rPr>
              <a:t>/</a:t>
            </a:r>
            <a:r>
              <a:rPr lang="en-GB" sz="2700" dirty="0" err="1">
                <a:latin typeface="Frutiger 65"/>
                <a:cs typeface="Calibri" panose="020F0502020204030204" pitchFamily="34" charset="0"/>
              </a:rPr>
              <a:t>i’w</a:t>
            </a:r>
            <a:r>
              <a:rPr lang="en-GB" sz="2700" dirty="0"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latin typeface="Frutiger 65"/>
                <a:cs typeface="Calibri" panose="020F0502020204030204" pitchFamily="34" charset="0"/>
              </a:rPr>
              <a:t>gwneud</a:t>
            </a:r>
            <a:r>
              <a:rPr lang="en-GB" sz="2700" dirty="0"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latin typeface="Frutiger 65"/>
                <a:cs typeface="Calibri" panose="020F0502020204030204" pitchFamily="34" charset="0"/>
              </a:rPr>
              <a:t>yn</a:t>
            </a:r>
            <a:r>
              <a:rPr lang="en-GB" sz="2700" dirty="0">
                <a:latin typeface="Frutiger 65"/>
                <a:cs typeface="Calibri" panose="020F0502020204030204" pitchFamily="34" charset="0"/>
              </a:rPr>
              <a:t> </a:t>
            </a:r>
            <a:r>
              <a:rPr lang="en-GB" sz="2700" dirty="0" err="1">
                <a:latin typeface="Frutiger 65"/>
                <a:cs typeface="Calibri" panose="020F0502020204030204" pitchFamily="34" charset="0"/>
              </a:rPr>
              <a:t>wahanol</a:t>
            </a:r>
            <a:endParaRPr lang="en-GB" sz="2700" dirty="0">
              <a:latin typeface="Frutiger 65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9348" y="2054866"/>
            <a:ext cx="2743200" cy="3263503"/>
          </a:xfrm>
          <a:prstGeom prst="rect">
            <a:avLst/>
          </a:prstGeom>
        </p:spPr>
        <p:txBody>
          <a:bodyPr vert="horz" lIns="68580" tIns="34290" rIns="68580" bIns="3429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>
                <a:latin typeface="Frutiger 65"/>
              </a:rPr>
              <a:t>Rhannu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arfer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effeithiol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rhwng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ysgolion</a:t>
            </a:r>
            <a:endParaRPr lang="en-GB" dirty="0" smtClean="0">
              <a:latin typeface="Frutiger 65"/>
            </a:endParaRPr>
          </a:p>
          <a:p>
            <a:r>
              <a:rPr lang="en-GB" dirty="0" err="1" smtClean="0">
                <a:latin typeface="Frutiger 65"/>
              </a:rPr>
              <a:t>Bod</a:t>
            </a:r>
            <a:r>
              <a:rPr lang="en-GB" dirty="0" smtClean="0">
                <a:latin typeface="Frutiger 65"/>
              </a:rPr>
              <a:t> â </a:t>
            </a:r>
            <a:r>
              <a:rPr lang="en-GB" dirty="0" err="1" smtClean="0">
                <a:latin typeface="Frutiger 65"/>
              </a:rPr>
              <a:t>chynllun</a:t>
            </a:r>
            <a:r>
              <a:rPr lang="en-GB" dirty="0" smtClean="0">
                <a:latin typeface="Frutiger 65"/>
              </a:rPr>
              <a:t>/ </a:t>
            </a:r>
            <a:r>
              <a:rPr lang="en-GB" dirty="0" err="1" smtClean="0">
                <a:latin typeface="Frutiger 65"/>
              </a:rPr>
              <a:t>gweledigaeth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hirdymor</a:t>
            </a:r>
            <a:endParaRPr lang="en-GB" dirty="0" smtClean="0">
              <a:latin typeface="Frutiger 65"/>
            </a:endParaRPr>
          </a:p>
          <a:p>
            <a:r>
              <a:rPr lang="en-GB" dirty="0" err="1" smtClean="0">
                <a:latin typeface="Frutiger 65"/>
              </a:rPr>
              <a:t>Defnyddio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ystod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dda</a:t>
            </a:r>
            <a:r>
              <a:rPr lang="en-GB" dirty="0" smtClean="0">
                <a:latin typeface="Frutiger 65"/>
              </a:rPr>
              <a:t> o </a:t>
            </a:r>
            <a:r>
              <a:rPr lang="en-GB" dirty="0" err="1" smtClean="0">
                <a:latin typeface="Frutiger 65"/>
              </a:rPr>
              <a:t>brosesau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i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ddod</a:t>
            </a:r>
            <a:r>
              <a:rPr lang="en-GB" dirty="0" smtClean="0">
                <a:latin typeface="Frutiger 65"/>
              </a:rPr>
              <a:t> o </a:t>
            </a:r>
            <a:r>
              <a:rPr lang="en-GB" dirty="0" err="1" smtClean="0">
                <a:latin typeface="Frutiger 65"/>
              </a:rPr>
              <a:t>hyd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i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dystiolaeth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gadarn</a:t>
            </a:r>
            <a:endParaRPr lang="en-GB" dirty="0" smtClean="0">
              <a:latin typeface="Frutiger 65"/>
            </a:endParaRPr>
          </a:p>
          <a:p>
            <a:r>
              <a:rPr lang="en-GB" dirty="0" err="1" smtClean="0">
                <a:latin typeface="Frutiger 65"/>
              </a:rPr>
              <a:t>Defnyddio</a:t>
            </a:r>
            <a:r>
              <a:rPr lang="en-GB" dirty="0" smtClean="0">
                <a:latin typeface="Frutiger 65"/>
              </a:rPr>
              <a:t> data </a:t>
            </a:r>
            <a:r>
              <a:rPr lang="en-GB" dirty="0" err="1" smtClean="0">
                <a:latin typeface="Frutiger 65"/>
              </a:rPr>
              <a:t>yn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gymesur</a:t>
            </a:r>
            <a:endParaRPr lang="en-GB" dirty="0" smtClean="0">
              <a:latin typeface="Frutiger 65"/>
            </a:endParaRPr>
          </a:p>
          <a:p>
            <a:r>
              <a:rPr lang="en-GB" dirty="0" err="1" smtClean="0">
                <a:latin typeface="Frutiger 65"/>
              </a:rPr>
              <a:t>Cynnwys</a:t>
            </a:r>
            <a:r>
              <a:rPr lang="en-GB" dirty="0" smtClean="0">
                <a:latin typeface="Frutiger 65"/>
              </a:rPr>
              <a:t> yr </a:t>
            </a:r>
            <a:r>
              <a:rPr lang="en-GB" dirty="0" err="1" smtClean="0">
                <a:latin typeface="Frutiger 65"/>
              </a:rPr>
              <a:t>holl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randdeiliaid</a:t>
            </a:r>
            <a:endParaRPr lang="en-GB" dirty="0" smtClean="0">
              <a:latin typeface="Frutiger 65"/>
            </a:endParaRPr>
          </a:p>
          <a:p>
            <a:r>
              <a:rPr lang="en-GB" dirty="0" err="1" smtClean="0">
                <a:latin typeface="Frutiger 65"/>
              </a:rPr>
              <a:t>Alinio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gwaith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hunanarfarnu</a:t>
            </a:r>
            <a:r>
              <a:rPr lang="en-GB" dirty="0" smtClean="0">
                <a:latin typeface="Frutiger 65"/>
              </a:rPr>
              <a:t> â </a:t>
            </a:r>
            <a:r>
              <a:rPr lang="en-GB" dirty="0" err="1" smtClean="0">
                <a:latin typeface="Frutiger 65"/>
              </a:rPr>
              <a:t>gwella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ysgol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fel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proses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integredig</a:t>
            </a:r>
            <a:endParaRPr lang="en-GB" dirty="0" smtClean="0">
              <a:latin typeface="Frutiger 65"/>
            </a:endParaRPr>
          </a:p>
          <a:p>
            <a:r>
              <a:rPr lang="en-GB" dirty="0" err="1" smtClean="0">
                <a:latin typeface="Frutiger 65"/>
              </a:rPr>
              <a:t>Parhau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i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weithio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tuag</a:t>
            </a:r>
            <a:r>
              <a:rPr lang="en-GB" dirty="0" smtClean="0">
                <a:latin typeface="Frutiger 65"/>
              </a:rPr>
              <a:t> at </a:t>
            </a:r>
            <a:r>
              <a:rPr lang="en-GB" dirty="0" err="1" smtClean="0">
                <a:latin typeface="Frutiger 65"/>
              </a:rPr>
              <a:t>leihau’r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llwyth</a:t>
            </a:r>
            <a:r>
              <a:rPr lang="en-GB" dirty="0" smtClean="0">
                <a:latin typeface="Frutiger 65"/>
              </a:rPr>
              <a:t> </a:t>
            </a:r>
            <a:r>
              <a:rPr lang="en-GB" dirty="0" err="1" smtClean="0">
                <a:latin typeface="Frutiger 65"/>
              </a:rPr>
              <a:t>gwaith</a:t>
            </a:r>
            <a:endParaRPr lang="en-GB" dirty="0" smtClean="0">
              <a:latin typeface="Frutiger 65"/>
            </a:endParaRPr>
          </a:p>
          <a:p>
            <a:endParaRPr lang="en-GB" dirty="0">
              <a:latin typeface="Frutiger 65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96912" y="844201"/>
            <a:ext cx="2545493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Pethau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i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ddechrau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eu</a:t>
            </a:r>
            <a:r>
              <a:rPr lang="en-GB" sz="2700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 </a:t>
            </a:r>
            <a:r>
              <a:rPr lang="en-GB" sz="2700" dirty="0" err="1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>gwneud</a:t>
            </a:r>
            <a:endParaRPr lang="en-GB" sz="2700" dirty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99206" y="1879996"/>
            <a:ext cx="2940908" cy="3263504"/>
          </a:xfrm>
          <a:prstGeom prst="rect">
            <a:avLst/>
          </a:prstGeom>
        </p:spPr>
        <p:txBody>
          <a:bodyPr vert="horz" lIns="68580" tIns="34290" rIns="68580" bIns="3429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Newid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y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diwylliant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ymwneud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â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gwella’r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ysgol</a:t>
            </a:r>
            <a:endParaRPr lang="en-GB" dirty="0" smtClean="0">
              <a:solidFill>
                <a:schemeClr val="bg1"/>
              </a:solidFill>
              <a:latin typeface="Frutiger 65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Sicrhau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bod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hunanarfarnu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ar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gyfer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eich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ysgol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a’ch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dysgwyr</a:t>
            </a:r>
            <a:endParaRPr lang="en-GB" dirty="0" smtClean="0">
              <a:solidFill>
                <a:schemeClr val="bg1"/>
              </a:solidFill>
              <a:latin typeface="Frutiger 65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Bod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ddidwyll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agored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ac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onest</a:t>
            </a:r>
            <a:endParaRPr lang="en-GB" dirty="0" smtClean="0">
              <a:solidFill>
                <a:schemeClr val="bg1"/>
              </a:solidFill>
              <a:latin typeface="Frutiger 65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Caniatáu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amser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ar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gyfer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prosesau</a:t>
            </a:r>
            <a:endParaRPr lang="en-GB" dirty="0" smtClean="0">
              <a:solidFill>
                <a:schemeClr val="bg1"/>
              </a:solidFill>
              <a:latin typeface="Frutiger 65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Rhoi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pwys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ar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fesurau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ehangach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i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adlewyrchu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cynnydd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dysgwyr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a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thaith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yr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ysgol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dros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amser</a:t>
            </a:r>
            <a:endParaRPr lang="en-GB" dirty="0" smtClean="0">
              <a:solidFill>
                <a:schemeClr val="bg1"/>
              </a:solidFill>
              <a:latin typeface="Frutiger 65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Datblygu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trefn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adolygu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cymheiriaid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gadarn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ac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adeiladol</a:t>
            </a:r>
            <a:endParaRPr lang="en-GB" dirty="0" smtClean="0">
              <a:solidFill>
                <a:schemeClr val="bg1"/>
              </a:solidFill>
              <a:latin typeface="Frutiger 65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Gwella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parhad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rhwng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Frutiger 65"/>
              </a:rPr>
              <a:t>ysgolion</a:t>
            </a:r>
            <a:r>
              <a:rPr lang="en-GB" dirty="0" smtClean="0">
                <a:solidFill>
                  <a:schemeClr val="bg1"/>
                </a:solidFill>
                <a:latin typeface="Frutiger 65"/>
              </a:rPr>
              <a:t> (CA2-3)</a:t>
            </a:r>
            <a:endParaRPr lang="en-GB" dirty="0">
              <a:solidFill>
                <a:schemeClr val="bg1"/>
              </a:solidFill>
              <a:latin typeface="Frutiger 65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7" y="143486"/>
            <a:ext cx="2222183" cy="94488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28" y="271888"/>
            <a:ext cx="1643063" cy="5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593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37161" y="3345217"/>
            <a:ext cx="8451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altLang="en-US" sz="3200" b="1" dirty="0" err="1" smtClean="0">
                <a:solidFill>
                  <a:schemeClr val="bg1"/>
                </a:solidFill>
              </a:rPr>
              <a:t>Meilyr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 Rowlands</a:t>
            </a:r>
          </a:p>
          <a:p>
            <a:pPr algn="ctr"/>
            <a:r>
              <a:rPr lang="en-GB" altLang="en-US" sz="3200" dirty="0" err="1">
                <a:solidFill>
                  <a:schemeClr val="bg1"/>
                </a:solidFill>
              </a:rPr>
              <a:t>Prif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Arolygydd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ei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Mawrhydi</a:t>
            </a:r>
            <a:r>
              <a:rPr lang="en-GB" altLang="en-US" sz="3200" dirty="0">
                <a:solidFill>
                  <a:schemeClr val="bg1"/>
                </a:solidFill>
              </a:rPr>
              <a:t>, </a:t>
            </a:r>
            <a:r>
              <a:rPr lang="en-GB" altLang="en-US" sz="3200" dirty="0" err="1">
                <a:solidFill>
                  <a:schemeClr val="bg1"/>
                </a:solidFill>
              </a:rPr>
              <a:t>Estyn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cxnSp>
        <p:nvCxnSpPr>
          <p:cNvPr id="5" name="Cysylltydd Syth 4"/>
          <p:cNvCxnSpPr/>
          <p:nvPr/>
        </p:nvCxnSpPr>
        <p:spPr>
          <a:xfrm>
            <a:off x="691442" y="3122273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9" name="Blwch Testun 8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43179" y="842470"/>
            <a:ext cx="84518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4400" b="1" dirty="0" err="1" smtClean="0">
                <a:solidFill>
                  <a:schemeClr val="bg1"/>
                </a:solidFill>
              </a:rPr>
              <a:t>Gweithdy</a:t>
            </a:r>
            <a:r>
              <a:rPr lang="en-US" altLang="en-US" sz="4400" b="1" dirty="0" smtClean="0">
                <a:solidFill>
                  <a:schemeClr val="bg1"/>
                </a:solidFill>
              </a:rPr>
              <a:t> 2:</a:t>
            </a:r>
          </a:p>
          <a:p>
            <a:pPr algn="ctr"/>
            <a:r>
              <a:rPr lang="en-US" altLang="en-US" sz="4400" b="1" dirty="0" smtClean="0">
                <a:solidFill>
                  <a:schemeClr val="bg1"/>
                </a:solidFill>
              </a:rPr>
              <a:t>Beth </a:t>
            </a:r>
            <a:r>
              <a:rPr lang="en-US" altLang="en-US" sz="4400" b="1" dirty="0" err="1">
                <a:solidFill>
                  <a:schemeClr val="bg1"/>
                </a:solidFill>
              </a:rPr>
              <a:t>yw</a:t>
            </a:r>
            <a:r>
              <a:rPr lang="en-US" altLang="en-US" sz="4400" b="1" dirty="0">
                <a:solidFill>
                  <a:schemeClr val="bg1"/>
                </a:solidFill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</a:rPr>
              <a:t>egwyddorion</a:t>
            </a:r>
            <a:r>
              <a:rPr lang="en-US" altLang="en-US" sz="4400" b="1" dirty="0">
                <a:solidFill>
                  <a:schemeClr val="bg1"/>
                </a:solidFill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</a:rPr>
              <a:t>diffiniol</a:t>
            </a:r>
            <a:r>
              <a:rPr lang="en-US" altLang="en-US" sz="4400" b="1" dirty="0">
                <a:solidFill>
                  <a:schemeClr val="bg1"/>
                </a:solidFill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</a:rPr>
              <a:t>hunanarfarnu</a:t>
            </a:r>
            <a:r>
              <a:rPr lang="en-US" altLang="en-US" sz="4400" b="1" dirty="0">
                <a:solidFill>
                  <a:schemeClr val="bg1"/>
                </a:solidFill>
              </a:rPr>
              <a:t>?</a:t>
            </a:r>
            <a:endParaRPr lang="en-GB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3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595" y="2484102"/>
            <a:ext cx="8742405" cy="776480"/>
          </a:xfrm>
        </p:spPr>
        <p:txBody>
          <a:bodyPr>
            <a:noAutofit/>
          </a:bodyPr>
          <a:lstStyle/>
          <a:p>
            <a:r>
              <a:rPr lang="cy-GB" sz="3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Gweithgaredd 2</a:t>
            </a:r>
            <a:r>
              <a:rPr lang="en-GB" sz="3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: </a:t>
            </a:r>
            <a:r>
              <a:rPr lang="en-GB" sz="3000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/>
            </a:r>
            <a:br>
              <a:rPr lang="en-GB" sz="3000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</a:br>
            <a:r>
              <a:rPr lang="cy-GB" sz="3000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Egwyddorion </a:t>
            </a:r>
            <a:r>
              <a:rPr lang="cy-GB" sz="3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arwain ar gyfer creu pecyn cymorth cenedlaethol i ysgolion ar gyfer hunan-arfarnu a gwella</a:t>
            </a:r>
            <a:r>
              <a:rPr lang="cy-GB" sz="3000" b="1" dirty="0">
                <a:solidFill>
                  <a:schemeClr val="bg1"/>
                </a:solidFill>
                <a:latin typeface="Frutiger 65"/>
                <a:ea typeface="Frutiger 65" charset="0"/>
                <a:cs typeface="Calibri" panose="020F0502020204030204" pitchFamily="34" charset="0"/>
              </a:rPr>
              <a:t/>
            </a:r>
            <a:br>
              <a:rPr lang="cy-GB" sz="3000" b="1" dirty="0">
                <a:solidFill>
                  <a:schemeClr val="bg1"/>
                </a:solidFill>
                <a:latin typeface="Frutiger 65"/>
                <a:ea typeface="Frutiger 65" charset="0"/>
                <a:cs typeface="Calibri" panose="020F0502020204030204" pitchFamily="34" charset="0"/>
              </a:rPr>
            </a:br>
            <a:r>
              <a:rPr lang="en-GB" sz="3000" b="1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  <a:t/>
            </a:r>
            <a:br>
              <a:rPr lang="en-GB" sz="3000" b="1" dirty="0">
                <a:solidFill>
                  <a:schemeClr val="bg1"/>
                </a:solidFill>
                <a:latin typeface="Frutiger 65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Frutiger 65"/>
              </a:rPr>
              <a:t/>
            </a:r>
            <a:br>
              <a:rPr lang="en-GB" dirty="0">
                <a:solidFill>
                  <a:schemeClr val="bg1"/>
                </a:solidFill>
                <a:latin typeface="Frutiger 65"/>
              </a:rPr>
            </a:br>
            <a:endParaRPr lang="en-GB" sz="1500" dirty="0">
              <a:solidFill>
                <a:schemeClr val="bg1"/>
              </a:solidFill>
              <a:latin typeface="Frutiger 65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9898" y="2095862"/>
            <a:ext cx="8742405" cy="77648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7" y="143486"/>
            <a:ext cx="2222183" cy="94488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28" y="271888"/>
            <a:ext cx="1643063" cy="5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8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8D7940B-D803-4008-9914-858F04739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5975"/>
            <a:ext cx="8229600" cy="2905269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y-GB" sz="1800" i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‘Gyda set o feini prawf ….mae polisi neu raglen yn cael ei hystyried yn </a:t>
            </a:r>
            <a:r>
              <a:rPr lang="cy-GB" sz="1800" b="1" i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ddilys o safbwynt systemig </a:t>
            </a:r>
            <a:r>
              <a:rPr lang="cy-GB" sz="1800" i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os yw’n arwain at wella un neu ragor o feini prawf pwysig, </a:t>
            </a:r>
            <a:r>
              <a:rPr lang="cy-GB" sz="1800" i="1" u="sng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ond</a:t>
            </a:r>
            <a:r>
              <a:rPr lang="cy-GB" sz="1800" i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heb achosi dirywiad sylweddol mewn meini prawf pwysig eraill’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.  </a:t>
            </a:r>
          </a:p>
          <a:p>
            <a:endParaRPr lang="en-US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marL="82296" indent="0">
              <a:buNone/>
            </a:pP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							(</a:t>
            </a:r>
            <a:r>
              <a:rPr lang="cy-GB" sz="18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Braun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a </a:t>
            </a:r>
            <a:r>
              <a:rPr lang="cy-GB" sz="18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Kanjee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, 2006)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5BD9FDB-56ED-457E-83FE-D3F7F8A0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Pwysigrwydd meddwl am y canlyniadau cyffredinol – </a:t>
            </a:r>
            <a:r>
              <a:rPr lang="cy-GB" sz="2700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yr </a:t>
            </a:r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ecosystem gyfan</a:t>
            </a:r>
          </a:p>
        </p:txBody>
      </p:sp>
    </p:spTree>
    <p:extLst>
      <p:ext uri="{BB962C8B-B14F-4D97-AF65-F5344CB8AC3E}">
        <p14:creationId xmlns:p14="http://schemas.microsoft.com/office/powerpoint/2010/main" val="21029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98" y="1088366"/>
            <a:ext cx="8742405" cy="7764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y-GB" sz="24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Egwyddorion arwain ar gyfer creu pecyn cymorth cenedlaethol i ysgolion ar gyfer hunan-arfarnu a gwella</a:t>
            </a:r>
            <a:endParaRPr lang="cy-GB" sz="2400" b="1" dirty="0">
              <a:solidFill>
                <a:schemeClr val="bg1"/>
              </a:solidFill>
              <a:latin typeface="Frutiger 65"/>
              <a:ea typeface="Frutiger 65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98" y="1883737"/>
            <a:ext cx="7886700" cy="32635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y-GB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Dylai’r pecyn </a:t>
            </a:r>
            <a:r>
              <a:rPr lang="cy-GB" b="1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cymorth: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Ganolbwyntio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ar gyflawni’r gorau i bob </a:t>
            </a: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disgybl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Galluogi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dysgwyr i gyflawni pedwar diben y </a:t>
            </a: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cwricwlwm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Hybu </a:t>
            </a:r>
            <a:r>
              <a:rPr lang="cy-GB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hunanarfarnu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er mwyn dysgu a </a:t>
            </a: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gwella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Bodloni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anghenion cyd-destun pob </a:t>
            </a: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ysgol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Rhoi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pwys ar bob agwedd ar waith </a:t>
            </a: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ysgol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Cysylltu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gwaith pob </a:t>
            </a: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sefydliad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Cefnogi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gwelliant cynaliadwy, posibl a pharhaus 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Annog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gonestrwydd a thryloywder 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Cefnogi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dysgu </a:t>
            </a: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proffesiynol</a:t>
            </a:r>
            <a:endParaRPr lang="en-GB" dirty="0" smtClean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Bod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yn eiddo i’r proffesiwn</a:t>
            </a:r>
            <a:endParaRPr lang="en-GB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7" y="143486"/>
            <a:ext cx="2222183" cy="94488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28" y="271888"/>
            <a:ext cx="1643063" cy="5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0" y="1207672"/>
            <a:ext cx="8829675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Sut i ddatblygu pecyn cymorth cenedlaethol i ysgolion ar gyfer hunan-arfarnu a gwella?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76858" y="2090842"/>
            <a:ext cx="7742705" cy="27520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y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Dechrau: Mawrth 2018</a:t>
            </a:r>
          </a:p>
          <a:p>
            <a:pPr>
              <a:spcBef>
                <a:spcPts val="0"/>
              </a:spcBef>
            </a:pPr>
            <a:r>
              <a:rPr lang="cy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Dull eang o gyd-adeiladu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cy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- Rhanddeiliaid / Gweithgor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cy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- Ymgynghori yn ystod amrywiol ddigwyddiadau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cy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- Yn cael ei hwyluso gan Estyn ac OECD</a:t>
            </a:r>
          </a:p>
          <a:p>
            <a:pPr>
              <a:spcBef>
                <a:spcPts val="0"/>
              </a:spcBef>
            </a:pPr>
            <a:r>
              <a:rPr lang="cy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Treialu pecyn cymorth cenedlaethol: </a:t>
            </a:r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cychwyn Hydref</a:t>
            </a:r>
            <a:r>
              <a:rPr lang="cy-GB" sz="27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2018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7" y="143486"/>
            <a:ext cx="2222183" cy="94488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28" y="271888"/>
            <a:ext cx="1643063" cy="5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13" name="Petryal 12"/>
          <p:cNvSpPr/>
          <p:nvPr/>
        </p:nvSpPr>
        <p:spPr>
          <a:xfrm>
            <a:off x="637671" y="1108393"/>
            <a:ext cx="7763435" cy="1774880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45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Adolygiad</a:t>
            </a:r>
            <a:r>
              <a:rPr lang="en-GB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45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gan</a:t>
            </a:r>
            <a:r>
              <a:rPr lang="en-GB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45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Gymheiriaid</a:t>
            </a:r>
            <a:r>
              <a:rPr lang="en-GB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a </a:t>
            </a:r>
            <a:r>
              <a:rPr lang="en-GB" sz="45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Dangosyddion</a:t>
            </a:r>
            <a:r>
              <a:rPr lang="en-GB" sz="45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4500" b="1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Gwerthuso</a:t>
            </a:r>
            <a:endParaRPr lang="en-GB" sz="4500" b="1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750435" y="3291450"/>
            <a:ext cx="7743287" cy="1360792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cy-GB" sz="28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Arwyn Thomas</a:t>
            </a:r>
          </a:p>
          <a:p>
            <a:pPr lvl="0" algn="ctr"/>
            <a:r>
              <a:rPr lang="cy-GB" sz="2800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Rheolwr Gyfarwyddwr</a:t>
            </a:r>
          </a:p>
          <a:p>
            <a:pPr lvl="0" algn="ctr"/>
            <a:r>
              <a:rPr lang="cy-GB" sz="2800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GwE</a:t>
            </a:r>
            <a:endParaRPr lang="cy-GB" sz="28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1" name="Blwch Testun 10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2" name="Blwch Testun 11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15" name="Cysylltydd Syth 14"/>
          <p:cNvCxnSpPr/>
          <p:nvPr/>
        </p:nvCxnSpPr>
        <p:spPr>
          <a:xfrm>
            <a:off x="608643" y="3141080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74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37161" y="3018649"/>
            <a:ext cx="8451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altLang="en-US" sz="3200" b="1" dirty="0">
                <a:solidFill>
                  <a:schemeClr val="bg1"/>
                </a:solidFill>
              </a:rPr>
              <a:t>Steve Davies</a:t>
            </a:r>
          </a:p>
          <a:p>
            <a:pPr algn="ctr"/>
            <a:r>
              <a:rPr lang="en-GB" altLang="en-US" sz="3200" dirty="0" err="1">
                <a:solidFill>
                  <a:schemeClr val="bg1"/>
                </a:solidFill>
              </a:rPr>
              <a:t>Llywodraeth</a:t>
            </a:r>
            <a:r>
              <a:rPr lang="en-GB" altLang="en-US" sz="3200" dirty="0">
                <a:solidFill>
                  <a:schemeClr val="bg1"/>
                </a:solidFill>
              </a:rPr>
              <a:t> </a:t>
            </a:r>
            <a:r>
              <a:rPr lang="en-GB" altLang="en-US" sz="3200" dirty="0" err="1">
                <a:solidFill>
                  <a:schemeClr val="bg1"/>
                </a:solidFill>
              </a:rPr>
              <a:t>Cymru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cxnSp>
        <p:nvCxnSpPr>
          <p:cNvPr id="5" name="Cysylltydd Syth 4"/>
          <p:cNvCxnSpPr/>
          <p:nvPr/>
        </p:nvCxnSpPr>
        <p:spPr>
          <a:xfrm>
            <a:off x="691442" y="2818565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9" name="Blwch Testun 8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43179" y="1621870"/>
            <a:ext cx="8451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4600" b="1" dirty="0" err="1" smtClean="0">
                <a:solidFill>
                  <a:schemeClr val="bg1"/>
                </a:solidFill>
              </a:rPr>
              <a:t>Gweithdy</a:t>
            </a:r>
            <a:endParaRPr lang="en-GB" alt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36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8842" y="1104901"/>
            <a:ext cx="7227887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638975">
              <a:defRPr/>
            </a:pPr>
            <a:r>
              <a:rPr lang="cy-GB" sz="3200" b="1" dirty="0">
                <a:solidFill>
                  <a:prstClr val="white"/>
                </a:solidFill>
              </a:rPr>
              <a:t>Gweithdy</a:t>
            </a:r>
          </a:p>
          <a:p>
            <a:pPr defTabSz="638975">
              <a:defRPr/>
            </a:pPr>
            <a:endParaRPr lang="en-GB" altLang="en-US" sz="1200" b="1" dirty="0">
              <a:solidFill>
                <a:prstClr val="white"/>
              </a:solidFill>
            </a:endParaRPr>
          </a:p>
          <a:p>
            <a:pPr defTabSz="638975">
              <a:defRPr/>
            </a:pPr>
            <a:r>
              <a:rPr lang="cy-GB" sz="1800" b="1" dirty="0">
                <a:solidFill>
                  <a:prstClr val="white"/>
                </a:solidFill>
              </a:rPr>
              <a:t>C1</a:t>
            </a:r>
          </a:p>
          <a:p>
            <a:pPr marL="285750" indent="-285750" defTabSz="638975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prstClr val="white"/>
                </a:solidFill>
              </a:rPr>
              <a:t>Sut beth ddylai adolygiad gan gymheiriaid fod a sut gallwn ni osgoi bod hynny'n arolygol?</a:t>
            </a:r>
          </a:p>
          <a:p>
            <a:pPr defTabSz="638975">
              <a:defRPr/>
            </a:pPr>
            <a:endParaRPr lang="en-GB" altLang="en-US" sz="1800" dirty="0">
              <a:solidFill>
                <a:prstClr val="white"/>
              </a:solidFill>
            </a:endParaRPr>
          </a:p>
          <a:p>
            <a:pPr defTabSz="638975">
              <a:defRPr/>
            </a:pPr>
            <a:r>
              <a:rPr lang="cy-GB" sz="1800" b="1" dirty="0">
                <a:solidFill>
                  <a:prstClr val="white"/>
                </a:solidFill>
              </a:rPr>
              <a:t>C2</a:t>
            </a:r>
          </a:p>
          <a:p>
            <a:pPr marL="285750" indent="-285750" defTabSz="638975">
              <a:buFont typeface="Arial" panose="020B0604020202020204" pitchFamily="34" charset="0"/>
              <a:buChar char="•"/>
              <a:defRPr/>
            </a:pPr>
            <a:r>
              <a:rPr lang="cy-GB" sz="1800" dirty="0">
                <a:solidFill>
                  <a:prstClr val="white"/>
                </a:solidFill>
              </a:rPr>
              <a:t>Pa feysydd y mae angen i ni eu hunanwerthuso a sut bethau allai’r dangosyddion gwerthuso fod?</a:t>
            </a:r>
          </a:p>
          <a:p>
            <a:pPr marL="774000" lvl="1" indent="-285750">
              <a:buFont typeface="Courier New" panose="02070309020205020404" pitchFamily="49" charset="0"/>
              <a:buChar char="o"/>
              <a:defRPr/>
            </a:pPr>
            <a:r>
              <a:rPr lang="cy-GB" sz="1800" dirty="0">
                <a:solidFill>
                  <a:prstClr val="white"/>
                </a:solidFill>
              </a:rPr>
              <a:t>cynhwysol ac yn canolbwyntio ar anghenion y disgybl unigol ac ar lesiant</a:t>
            </a:r>
          </a:p>
          <a:p>
            <a:pPr marL="774000" lvl="1" indent="-285750">
              <a:buFont typeface="Courier New" panose="02070309020205020404" pitchFamily="49" charset="0"/>
              <a:buChar char="o"/>
              <a:defRPr/>
            </a:pPr>
            <a:r>
              <a:rPr lang="cy-GB" sz="1800" dirty="0">
                <a:solidFill>
                  <a:prstClr val="white"/>
                </a:solidFill>
              </a:rPr>
              <a:t>cydnabod cynnydd o fan cychwyn y cytunwyd arno a gwerth </a:t>
            </a:r>
            <a:r>
              <a:rPr lang="cy-GB" sz="1800" dirty="0" smtClean="0">
                <a:solidFill>
                  <a:prstClr val="white"/>
                </a:solidFill>
              </a:rPr>
              <a:t>ychwanegol</a:t>
            </a:r>
            <a:endParaRPr lang="cy-GB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78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11" name="Blwch Testun 10"/>
          <p:cNvSpPr txBox="1"/>
          <p:nvPr/>
        </p:nvSpPr>
        <p:spPr>
          <a:xfrm>
            <a:off x="712299" y="2989115"/>
            <a:ext cx="7743287" cy="1053016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en-GB" sz="32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Steve Davies</a:t>
            </a:r>
          </a:p>
          <a:p>
            <a:pPr lvl="0" algn="ctr"/>
            <a:r>
              <a:rPr lang="en-GB" sz="32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Llywodraeth</a:t>
            </a:r>
            <a:r>
              <a:rPr lang="en-GB" sz="3200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Cymru</a:t>
            </a:r>
            <a:endParaRPr lang="en-GB" sz="32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Petryal 9"/>
          <p:cNvSpPr/>
          <p:nvPr/>
        </p:nvSpPr>
        <p:spPr>
          <a:xfrm>
            <a:off x="605678" y="1116697"/>
            <a:ext cx="8035120" cy="1453125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spcAft>
                <a:spcPts val="0"/>
              </a:spcAft>
            </a:pPr>
            <a:r>
              <a:rPr lang="cy-GB" sz="4500" b="1" dirty="0">
                <a:solidFill>
                  <a:schemeClr val="bg1"/>
                </a:solidFill>
                <a:latin typeface="Frutiger 65"/>
                <a:ea typeface="Times New Roman"/>
                <a:cs typeface="Times New Roman"/>
              </a:rPr>
              <a:t>Adborth o'r negeseuon </a:t>
            </a:r>
            <a:r>
              <a:rPr lang="cy-GB" sz="4500" b="1" dirty="0" smtClean="0">
                <a:solidFill>
                  <a:schemeClr val="bg1"/>
                </a:solidFill>
                <a:latin typeface="Frutiger 65"/>
                <a:ea typeface="Times New Roman"/>
                <a:cs typeface="Times New Roman"/>
              </a:rPr>
              <a:t>allweddol</a:t>
            </a:r>
            <a:endParaRPr lang="en-GB" sz="4500" dirty="0">
              <a:solidFill>
                <a:schemeClr val="bg1"/>
              </a:solidFill>
              <a:effectLst/>
              <a:latin typeface="Frutiger 65"/>
              <a:ea typeface="Times New Roman"/>
              <a:cs typeface="Times New Roman"/>
            </a:endParaRPr>
          </a:p>
        </p:txBody>
      </p:sp>
      <p:sp>
        <p:nvSpPr>
          <p:cNvPr id="13" name="Blwch Testun 12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4" name="Blwch Testun 13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12" name="Cysylltydd Syth 11"/>
          <p:cNvCxnSpPr/>
          <p:nvPr/>
        </p:nvCxnSpPr>
        <p:spPr>
          <a:xfrm>
            <a:off x="628791" y="2682727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76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1" y="280021"/>
            <a:ext cx="1890522" cy="69265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64" y="136003"/>
            <a:ext cx="1014984" cy="980694"/>
          </a:xfrm>
          <a:prstGeom prst="rect">
            <a:avLst/>
          </a:prstGeom>
        </p:spPr>
      </p:pic>
      <p:sp>
        <p:nvSpPr>
          <p:cNvPr id="2" name="Petryal 1"/>
          <p:cNvSpPr/>
          <p:nvPr/>
        </p:nvSpPr>
        <p:spPr>
          <a:xfrm>
            <a:off x="698823" y="1891580"/>
            <a:ext cx="7701026" cy="874634"/>
          </a:xfrm>
          <a:prstGeom prst="rect">
            <a:avLst/>
          </a:prstGeom>
        </p:spPr>
        <p:txBody>
          <a:bodyPr wrap="square" lIns="64448" tIns="33736" rIns="64448" bIns="33736">
            <a:spAutoFit/>
          </a:bodyPr>
          <a:lstStyle/>
          <a:p>
            <a:pPr algn="ctr">
              <a:lnSpc>
                <a:spcPct val="130000"/>
              </a:lnSpc>
            </a:pPr>
            <a:r>
              <a:rPr lang="cy-GB" sz="45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Cloi’r sesiwn</a:t>
            </a:r>
            <a:endParaRPr lang="cy-GB" sz="4500" b="1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8" name="Blwch Testun 7"/>
          <p:cNvSpPr txBox="1"/>
          <p:nvPr/>
        </p:nvSpPr>
        <p:spPr>
          <a:xfrm>
            <a:off x="698823" y="3079248"/>
            <a:ext cx="7743287" cy="1545458"/>
          </a:xfrm>
          <a:prstGeom prst="rect">
            <a:avLst/>
          </a:prstGeom>
          <a:noFill/>
        </p:spPr>
        <p:txBody>
          <a:bodyPr wrap="square" lIns="64448" tIns="33736" rIns="64448" bIns="33736" rtlCol="0">
            <a:spAutoFit/>
          </a:bodyPr>
          <a:lstStyle/>
          <a:p>
            <a:pPr lvl="0" algn="ctr"/>
            <a:r>
              <a:rPr lang="en-GB" sz="32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Steve Davies</a:t>
            </a:r>
          </a:p>
          <a:p>
            <a:pPr lvl="0" algn="ctr"/>
            <a:r>
              <a:rPr lang="en-GB" sz="3200" dirty="0" err="1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Llywodraeth</a:t>
            </a:r>
            <a:r>
              <a:rPr lang="en-GB" sz="3200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Cymru</a:t>
            </a:r>
            <a:endParaRPr lang="en-GB" sz="32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  <a:p>
            <a:pPr lvl="0" algn="ctr"/>
            <a:r>
              <a:rPr lang="en-GB" sz="3200" b="1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 </a:t>
            </a:r>
            <a:endParaRPr lang="en-GB" sz="32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322685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1" name="Blwch Testun 10"/>
          <p:cNvSpPr txBox="1"/>
          <p:nvPr/>
        </p:nvSpPr>
        <p:spPr>
          <a:xfrm>
            <a:off x="4317188" y="4677167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cxnSp>
        <p:nvCxnSpPr>
          <p:cNvPr id="12" name="Cysylltydd Syth 11"/>
          <p:cNvCxnSpPr/>
          <p:nvPr/>
        </p:nvCxnSpPr>
        <p:spPr>
          <a:xfrm>
            <a:off x="656561" y="2974475"/>
            <a:ext cx="77432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21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17" y="1543786"/>
            <a:ext cx="3419626" cy="125289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000" y="1679887"/>
            <a:ext cx="1014984" cy="980694"/>
          </a:xfrm>
          <a:prstGeom prst="rect">
            <a:avLst/>
          </a:prstGeom>
        </p:spPr>
      </p:pic>
      <p:sp>
        <p:nvSpPr>
          <p:cNvPr id="13" name="Blwch Testun 12"/>
          <p:cNvSpPr txBox="1"/>
          <p:nvPr/>
        </p:nvSpPr>
        <p:spPr>
          <a:xfrm>
            <a:off x="322687" y="4677175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CenhadaethAddysgCymru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14" name="Blwch Testun 13"/>
          <p:cNvSpPr txBox="1"/>
          <p:nvPr/>
        </p:nvSpPr>
        <p:spPr>
          <a:xfrm>
            <a:off x="4317188" y="4677175"/>
            <a:ext cx="4694487" cy="392413"/>
          </a:xfrm>
          <a:prstGeom prst="rect">
            <a:avLst/>
          </a:prstGeom>
          <a:noFill/>
        </p:spPr>
        <p:txBody>
          <a:bodyPr wrap="square" lIns="64307" tIns="34289" rIns="64307" bIns="34289" rtlCol="0">
            <a:spAutoFit/>
          </a:bodyPr>
          <a:lstStyle/>
          <a:p>
            <a:pPr algn="r"/>
            <a:r>
              <a:rPr lang="en-GB" sz="2100" dirty="0" smtClean="0">
                <a:solidFill>
                  <a:schemeClr val="bg1"/>
                </a:solidFill>
                <a:latin typeface="Frutiger 65"/>
              </a:rPr>
              <a:t>#</a:t>
            </a:r>
            <a:r>
              <a:rPr lang="en-GB" sz="2100" dirty="0" err="1" smtClean="0">
                <a:solidFill>
                  <a:schemeClr val="bg1"/>
                </a:solidFill>
                <a:latin typeface="Frutiger 65"/>
              </a:rPr>
              <a:t>EducationMissionWales</a:t>
            </a:r>
            <a:endParaRPr lang="cy-GB" sz="2100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2" name="Petryal 1"/>
          <p:cNvSpPr/>
          <p:nvPr/>
        </p:nvSpPr>
        <p:spPr>
          <a:xfrm>
            <a:off x="1532456" y="2832948"/>
            <a:ext cx="59007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600" b="1" dirty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www.llyw.cymru/cwricwlwmigymru </a:t>
            </a:r>
          </a:p>
        </p:txBody>
      </p:sp>
    </p:spTree>
    <p:extLst>
      <p:ext uri="{BB962C8B-B14F-4D97-AF65-F5344CB8AC3E}">
        <p14:creationId xmlns:p14="http://schemas.microsoft.com/office/powerpoint/2010/main" val="362816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DBAA1FE-D64A-42B4-A7B2-C4DFEC0DC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2318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GB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20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Bod yn glir ynghylch y gwahaniaeth mewn </a:t>
            </a:r>
            <a:r>
              <a:rPr lang="cy-GB" sz="2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diben a swyddogaeth</a:t>
            </a:r>
            <a:r>
              <a:rPr lang="cy-GB" sz="20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</a:t>
            </a:r>
            <a:r>
              <a:rPr lang="cy-GB" sz="2000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rhwng:</a:t>
            </a:r>
          </a:p>
          <a:p>
            <a:pPr lvl="2"/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systemau atebolrwydd</a:t>
            </a:r>
          </a:p>
          <a:p>
            <a:pPr lvl="2"/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ffordd mae ysgolion a systemau’n cadw golwg ar safonau ac yn meincnodi </a:t>
            </a:r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cynnydd</a:t>
            </a:r>
          </a:p>
          <a:p>
            <a:pPr lvl="2"/>
            <a:r>
              <a:rPr lang="cy-GB" dirty="0" smtClean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 </a:t>
            </a:r>
            <a:r>
              <a:rPr lang="cy-GB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ffordd mae athrawon yn defnyddio asesiadau mewn modd diagnostig yn yr ystafell 	  ddosbarth.  </a:t>
            </a:r>
          </a:p>
          <a:p>
            <a:pPr marL="82296" indent="0">
              <a:buNone/>
            </a:pPr>
            <a:endParaRPr lang="en-GB" sz="20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20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Mae lle i </a:t>
            </a:r>
            <a:r>
              <a:rPr lang="cy-GB" sz="2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ddata mawr ac i ddata bach</a:t>
            </a:r>
            <a:r>
              <a:rPr lang="cy-GB" sz="20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. Ychydig o ddefnydd sydd i ddata mawr ar eu pen eu hunain.  Mae’n bosib defnyddio data bach i helpu i egluro problemau y mae data mawr yn eu codi.</a:t>
            </a:r>
          </a:p>
          <a:p>
            <a:pPr marL="82296" indent="0">
              <a:buNone/>
            </a:pPr>
            <a:endParaRPr lang="en-GB" sz="20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20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Mae adolygu gan gymheiriaid, astudio gwersi, gwaith ymchwil ar y cyd a </a:t>
            </a:r>
            <a:r>
              <a:rPr lang="cy-GB" sz="20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hunanarfarnu</a:t>
            </a:r>
            <a:r>
              <a:rPr lang="cy-GB" sz="20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gan ysgolion yn gallu bod yn ffyrdd da iawn o ddefnyddio data bach (a data mawr) yn effeithiol</a:t>
            </a:r>
            <a:r>
              <a:rPr lang="cy-GB" sz="20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.</a:t>
            </a:r>
          </a:p>
          <a:p>
            <a:endParaRPr lang="en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61C4CDA-8F6F-4CFD-97AB-92292C87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Gwersi a ddysgwyd o Uwchgynhadledd ARC yn 2017</a:t>
            </a:r>
          </a:p>
        </p:txBody>
      </p:sp>
    </p:spTree>
    <p:extLst>
      <p:ext uri="{BB962C8B-B14F-4D97-AF65-F5344CB8AC3E}">
        <p14:creationId xmlns:p14="http://schemas.microsoft.com/office/powerpoint/2010/main" val="2518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8150842-0E88-4D2A-82BF-7A7518B7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7765"/>
            <a:ext cx="8229600" cy="3583449"/>
          </a:xfrm>
        </p:spPr>
        <p:txBody>
          <a:bodyPr>
            <a:normAutofit/>
          </a:bodyPr>
          <a:lstStyle/>
          <a:p>
            <a:pPr lvl="0"/>
            <a:endParaRPr lang="nb-NO" b="1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Ystyriwch sut mae defnyddio 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samplau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i fonitro safonau cyffredinol, ac i lywio polisïau a’r broses o neilltuo adnoddau.</a:t>
            </a:r>
          </a:p>
          <a:p>
            <a:pPr marL="82296" indent="0">
              <a:buNone/>
            </a:pPr>
            <a:endParaRPr lang="en-GB" sz="1800" dirty="0">
              <a:solidFill>
                <a:schemeClr val="bg1"/>
              </a:solidFill>
              <a:latin typeface="Frutiger 65"/>
              <a:cs typeface="Calibri" panose="020F0502020204030204" pitchFamily="34" charset="0"/>
            </a:endParaRPr>
          </a:p>
          <a:p>
            <a:pPr lvl="0"/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Wrth gynllunio system atebolrwydd, </a:t>
            </a:r>
            <a:r>
              <a:rPr lang="cy-GB" sz="18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mae angen cynnwys athrawon ac arweinwyr ysgolion.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 Mae angen nodi’r canlyniadau negyddol posib a gweithio gyda’r holl </a:t>
            </a:r>
            <a:r>
              <a:rPr lang="cy-GB" sz="1800" dirty="0" err="1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randdeiliaid</a:t>
            </a:r>
            <a:r>
              <a:rPr lang="cy-GB" sz="1800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 er mwyn ceisio lleihau’r canlyniadau negyddol, yn ogystal â datblygu perchnogaeth.</a:t>
            </a:r>
          </a:p>
          <a:p>
            <a:endParaRPr lang="en-GB" dirty="0">
              <a:solidFill>
                <a:schemeClr val="bg1"/>
              </a:solidFill>
              <a:latin typeface="Frutiger 65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554E99C-F3CA-4115-9E08-860A61C52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2700" b="1" dirty="0">
                <a:solidFill>
                  <a:schemeClr val="bg1"/>
                </a:solidFill>
                <a:latin typeface="Frutiger 65"/>
                <a:cs typeface="Calibri" panose="020F0502020204030204" pitchFamily="34" charset="0"/>
              </a:rPr>
              <a:t>Gwersi a ddysgwyd o Uwchgynhadledd ARC yn 2017</a:t>
            </a:r>
          </a:p>
        </p:txBody>
      </p:sp>
    </p:spTree>
    <p:extLst>
      <p:ext uri="{BB962C8B-B14F-4D97-AF65-F5344CB8AC3E}">
        <p14:creationId xmlns:p14="http://schemas.microsoft.com/office/powerpoint/2010/main" val="764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FF3C5B18883D4E21973B57C2EEED7FD1" version="1.0.0">
  <systemFields>
    <field name="Objective-Id">
      <value order="0">A22553595</value>
    </field>
    <field name="Objective-Title">
      <value order="0">Primary Headteacher Conference presentation - Venue Cymru - Arena - 7 June  2018 - Welsh FINAL</value>
    </field>
    <field name="Objective-Description">
      <value order="0"/>
    </field>
    <field name="Objective-CreationStamp">
      <value order="0">2018-06-03T21:46:06Z</value>
    </field>
    <field name="Objective-IsApproved">
      <value order="0">false</value>
    </field>
    <field name="Objective-IsPublished">
      <value order="0">true</value>
    </field>
    <field name="Objective-DatePublished">
      <value order="0">2018-06-06T10:09:41Z</value>
    </field>
    <field name="Objective-ModificationStamp">
      <value order="0">2018-06-06T10:10:01Z</value>
    </field>
    <field name="Objective-Owner">
      <value order="0">Hughes, Haydon (EPS - Digital and Strategic Comms)</value>
    </field>
    <field name="Objective-Path">
      <value order="0">Objective Global Folder:Business File Plan:Education &amp; Public Services (EPS):Education &amp; Public Services (EPS) - Operations Directorate:1 - Save:6. EPS Digital &amp; Strategic Communications:Strategic Communications &amp; Marketing - Education &amp; Welsh Language:Communications &amp; Marketing:Projects/ Campaigns:EPS Digital &amp;Strategic Communications - Communications &amp; Marketing - Primary Conferences - June 2018:GwE - 7 June 2018</value>
    </field>
    <field name="Objective-Parent">
      <value order="0">GwE - 7 June 2018</value>
    </field>
    <field name="Objective-State">
      <value order="0">Published</value>
    </field>
    <field name="Objective-VersionId">
      <value order="0">vA44889893</value>
    </field>
    <field name="Objective-Version">
      <value order="0">7.0</value>
    </field>
    <field name="Objective-VersionNumber">
      <value order="0">9</value>
    </field>
    <field name="Objective-VersionComment">
      <value order="0"/>
    </field>
    <field name="Objective-FileNumber">
      <value order="0">qA1344257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2018-06-03T22:59:59Z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6067</Words>
  <Application>Microsoft Office PowerPoint</Application>
  <PresentationFormat>Sioe Ar-sgrin (16:9)</PresentationFormat>
  <Paragraphs>539</Paragraphs>
  <Slides>77</Slides>
  <Notes>18</Notes>
  <HiddenSlides>2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Teitlau Sleidiau</vt:lpstr>
      </vt:variant>
      <vt:variant>
        <vt:i4>77</vt:i4>
      </vt:variant>
    </vt:vector>
  </HeadingPairs>
  <TitlesOfParts>
    <vt:vector size="79" baseType="lpstr">
      <vt:lpstr>Office Theme</vt:lpstr>
      <vt:lpstr>41_Office Theme</vt:lpstr>
      <vt:lpstr>Cyflwyniad PowerPoint</vt:lpstr>
      <vt:lpstr>Cyflwyniad PowerPoint</vt:lpstr>
      <vt:lpstr>Cyflwyniad PowerPoint</vt:lpstr>
      <vt:lpstr>Cyflwyniad PowerPoint</vt:lpstr>
      <vt:lpstr>Cynllun Cydweithredol yr Atlantic Rim</vt:lpstr>
      <vt:lpstr>Y Chwe Chwestiwn ar gyfer System Asesu ac Atebolrwydd</vt:lpstr>
      <vt:lpstr>Pwysigrwydd meddwl am y canlyniadau cyffredinol –  yr ecosystem gyfan</vt:lpstr>
      <vt:lpstr>Gwersi a ddysgwyd o Uwchgynhadledd ARC yn 2017</vt:lpstr>
      <vt:lpstr>Gwersi a ddysgwyd o Uwchgynhadledd ARC yn 2017</vt:lpstr>
      <vt:lpstr>Gwersi a ddysgwyd o Uwchgynhadledd ARC yn 2017</vt:lpstr>
      <vt:lpstr>Cyflwyniad PowerPoint</vt:lpstr>
      <vt:lpstr> Pum elfen allweddol system atebolrwydd effeithiol </vt:lpstr>
      <vt:lpstr>Yn rhy aml, mae systemau atebolrwydd allanol lle mae llawer yn y fantol yn arwain at:</vt:lpstr>
      <vt:lpstr> Pum elfen allweddol system atebolrwydd effeithiol </vt:lpstr>
      <vt:lpstr>Arweinwyr yn gosod y naws yn eu cyd-destun eu hunain</vt:lpstr>
      <vt:lpstr>Gwyliadwriaeth neu Atebolrwydd ar y Cyd </vt:lpstr>
      <vt:lpstr>Cyflwyniad PowerPoint</vt:lpstr>
      <vt:lpstr>Cyflwyniad PowerPoint</vt:lpstr>
      <vt:lpstr>Cyflwyniad PowerPoint</vt:lpstr>
      <vt:lpstr>Yr her</vt:lpstr>
      <vt:lpstr>Mae llwyddiant y cwricwlwm newydd yn golygu</vt:lpstr>
      <vt:lpstr>Cylch Gorchwyl Adolygiad Estyn   </vt:lpstr>
      <vt:lpstr>Beth sydd ei angen o atebolrwydd ac arolygu?</vt:lpstr>
      <vt:lpstr>Ystyriaethau</vt:lpstr>
      <vt:lpstr>Arolygiaeth Ddysgu </vt:lpstr>
      <vt:lpstr>Cryfderau Estyn</vt:lpstr>
      <vt:lpstr>Hyblygrwydd o ran Ychwanegu Gwerth</vt:lpstr>
      <vt:lpstr> Safonau a Dibenion</vt:lpstr>
      <vt:lpstr>Cytundebau Arolygu Newydd</vt:lpstr>
      <vt:lpstr>Ystyriaethau Arolygu</vt:lpstr>
      <vt:lpstr>Effeithiau Croes ‘Llawer yn y Fantol’</vt:lpstr>
      <vt:lpstr>Graddio Cyfunol ac Effeithiau Llawer yn y Fantol</vt:lpstr>
      <vt:lpstr>Arolygu a Diwygio</vt:lpstr>
      <vt:lpstr>Arolygu Beth sy’n Bwysig</vt:lpstr>
      <vt:lpstr>Sicrwydd a Gwella</vt:lpstr>
      <vt:lpstr>Hunanwerthuso ar gyfer Dysgu</vt:lpstr>
      <vt:lpstr>Safbwyntiau Allanol</vt:lpstr>
      <vt:lpstr>Arolygu a Hyder y Cyhoedd</vt:lpstr>
      <vt:lpstr>Cynnydd fesul cam tuag at Hunanwerthuso wedi’u Dilysu</vt:lpstr>
      <vt:lpstr>Cymorth Gwell gan Estyn ar gyfer Diwygio</vt:lpstr>
      <vt:lpstr>Gwerthuso mewn Testun</vt:lpstr>
      <vt:lpstr>Hunanwerthuso wedi’u Dilysu a Enillwyd</vt:lpstr>
      <vt:lpstr>Arolygiadau Diagnostig</vt:lpstr>
      <vt:lpstr>Camau Dilynol sy’n Fwy Hyblyg</vt:lpstr>
      <vt:lpstr>Cryfhau Nodweddion Thematig</vt:lpstr>
      <vt:lpstr>Gwerthuso ar Lefel Systemau</vt:lpstr>
      <vt:lpstr>Atebolrwydd Ehangach</vt:lpstr>
      <vt:lpstr>Cyflwyniad PowerPoint</vt:lpstr>
      <vt:lpstr> Negeseuon yr Adroddiad 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Pethau i roi’r gorau i’w gwneud</vt:lpstr>
      <vt:lpstr>Pethau i roi’r gorau i’w gwneud</vt:lpstr>
      <vt:lpstr>Cyflwyniad PowerPoint</vt:lpstr>
      <vt:lpstr>Gweithgaredd 2:  Egwyddorion arwain ar gyfer creu pecyn cymorth cenedlaethol i ysgolion ar gyfer hunan-arfarnu a gwella   </vt:lpstr>
      <vt:lpstr>Egwyddorion arwain ar gyfer creu pecyn cymorth cenedlaethol i ysgolion ar gyfer hunan-arfarnu a gwella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  <vt:lpstr>Cyflwyniad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Hollie Edwards</dc:creator>
  <cp:lastModifiedBy>Hughes, Haydon (EPS - Digital and Strategic Comms)</cp:lastModifiedBy>
  <cp:revision>233</cp:revision>
  <dcterms:created xsi:type="dcterms:W3CDTF">2017-09-21T08:19:29Z</dcterms:created>
  <dcterms:modified xsi:type="dcterms:W3CDTF">2018-06-06T10:08:23Z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A22553595</vt:lpwstr>
  </property>
  <property fmtid="{D5CDD505-2E9C-101B-9397-08002B2CF9AE}" pid="4" name="Objective-Title">
    <vt:lpwstr>Primary Headteacher Conference presentation - Venue Cymru - Arena - 7 June  2018 - Welsh FINAL</vt:lpwstr>
  </property>
  <property fmtid="{D5CDD505-2E9C-101B-9397-08002B2CF9AE}" pid="5" name="Objective-Comment">
    <vt:lpwstr/>
  </property>
  <property fmtid="{D5CDD505-2E9C-101B-9397-08002B2CF9AE}" pid="6" name="Objective-CreationStamp">
    <vt:filetime>2018-06-03T21:46:13Z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2018-06-06T10:09:41Z</vt:filetime>
  </property>
  <property fmtid="{D5CDD505-2E9C-101B-9397-08002B2CF9AE}" pid="10" name="Objective-ModificationStamp">
    <vt:filetime>2018-06-06T10:10:01Z</vt:filetime>
  </property>
  <property fmtid="{D5CDD505-2E9C-101B-9397-08002B2CF9AE}" pid="11" name="Objective-Owner">
    <vt:lpwstr>Hughes, Haydon (EPS - Digital and Strategic Comms)</vt:lpwstr>
  </property>
  <property fmtid="{D5CDD505-2E9C-101B-9397-08002B2CF9AE}" pid="12" name="Objective-Path">
    <vt:lpwstr>Objective Global Folder:Business File Plan:Education &amp; Public Services (EPS):Education &amp; Public Services (EPS) - Operations Directorate:1 - Save:6. EPS Digital &amp; Strategic Communications:Strategic Communications &amp; Marketing - Education &amp; Welsh Language:Communications &amp; Marketing:Projects/ Campaigns:EPS Digital &amp;Strategic Communications - Communications &amp; Marketing - Primary Conferences - June 2018:GwE - 7 June 2018:</vt:lpwstr>
  </property>
  <property fmtid="{D5CDD505-2E9C-101B-9397-08002B2CF9AE}" pid="13" name="Objective-Parent">
    <vt:lpwstr>GwE - 7 June 2018</vt:lpwstr>
  </property>
  <property fmtid="{D5CDD505-2E9C-101B-9397-08002B2CF9AE}" pid="14" name="Objective-State">
    <vt:lpwstr>Published</vt:lpwstr>
  </property>
  <property fmtid="{D5CDD505-2E9C-101B-9397-08002B2CF9AE}" pid="15" name="Objective-Version">
    <vt:lpwstr>7.0</vt:lpwstr>
  </property>
  <property fmtid="{D5CDD505-2E9C-101B-9397-08002B2CF9AE}" pid="16" name="Objective-VersionNumber">
    <vt:r8>9</vt:r8>
  </property>
  <property fmtid="{D5CDD505-2E9C-101B-9397-08002B2CF9AE}" pid="17" name="Objective-VersionComment">
    <vt:lpwstr/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Language [system]">
    <vt:lpwstr>English (eng)</vt:lpwstr>
  </property>
  <property fmtid="{D5CDD505-2E9C-101B-9397-08002B2CF9AE}" pid="22" name="Objective-Date Acquired [system]">
    <vt:filetime>2018-06-02T23:00:00Z</vt:filetime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  <property fmtid="{D5CDD505-2E9C-101B-9397-08002B2CF9AE}" pid="25" name="Objective-Connect Creator [system]">
    <vt:lpwstr/>
  </property>
  <property fmtid="{D5CDD505-2E9C-101B-9397-08002B2CF9AE}" pid="26" name="Objective-Description">
    <vt:lpwstr/>
  </property>
  <property fmtid="{D5CDD505-2E9C-101B-9397-08002B2CF9AE}" pid="27" name="Objective-VersionId">
    <vt:lpwstr>vA44889893</vt:lpwstr>
  </property>
  <property fmtid="{D5CDD505-2E9C-101B-9397-08002B2CF9AE}" pid="28" name="Objective-Language">
    <vt:lpwstr>English (eng)</vt:lpwstr>
  </property>
  <property fmtid="{D5CDD505-2E9C-101B-9397-08002B2CF9AE}" pid="29" name="Objective-Date Acquired">
    <vt:filetime>2018-06-03T22:59:59Z</vt:filetime>
  </property>
  <property fmtid="{D5CDD505-2E9C-101B-9397-08002B2CF9AE}" pid="30" name="Objective-What to Keep">
    <vt:lpwstr>No</vt:lpwstr>
  </property>
  <property fmtid="{D5CDD505-2E9C-101B-9397-08002B2CF9AE}" pid="31" name="Objective-Official Translation">
    <vt:lpwstr/>
  </property>
  <property fmtid="{D5CDD505-2E9C-101B-9397-08002B2CF9AE}" pid="32" name="Objective-Connect Creator">
    <vt:lpwstr/>
  </property>
</Properties>
</file>