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2"/>
    <p:sldMasterId id="2147483810" r:id="rId3"/>
  </p:sldMasterIdLst>
  <p:notesMasterIdLst>
    <p:notesMasterId r:id="rId82"/>
  </p:notesMasterIdLst>
  <p:sldIdLst>
    <p:sldId id="676" r:id="rId4"/>
    <p:sldId id="567" r:id="rId5"/>
    <p:sldId id="257" r:id="rId6"/>
    <p:sldId id="551" r:id="rId7"/>
    <p:sldId id="704" r:id="rId8"/>
    <p:sldId id="705" r:id="rId9"/>
    <p:sldId id="706" r:id="rId10"/>
    <p:sldId id="707" r:id="rId11"/>
    <p:sldId id="708" r:id="rId12"/>
    <p:sldId id="709" r:id="rId13"/>
    <p:sldId id="710" r:id="rId14"/>
    <p:sldId id="711" r:id="rId15"/>
    <p:sldId id="712" r:id="rId16"/>
    <p:sldId id="713" r:id="rId17"/>
    <p:sldId id="714" r:id="rId18"/>
    <p:sldId id="715" r:id="rId19"/>
    <p:sldId id="716" r:id="rId20"/>
    <p:sldId id="698" r:id="rId21"/>
    <p:sldId id="553" r:id="rId22"/>
    <p:sldId id="718" r:id="rId23"/>
    <p:sldId id="719" r:id="rId24"/>
    <p:sldId id="720" r:id="rId25"/>
    <p:sldId id="721" r:id="rId26"/>
    <p:sldId id="722" r:id="rId27"/>
    <p:sldId id="723" r:id="rId28"/>
    <p:sldId id="724" r:id="rId29"/>
    <p:sldId id="725" r:id="rId30"/>
    <p:sldId id="726" r:id="rId31"/>
    <p:sldId id="727" r:id="rId32"/>
    <p:sldId id="728" r:id="rId33"/>
    <p:sldId id="729" r:id="rId34"/>
    <p:sldId id="730" r:id="rId35"/>
    <p:sldId id="731" r:id="rId36"/>
    <p:sldId id="732" r:id="rId37"/>
    <p:sldId id="733" r:id="rId38"/>
    <p:sldId id="734" r:id="rId39"/>
    <p:sldId id="735" r:id="rId40"/>
    <p:sldId id="736" r:id="rId41"/>
    <p:sldId id="737" r:id="rId42"/>
    <p:sldId id="738" r:id="rId43"/>
    <p:sldId id="739" r:id="rId44"/>
    <p:sldId id="740" r:id="rId45"/>
    <p:sldId id="741" r:id="rId46"/>
    <p:sldId id="742" r:id="rId47"/>
    <p:sldId id="743" r:id="rId48"/>
    <p:sldId id="744" r:id="rId49"/>
    <p:sldId id="745" r:id="rId50"/>
    <p:sldId id="746" r:id="rId51"/>
    <p:sldId id="747" r:id="rId52"/>
    <p:sldId id="450" r:id="rId53"/>
    <p:sldId id="293" r:id="rId54"/>
    <p:sldId id="549" r:id="rId55"/>
    <p:sldId id="556" r:id="rId56"/>
    <p:sldId id="699" r:id="rId57"/>
    <p:sldId id="654" r:id="rId58"/>
    <p:sldId id="749" r:id="rId59"/>
    <p:sldId id="750" r:id="rId60"/>
    <p:sldId id="751" r:id="rId61"/>
    <p:sldId id="752" r:id="rId62"/>
    <p:sldId id="753" r:id="rId63"/>
    <p:sldId id="754" r:id="rId64"/>
    <p:sldId id="755" r:id="rId65"/>
    <p:sldId id="756" r:id="rId66"/>
    <p:sldId id="757" r:id="rId67"/>
    <p:sldId id="700" r:id="rId68"/>
    <p:sldId id="758" r:id="rId69"/>
    <p:sldId id="759" r:id="rId70"/>
    <p:sldId id="701" r:id="rId71"/>
    <p:sldId id="760" r:id="rId72"/>
    <p:sldId id="761" r:id="rId73"/>
    <p:sldId id="762" r:id="rId74"/>
    <p:sldId id="558" r:id="rId75"/>
    <p:sldId id="702" r:id="rId76"/>
    <p:sldId id="764" r:id="rId77"/>
    <p:sldId id="645" r:id="rId78"/>
    <p:sldId id="559" r:id="rId79"/>
    <p:sldId id="451" r:id="rId80"/>
    <p:sldId id="703" r:id="rId81"/>
  </p:sldIdLst>
  <p:sldSz cx="9144000" cy="5143500" type="screen16x9"/>
  <p:notesSz cx="6858000" cy="9144000"/>
  <p:defaultTextStyle>
    <a:defPPr>
      <a:defRPr lang="en-US"/>
    </a:defPPr>
    <a:lvl1pPr marL="0" algn="l" defTabSz="638975" rtl="0" eaLnBrk="1" latinLnBrk="0" hangingPunct="1">
      <a:defRPr sz="1400" kern="1200">
        <a:solidFill>
          <a:schemeClr val="tx1"/>
        </a:solidFill>
        <a:latin typeface="+mn-lt"/>
        <a:ea typeface="+mn-ea"/>
        <a:cs typeface="+mn-cs"/>
      </a:defRPr>
    </a:lvl1pPr>
    <a:lvl2pPr marL="319232" algn="l" defTabSz="638975" rtl="0" eaLnBrk="1" latinLnBrk="0" hangingPunct="1">
      <a:defRPr sz="1400" kern="1200">
        <a:solidFill>
          <a:schemeClr val="tx1"/>
        </a:solidFill>
        <a:latin typeface="+mn-lt"/>
        <a:ea typeface="+mn-ea"/>
        <a:cs typeface="+mn-cs"/>
      </a:defRPr>
    </a:lvl2pPr>
    <a:lvl3pPr marL="638975" algn="l" defTabSz="638975" rtl="0" eaLnBrk="1" latinLnBrk="0" hangingPunct="1">
      <a:defRPr sz="1400" kern="1200">
        <a:solidFill>
          <a:schemeClr val="tx1"/>
        </a:solidFill>
        <a:latin typeface="+mn-lt"/>
        <a:ea typeface="+mn-ea"/>
        <a:cs typeface="+mn-cs"/>
      </a:defRPr>
    </a:lvl3pPr>
    <a:lvl4pPr marL="958718" algn="l" defTabSz="638975" rtl="0" eaLnBrk="1" latinLnBrk="0" hangingPunct="1">
      <a:defRPr sz="1400" kern="1200">
        <a:solidFill>
          <a:schemeClr val="tx1"/>
        </a:solidFill>
        <a:latin typeface="+mn-lt"/>
        <a:ea typeface="+mn-ea"/>
        <a:cs typeface="+mn-cs"/>
      </a:defRPr>
    </a:lvl4pPr>
    <a:lvl5pPr marL="1277635" algn="l" defTabSz="638975" rtl="0" eaLnBrk="1" latinLnBrk="0" hangingPunct="1">
      <a:defRPr sz="1400" kern="1200">
        <a:solidFill>
          <a:schemeClr val="tx1"/>
        </a:solidFill>
        <a:latin typeface="+mn-lt"/>
        <a:ea typeface="+mn-ea"/>
        <a:cs typeface="+mn-cs"/>
      </a:defRPr>
    </a:lvl5pPr>
    <a:lvl6pPr marL="1596970" algn="l" defTabSz="638975" rtl="0" eaLnBrk="1" latinLnBrk="0" hangingPunct="1">
      <a:defRPr sz="1400" kern="1200">
        <a:solidFill>
          <a:schemeClr val="tx1"/>
        </a:solidFill>
        <a:latin typeface="+mn-lt"/>
        <a:ea typeface="+mn-ea"/>
        <a:cs typeface="+mn-cs"/>
      </a:defRPr>
    </a:lvl6pPr>
    <a:lvl7pPr marL="1916336" algn="l" defTabSz="638975" rtl="0" eaLnBrk="1" latinLnBrk="0" hangingPunct="1">
      <a:defRPr sz="1400" kern="1200">
        <a:solidFill>
          <a:schemeClr val="tx1"/>
        </a:solidFill>
        <a:latin typeface="+mn-lt"/>
        <a:ea typeface="+mn-ea"/>
        <a:cs typeface="+mn-cs"/>
      </a:defRPr>
    </a:lvl7pPr>
    <a:lvl8pPr marL="2235456" algn="l" defTabSz="638975" rtl="0" eaLnBrk="1" latinLnBrk="0" hangingPunct="1">
      <a:defRPr sz="1400" kern="1200">
        <a:solidFill>
          <a:schemeClr val="tx1"/>
        </a:solidFill>
        <a:latin typeface="+mn-lt"/>
        <a:ea typeface="+mn-ea"/>
        <a:cs typeface="+mn-cs"/>
      </a:defRPr>
    </a:lvl8pPr>
    <a:lvl9pPr marL="2554880" algn="l" defTabSz="638975"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E9C86"/>
    <a:srgbClr val="00A4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175" autoAdjust="0"/>
    <p:restoredTop sz="73592" autoAdjust="0"/>
  </p:normalViewPr>
  <p:slideViewPr>
    <p:cSldViewPr snapToGrid="0" snapToObjects="1">
      <p:cViewPr varScale="1">
        <p:scale>
          <a:sx n="90" d="100"/>
          <a:sy n="90" d="100"/>
        </p:scale>
        <p:origin x="1224" y="66"/>
      </p:cViewPr>
      <p:guideLst>
        <p:guide orient="horz" pos="162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snapToObjects="1">
      <p:cViewPr varScale="1">
        <p:scale>
          <a:sx n="97" d="100"/>
          <a:sy n="97" d="100"/>
        </p:scale>
        <p:origin x="3624" y="80"/>
      </p:cViewPr>
      <p:guideLst/>
    </p:cSldViewPr>
  </p:notes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10.xml" Id="rId13" /><Relationship Type="http://schemas.openxmlformats.org/officeDocument/2006/relationships/slide" Target="slides/slide15.xml" Id="rId18" /><Relationship Type="http://schemas.openxmlformats.org/officeDocument/2006/relationships/slide" Target="slides/slide23.xml" Id="rId26" /><Relationship Type="http://schemas.openxmlformats.org/officeDocument/2006/relationships/slide" Target="slides/slide36.xml" Id="rId39" /><Relationship Type="http://schemas.openxmlformats.org/officeDocument/2006/relationships/slide" Target="slides/slide18.xml" Id="rId21" /><Relationship Type="http://schemas.openxmlformats.org/officeDocument/2006/relationships/slide" Target="slides/slide31.xml" Id="rId34" /><Relationship Type="http://schemas.openxmlformats.org/officeDocument/2006/relationships/slide" Target="slides/slide39.xml" Id="rId42" /><Relationship Type="http://schemas.openxmlformats.org/officeDocument/2006/relationships/slide" Target="slides/slide44.xml" Id="rId47" /><Relationship Type="http://schemas.openxmlformats.org/officeDocument/2006/relationships/slide" Target="slides/slide47.xml" Id="rId50" /><Relationship Type="http://schemas.openxmlformats.org/officeDocument/2006/relationships/slide" Target="slides/slide52.xml" Id="rId55" /><Relationship Type="http://schemas.openxmlformats.org/officeDocument/2006/relationships/slide" Target="slides/slide60.xml" Id="rId63" /><Relationship Type="http://schemas.openxmlformats.org/officeDocument/2006/relationships/slide" Target="slides/slide65.xml" Id="rId68" /><Relationship Type="http://schemas.openxmlformats.org/officeDocument/2006/relationships/slide" Target="slides/slide73.xml" Id="rId76" /><Relationship Type="http://schemas.openxmlformats.org/officeDocument/2006/relationships/viewProps" Target="viewProps.xml" Id="rId84" /><Relationship Type="http://schemas.openxmlformats.org/officeDocument/2006/relationships/slide" Target="slides/slide4.xml" Id="rId7" /><Relationship Type="http://schemas.openxmlformats.org/officeDocument/2006/relationships/slide" Target="slides/slide68.xml" Id="rId71" /><Relationship Type="http://schemas.openxmlformats.org/officeDocument/2006/relationships/slideMaster" Target="slideMasters/slideMaster1.xml" Id="rId2" /><Relationship Type="http://schemas.openxmlformats.org/officeDocument/2006/relationships/slide" Target="slides/slide13.xml" Id="rId16" /><Relationship Type="http://schemas.openxmlformats.org/officeDocument/2006/relationships/slide" Target="slides/slide26.xml" Id="rId29" /><Relationship Type="http://schemas.openxmlformats.org/officeDocument/2006/relationships/slide" Target="slides/slide8.xml" Id="rId11" /><Relationship Type="http://schemas.openxmlformats.org/officeDocument/2006/relationships/slide" Target="slides/slide21.xml" Id="rId24" /><Relationship Type="http://schemas.openxmlformats.org/officeDocument/2006/relationships/slide" Target="slides/slide29.xml" Id="rId32" /><Relationship Type="http://schemas.openxmlformats.org/officeDocument/2006/relationships/slide" Target="slides/slide34.xml" Id="rId37" /><Relationship Type="http://schemas.openxmlformats.org/officeDocument/2006/relationships/slide" Target="slides/slide37.xml" Id="rId40" /><Relationship Type="http://schemas.openxmlformats.org/officeDocument/2006/relationships/slide" Target="slides/slide42.xml" Id="rId45" /><Relationship Type="http://schemas.openxmlformats.org/officeDocument/2006/relationships/slide" Target="slides/slide50.xml" Id="rId53" /><Relationship Type="http://schemas.openxmlformats.org/officeDocument/2006/relationships/slide" Target="slides/slide55.xml" Id="rId58" /><Relationship Type="http://schemas.openxmlformats.org/officeDocument/2006/relationships/slide" Target="slides/slide63.xml" Id="rId66" /><Relationship Type="http://schemas.openxmlformats.org/officeDocument/2006/relationships/slide" Target="slides/slide71.xml" Id="rId74" /><Relationship Type="http://schemas.openxmlformats.org/officeDocument/2006/relationships/slide" Target="slides/slide76.xml" Id="rId79" /><Relationship Type="http://schemas.openxmlformats.org/officeDocument/2006/relationships/slide" Target="slides/slide2.xml" Id="rId5" /><Relationship Type="http://schemas.openxmlformats.org/officeDocument/2006/relationships/slide" Target="slides/slide58.xml" Id="rId61" /><Relationship Type="http://schemas.openxmlformats.org/officeDocument/2006/relationships/notesMaster" Target="notesMasters/notesMaster1.xml" Id="rId82" /><Relationship Type="http://schemas.openxmlformats.org/officeDocument/2006/relationships/slide" Target="slides/slide16.xml" Id="rId19" /><Relationship Type="http://schemas.openxmlformats.org/officeDocument/2006/relationships/slide" Target="slides/slide1.xml" Id="rId4" /><Relationship Type="http://schemas.openxmlformats.org/officeDocument/2006/relationships/slide" Target="slides/slide6.xml" Id="rId9" /><Relationship Type="http://schemas.openxmlformats.org/officeDocument/2006/relationships/slide" Target="slides/slide11.xml" Id="rId14" /><Relationship Type="http://schemas.openxmlformats.org/officeDocument/2006/relationships/slide" Target="slides/slide19.xml" Id="rId22" /><Relationship Type="http://schemas.openxmlformats.org/officeDocument/2006/relationships/slide" Target="slides/slide24.xml" Id="rId27" /><Relationship Type="http://schemas.openxmlformats.org/officeDocument/2006/relationships/slide" Target="slides/slide27.xml" Id="rId30" /><Relationship Type="http://schemas.openxmlformats.org/officeDocument/2006/relationships/slide" Target="slides/slide32.xml" Id="rId35" /><Relationship Type="http://schemas.openxmlformats.org/officeDocument/2006/relationships/slide" Target="slides/slide40.xml" Id="rId43" /><Relationship Type="http://schemas.openxmlformats.org/officeDocument/2006/relationships/slide" Target="slides/slide45.xml" Id="rId48" /><Relationship Type="http://schemas.openxmlformats.org/officeDocument/2006/relationships/slide" Target="slides/slide53.xml" Id="rId56" /><Relationship Type="http://schemas.openxmlformats.org/officeDocument/2006/relationships/slide" Target="slides/slide61.xml" Id="rId64" /><Relationship Type="http://schemas.openxmlformats.org/officeDocument/2006/relationships/slide" Target="slides/slide66.xml" Id="rId69" /><Relationship Type="http://schemas.openxmlformats.org/officeDocument/2006/relationships/slide" Target="slides/slide74.xml" Id="rId77" /><Relationship Type="http://schemas.openxmlformats.org/officeDocument/2006/relationships/slide" Target="slides/slide5.xml" Id="rId8" /><Relationship Type="http://schemas.openxmlformats.org/officeDocument/2006/relationships/slide" Target="slides/slide48.xml" Id="rId51" /><Relationship Type="http://schemas.openxmlformats.org/officeDocument/2006/relationships/slide" Target="slides/slide69.xml" Id="rId72" /><Relationship Type="http://schemas.openxmlformats.org/officeDocument/2006/relationships/slide" Target="slides/slide77.xml" Id="rId80" /><Relationship Type="http://schemas.openxmlformats.org/officeDocument/2006/relationships/theme" Target="theme/theme1.xml" Id="rId85" /><Relationship Type="http://schemas.openxmlformats.org/officeDocument/2006/relationships/slideMaster" Target="slideMasters/slideMaster2.xml" Id="rId3" /><Relationship Type="http://schemas.openxmlformats.org/officeDocument/2006/relationships/slide" Target="slides/slide9.xml" Id="rId12" /><Relationship Type="http://schemas.openxmlformats.org/officeDocument/2006/relationships/slide" Target="slides/slide14.xml" Id="rId17" /><Relationship Type="http://schemas.openxmlformats.org/officeDocument/2006/relationships/slide" Target="slides/slide22.xml" Id="rId25" /><Relationship Type="http://schemas.openxmlformats.org/officeDocument/2006/relationships/slide" Target="slides/slide30.xml" Id="rId33" /><Relationship Type="http://schemas.openxmlformats.org/officeDocument/2006/relationships/slide" Target="slides/slide35.xml" Id="rId38" /><Relationship Type="http://schemas.openxmlformats.org/officeDocument/2006/relationships/slide" Target="slides/slide43.xml" Id="rId46" /><Relationship Type="http://schemas.openxmlformats.org/officeDocument/2006/relationships/slide" Target="slides/slide56.xml" Id="rId59" /><Relationship Type="http://schemas.openxmlformats.org/officeDocument/2006/relationships/slide" Target="slides/slide64.xml" Id="rId67" /><Relationship Type="http://schemas.openxmlformats.org/officeDocument/2006/relationships/slide" Target="slides/slide17.xml" Id="rId20" /><Relationship Type="http://schemas.openxmlformats.org/officeDocument/2006/relationships/slide" Target="slides/slide38.xml" Id="rId41" /><Relationship Type="http://schemas.openxmlformats.org/officeDocument/2006/relationships/slide" Target="slides/slide51.xml" Id="rId54" /><Relationship Type="http://schemas.openxmlformats.org/officeDocument/2006/relationships/slide" Target="slides/slide59.xml" Id="rId62" /><Relationship Type="http://schemas.openxmlformats.org/officeDocument/2006/relationships/slide" Target="slides/slide67.xml" Id="rId70" /><Relationship Type="http://schemas.openxmlformats.org/officeDocument/2006/relationships/slide" Target="slides/slide72.xml" Id="rId75" /><Relationship Type="http://schemas.openxmlformats.org/officeDocument/2006/relationships/presProps" Target="presProps.xml" Id="rId83" /><Relationship Type="http://schemas.openxmlformats.org/officeDocument/2006/relationships/slide" Target="slides/slide3.xml" Id="rId6" /><Relationship Type="http://schemas.openxmlformats.org/officeDocument/2006/relationships/slide" Target="slides/slide12.xml" Id="rId15" /><Relationship Type="http://schemas.openxmlformats.org/officeDocument/2006/relationships/slide" Target="slides/slide20.xml" Id="rId23" /><Relationship Type="http://schemas.openxmlformats.org/officeDocument/2006/relationships/slide" Target="slides/slide25.xml" Id="rId28" /><Relationship Type="http://schemas.openxmlformats.org/officeDocument/2006/relationships/slide" Target="slides/slide33.xml" Id="rId36" /><Relationship Type="http://schemas.openxmlformats.org/officeDocument/2006/relationships/slide" Target="slides/slide46.xml" Id="rId49" /><Relationship Type="http://schemas.openxmlformats.org/officeDocument/2006/relationships/slide" Target="slides/slide54.xml" Id="rId57" /><Relationship Type="http://schemas.openxmlformats.org/officeDocument/2006/relationships/slide" Target="slides/slide7.xml" Id="rId10" /><Relationship Type="http://schemas.openxmlformats.org/officeDocument/2006/relationships/slide" Target="slides/slide28.xml" Id="rId31" /><Relationship Type="http://schemas.openxmlformats.org/officeDocument/2006/relationships/slide" Target="slides/slide41.xml" Id="rId44" /><Relationship Type="http://schemas.openxmlformats.org/officeDocument/2006/relationships/slide" Target="slides/slide49.xml" Id="rId52" /><Relationship Type="http://schemas.openxmlformats.org/officeDocument/2006/relationships/slide" Target="slides/slide57.xml" Id="rId60" /><Relationship Type="http://schemas.openxmlformats.org/officeDocument/2006/relationships/slide" Target="slides/slide62.xml" Id="rId65" /><Relationship Type="http://schemas.openxmlformats.org/officeDocument/2006/relationships/slide" Target="slides/slide70.xml" Id="rId73" /><Relationship Type="http://schemas.openxmlformats.org/officeDocument/2006/relationships/slide" Target="slides/slide75.xml" Id="rId78" /><Relationship Type="http://schemas.openxmlformats.org/officeDocument/2006/relationships/slide" Target="slides/slide78.xml" Id="rId81" /><Relationship Type="http://schemas.openxmlformats.org/officeDocument/2006/relationships/tableStyles" Target="tableStyles.xml" Id="rId86" /><Relationship Type="http://schemas.openxmlformats.org/officeDocument/2006/relationships/customXml" Target="/customXML/item2.xml" Id="Rfc1523b64ed84174"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Dalfan Pennyn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y-GB"/>
          </a:p>
        </p:txBody>
      </p:sp>
      <p:sp>
        <p:nvSpPr>
          <p:cNvPr id="3" name="Dalfan Dyddiad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155959-EB5D-4073-BF42-5483BCF46344}" type="datetimeFigureOut">
              <a:rPr lang="cy-GB" smtClean="0"/>
              <a:t>07/06/2018</a:t>
            </a:fld>
            <a:endParaRPr lang="cy-GB"/>
          </a:p>
        </p:txBody>
      </p:sp>
      <p:sp>
        <p:nvSpPr>
          <p:cNvPr id="4" name="Dalfan Delwedd Sleid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y-GB"/>
          </a:p>
        </p:txBody>
      </p:sp>
      <p:sp>
        <p:nvSpPr>
          <p:cNvPr id="5" name="Dalfan Nodiada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y-GB"/>
              <a:t>Cliciwch i olygu arddulliau'r Meistr testun</a:t>
            </a:r>
          </a:p>
          <a:p>
            <a:pPr lvl="1"/>
            <a:r>
              <a:rPr lang="cy-GB"/>
              <a:t>Ail lefel</a:t>
            </a:r>
          </a:p>
          <a:p>
            <a:pPr lvl="2"/>
            <a:r>
              <a:rPr lang="cy-GB"/>
              <a:t>Trydydd lefel</a:t>
            </a:r>
          </a:p>
          <a:p>
            <a:pPr lvl="3"/>
            <a:r>
              <a:rPr lang="cy-GB"/>
              <a:t>Pedwerydd lefel</a:t>
            </a:r>
          </a:p>
          <a:p>
            <a:pPr lvl="4"/>
            <a:r>
              <a:rPr lang="cy-GB"/>
              <a:t>Pumed lefel</a:t>
            </a:r>
          </a:p>
        </p:txBody>
      </p:sp>
      <p:sp>
        <p:nvSpPr>
          <p:cNvPr id="6" name="Dalfan Troedyn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y-GB"/>
          </a:p>
        </p:txBody>
      </p:sp>
      <p:sp>
        <p:nvSpPr>
          <p:cNvPr id="7" name="Dalfan Rhif y Sleid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5DA588-F27B-452C-B32D-C0AD3920CAD7}" type="slidenum">
              <a:rPr lang="cy-GB" smtClean="0"/>
              <a:t>‹#›</a:t>
            </a:fld>
            <a:endParaRPr lang="cy-GB"/>
          </a:p>
        </p:txBody>
      </p:sp>
    </p:spTree>
    <p:extLst>
      <p:ext uri="{BB962C8B-B14F-4D97-AF65-F5344CB8AC3E}">
        <p14:creationId xmlns:p14="http://schemas.microsoft.com/office/powerpoint/2010/main" val="3406400619"/>
      </p:ext>
    </p:extLst>
  </p:cSld>
  <p:clrMap bg1="lt1" tx1="dk1" bg2="lt2" tx2="dk2" accent1="accent1" accent2="accent2" accent3="accent3" accent4="accent4" accent5="accent5" accent6="accent6" hlink="hlink" folHlink="folHlink"/>
  <p:notesStyle>
    <a:lvl1pPr marL="0" algn="l" defTabSz="852368" rtl="0" eaLnBrk="1" latinLnBrk="0" hangingPunct="1">
      <a:defRPr sz="1200" kern="1200">
        <a:solidFill>
          <a:schemeClr val="tx1"/>
        </a:solidFill>
        <a:latin typeface="+mn-lt"/>
        <a:ea typeface="+mn-ea"/>
        <a:cs typeface="+mn-cs"/>
      </a:defRPr>
    </a:lvl1pPr>
    <a:lvl2pPr marL="426102" algn="l" defTabSz="852368" rtl="0" eaLnBrk="1" latinLnBrk="0" hangingPunct="1">
      <a:defRPr sz="1200" kern="1200">
        <a:solidFill>
          <a:schemeClr val="tx1"/>
        </a:solidFill>
        <a:latin typeface="+mn-lt"/>
        <a:ea typeface="+mn-ea"/>
        <a:cs typeface="+mn-cs"/>
      </a:defRPr>
    </a:lvl2pPr>
    <a:lvl3pPr marL="852368" algn="l" defTabSz="852368" rtl="0" eaLnBrk="1" latinLnBrk="0" hangingPunct="1">
      <a:defRPr sz="1200" kern="1200">
        <a:solidFill>
          <a:schemeClr val="tx1"/>
        </a:solidFill>
        <a:latin typeface="+mn-lt"/>
        <a:ea typeface="+mn-ea"/>
        <a:cs typeface="+mn-cs"/>
      </a:defRPr>
    </a:lvl3pPr>
    <a:lvl4pPr marL="1277635" algn="l" defTabSz="852368" rtl="0" eaLnBrk="1" latinLnBrk="0" hangingPunct="1">
      <a:defRPr sz="1200" kern="1200">
        <a:solidFill>
          <a:schemeClr val="tx1"/>
        </a:solidFill>
        <a:latin typeface="+mn-lt"/>
        <a:ea typeface="+mn-ea"/>
        <a:cs typeface="+mn-cs"/>
      </a:defRPr>
    </a:lvl4pPr>
    <a:lvl5pPr marL="1703489" algn="l" defTabSz="852368" rtl="0" eaLnBrk="1" latinLnBrk="0" hangingPunct="1">
      <a:defRPr sz="1200" kern="1200">
        <a:solidFill>
          <a:schemeClr val="tx1"/>
        </a:solidFill>
        <a:latin typeface="+mn-lt"/>
        <a:ea typeface="+mn-ea"/>
        <a:cs typeface="+mn-cs"/>
      </a:defRPr>
    </a:lvl5pPr>
    <a:lvl6pPr marL="2129016" algn="l" defTabSz="852368" rtl="0" eaLnBrk="1" latinLnBrk="0" hangingPunct="1">
      <a:defRPr sz="1200" kern="1200">
        <a:solidFill>
          <a:schemeClr val="tx1"/>
        </a:solidFill>
        <a:latin typeface="+mn-lt"/>
        <a:ea typeface="+mn-ea"/>
        <a:cs typeface="+mn-cs"/>
      </a:defRPr>
    </a:lvl6pPr>
    <a:lvl7pPr marL="2554880" algn="l" defTabSz="852368" rtl="0" eaLnBrk="1" latinLnBrk="0" hangingPunct="1">
      <a:defRPr sz="1200" kern="1200">
        <a:solidFill>
          <a:schemeClr val="tx1"/>
        </a:solidFill>
        <a:latin typeface="+mn-lt"/>
        <a:ea typeface="+mn-ea"/>
        <a:cs typeface="+mn-cs"/>
      </a:defRPr>
    </a:lvl7pPr>
    <a:lvl8pPr marL="2980754" algn="l" defTabSz="852368" rtl="0" eaLnBrk="1" latinLnBrk="0" hangingPunct="1">
      <a:defRPr sz="1200" kern="1200">
        <a:solidFill>
          <a:schemeClr val="tx1"/>
        </a:solidFill>
        <a:latin typeface="+mn-lt"/>
        <a:ea typeface="+mn-ea"/>
        <a:cs typeface="+mn-cs"/>
      </a:defRPr>
    </a:lvl8pPr>
    <a:lvl9pPr marL="3406494" algn="l" defTabSz="852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A5DA588-F27B-452C-B32D-C0AD3920CAD7}" type="slidenum">
              <a:rPr lang="cy-GB" smtClean="0"/>
              <a:t>1</a:t>
            </a:fld>
            <a:endParaRPr lang="cy-GB"/>
          </a:p>
        </p:txBody>
      </p:sp>
    </p:spTree>
    <p:extLst>
      <p:ext uri="{BB962C8B-B14F-4D97-AF65-F5344CB8AC3E}">
        <p14:creationId xmlns:p14="http://schemas.microsoft.com/office/powerpoint/2010/main" val="6208037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xfrm>
            <a:off x="381000" y="685800"/>
            <a:ext cx="6096000" cy="3429000"/>
          </a:xfrm>
          <a:ln/>
        </p:spPr>
      </p:sp>
      <p:sp>
        <p:nvSpPr>
          <p:cNvPr id="256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dirty="0">
              <a:latin typeface="Arial" pitchFamily="34" charset="0"/>
              <a:ea typeface="ＭＳ Ｐゴシック" pitchFamily="34" charset="-128"/>
            </a:endParaRPr>
          </a:p>
        </p:txBody>
      </p:sp>
      <p:sp>
        <p:nvSpPr>
          <p:cNvPr id="256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C4D5BC91-D082-4824-853A-681DDC28D86D}" type="slidenum">
              <a:rPr lang="en-US" altLang="en-US" sz="1200"/>
              <a:pPr/>
              <a:t>56</a:t>
            </a:fld>
            <a:endParaRPr lang="en-US" altLang="en-US" sz="12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xfrm>
            <a:off x="381000" y="685800"/>
            <a:ext cx="6096000" cy="3429000"/>
          </a:xfrm>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latin typeface="Arial" pitchFamily="34" charset="0"/>
              <a:ea typeface="ＭＳ Ｐゴシック" pitchFamily="34" charset="-128"/>
            </a:endParaRPr>
          </a:p>
        </p:txBody>
      </p:sp>
      <p:sp>
        <p:nvSpPr>
          <p:cNvPr id="266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2CF85415-C705-4627-8F88-4A4A2EF51862}" type="slidenum">
              <a:rPr lang="en-US" altLang="en-US" sz="1200"/>
              <a:pPr/>
              <a:t>57</a:t>
            </a:fld>
            <a:endParaRPr lang="en-US" altLang="en-US" sz="12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xfrm>
            <a:off x="381000" y="685800"/>
            <a:ext cx="6096000" cy="3429000"/>
          </a:xfrm>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latin typeface="Arial" pitchFamily="34" charset="0"/>
              <a:ea typeface="ＭＳ Ｐゴシック" pitchFamily="34" charset="-128"/>
            </a:endParaRPr>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8E3DC406-CE9D-4415-963F-5858347AA277}" type="slidenum">
              <a:rPr lang="en-US" altLang="en-US" sz="1200"/>
              <a:pPr/>
              <a:t>58</a:t>
            </a:fld>
            <a:endParaRPr lang="en-US" altLang="en-US" sz="12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xfrm>
            <a:off x="381000" y="685800"/>
            <a:ext cx="6096000" cy="3429000"/>
          </a:xfrm>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latin typeface="Arial" pitchFamily="34" charset="0"/>
              <a:ea typeface="ＭＳ Ｐゴシック" pitchFamily="34" charset="-128"/>
            </a:endParaRPr>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8E3DC406-CE9D-4415-963F-5858347AA277}" type="slidenum">
              <a:rPr lang="en-US" altLang="en-US" sz="1200"/>
              <a:pPr/>
              <a:t>59</a:t>
            </a:fld>
            <a:endParaRPr lang="en-US" altLang="en-US" sz="12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xfrm>
            <a:off x="381000" y="685800"/>
            <a:ext cx="6096000" cy="3429000"/>
          </a:xfrm>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latin typeface="Arial" pitchFamily="34" charset="0"/>
              <a:ea typeface="ＭＳ Ｐゴシック" pitchFamily="34" charset="-128"/>
            </a:endParaRPr>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8E3DC406-CE9D-4415-963F-5858347AA277}" type="slidenum">
              <a:rPr lang="en-US" altLang="en-US" sz="1200"/>
              <a:pPr/>
              <a:t>60</a:t>
            </a:fld>
            <a:endParaRPr lang="en-US" alt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09BD175-7BB0-4447-B851-07780E0BC78A}" type="slidenum">
              <a:rPr lang="cy-GB" smtClean="0"/>
              <a:t>62</a:t>
            </a:fld>
            <a:endParaRPr lang="cy-GB"/>
          </a:p>
        </p:txBody>
      </p:sp>
    </p:spTree>
    <p:extLst>
      <p:ext uri="{BB962C8B-B14F-4D97-AF65-F5344CB8AC3E}">
        <p14:creationId xmlns:p14="http://schemas.microsoft.com/office/powerpoint/2010/main" val="14360017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baseline="0" dirty="0"/>
          </a:p>
        </p:txBody>
      </p:sp>
      <p:sp>
        <p:nvSpPr>
          <p:cNvPr id="4" name="Slide Number Placeholder 3"/>
          <p:cNvSpPr>
            <a:spLocks noGrp="1"/>
          </p:cNvSpPr>
          <p:nvPr>
            <p:ph type="sldNum" sz="quarter" idx="10"/>
          </p:nvPr>
        </p:nvSpPr>
        <p:spPr/>
        <p:txBody>
          <a:bodyPr/>
          <a:lstStyle/>
          <a:p>
            <a:fld id="{E09BD175-7BB0-4447-B851-07780E0BC78A}" type="slidenum">
              <a:rPr lang="cy-GB" smtClean="0"/>
              <a:t>63</a:t>
            </a:fld>
            <a:endParaRPr lang="cy-GB"/>
          </a:p>
        </p:txBody>
      </p:sp>
    </p:spTree>
    <p:extLst>
      <p:ext uri="{BB962C8B-B14F-4D97-AF65-F5344CB8AC3E}">
        <p14:creationId xmlns:p14="http://schemas.microsoft.com/office/powerpoint/2010/main" val="5026137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09BD175-7BB0-4447-B851-07780E0BC78A}" type="slidenum">
              <a:rPr lang="cy-GB" smtClean="0"/>
              <a:t>64</a:t>
            </a:fld>
            <a:endParaRPr lang="cy-GB"/>
          </a:p>
        </p:txBody>
      </p:sp>
    </p:spTree>
    <p:extLst>
      <p:ext uri="{BB962C8B-B14F-4D97-AF65-F5344CB8AC3E}">
        <p14:creationId xmlns:p14="http://schemas.microsoft.com/office/powerpoint/2010/main" val="27692999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10"/>
          </p:nvPr>
        </p:nvSpPr>
        <p:spPr/>
        <p:txBody>
          <a:bodyPr/>
          <a:lstStyle/>
          <a:p>
            <a:fld id="{4F8CC1D1-1B45-460A-8306-E8F7C0536666}" type="slidenum">
              <a:rPr lang="en-GB" smtClean="0"/>
              <a:t>66</a:t>
            </a:fld>
            <a:endParaRPr lang="en-GB" dirty="0"/>
          </a:p>
        </p:txBody>
      </p:sp>
    </p:spTree>
    <p:extLst>
      <p:ext uri="{BB962C8B-B14F-4D97-AF65-F5344CB8AC3E}">
        <p14:creationId xmlns:p14="http://schemas.microsoft.com/office/powerpoint/2010/main" val="34085723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4F8CC1D1-1B45-460A-8306-E8F7C0536666}" type="slidenum">
              <a:rPr lang="en-GB" smtClean="0"/>
              <a:t>67</a:t>
            </a:fld>
            <a:endParaRPr lang="en-GB" dirty="0"/>
          </a:p>
        </p:txBody>
      </p:sp>
    </p:spTree>
    <p:extLst>
      <p:ext uri="{BB962C8B-B14F-4D97-AF65-F5344CB8AC3E}">
        <p14:creationId xmlns:p14="http://schemas.microsoft.com/office/powerpoint/2010/main" val="3576166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A5DA588-F27B-452C-B32D-C0AD3920CAD7}" type="slidenum">
              <a:rPr lang="cy-GB" smtClean="0"/>
              <a:t>2</a:t>
            </a:fld>
            <a:endParaRPr lang="cy-GB"/>
          </a:p>
        </p:txBody>
      </p:sp>
    </p:spTree>
    <p:extLst>
      <p:ext uri="{BB962C8B-B14F-4D97-AF65-F5344CB8AC3E}">
        <p14:creationId xmlns:p14="http://schemas.microsoft.com/office/powerpoint/2010/main" val="4335901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8E6BFCE-5DCD-49CC-836D-A5326DCA0B52}" type="slidenum">
              <a:rPr lang="en-GB" smtClean="0"/>
              <a:t>69</a:t>
            </a:fld>
            <a:endParaRPr lang="en-GB" dirty="0"/>
          </a:p>
        </p:txBody>
      </p:sp>
    </p:spTree>
    <p:extLst>
      <p:ext uri="{BB962C8B-B14F-4D97-AF65-F5344CB8AC3E}">
        <p14:creationId xmlns:p14="http://schemas.microsoft.com/office/powerpoint/2010/main" val="25003733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8E6BFCE-5DCD-49CC-836D-A5326DCA0B52}" type="slidenum">
              <a:rPr lang="en-GB" smtClean="0"/>
              <a:t>70</a:t>
            </a:fld>
            <a:endParaRPr lang="en-GB" dirty="0"/>
          </a:p>
        </p:txBody>
      </p:sp>
    </p:spTree>
    <p:extLst>
      <p:ext uri="{BB962C8B-B14F-4D97-AF65-F5344CB8AC3E}">
        <p14:creationId xmlns:p14="http://schemas.microsoft.com/office/powerpoint/2010/main" val="33777367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09BD175-7BB0-4447-B851-07780E0BC78A}" type="slidenum">
              <a:rPr lang="cy-GB" smtClean="0"/>
              <a:t>71</a:t>
            </a:fld>
            <a:endParaRPr lang="cy-GB"/>
          </a:p>
        </p:txBody>
      </p:sp>
    </p:spTree>
    <p:extLst>
      <p:ext uri="{BB962C8B-B14F-4D97-AF65-F5344CB8AC3E}">
        <p14:creationId xmlns:p14="http://schemas.microsoft.com/office/powerpoint/2010/main" val="34585608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lfan Delwedd Sleid 1"/>
          <p:cNvSpPr>
            <a:spLocks noGrp="1" noRot="1" noChangeAspect="1"/>
          </p:cNvSpPr>
          <p:nvPr>
            <p:ph type="sldImg"/>
          </p:nvPr>
        </p:nvSpPr>
        <p:spPr/>
      </p:sp>
      <p:sp>
        <p:nvSpPr>
          <p:cNvPr id="3" name="Dalfan Nodiadau 2"/>
          <p:cNvSpPr>
            <a:spLocks noGrp="1"/>
          </p:cNvSpPr>
          <p:nvPr>
            <p:ph type="body" idx="1"/>
          </p:nvPr>
        </p:nvSpPr>
        <p:spPr/>
        <p:txBody>
          <a:bodyPr/>
          <a:lstStyle/>
          <a:p>
            <a:endParaRPr lang="en-GB" dirty="0"/>
          </a:p>
        </p:txBody>
      </p:sp>
      <p:sp>
        <p:nvSpPr>
          <p:cNvPr id="4" name="Dalfan Rhif y Sleid 3"/>
          <p:cNvSpPr>
            <a:spLocks noGrp="1"/>
          </p:cNvSpPr>
          <p:nvPr>
            <p:ph type="sldNum" sz="quarter" idx="10"/>
          </p:nvPr>
        </p:nvSpPr>
        <p:spPr/>
        <p:txBody>
          <a:bodyPr/>
          <a:lstStyle/>
          <a:p>
            <a:fld id="{EA5DA588-F27B-452C-B32D-C0AD3920CAD7}" type="slidenum">
              <a:rPr lang="cy-GB" smtClean="0"/>
              <a:t>72</a:t>
            </a:fld>
            <a:endParaRPr lang="cy-GB"/>
          </a:p>
        </p:txBody>
      </p:sp>
    </p:spTree>
    <p:extLst>
      <p:ext uri="{BB962C8B-B14F-4D97-AF65-F5344CB8AC3E}">
        <p14:creationId xmlns:p14="http://schemas.microsoft.com/office/powerpoint/2010/main" val="29186829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xfrm>
            <a:off x="682625" y="639763"/>
            <a:ext cx="5688013" cy="3198812"/>
          </a:xfrm>
          <a:ln/>
        </p:spPr>
      </p:sp>
      <p:sp>
        <p:nvSpPr>
          <p:cNvPr id="266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dirty="0">
              <a:latin typeface="Arial" pitchFamily="34" charset="0"/>
              <a:ea typeface="ＭＳ Ｐゴシック" pitchFamily="34" charset="-128"/>
            </a:endParaRPr>
          </a:p>
        </p:txBody>
      </p:sp>
      <p:sp>
        <p:nvSpPr>
          <p:cNvPr id="266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fld id="{2CF85415-C705-4627-8F88-4A4A2EF51862}" type="slidenum">
              <a:rPr lang="en-US" altLang="en-US" sz="1200">
                <a:solidFill>
                  <a:prstClr val="black"/>
                </a:solidFill>
              </a:rPr>
              <a:pPr/>
              <a:t>74</a:t>
            </a:fld>
            <a:endParaRPr lang="en-US" altLang="en-US" sz="1200">
              <a:solidFill>
                <a:prstClr val="black"/>
              </a:solidFill>
            </a:endParaRPr>
          </a:p>
        </p:txBody>
      </p:sp>
    </p:spTree>
    <p:extLst>
      <p:ext uri="{BB962C8B-B14F-4D97-AF65-F5344CB8AC3E}">
        <p14:creationId xmlns:p14="http://schemas.microsoft.com/office/powerpoint/2010/main" val="23858333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xfrm>
            <a:off x="66675" y="735013"/>
            <a:ext cx="6535738" cy="3676650"/>
          </a:xfrm>
          <a:ln/>
        </p:spPr>
      </p:sp>
      <p:sp>
        <p:nvSpPr>
          <p:cNvPr id="276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dirty="0">
              <a:latin typeface="Arial" pitchFamily="34" charset="0"/>
              <a:ea typeface="ＭＳ Ｐゴシック" pitchFamily="34" charset="-128"/>
            </a:endParaRPr>
          </a:p>
        </p:txBody>
      </p:sp>
      <p:sp>
        <p:nvSpPr>
          <p:cNvPr id="276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marL="0" marR="0" lvl="0" indent="0" algn="r" defTabSz="638975" rtl="0" eaLnBrk="1" fontAlgn="auto" latinLnBrk="0" hangingPunct="1">
              <a:lnSpc>
                <a:spcPct val="100000"/>
              </a:lnSpc>
              <a:spcBef>
                <a:spcPts val="0"/>
              </a:spcBef>
              <a:spcAft>
                <a:spcPts val="0"/>
              </a:spcAft>
              <a:buClrTx/>
              <a:buSzTx/>
              <a:buFontTx/>
              <a:buNone/>
              <a:tabLst/>
              <a:defRPr/>
            </a:pPr>
            <a:fld id="{8E3DC406-CE9D-4415-963F-5858347AA277}" type="slidenum">
              <a:rPr kumimoji="0" lang="en-US" altLang="en-US" sz="1200" b="0" i="0" u="none" strike="noStrike" kern="1200" cap="none" spc="0" normalizeH="0" baseline="0" noProof="0">
                <a:ln>
                  <a:noFill/>
                </a:ln>
                <a:solidFill>
                  <a:prstClr val="black"/>
                </a:solidFill>
                <a:effectLst/>
                <a:uLnTx/>
                <a:uFillTx/>
                <a:latin typeface="Arial" pitchFamily="34" charset="0"/>
                <a:ea typeface="ＭＳ Ｐゴシック" pitchFamily="34" charset="-128"/>
                <a:cs typeface="+mn-cs"/>
              </a:rPr>
              <a:pPr marL="0" marR="0" lvl="0" indent="0" algn="r" defTabSz="638975" rtl="0" eaLnBrk="1" fontAlgn="auto" latinLnBrk="0" hangingPunct="1">
                <a:lnSpc>
                  <a:spcPct val="100000"/>
                </a:lnSpc>
                <a:spcBef>
                  <a:spcPts val="0"/>
                </a:spcBef>
                <a:spcAft>
                  <a:spcPts val="0"/>
                </a:spcAft>
                <a:buClrTx/>
                <a:buSzTx/>
                <a:buFontTx/>
                <a:buNone/>
                <a:tabLst/>
                <a:defRPr/>
              </a:pPr>
              <a:t>75</a:t>
            </a:fld>
            <a:endParaRPr kumimoji="0" lang="en-US" altLang="en-US" sz="1200" b="0" i="0" u="none" strike="noStrike" kern="1200" cap="none" spc="0" normalizeH="0" baseline="0" noProof="0">
              <a:ln>
                <a:noFill/>
              </a:ln>
              <a:solidFill>
                <a:prstClr val="black"/>
              </a:solidFill>
              <a:effectLst/>
              <a:uLnTx/>
              <a:uFillTx/>
              <a:latin typeface="Arial" pitchFamily="34" charset="0"/>
              <a:ea typeface="ＭＳ Ｐゴシック" pitchFamily="34" charset="-128"/>
              <a:cs typeface="+mn-cs"/>
            </a:endParaRPr>
          </a:p>
        </p:txBody>
      </p:sp>
    </p:spTree>
    <p:extLst>
      <p:ext uri="{BB962C8B-B14F-4D97-AF65-F5344CB8AC3E}">
        <p14:creationId xmlns:p14="http://schemas.microsoft.com/office/powerpoint/2010/main" val="19298610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lfan Delwedd Sleid 1"/>
          <p:cNvSpPr>
            <a:spLocks noGrp="1" noRot="1" noChangeAspect="1"/>
          </p:cNvSpPr>
          <p:nvPr>
            <p:ph type="sldImg"/>
          </p:nvPr>
        </p:nvSpPr>
        <p:spPr>
          <a:xfrm>
            <a:off x="381000" y="685800"/>
            <a:ext cx="6096000" cy="3429000"/>
          </a:xfrm>
        </p:spPr>
      </p:sp>
      <p:sp>
        <p:nvSpPr>
          <p:cNvPr id="3" name="Dalfan Nodiadau 2"/>
          <p:cNvSpPr>
            <a:spLocks noGrp="1"/>
          </p:cNvSpPr>
          <p:nvPr>
            <p:ph type="body" idx="1"/>
          </p:nvPr>
        </p:nvSpPr>
        <p:spPr/>
        <p:txBody>
          <a:bodyPr/>
          <a:lstStyle/>
          <a:p>
            <a:endParaRPr lang="cy-GB" dirty="0"/>
          </a:p>
        </p:txBody>
      </p:sp>
      <p:sp>
        <p:nvSpPr>
          <p:cNvPr id="4" name="Dalfan Rhif y Sleid 3"/>
          <p:cNvSpPr>
            <a:spLocks noGrp="1"/>
          </p:cNvSpPr>
          <p:nvPr>
            <p:ph type="sldNum" sz="quarter" idx="10"/>
          </p:nvPr>
        </p:nvSpPr>
        <p:spPr/>
        <p:txBody>
          <a:bodyPr/>
          <a:lstStyle/>
          <a:p>
            <a:fld id="{EA5DA588-F27B-452C-B32D-C0AD3920CAD7}" type="slidenum">
              <a:rPr lang="cy-GB" smtClean="0"/>
              <a:t>77</a:t>
            </a:fld>
            <a:endParaRPr lang="cy-GB"/>
          </a:p>
        </p:txBody>
      </p:sp>
    </p:spTree>
    <p:extLst>
      <p:ext uri="{BB962C8B-B14F-4D97-AF65-F5344CB8AC3E}">
        <p14:creationId xmlns:p14="http://schemas.microsoft.com/office/powerpoint/2010/main" val="21909814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lfan Delwedd Sleid 1"/>
          <p:cNvSpPr>
            <a:spLocks noGrp="1" noRot="1" noChangeAspect="1"/>
          </p:cNvSpPr>
          <p:nvPr>
            <p:ph type="sldImg"/>
          </p:nvPr>
        </p:nvSpPr>
        <p:spPr>
          <a:xfrm>
            <a:off x="381000" y="685800"/>
            <a:ext cx="6096000" cy="3429000"/>
          </a:xfrm>
        </p:spPr>
      </p:sp>
      <p:sp>
        <p:nvSpPr>
          <p:cNvPr id="3" name="Dalfan Nodiadau 2"/>
          <p:cNvSpPr>
            <a:spLocks noGrp="1"/>
          </p:cNvSpPr>
          <p:nvPr>
            <p:ph type="body" idx="1"/>
          </p:nvPr>
        </p:nvSpPr>
        <p:spPr/>
        <p:txBody>
          <a:bodyPr/>
          <a:lstStyle/>
          <a:p>
            <a:endParaRPr lang="cy-GB" dirty="0"/>
          </a:p>
        </p:txBody>
      </p:sp>
      <p:sp>
        <p:nvSpPr>
          <p:cNvPr id="4" name="Dalfan Rhif y Sleid 3"/>
          <p:cNvSpPr>
            <a:spLocks noGrp="1"/>
          </p:cNvSpPr>
          <p:nvPr>
            <p:ph type="sldNum" sz="quarter" idx="10"/>
          </p:nvPr>
        </p:nvSpPr>
        <p:spPr/>
        <p:txBody>
          <a:bodyPr/>
          <a:lstStyle/>
          <a:p>
            <a:fld id="{EA5DA588-F27B-452C-B32D-C0AD3920CAD7}" type="slidenum">
              <a:rPr lang="cy-GB" smtClean="0"/>
              <a:t>78</a:t>
            </a:fld>
            <a:endParaRPr lang="cy-GB"/>
          </a:p>
        </p:txBody>
      </p:sp>
    </p:spTree>
    <p:extLst>
      <p:ext uri="{BB962C8B-B14F-4D97-AF65-F5344CB8AC3E}">
        <p14:creationId xmlns:p14="http://schemas.microsoft.com/office/powerpoint/2010/main" val="21909814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lfan Delwedd Sleid 1"/>
          <p:cNvSpPr>
            <a:spLocks noGrp="1" noRot="1" noChangeAspect="1"/>
          </p:cNvSpPr>
          <p:nvPr>
            <p:ph type="sldImg"/>
          </p:nvPr>
        </p:nvSpPr>
        <p:spPr/>
      </p:sp>
      <p:sp>
        <p:nvSpPr>
          <p:cNvPr id="3" name="Dalfan Nodiadau 2"/>
          <p:cNvSpPr>
            <a:spLocks noGrp="1"/>
          </p:cNvSpPr>
          <p:nvPr>
            <p:ph type="body" idx="1"/>
          </p:nvPr>
        </p:nvSpPr>
        <p:spPr/>
        <p:txBody>
          <a:bodyPr/>
          <a:lstStyle/>
          <a:p>
            <a:endParaRPr lang="en-GB" dirty="0"/>
          </a:p>
        </p:txBody>
      </p:sp>
      <p:sp>
        <p:nvSpPr>
          <p:cNvPr id="4" name="Dalfan Rhif y Sleid 3"/>
          <p:cNvSpPr>
            <a:spLocks noGrp="1"/>
          </p:cNvSpPr>
          <p:nvPr>
            <p:ph type="sldNum" sz="quarter" idx="10"/>
          </p:nvPr>
        </p:nvSpPr>
        <p:spPr/>
        <p:txBody>
          <a:bodyPr/>
          <a:lstStyle/>
          <a:p>
            <a:fld id="{EA5DA588-F27B-452C-B32D-C0AD3920CAD7}" type="slidenum">
              <a:rPr lang="cy-GB" smtClean="0"/>
              <a:t>12</a:t>
            </a:fld>
            <a:endParaRPr lang="cy-GB"/>
          </a:p>
        </p:txBody>
      </p:sp>
    </p:spTree>
    <p:extLst>
      <p:ext uri="{BB962C8B-B14F-4D97-AF65-F5344CB8AC3E}">
        <p14:creationId xmlns:p14="http://schemas.microsoft.com/office/powerpoint/2010/main" val="2528815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037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280E8E6F-D4FB-45A2-B1FC-85D39446F465}" type="slidenum">
              <a:rPr lang="en-GB" smtClean="0"/>
              <a:t>20</a:t>
            </a:fld>
            <a:endParaRPr lang="en-GB" dirty="0"/>
          </a:p>
        </p:txBody>
      </p:sp>
    </p:spTree>
    <p:extLst>
      <p:ext uri="{BB962C8B-B14F-4D97-AF65-F5344CB8AC3E}">
        <p14:creationId xmlns:p14="http://schemas.microsoft.com/office/powerpoint/2010/main" val="27381763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lfan Delwedd Sleid 1"/>
          <p:cNvSpPr>
            <a:spLocks noGrp="1" noRot="1" noChangeAspect="1"/>
          </p:cNvSpPr>
          <p:nvPr>
            <p:ph type="sldImg"/>
          </p:nvPr>
        </p:nvSpPr>
        <p:spPr/>
      </p:sp>
      <p:sp>
        <p:nvSpPr>
          <p:cNvPr id="3" name="Dalfan Nodiadau 2"/>
          <p:cNvSpPr>
            <a:spLocks noGrp="1"/>
          </p:cNvSpPr>
          <p:nvPr>
            <p:ph type="body" idx="1"/>
          </p:nvPr>
        </p:nvSpPr>
        <p:spPr/>
        <p:txBody>
          <a:bodyPr/>
          <a:lstStyle/>
          <a:p>
            <a:endParaRPr lang="en-GB" dirty="0"/>
          </a:p>
        </p:txBody>
      </p:sp>
      <p:sp>
        <p:nvSpPr>
          <p:cNvPr id="4" name="Dalfan Rhif y Sleid 3"/>
          <p:cNvSpPr>
            <a:spLocks noGrp="1"/>
          </p:cNvSpPr>
          <p:nvPr>
            <p:ph type="sldNum" sz="quarter" idx="10"/>
          </p:nvPr>
        </p:nvSpPr>
        <p:spPr/>
        <p:txBody>
          <a:bodyPr/>
          <a:lstStyle/>
          <a:p>
            <a:fld id="{EA5DA588-F27B-452C-B32D-C0AD3920CAD7}" type="slidenum">
              <a:rPr lang="cy-GB" smtClean="0"/>
              <a:t>42</a:t>
            </a:fld>
            <a:endParaRPr lang="cy-GB"/>
          </a:p>
        </p:txBody>
      </p:sp>
    </p:spTree>
    <p:extLst>
      <p:ext uri="{BB962C8B-B14F-4D97-AF65-F5344CB8AC3E}">
        <p14:creationId xmlns:p14="http://schemas.microsoft.com/office/powerpoint/2010/main" val="3104583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lfan Delwedd Sleid 1"/>
          <p:cNvSpPr>
            <a:spLocks noGrp="1" noRot="1" noChangeAspect="1"/>
          </p:cNvSpPr>
          <p:nvPr>
            <p:ph type="sldImg"/>
          </p:nvPr>
        </p:nvSpPr>
        <p:spPr>
          <a:xfrm>
            <a:off x="381000" y="685800"/>
            <a:ext cx="6096000" cy="3429000"/>
          </a:xfrm>
        </p:spPr>
      </p:sp>
      <p:sp>
        <p:nvSpPr>
          <p:cNvPr id="3" name="Dalfan Nodiadau 2"/>
          <p:cNvSpPr>
            <a:spLocks noGrp="1"/>
          </p:cNvSpPr>
          <p:nvPr>
            <p:ph type="body" idx="1"/>
          </p:nvPr>
        </p:nvSpPr>
        <p:spPr/>
        <p:txBody>
          <a:bodyPr/>
          <a:lstStyle/>
          <a:p>
            <a:endParaRPr lang="cy-GB" dirty="0"/>
          </a:p>
        </p:txBody>
      </p:sp>
      <p:sp>
        <p:nvSpPr>
          <p:cNvPr id="4" name="Dalfan Rhif y Sleid 3"/>
          <p:cNvSpPr>
            <a:spLocks noGrp="1"/>
          </p:cNvSpPr>
          <p:nvPr>
            <p:ph type="sldNum" sz="quarter" idx="10"/>
          </p:nvPr>
        </p:nvSpPr>
        <p:spPr/>
        <p:txBody>
          <a:bodyPr/>
          <a:lstStyle/>
          <a:p>
            <a:fld id="{EA5DA588-F27B-452C-B32D-C0AD3920CAD7}" type="slidenum">
              <a:rPr lang="cy-GB" smtClean="0"/>
              <a:t>50</a:t>
            </a:fld>
            <a:endParaRPr lang="cy-GB"/>
          </a:p>
        </p:txBody>
      </p:sp>
    </p:spTree>
    <p:extLst>
      <p:ext uri="{BB962C8B-B14F-4D97-AF65-F5344CB8AC3E}">
        <p14:creationId xmlns:p14="http://schemas.microsoft.com/office/powerpoint/2010/main" val="6939293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lfan Delwedd Sleid 1"/>
          <p:cNvSpPr>
            <a:spLocks noGrp="1" noRot="1" noChangeAspect="1"/>
          </p:cNvSpPr>
          <p:nvPr>
            <p:ph type="sldImg"/>
          </p:nvPr>
        </p:nvSpPr>
        <p:spPr/>
      </p:sp>
      <p:sp>
        <p:nvSpPr>
          <p:cNvPr id="3" name="Dalfan Nodiadau 2"/>
          <p:cNvSpPr>
            <a:spLocks noGrp="1"/>
          </p:cNvSpPr>
          <p:nvPr>
            <p:ph type="body" idx="1"/>
          </p:nvPr>
        </p:nvSpPr>
        <p:spPr/>
        <p:txBody>
          <a:bodyPr/>
          <a:lstStyle/>
          <a:p>
            <a:endParaRPr lang="en-GB" dirty="0"/>
          </a:p>
        </p:txBody>
      </p:sp>
      <p:sp>
        <p:nvSpPr>
          <p:cNvPr id="4" name="Dalfan Rhif y Sleid 3"/>
          <p:cNvSpPr>
            <a:spLocks noGrp="1"/>
          </p:cNvSpPr>
          <p:nvPr>
            <p:ph type="sldNum" sz="quarter" idx="10"/>
          </p:nvPr>
        </p:nvSpPr>
        <p:spPr/>
        <p:txBody>
          <a:bodyPr/>
          <a:lstStyle/>
          <a:p>
            <a:fld id="{EA5DA588-F27B-452C-B32D-C0AD3920CAD7}" type="slidenum">
              <a:rPr lang="cy-GB" smtClean="0"/>
              <a:t>53</a:t>
            </a:fld>
            <a:endParaRPr lang="cy-GB"/>
          </a:p>
        </p:txBody>
      </p:sp>
    </p:spTree>
    <p:extLst>
      <p:ext uri="{BB962C8B-B14F-4D97-AF65-F5344CB8AC3E}">
        <p14:creationId xmlns:p14="http://schemas.microsoft.com/office/powerpoint/2010/main" val="12582732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lfan Delwedd Sleid 1"/>
          <p:cNvSpPr>
            <a:spLocks noGrp="1" noRot="1" noChangeAspect="1"/>
          </p:cNvSpPr>
          <p:nvPr>
            <p:ph type="sldImg"/>
          </p:nvPr>
        </p:nvSpPr>
        <p:spPr>
          <a:xfrm>
            <a:off x="381000" y="685800"/>
            <a:ext cx="6096000" cy="3429000"/>
          </a:xfrm>
        </p:spPr>
      </p:sp>
      <p:sp>
        <p:nvSpPr>
          <p:cNvPr id="3" name="Dalfan Nodiadau 2"/>
          <p:cNvSpPr>
            <a:spLocks noGrp="1"/>
          </p:cNvSpPr>
          <p:nvPr>
            <p:ph type="body" idx="1"/>
          </p:nvPr>
        </p:nvSpPr>
        <p:spPr/>
        <p:txBody>
          <a:bodyPr/>
          <a:lstStyle/>
          <a:p>
            <a:endParaRPr lang="cy-GB" dirty="0"/>
          </a:p>
        </p:txBody>
      </p:sp>
      <p:sp>
        <p:nvSpPr>
          <p:cNvPr id="4" name="Dalfan Rhif y Sleid 3"/>
          <p:cNvSpPr>
            <a:spLocks noGrp="1"/>
          </p:cNvSpPr>
          <p:nvPr>
            <p:ph type="sldNum" sz="quarter" idx="10"/>
          </p:nvPr>
        </p:nvSpPr>
        <p:spPr/>
        <p:txBody>
          <a:bodyPr/>
          <a:lstStyle/>
          <a:p>
            <a:fld id="{EA5DA588-F27B-452C-B32D-C0AD3920CAD7}" type="slidenum">
              <a:rPr lang="cy-GB" smtClean="0"/>
              <a:t>54</a:t>
            </a:fld>
            <a:endParaRPr lang="cy-GB"/>
          </a:p>
        </p:txBody>
      </p:sp>
    </p:spTree>
    <p:extLst>
      <p:ext uri="{BB962C8B-B14F-4D97-AF65-F5344CB8AC3E}">
        <p14:creationId xmlns:p14="http://schemas.microsoft.com/office/powerpoint/2010/main" val="693929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19232" indent="0" algn="ctr">
              <a:buNone/>
              <a:defRPr sz="1500"/>
            </a:lvl2pPr>
            <a:lvl3pPr marL="638975" indent="0" algn="ctr">
              <a:buNone/>
              <a:defRPr sz="1400"/>
            </a:lvl3pPr>
            <a:lvl4pPr marL="958718" indent="0" algn="ctr">
              <a:buNone/>
              <a:defRPr sz="1200"/>
            </a:lvl4pPr>
            <a:lvl5pPr marL="1277635" indent="0" algn="ctr">
              <a:buNone/>
              <a:defRPr sz="1200"/>
            </a:lvl5pPr>
            <a:lvl6pPr marL="1596970" indent="0" algn="ctr">
              <a:buNone/>
              <a:defRPr sz="1200"/>
            </a:lvl6pPr>
            <a:lvl7pPr marL="1916336" indent="0" algn="ctr">
              <a:buNone/>
              <a:defRPr sz="1200"/>
            </a:lvl7pPr>
            <a:lvl8pPr marL="2235456" indent="0" algn="ctr">
              <a:buNone/>
              <a:defRPr sz="1200"/>
            </a:lvl8pPr>
            <a:lvl9pPr marL="255488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E98E1FB7-9600-B846-A4D5-61D8BDB0A21B}" type="datetimeFigureOut">
              <a:rPr lang="en-US" smtClean="0"/>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09F1F-A1D8-C84D-9070-2EDFBF365F18}" type="slidenum">
              <a:rPr lang="en-US" smtClean="0"/>
              <a:t>‹#›</a:t>
            </a:fld>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8E1FB7-9600-B846-A4D5-61D8BDB0A21B}" type="datetimeFigureOut">
              <a:rPr lang="en-US" smtClean="0"/>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09F1F-A1D8-C84D-9070-2EDFBF365F18}"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273986"/>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71" y="273986"/>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8E1FB7-9600-B846-A4D5-61D8BDB0A21B}" type="datetimeFigureOut">
              <a:rPr lang="en-US" smtClean="0"/>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09F1F-A1D8-C84D-9070-2EDFBF365F18}" type="slidenum">
              <a:rPr lang="en-US" smtClean="0"/>
              <a:t>‹#›</a:t>
            </a:fld>
            <a:endParaRPr lang="en-US"/>
          </a:p>
        </p:txBody>
      </p:sp>
    </p:spTree>
    <p:extLst>
      <p:ext uri="{BB962C8B-B14F-4D97-AF65-F5344CB8AC3E}">
        <p14:creationId xmlns:p14="http://schemas.microsoft.com/office/powerpoint/2010/main" val="2973327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lank slide">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4749999"/>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391DEAE-49B0-8644-A7F1-493F23B5D48B}" type="datetimeFigureOut">
              <a:rPr lang="en-US" smtClean="0">
                <a:solidFill>
                  <a:prstClr val="black">
                    <a:tint val="75000"/>
                  </a:prstClr>
                </a:solidFill>
              </a:rPr>
              <a:pPr/>
              <a:t>6/7/2018</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06F0FFDA-8863-3547-9E3C-8B4CC88D022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037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8E1FB7-9600-B846-A4D5-61D8BDB0A21B}" type="datetimeFigureOut">
              <a:rPr lang="en-US" smtClean="0"/>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09F1F-A1D8-C84D-9070-2EDFBF365F18}" type="slidenum">
              <a:rPr lang="en-US" smtClean="0"/>
              <a:t>‹#›</a:t>
            </a:fld>
            <a:endParaRPr lang="en-US"/>
          </a:p>
        </p:txBody>
      </p:sp>
    </p:spTree>
    <p:extLst>
      <p:ext uri="{BB962C8B-B14F-4D97-AF65-F5344CB8AC3E}">
        <p14:creationId xmlns:p14="http://schemas.microsoft.com/office/powerpoint/2010/main" val="213951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7" y="1282450"/>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7" y="3442099"/>
            <a:ext cx="7886700" cy="1125140"/>
          </a:xfrm>
        </p:spPr>
        <p:txBody>
          <a:bodyPr/>
          <a:lstStyle>
            <a:lvl1pPr marL="0" indent="0">
              <a:buNone/>
              <a:defRPr sz="1800">
                <a:solidFill>
                  <a:schemeClr val="tx1">
                    <a:tint val="75000"/>
                  </a:schemeClr>
                </a:solidFill>
              </a:defRPr>
            </a:lvl1pPr>
            <a:lvl2pPr marL="319232" indent="0">
              <a:buNone/>
              <a:defRPr sz="1500">
                <a:solidFill>
                  <a:schemeClr val="tx1">
                    <a:tint val="75000"/>
                  </a:schemeClr>
                </a:solidFill>
              </a:defRPr>
            </a:lvl2pPr>
            <a:lvl3pPr marL="638975" indent="0">
              <a:buNone/>
              <a:defRPr sz="1400">
                <a:solidFill>
                  <a:schemeClr val="tx1">
                    <a:tint val="75000"/>
                  </a:schemeClr>
                </a:solidFill>
              </a:defRPr>
            </a:lvl3pPr>
            <a:lvl4pPr marL="958718" indent="0">
              <a:buNone/>
              <a:defRPr sz="1200">
                <a:solidFill>
                  <a:schemeClr val="tx1">
                    <a:tint val="75000"/>
                  </a:schemeClr>
                </a:solidFill>
              </a:defRPr>
            </a:lvl4pPr>
            <a:lvl5pPr marL="1277635" indent="0">
              <a:buNone/>
              <a:defRPr sz="1200">
                <a:solidFill>
                  <a:schemeClr val="tx1">
                    <a:tint val="75000"/>
                  </a:schemeClr>
                </a:solidFill>
              </a:defRPr>
            </a:lvl5pPr>
            <a:lvl6pPr marL="1596970" indent="0">
              <a:buNone/>
              <a:defRPr sz="1200">
                <a:solidFill>
                  <a:schemeClr val="tx1">
                    <a:tint val="75000"/>
                  </a:schemeClr>
                </a:solidFill>
              </a:defRPr>
            </a:lvl6pPr>
            <a:lvl7pPr marL="1916336" indent="0">
              <a:buNone/>
              <a:defRPr sz="1200">
                <a:solidFill>
                  <a:schemeClr val="tx1">
                    <a:tint val="75000"/>
                  </a:schemeClr>
                </a:solidFill>
              </a:defRPr>
            </a:lvl7pPr>
            <a:lvl8pPr marL="2235456" indent="0">
              <a:buNone/>
              <a:defRPr sz="1200">
                <a:solidFill>
                  <a:schemeClr val="tx1">
                    <a:tint val="75000"/>
                  </a:schemeClr>
                </a:solidFill>
              </a:defRPr>
            </a:lvl8pPr>
            <a:lvl9pPr marL="255488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8E1FB7-9600-B846-A4D5-61D8BDB0A21B}" type="datetimeFigureOut">
              <a:rPr lang="en-US" smtClean="0"/>
              <a:t>6/7/2018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DD09F1F-A1D8-C84D-9070-2EDFBF365F18}" type="slidenum">
              <a:rPr lang="en-US" smtClean="0"/>
              <a:t>‹#›</a:t>
            </a:fld>
            <a:endParaRPr lang="en-US"/>
          </a:p>
        </p:txBody>
      </p:sp>
    </p:spTree>
    <p:extLst>
      <p:ext uri="{BB962C8B-B14F-4D97-AF65-F5344CB8AC3E}">
        <p14:creationId xmlns:p14="http://schemas.microsoft.com/office/powerpoint/2010/main" val="999890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98E1FB7-9600-B846-A4D5-61D8BDB0A21B}" type="datetimeFigureOut">
              <a:rPr lang="en-US" smtClean="0"/>
              <a:t>6/7/2018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09F1F-A1D8-C84D-9070-2EDFBF365F18}"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19232" indent="0">
              <a:buNone/>
              <a:defRPr sz="1500" b="1"/>
            </a:lvl2pPr>
            <a:lvl3pPr marL="638975" indent="0">
              <a:buNone/>
              <a:defRPr sz="1400" b="1"/>
            </a:lvl3pPr>
            <a:lvl4pPr marL="958718" indent="0">
              <a:buNone/>
              <a:defRPr sz="1200" b="1"/>
            </a:lvl4pPr>
            <a:lvl5pPr marL="1277635" indent="0">
              <a:buNone/>
              <a:defRPr sz="1200" b="1"/>
            </a:lvl5pPr>
            <a:lvl6pPr marL="1596970" indent="0">
              <a:buNone/>
              <a:defRPr sz="1200" b="1"/>
            </a:lvl6pPr>
            <a:lvl7pPr marL="1916336" indent="0">
              <a:buNone/>
              <a:defRPr sz="1200" b="1"/>
            </a:lvl7pPr>
            <a:lvl8pPr marL="2235456" indent="0">
              <a:buNone/>
              <a:defRPr sz="1200" b="1"/>
            </a:lvl8pPr>
            <a:lvl9pPr marL="255488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7" y="1260872"/>
            <a:ext cx="3887391" cy="617934"/>
          </a:xfrm>
        </p:spPr>
        <p:txBody>
          <a:bodyPr anchor="b"/>
          <a:lstStyle>
            <a:lvl1pPr marL="0" indent="0">
              <a:buNone/>
              <a:defRPr sz="1800" b="1"/>
            </a:lvl1pPr>
            <a:lvl2pPr marL="319232" indent="0">
              <a:buNone/>
              <a:defRPr sz="1500" b="1"/>
            </a:lvl2pPr>
            <a:lvl3pPr marL="638975" indent="0">
              <a:buNone/>
              <a:defRPr sz="1400" b="1"/>
            </a:lvl3pPr>
            <a:lvl4pPr marL="958718" indent="0">
              <a:buNone/>
              <a:defRPr sz="1200" b="1"/>
            </a:lvl4pPr>
            <a:lvl5pPr marL="1277635" indent="0">
              <a:buNone/>
              <a:defRPr sz="1200" b="1"/>
            </a:lvl5pPr>
            <a:lvl6pPr marL="1596970" indent="0">
              <a:buNone/>
              <a:defRPr sz="1200" b="1"/>
            </a:lvl6pPr>
            <a:lvl7pPr marL="1916336" indent="0">
              <a:buNone/>
              <a:defRPr sz="1200" b="1"/>
            </a:lvl7pPr>
            <a:lvl8pPr marL="2235456" indent="0">
              <a:buNone/>
              <a:defRPr sz="1200" b="1"/>
            </a:lvl8pPr>
            <a:lvl9pPr marL="255488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7"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98E1FB7-9600-B846-A4D5-61D8BDB0A21B}" type="datetimeFigureOut">
              <a:rPr lang="en-US" smtClean="0"/>
              <a:t>6/7/2018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DD09F1F-A1D8-C84D-9070-2EDFBF365F18}"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98E1FB7-9600-B846-A4D5-61D8BDB0A21B}" type="datetimeFigureOut">
              <a:rPr lang="en-US" smtClean="0"/>
              <a:t>6/7/2018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DD09F1F-A1D8-C84D-9070-2EDFBF365F18}"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E1FB7-9600-B846-A4D5-61D8BDB0A21B}" type="datetimeFigureOut">
              <a:rPr lang="en-US" smtClean="0"/>
              <a:t>6/7/2018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DD09F1F-A1D8-C84D-9070-2EDFBF365F18}" type="slidenum">
              <a:rPr lang="en-US" smtClean="0"/>
              <a:t>‹#›</a:t>
            </a:fld>
            <a:endParaRPr lang="en-US"/>
          </a:p>
        </p:txBody>
      </p:sp>
    </p:spTree>
    <p:extLst>
      <p:ext uri="{BB962C8B-B14F-4D97-AF65-F5344CB8AC3E}">
        <p14:creationId xmlns:p14="http://schemas.microsoft.com/office/powerpoint/2010/main" val="368754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713"/>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2"/>
            <a:ext cx="2949178" cy="2858691"/>
          </a:xfrm>
        </p:spPr>
        <p:txBody>
          <a:bodyPr/>
          <a:lstStyle>
            <a:lvl1pPr marL="0" indent="0">
              <a:buNone/>
              <a:defRPr sz="1200"/>
            </a:lvl1pPr>
            <a:lvl2pPr marL="319232" indent="0">
              <a:buNone/>
              <a:defRPr sz="1100"/>
            </a:lvl2pPr>
            <a:lvl3pPr marL="638975" indent="0">
              <a:buNone/>
              <a:defRPr sz="900"/>
            </a:lvl3pPr>
            <a:lvl4pPr marL="958718" indent="0">
              <a:buNone/>
              <a:defRPr sz="800"/>
            </a:lvl4pPr>
            <a:lvl5pPr marL="1277635" indent="0">
              <a:buNone/>
              <a:defRPr sz="800"/>
            </a:lvl5pPr>
            <a:lvl6pPr marL="1596970" indent="0">
              <a:buNone/>
              <a:defRPr sz="800"/>
            </a:lvl6pPr>
            <a:lvl7pPr marL="1916336" indent="0">
              <a:buNone/>
              <a:defRPr sz="800"/>
            </a:lvl7pPr>
            <a:lvl8pPr marL="2235456" indent="0">
              <a:buNone/>
              <a:defRPr sz="800"/>
            </a:lvl8pPr>
            <a:lvl9pPr marL="25548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E98E1FB7-9600-B846-A4D5-61D8BDB0A21B}" type="datetimeFigureOut">
              <a:rPr lang="en-US" smtClean="0"/>
              <a:t>6/7/2018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09F1F-A1D8-C84D-9070-2EDFBF365F18}"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713"/>
            <a:ext cx="4629150" cy="3655219"/>
          </a:xfrm>
        </p:spPr>
        <p:txBody>
          <a:bodyPr/>
          <a:lstStyle>
            <a:lvl1pPr marL="0" indent="0">
              <a:buNone/>
              <a:defRPr sz="2400"/>
            </a:lvl1pPr>
            <a:lvl2pPr marL="319232" indent="0">
              <a:buNone/>
              <a:defRPr sz="2100"/>
            </a:lvl2pPr>
            <a:lvl3pPr marL="638975" indent="0">
              <a:buNone/>
              <a:defRPr sz="1800"/>
            </a:lvl3pPr>
            <a:lvl4pPr marL="958718" indent="0">
              <a:buNone/>
              <a:defRPr sz="1500"/>
            </a:lvl4pPr>
            <a:lvl5pPr marL="1277635" indent="0">
              <a:buNone/>
              <a:defRPr sz="1500"/>
            </a:lvl5pPr>
            <a:lvl6pPr marL="1596970" indent="0">
              <a:buNone/>
              <a:defRPr sz="1500"/>
            </a:lvl6pPr>
            <a:lvl7pPr marL="1916336" indent="0">
              <a:buNone/>
              <a:defRPr sz="1500"/>
            </a:lvl7pPr>
            <a:lvl8pPr marL="2235456" indent="0">
              <a:buNone/>
              <a:defRPr sz="1500"/>
            </a:lvl8pPr>
            <a:lvl9pPr marL="2554880" indent="0">
              <a:buNone/>
              <a:defRPr sz="1500"/>
            </a:lvl9pPr>
          </a:lstStyle>
          <a:p>
            <a:endParaRPr lang="en-US"/>
          </a:p>
        </p:txBody>
      </p:sp>
      <p:sp>
        <p:nvSpPr>
          <p:cNvPr id="4" name="Text Placeholder 3"/>
          <p:cNvSpPr>
            <a:spLocks noGrp="1"/>
          </p:cNvSpPr>
          <p:nvPr>
            <p:ph type="body" sz="half" idx="2"/>
          </p:nvPr>
        </p:nvSpPr>
        <p:spPr>
          <a:xfrm>
            <a:off x="629841" y="1543052"/>
            <a:ext cx="2949178" cy="2858691"/>
          </a:xfrm>
        </p:spPr>
        <p:txBody>
          <a:bodyPr/>
          <a:lstStyle>
            <a:lvl1pPr marL="0" indent="0">
              <a:buNone/>
              <a:defRPr sz="1200"/>
            </a:lvl1pPr>
            <a:lvl2pPr marL="319232" indent="0">
              <a:buNone/>
              <a:defRPr sz="1100"/>
            </a:lvl2pPr>
            <a:lvl3pPr marL="638975" indent="0">
              <a:buNone/>
              <a:defRPr sz="900"/>
            </a:lvl3pPr>
            <a:lvl4pPr marL="958718" indent="0">
              <a:buNone/>
              <a:defRPr sz="800"/>
            </a:lvl4pPr>
            <a:lvl5pPr marL="1277635" indent="0">
              <a:buNone/>
              <a:defRPr sz="800"/>
            </a:lvl5pPr>
            <a:lvl6pPr marL="1596970" indent="0">
              <a:buNone/>
              <a:defRPr sz="800"/>
            </a:lvl6pPr>
            <a:lvl7pPr marL="1916336" indent="0">
              <a:buNone/>
              <a:defRPr sz="800"/>
            </a:lvl7pPr>
            <a:lvl8pPr marL="2235456" indent="0">
              <a:buNone/>
              <a:defRPr sz="800"/>
            </a:lvl8pPr>
            <a:lvl9pPr marL="25548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E98E1FB7-9600-B846-A4D5-61D8BDB0A21B}" type="datetimeFigureOut">
              <a:rPr lang="en-US" smtClean="0"/>
              <a:t>6/7/2018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DD09F1F-A1D8-C84D-9070-2EDFBF365F18}"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A49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64307" tIns="34289" rIns="64307" bIns="34289"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64307" tIns="34289" rIns="64307" bIns="342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4"/>
            <a:ext cx="2057400" cy="273844"/>
          </a:xfrm>
          <a:prstGeom prst="rect">
            <a:avLst/>
          </a:prstGeom>
        </p:spPr>
        <p:txBody>
          <a:bodyPr vert="horz" lIns="64307" tIns="34289" rIns="64307" bIns="34289" rtlCol="0" anchor="ctr"/>
          <a:lstStyle>
            <a:lvl1pPr algn="l">
              <a:defRPr sz="900">
                <a:solidFill>
                  <a:schemeClr val="tx1">
                    <a:tint val="75000"/>
                  </a:schemeClr>
                </a:solidFill>
              </a:defRPr>
            </a:lvl1pPr>
          </a:lstStyle>
          <a:p>
            <a:fld id="{E98E1FB7-9600-B846-A4D5-61D8BDB0A21B}" type="datetimeFigureOut">
              <a:rPr lang="en-US" smtClean="0"/>
              <a:t>6/7/2018</a:t>
            </a:fld>
            <a:endParaRPr lang="en-US"/>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64307" tIns="34289" rIns="64307" bIns="34289"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4"/>
            <a:ext cx="2057400" cy="273844"/>
          </a:xfrm>
          <a:prstGeom prst="rect">
            <a:avLst/>
          </a:prstGeom>
        </p:spPr>
        <p:txBody>
          <a:bodyPr vert="horz" lIns="64307" tIns="34289" rIns="64307" bIns="34289" rtlCol="0" anchor="ctr"/>
          <a:lstStyle>
            <a:lvl1pPr algn="r">
              <a:defRPr sz="900">
                <a:solidFill>
                  <a:schemeClr val="tx1">
                    <a:tint val="75000"/>
                  </a:schemeClr>
                </a:solidFill>
              </a:defRPr>
            </a:lvl1pPr>
          </a:lstStyle>
          <a:p>
            <a:fld id="{DDD09F1F-A1D8-C84D-9070-2EDFBF365F18}" type="slidenum">
              <a:rPr lang="en-US" smtClean="0"/>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812" r:id="rId12"/>
  </p:sldLayoutIdLst>
  <p:txStyles>
    <p:titleStyle>
      <a:lvl1pPr algn="l" defTabSz="638975"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60054" indent="-160054" algn="l" defTabSz="638975"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480161" indent="-160054" algn="l" defTabSz="638975"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798257" indent="-160054" algn="l" defTabSz="638975"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117662" indent="-160054" algn="l" defTabSz="638975" rtl="0" eaLnBrk="1" latinLnBrk="0" hangingPunct="1">
        <a:lnSpc>
          <a:spcPct val="90000"/>
        </a:lnSpc>
        <a:spcBef>
          <a:spcPts val="375"/>
        </a:spcBef>
        <a:buFont typeface="Arial"/>
        <a:buChar char="•"/>
        <a:defRPr sz="1400" kern="1200">
          <a:solidFill>
            <a:schemeClr val="tx1"/>
          </a:solidFill>
          <a:latin typeface="+mn-lt"/>
          <a:ea typeface="+mn-ea"/>
          <a:cs typeface="+mn-cs"/>
        </a:defRPr>
      </a:lvl4pPr>
      <a:lvl5pPr marL="1437473" indent="-160054" algn="l" defTabSz="638975" rtl="0" eaLnBrk="1" latinLnBrk="0" hangingPunct="1">
        <a:lnSpc>
          <a:spcPct val="90000"/>
        </a:lnSpc>
        <a:spcBef>
          <a:spcPts val="375"/>
        </a:spcBef>
        <a:buFont typeface="Arial"/>
        <a:buChar char="•"/>
        <a:defRPr sz="1400" kern="1200">
          <a:solidFill>
            <a:schemeClr val="tx1"/>
          </a:solidFill>
          <a:latin typeface="+mn-lt"/>
          <a:ea typeface="+mn-ea"/>
          <a:cs typeface="+mn-cs"/>
        </a:defRPr>
      </a:lvl5pPr>
      <a:lvl6pPr marL="1756616" indent="-160054" algn="l" defTabSz="638975" rtl="0" eaLnBrk="1" latinLnBrk="0" hangingPunct="1">
        <a:lnSpc>
          <a:spcPct val="90000"/>
        </a:lnSpc>
        <a:spcBef>
          <a:spcPts val="375"/>
        </a:spcBef>
        <a:buFont typeface="Arial"/>
        <a:buChar char="•"/>
        <a:defRPr sz="1400" kern="1200">
          <a:solidFill>
            <a:schemeClr val="tx1"/>
          </a:solidFill>
          <a:latin typeface="+mn-lt"/>
          <a:ea typeface="+mn-ea"/>
          <a:cs typeface="+mn-cs"/>
        </a:defRPr>
      </a:lvl6pPr>
      <a:lvl7pPr marL="2075945" indent="-160054" algn="l" defTabSz="638975" rtl="0" eaLnBrk="1" latinLnBrk="0" hangingPunct="1">
        <a:lnSpc>
          <a:spcPct val="90000"/>
        </a:lnSpc>
        <a:spcBef>
          <a:spcPts val="375"/>
        </a:spcBef>
        <a:buFont typeface="Arial"/>
        <a:buChar char="•"/>
        <a:defRPr sz="1400" kern="1200">
          <a:solidFill>
            <a:schemeClr val="tx1"/>
          </a:solidFill>
          <a:latin typeface="+mn-lt"/>
          <a:ea typeface="+mn-ea"/>
          <a:cs typeface="+mn-cs"/>
        </a:defRPr>
      </a:lvl7pPr>
      <a:lvl8pPr marL="2395442" indent="-160054" algn="l" defTabSz="638975" rtl="0" eaLnBrk="1" latinLnBrk="0" hangingPunct="1">
        <a:lnSpc>
          <a:spcPct val="90000"/>
        </a:lnSpc>
        <a:spcBef>
          <a:spcPts val="375"/>
        </a:spcBef>
        <a:buFont typeface="Arial"/>
        <a:buChar char="•"/>
        <a:defRPr sz="1400" kern="1200">
          <a:solidFill>
            <a:schemeClr val="tx1"/>
          </a:solidFill>
          <a:latin typeface="+mn-lt"/>
          <a:ea typeface="+mn-ea"/>
          <a:cs typeface="+mn-cs"/>
        </a:defRPr>
      </a:lvl8pPr>
      <a:lvl9pPr marL="2714607" indent="-160054" algn="l" defTabSz="638975" rtl="0" eaLnBrk="1" latinLnBrk="0" hangingPunct="1">
        <a:lnSpc>
          <a:spcPct val="90000"/>
        </a:lnSpc>
        <a:spcBef>
          <a:spcPts val="375"/>
        </a:spcBef>
        <a:buFont typeface="Arial"/>
        <a:buChar char="•"/>
        <a:defRPr sz="1400" kern="1200">
          <a:solidFill>
            <a:schemeClr val="tx1"/>
          </a:solidFill>
          <a:latin typeface="+mn-lt"/>
          <a:ea typeface="+mn-ea"/>
          <a:cs typeface="+mn-cs"/>
        </a:defRPr>
      </a:lvl9pPr>
    </p:bodyStyle>
    <p:otherStyle>
      <a:defPPr>
        <a:defRPr lang="en-US"/>
      </a:defPPr>
      <a:lvl1pPr marL="0" algn="l" defTabSz="638975" rtl="0" eaLnBrk="1" latinLnBrk="0" hangingPunct="1">
        <a:defRPr sz="1400" kern="1200">
          <a:solidFill>
            <a:schemeClr val="tx1"/>
          </a:solidFill>
          <a:latin typeface="+mn-lt"/>
          <a:ea typeface="+mn-ea"/>
          <a:cs typeface="+mn-cs"/>
        </a:defRPr>
      </a:lvl1pPr>
      <a:lvl2pPr marL="319232" algn="l" defTabSz="638975" rtl="0" eaLnBrk="1" latinLnBrk="0" hangingPunct="1">
        <a:defRPr sz="1400" kern="1200">
          <a:solidFill>
            <a:schemeClr val="tx1"/>
          </a:solidFill>
          <a:latin typeface="+mn-lt"/>
          <a:ea typeface="+mn-ea"/>
          <a:cs typeface="+mn-cs"/>
        </a:defRPr>
      </a:lvl2pPr>
      <a:lvl3pPr marL="638975" algn="l" defTabSz="638975" rtl="0" eaLnBrk="1" latinLnBrk="0" hangingPunct="1">
        <a:defRPr sz="1400" kern="1200">
          <a:solidFill>
            <a:schemeClr val="tx1"/>
          </a:solidFill>
          <a:latin typeface="+mn-lt"/>
          <a:ea typeface="+mn-ea"/>
          <a:cs typeface="+mn-cs"/>
        </a:defRPr>
      </a:lvl3pPr>
      <a:lvl4pPr marL="958718" algn="l" defTabSz="638975" rtl="0" eaLnBrk="1" latinLnBrk="0" hangingPunct="1">
        <a:defRPr sz="1400" kern="1200">
          <a:solidFill>
            <a:schemeClr val="tx1"/>
          </a:solidFill>
          <a:latin typeface="+mn-lt"/>
          <a:ea typeface="+mn-ea"/>
          <a:cs typeface="+mn-cs"/>
        </a:defRPr>
      </a:lvl4pPr>
      <a:lvl5pPr marL="1277635" algn="l" defTabSz="638975" rtl="0" eaLnBrk="1" latinLnBrk="0" hangingPunct="1">
        <a:defRPr sz="1400" kern="1200">
          <a:solidFill>
            <a:schemeClr val="tx1"/>
          </a:solidFill>
          <a:latin typeface="+mn-lt"/>
          <a:ea typeface="+mn-ea"/>
          <a:cs typeface="+mn-cs"/>
        </a:defRPr>
      </a:lvl5pPr>
      <a:lvl6pPr marL="1596970" algn="l" defTabSz="638975" rtl="0" eaLnBrk="1" latinLnBrk="0" hangingPunct="1">
        <a:defRPr sz="1400" kern="1200">
          <a:solidFill>
            <a:schemeClr val="tx1"/>
          </a:solidFill>
          <a:latin typeface="+mn-lt"/>
          <a:ea typeface="+mn-ea"/>
          <a:cs typeface="+mn-cs"/>
        </a:defRPr>
      </a:lvl6pPr>
      <a:lvl7pPr marL="1916336" algn="l" defTabSz="638975" rtl="0" eaLnBrk="1" latinLnBrk="0" hangingPunct="1">
        <a:defRPr sz="1400" kern="1200">
          <a:solidFill>
            <a:schemeClr val="tx1"/>
          </a:solidFill>
          <a:latin typeface="+mn-lt"/>
          <a:ea typeface="+mn-ea"/>
          <a:cs typeface="+mn-cs"/>
        </a:defRPr>
      </a:lvl7pPr>
      <a:lvl8pPr marL="2235456" algn="l" defTabSz="638975" rtl="0" eaLnBrk="1" latinLnBrk="0" hangingPunct="1">
        <a:defRPr sz="1400" kern="1200">
          <a:solidFill>
            <a:schemeClr val="tx1"/>
          </a:solidFill>
          <a:latin typeface="+mn-lt"/>
          <a:ea typeface="+mn-ea"/>
          <a:cs typeface="+mn-cs"/>
        </a:defRPr>
      </a:lvl8pPr>
      <a:lvl9pPr marL="2554880" algn="l" defTabSz="638975"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A49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66749" tIns="34289" rIns="66749" bIns="34289"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66749" tIns="34289" rIns="66749" bIns="342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4"/>
            <a:ext cx="2057400" cy="273844"/>
          </a:xfrm>
          <a:prstGeom prst="rect">
            <a:avLst/>
          </a:prstGeom>
        </p:spPr>
        <p:txBody>
          <a:bodyPr vert="horz" lIns="66749" tIns="34289" rIns="66749" bIns="34289" rtlCol="0" anchor="ctr"/>
          <a:lstStyle>
            <a:lvl1pPr algn="l">
              <a:defRPr sz="900">
                <a:solidFill>
                  <a:schemeClr val="tx1">
                    <a:tint val="75000"/>
                  </a:schemeClr>
                </a:solidFill>
              </a:defRPr>
            </a:lvl1pPr>
          </a:lstStyle>
          <a:p>
            <a:pPr defTabSz="665336"/>
            <a:fld id="{0391DEAE-49B0-8644-A7F1-493F23B5D48B}" type="datetimeFigureOut">
              <a:rPr lang="en-US" smtClean="0">
                <a:solidFill>
                  <a:prstClr val="black">
                    <a:tint val="75000"/>
                  </a:prstClr>
                </a:solidFill>
              </a:rPr>
              <a:pPr defTabSz="665336"/>
              <a:t>6/7/2018</a:t>
            </a:fld>
            <a:endParaRPr lang="en-US">
              <a:solidFill>
                <a:prstClr val="black">
                  <a:tint val="75000"/>
                </a:prstClr>
              </a:solidFill>
            </a:endParaRPr>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66749" tIns="34289" rIns="66749" bIns="34289" rtlCol="0" anchor="ctr"/>
          <a:lstStyle>
            <a:lvl1pPr algn="ctr">
              <a:defRPr sz="900">
                <a:solidFill>
                  <a:schemeClr val="tx1">
                    <a:tint val="75000"/>
                  </a:schemeClr>
                </a:solidFill>
              </a:defRPr>
            </a:lvl1pPr>
          </a:lstStyle>
          <a:p>
            <a:pPr defTabSz="665336"/>
            <a:endParaRPr lang="en-US">
              <a:solidFill>
                <a:prstClr val="black">
                  <a:tint val="75000"/>
                </a:prstClr>
              </a:solidFill>
            </a:endParaRPr>
          </a:p>
        </p:txBody>
      </p:sp>
      <p:sp>
        <p:nvSpPr>
          <p:cNvPr id="6" name="Slide Number Placeholder 5"/>
          <p:cNvSpPr>
            <a:spLocks noGrp="1"/>
          </p:cNvSpPr>
          <p:nvPr>
            <p:ph type="sldNum" sz="quarter" idx="4"/>
          </p:nvPr>
        </p:nvSpPr>
        <p:spPr>
          <a:xfrm>
            <a:off x="6457950" y="4767264"/>
            <a:ext cx="2057400" cy="273844"/>
          </a:xfrm>
          <a:prstGeom prst="rect">
            <a:avLst/>
          </a:prstGeom>
        </p:spPr>
        <p:txBody>
          <a:bodyPr vert="horz" lIns="66749" tIns="34289" rIns="66749" bIns="34289" rtlCol="0" anchor="ctr"/>
          <a:lstStyle>
            <a:lvl1pPr algn="r">
              <a:defRPr sz="900">
                <a:solidFill>
                  <a:schemeClr val="tx1">
                    <a:tint val="75000"/>
                  </a:schemeClr>
                </a:solidFill>
              </a:defRPr>
            </a:lvl1pPr>
          </a:lstStyle>
          <a:p>
            <a:pPr defTabSz="665336"/>
            <a:fld id="{06F0FFDA-8863-3547-9E3C-8B4CC88D022B}" type="slidenum">
              <a:rPr lang="en-US" smtClean="0">
                <a:solidFill>
                  <a:prstClr val="black">
                    <a:tint val="75000"/>
                  </a:prstClr>
                </a:solidFill>
              </a:rPr>
              <a:pPr defTabSz="665336"/>
              <a:t>‹#›</a:t>
            </a:fld>
            <a:endParaRPr lang="en-US">
              <a:solidFill>
                <a:prstClr val="black">
                  <a:tint val="75000"/>
                </a:prstClr>
              </a:solidFill>
            </a:endParaRPr>
          </a:p>
        </p:txBody>
      </p:sp>
    </p:spTree>
    <p:extLst>
      <p:ext uri="{BB962C8B-B14F-4D97-AF65-F5344CB8AC3E}">
        <p14:creationId xmlns:p14="http://schemas.microsoft.com/office/powerpoint/2010/main" val="1960801035"/>
      </p:ext>
    </p:extLst>
  </p:cSld>
  <p:clrMap bg1="lt1" tx1="dk1" bg2="lt2" tx2="dk2" accent1="accent1" accent2="accent2" accent3="accent3" accent4="accent4" accent5="accent5" accent6="accent6" hlink="hlink" folHlink="folHlink"/>
  <p:sldLayoutIdLst>
    <p:sldLayoutId id="2147483811" r:id="rId1"/>
  </p:sldLayoutIdLst>
  <p:txStyles>
    <p:titleStyle>
      <a:lvl1pPr algn="l" defTabSz="665336"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66566" indent="-166566" algn="l" defTabSz="665336" rtl="0" eaLnBrk="1" latinLnBrk="0" hangingPunct="1">
        <a:lnSpc>
          <a:spcPct val="90000"/>
        </a:lnSpc>
        <a:spcBef>
          <a:spcPts val="750"/>
        </a:spcBef>
        <a:buFont typeface="Arial"/>
        <a:buChar char="•"/>
        <a:defRPr sz="2100" kern="1200">
          <a:solidFill>
            <a:schemeClr val="tx1"/>
          </a:solidFill>
          <a:latin typeface="+mn-lt"/>
          <a:ea typeface="+mn-ea"/>
          <a:cs typeface="+mn-cs"/>
        </a:defRPr>
      </a:lvl1pPr>
      <a:lvl2pPr marL="499697" indent="-166566" algn="l" defTabSz="665336" rtl="0" eaLnBrk="1" latinLnBrk="0" hangingPunct="1">
        <a:lnSpc>
          <a:spcPct val="90000"/>
        </a:lnSpc>
        <a:spcBef>
          <a:spcPts val="375"/>
        </a:spcBef>
        <a:buFont typeface="Arial"/>
        <a:buChar char="•"/>
        <a:defRPr sz="1800" kern="1200">
          <a:solidFill>
            <a:schemeClr val="tx1"/>
          </a:solidFill>
          <a:latin typeface="+mn-lt"/>
          <a:ea typeface="+mn-ea"/>
          <a:cs typeface="+mn-cs"/>
        </a:defRPr>
      </a:lvl2pPr>
      <a:lvl3pPr marL="831608" indent="-166566" algn="l" defTabSz="665336" rtl="0" eaLnBrk="1" latinLnBrk="0" hangingPunct="1">
        <a:lnSpc>
          <a:spcPct val="90000"/>
        </a:lnSpc>
        <a:spcBef>
          <a:spcPts val="375"/>
        </a:spcBef>
        <a:buFont typeface="Arial"/>
        <a:buChar char="•"/>
        <a:defRPr sz="1500" kern="1200">
          <a:solidFill>
            <a:schemeClr val="tx1"/>
          </a:solidFill>
          <a:latin typeface="+mn-lt"/>
          <a:ea typeface="+mn-ea"/>
          <a:cs typeface="+mn-cs"/>
        </a:defRPr>
      </a:lvl3pPr>
      <a:lvl4pPr marL="1163904" indent="-166566" algn="l" defTabSz="665336" rtl="0" eaLnBrk="1" latinLnBrk="0" hangingPunct="1">
        <a:lnSpc>
          <a:spcPct val="90000"/>
        </a:lnSpc>
        <a:spcBef>
          <a:spcPts val="375"/>
        </a:spcBef>
        <a:buFont typeface="Arial"/>
        <a:buChar char="•"/>
        <a:defRPr sz="1400" kern="1200">
          <a:solidFill>
            <a:schemeClr val="tx1"/>
          </a:solidFill>
          <a:latin typeface="+mn-lt"/>
          <a:ea typeface="+mn-ea"/>
          <a:cs typeface="+mn-cs"/>
        </a:defRPr>
      </a:lvl4pPr>
      <a:lvl5pPr marL="1496692" indent="-166566" algn="l" defTabSz="665336" rtl="0" eaLnBrk="1" latinLnBrk="0" hangingPunct="1">
        <a:lnSpc>
          <a:spcPct val="90000"/>
        </a:lnSpc>
        <a:spcBef>
          <a:spcPts val="375"/>
        </a:spcBef>
        <a:buFont typeface="Arial"/>
        <a:buChar char="•"/>
        <a:defRPr sz="1400" kern="1200">
          <a:solidFill>
            <a:schemeClr val="tx1"/>
          </a:solidFill>
          <a:latin typeface="+mn-lt"/>
          <a:ea typeface="+mn-ea"/>
          <a:cs typeface="+mn-cs"/>
        </a:defRPr>
      </a:lvl5pPr>
      <a:lvl6pPr marL="1829459" indent="-166566" algn="l" defTabSz="665336" rtl="0" eaLnBrk="1" latinLnBrk="0" hangingPunct="1">
        <a:lnSpc>
          <a:spcPct val="90000"/>
        </a:lnSpc>
        <a:spcBef>
          <a:spcPts val="375"/>
        </a:spcBef>
        <a:buFont typeface="Arial"/>
        <a:buChar char="•"/>
        <a:defRPr sz="1400" kern="1200">
          <a:solidFill>
            <a:schemeClr val="tx1"/>
          </a:solidFill>
          <a:latin typeface="+mn-lt"/>
          <a:ea typeface="+mn-ea"/>
          <a:cs typeface="+mn-cs"/>
        </a:defRPr>
      </a:lvl6pPr>
      <a:lvl7pPr marL="2162177" indent="-166566" algn="l" defTabSz="665336" rtl="0" eaLnBrk="1" latinLnBrk="0" hangingPunct="1">
        <a:lnSpc>
          <a:spcPct val="90000"/>
        </a:lnSpc>
        <a:spcBef>
          <a:spcPts val="375"/>
        </a:spcBef>
        <a:buFont typeface="Arial"/>
        <a:buChar char="•"/>
        <a:defRPr sz="1400" kern="1200">
          <a:solidFill>
            <a:schemeClr val="tx1"/>
          </a:solidFill>
          <a:latin typeface="+mn-lt"/>
          <a:ea typeface="+mn-ea"/>
          <a:cs typeface="+mn-cs"/>
        </a:defRPr>
      </a:lvl7pPr>
      <a:lvl8pPr marL="2494571" indent="-166566" algn="l" defTabSz="665336" rtl="0" eaLnBrk="1" latinLnBrk="0" hangingPunct="1">
        <a:lnSpc>
          <a:spcPct val="90000"/>
        </a:lnSpc>
        <a:spcBef>
          <a:spcPts val="375"/>
        </a:spcBef>
        <a:buFont typeface="Arial"/>
        <a:buChar char="•"/>
        <a:defRPr sz="1400" kern="1200">
          <a:solidFill>
            <a:schemeClr val="tx1"/>
          </a:solidFill>
          <a:latin typeface="+mn-lt"/>
          <a:ea typeface="+mn-ea"/>
          <a:cs typeface="+mn-cs"/>
        </a:defRPr>
      </a:lvl8pPr>
      <a:lvl9pPr marL="2827184" indent="-166566" algn="l" defTabSz="665336" rtl="0" eaLnBrk="1" latinLnBrk="0" hangingPunct="1">
        <a:lnSpc>
          <a:spcPct val="90000"/>
        </a:lnSpc>
        <a:spcBef>
          <a:spcPts val="375"/>
        </a:spcBef>
        <a:buFont typeface="Arial"/>
        <a:buChar char="•"/>
        <a:defRPr sz="1400" kern="1200">
          <a:solidFill>
            <a:schemeClr val="tx1"/>
          </a:solidFill>
          <a:latin typeface="+mn-lt"/>
          <a:ea typeface="+mn-ea"/>
          <a:cs typeface="+mn-cs"/>
        </a:defRPr>
      </a:lvl9pPr>
    </p:bodyStyle>
    <p:otherStyle>
      <a:defPPr>
        <a:defRPr lang="en-US"/>
      </a:defPPr>
      <a:lvl1pPr marL="0" algn="l" defTabSz="665336" rtl="0" eaLnBrk="1" latinLnBrk="0" hangingPunct="1">
        <a:defRPr sz="1400" kern="1200">
          <a:solidFill>
            <a:schemeClr val="tx1"/>
          </a:solidFill>
          <a:latin typeface="+mn-lt"/>
          <a:ea typeface="+mn-ea"/>
          <a:cs typeface="+mn-cs"/>
        </a:defRPr>
      </a:lvl1pPr>
      <a:lvl2pPr marL="332256" algn="l" defTabSz="665336" rtl="0" eaLnBrk="1" latinLnBrk="0" hangingPunct="1">
        <a:defRPr sz="1400" kern="1200">
          <a:solidFill>
            <a:schemeClr val="tx1"/>
          </a:solidFill>
          <a:latin typeface="+mn-lt"/>
          <a:ea typeface="+mn-ea"/>
          <a:cs typeface="+mn-cs"/>
        </a:defRPr>
      </a:lvl2pPr>
      <a:lvl3pPr marL="665336" algn="l" defTabSz="665336" rtl="0" eaLnBrk="1" latinLnBrk="0" hangingPunct="1">
        <a:defRPr sz="1400" kern="1200">
          <a:solidFill>
            <a:schemeClr val="tx1"/>
          </a:solidFill>
          <a:latin typeface="+mn-lt"/>
          <a:ea typeface="+mn-ea"/>
          <a:cs typeface="+mn-cs"/>
        </a:defRPr>
      </a:lvl3pPr>
      <a:lvl4pPr marL="997907" algn="l" defTabSz="665336" rtl="0" eaLnBrk="1" latinLnBrk="0" hangingPunct="1">
        <a:defRPr sz="1400" kern="1200">
          <a:solidFill>
            <a:schemeClr val="tx1"/>
          </a:solidFill>
          <a:latin typeface="+mn-lt"/>
          <a:ea typeface="+mn-ea"/>
          <a:cs typeface="+mn-cs"/>
        </a:defRPr>
      </a:lvl4pPr>
      <a:lvl5pPr marL="1330817" algn="l" defTabSz="665336" rtl="0" eaLnBrk="1" latinLnBrk="0" hangingPunct="1">
        <a:defRPr sz="1400" kern="1200">
          <a:solidFill>
            <a:schemeClr val="tx1"/>
          </a:solidFill>
          <a:latin typeface="+mn-lt"/>
          <a:ea typeface="+mn-ea"/>
          <a:cs typeface="+mn-cs"/>
        </a:defRPr>
      </a:lvl5pPr>
      <a:lvl6pPr marL="1663217" algn="l" defTabSz="665336" rtl="0" eaLnBrk="1" latinLnBrk="0" hangingPunct="1">
        <a:defRPr sz="1400" kern="1200">
          <a:solidFill>
            <a:schemeClr val="tx1"/>
          </a:solidFill>
          <a:latin typeface="+mn-lt"/>
          <a:ea typeface="+mn-ea"/>
          <a:cs typeface="+mn-cs"/>
        </a:defRPr>
      </a:lvl6pPr>
      <a:lvl7pPr marL="1995517" algn="l" defTabSz="665336" rtl="0" eaLnBrk="1" latinLnBrk="0" hangingPunct="1">
        <a:defRPr sz="1400" kern="1200">
          <a:solidFill>
            <a:schemeClr val="tx1"/>
          </a:solidFill>
          <a:latin typeface="+mn-lt"/>
          <a:ea typeface="+mn-ea"/>
          <a:cs typeface="+mn-cs"/>
        </a:defRPr>
      </a:lvl7pPr>
      <a:lvl8pPr marL="2328130" algn="l" defTabSz="665336" rtl="0" eaLnBrk="1" latinLnBrk="0" hangingPunct="1">
        <a:defRPr sz="1400" kern="1200">
          <a:solidFill>
            <a:schemeClr val="tx1"/>
          </a:solidFill>
          <a:latin typeface="+mn-lt"/>
          <a:ea typeface="+mn-ea"/>
          <a:cs typeface="+mn-cs"/>
        </a:defRPr>
      </a:lvl8pPr>
      <a:lvl9pPr marL="2660927" algn="l" defTabSz="665336"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6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6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6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7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7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7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7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7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2" name="Petryal 1"/>
          <p:cNvSpPr/>
          <p:nvPr/>
        </p:nvSpPr>
        <p:spPr>
          <a:xfrm>
            <a:off x="150125" y="1039480"/>
            <a:ext cx="8707272" cy="3337835"/>
          </a:xfrm>
          <a:prstGeom prst="rect">
            <a:avLst/>
          </a:prstGeom>
        </p:spPr>
        <p:txBody>
          <a:bodyPr wrap="square" lIns="64307" tIns="34289" rIns="64307" bIns="34289">
            <a:spAutoFit/>
          </a:bodyPr>
          <a:lstStyle/>
          <a:p>
            <a:pPr algn="ctr">
              <a:lnSpc>
                <a:spcPct val="130000"/>
              </a:lnSpc>
            </a:pPr>
            <a:r>
              <a:rPr lang="en-GB" sz="3600" b="1" dirty="0">
                <a:solidFill>
                  <a:schemeClr val="bg1"/>
                </a:solidFill>
                <a:latin typeface="Frutiger 65" charset="0"/>
                <a:ea typeface="Frutiger 65" charset="0"/>
                <a:cs typeface="Frutiger 65" charset="0"/>
              </a:rPr>
              <a:t>Developing robust evaluation and accountability arrangements to support a self-improving system</a:t>
            </a:r>
          </a:p>
          <a:p>
            <a:pPr algn="ctr">
              <a:lnSpc>
                <a:spcPct val="200000"/>
              </a:lnSpc>
            </a:pPr>
            <a:r>
              <a:rPr lang="en-GB" sz="3600" b="1" dirty="0">
                <a:solidFill>
                  <a:schemeClr val="bg1"/>
                </a:solidFill>
                <a:latin typeface="Frutiger 65" charset="0"/>
                <a:ea typeface="Frutiger 65" charset="0"/>
                <a:cs typeface="Frutiger 65" charset="0"/>
              </a:rPr>
              <a:t>Primary Conference </a:t>
            </a:r>
          </a:p>
        </p:txBody>
      </p:sp>
      <p:sp>
        <p:nvSpPr>
          <p:cNvPr id="6" name="Blwch Testun 5"/>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7" name="Blwch Testun 6"/>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spTree>
    <p:extLst>
      <p:ext uri="{BB962C8B-B14F-4D97-AF65-F5344CB8AC3E}">
        <p14:creationId xmlns:p14="http://schemas.microsoft.com/office/powerpoint/2010/main" val="1274525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312551-1693-4B7B-9717-1234C601C182}"/>
              </a:ext>
            </a:extLst>
          </p:cNvPr>
          <p:cNvSpPr>
            <a:spLocks noGrp="1"/>
          </p:cNvSpPr>
          <p:nvPr>
            <p:ph idx="1"/>
          </p:nvPr>
        </p:nvSpPr>
        <p:spPr>
          <a:xfrm>
            <a:off x="457200" y="1498760"/>
            <a:ext cx="8229600" cy="3271029"/>
          </a:xfrm>
        </p:spPr>
        <p:txBody>
          <a:bodyPr/>
          <a:lstStyle/>
          <a:p>
            <a:pPr lvl="0"/>
            <a:r>
              <a:rPr lang="nb-NO" sz="1800" dirty="0">
                <a:solidFill>
                  <a:schemeClr val="bg1"/>
                </a:solidFill>
                <a:latin typeface="Frutiger 65"/>
                <a:cs typeface="Calibri" panose="020F0502020204030204" pitchFamily="34" charset="0"/>
              </a:rPr>
              <a:t>Consider use of a «</a:t>
            </a:r>
            <a:r>
              <a:rPr lang="nb-NO" sz="1800" b="1" dirty="0">
                <a:solidFill>
                  <a:schemeClr val="bg1"/>
                </a:solidFill>
                <a:latin typeface="Frutiger 65"/>
                <a:cs typeface="Calibri" panose="020F0502020204030204" pitchFamily="34" charset="0"/>
              </a:rPr>
              <a:t>balanced score card</a:t>
            </a:r>
            <a:r>
              <a:rPr lang="nb-NO" sz="1800" dirty="0">
                <a:solidFill>
                  <a:schemeClr val="bg1"/>
                </a:solidFill>
                <a:latin typeface="Frutiger 65"/>
                <a:cs typeface="Calibri" panose="020F0502020204030204" pitchFamily="34" charset="0"/>
              </a:rPr>
              <a:t>» or «report card» for accountability purposes that recognises and values the wider purposes of schools (eg well-being, global competencies).</a:t>
            </a:r>
          </a:p>
          <a:p>
            <a:pPr marL="82294" indent="0">
              <a:buNone/>
            </a:pPr>
            <a:endParaRPr lang="en-GB" sz="1800" dirty="0">
              <a:solidFill>
                <a:schemeClr val="bg1"/>
              </a:solidFill>
              <a:latin typeface="Frutiger 65"/>
              <a:cs typeface="Calibri" panose="020F0502020204030204" pitchFamily="34" charset="0"/>
            </a:endParaRPr>
          </a:p>
          <a:p>
            <a:pPr lvl="0"/>
            <a:r>
              <a:rPr lang="nb-NO" sz="1800" dirty="0">
                <a:solidFill>
                  <a:schemeClr val="bg1"/>
                </a:solidFill>
                <a:latin typeface="Frutiger 65"/>
                <a:cs typeface="Calibri" panose="020F0502020204030204" pitchFamily="34" charset="0"/>
              </a:rPr>
              <a:t>Systems need to ensure that there is both credible </a:t>
            </a:r>
            <a:r>
              <a:rPr lang="nb-NO" sz="1800" b="1" dirty="0">
                <a:solidFill>
                  <a:schemeClr val="bg1"/>
                </a:solidFill>
                <a:latin typeface="Frutiger 65"/>
                <a:cs typeface="Calibri" panose="020F0502020204030204" pitchFamily="34" charset="0"/>
              </a:rPr>
              <a:t>accountablity</a:t>
            </a:r>
            <a:r>
              <a:rPr lang="nb-NO" sz="1800" dirty="0">
                <a:solidFill>
                  <a:schemeClr val="bg1"/>
                </a:solidFill>
                <a:latin typeface="Frutiger 65"/>
                <a:cs typeface="Calibri" panose="020F0502020204030204" pitchFamily="34" charset="0"/>
              </a:rPr>
              <a:t> and improvement/</a:t>
            </a:r>
            <a:r>
              <a:rPr lang="nb-NO" sz="1800" b="1" dirty="0">
                <a:solidFill>
                  <a:schemeClr val="bg1"/>
                </a:solidFill>
                <a:latin typeface="Frutiger 65"/>
                <a:cs typeface="Calibri" panose="020F0502020204030204" pitchFamily="34" charset="0"/>
              </a:rPr>
              <a:t>capacity building</a:t>
            </a:r>
            <a:r>
              <a:rPr lang="nb-NO" sz="1800" dirty="0">
                <a:solidFill>
                  <a:schemeClr val="bg1"/>
                </a:solidFill>
                <a:latin typeface="Frutiger 65"/>
                <a:cs typeface="Calibri" panose="020F0502020204030204" pitchFamily="34" charset="0"/>
              </a:rPr>
              <a:t>.</a:t>
            </a:r>
            <a:endParaRPr lang="en-GB" sz="1800" dirty="0">
              <a:solidFill>
                <a:schemeClr val="bg1"/>
              </a:solidFill>
              <a:latin typeface="Frutiger 65"/>
              <a:cs typeface="Calibri" panose="020F0502020204030204" pitchFamily="34" charset="0"/>
            </a:endParaRPr>
          </a:p>
          <a:p>
            <a:endParaRPr lang="en-GB" dirty="0">
              <a:solidFill>
                <a:schemeClr val="bg1"/>
              </a:solidFill>
              <a:latin typeface="Frutiger 65"/>
            </a:endParaRPr>
          </a:p>
        </p:txBody>
      </p:sp>
      <p:sp>
        <p:nvSpPr>
          <p:cNvPr id="3" name="Title 2">
            <a:extLst>
              <a:ext uri="{FF2B5EF4-FFF2-40B4-BE49-F238E27FC236}">
                <a16:creationId xmlns:a16="http://schemas.microsoft.com/office/drawing/2014/main" id="{1D87962E-73C6-44A5-AF2D-726287595BA1}"/>
              </a:ext>
            </a:extLst>
          </p:cNvPr>
          <p:cNvSpPr>
            <a:spLocks noGrp="1"/>
          </p:cNvSpPr>
          <p:nvPr>
            <p:ph type="title"/>
          </p:nvPr>
        </p:nvSpPr>
        <p:spPr/>
        <p:txBody>
          <a:bodyPr>
            <a:normAutofit/>
          </a:bodyPr>
          <a:lstStyle/>
          <a:p>
            <a:r>
              <a:rPr lang="en-GB" sz="2700" dirty="0">
                <a:solidFill>
                  <a:schemeClr val="bg1"/>
                </a:solidFill>
                <a:latin typeface="Frutiger 65"/>
                <a:cs typeface="Calibri" panose="020F0502020204030204" pitchFamily="34" charset="0"/>
              </a:rPr>
              <a:t>Lessons Learned from ARC Summit  2017</a:t>
            </a:r>
            <a:endParaRPr lang="en-GB" sz="2700" dirty="0">
              <a:solidFill>
                <a:schemeClr val="bg1"/>
              </a:solidFill>
              <a:latin typeface="Frutiger 65"/>
            </a:endParaRPr>
          </a:p>
        </p:txBody>
      </p:sp>
    </p:spTree>
    <p:extLst>
      <p:ext uri="{BB962C8B-B14F-4D97-AF65-F5344CB8AC3E}">
        <p14:creationId xmlns:p14="http://schemas.microsoft.com/office/powerpoint/2010/main" val="2506387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91522" y="442895"/>
            <a:ext cx="7947794" cy="788973"/>
          </a:xfrm>
        </p:spPr>
        <p:txBody>
          <a:bodyPr>
            <a:normAutofit/>
          </a:bodyPr>
          <a:lstStyle/>
          <a:p>
            <a:pPr marL="82294" indent="0">
              <a:buNone/>
            </a:pPr>
            <a:r>
              <a:rPr lang="en-GB" sz="2700" b="1" dirty="0">
                <a:solidFill>
                  <a:schemeClr val="bg1"/>
                </a:solidFill>
                <a:effectLst>
                  <a:outerShdw blurRad="38100" dist="38100" dir="2700000" algn="tl">
                    <a:srgbClr val="000000">
                      <a:alpha val="43137"/>
                    </a:srgbClr>
                  </a:outerShdw>
                </a:effectLst>
                <a:latin typeface="Frutiger 65"/>
                <a:cs typeface="Calibri" panose="020F0502020204030204" pitchFamily="34" charset="0"/>
              </a:rPr>
              <a:t>The Seven Aspects of Change Management</a:t>
            </a:r>
            <a:endParaRPr lang="en-GB" sz="2700" dirty="0">
              <a:solidFill>
                <a:schemeClr val="bg1"/>
              </a:solidFill>
              <a:latin typeface="Frutiger 65"/>
              <a:cs typeface="Calibri" panose="020F0502020204030204" pitchFamily="34" charset="0"/>
            </a:endParaRPr>
          </a:p>
        </p:txBody>
      </p:sp>
      <p:sp>
        <p:nvSpPr>
          <p:cNvPr id="3" name="TextBox 2">
            <a:extLst>
              <a:ext uri="{FF2B5EF4-FFF2-40B4-BE49-F238E27FC236}">
                <a16:creationId xmlns:a16="http://schemas.microsoft.com/office/drawing/2014/main" id="{12652534-E4C1-4E4E-A562-F2B5A7B2B72E}"/>
              </a:ext>
            </a:extLst>
          </p:cNvPr>
          <p:cNvSpPr txBox="1"/>
          <p:nvPr/>
        </p:nvSpPr>
        <p:spPr>
          <a:xfrm>
            <a:off x="751276" y="1312114"/>
            <a:ext cx="7641473" cy="3393235"/>
          </a:xfrm>
          <a:prstGeom prst="rect">
            <a:avLst/>
          </a:prstGeom>
          <a:noFill/>
        </p:spPr>
        <p:txBody>
          <a:bodyPr wrap="square" lIns="68579" tIns="34289" rIns="68579" bIns="34289" rtlCol="0">
            <a:spAutoFit/>
          </a:bodyPr>
          <a:lstStyle/>
          <a:p>
            <a:pPr marL="342900" indent="-342900">
              <a:lnSpc>
                <a:spcPct val="150000"/>
              </a:lnSpc>
              <a:buClr>
                <a:schemeClr val="bg1"/>
              </a:buClr>
              <a:buFont typeface="+mj-lt"/>
              <a:buAutoNum type="arabicPeriod"/>
            </a:pPr>
            <a:r>
              <a:rPr lang="en-GB" sz="1800" dirty="0">
                <a:solidFill>
                  <a:schemeClr val="bg1"/>
                </a:solidFill>
                <a:latin typeface="Frutiger 65"/>
                <a:cs typeface="Calibri" panose="020F0502020204030204" pitchFamily="34" charset="0"/>
              </a:rPr>
              <a:t>Perceived need (or burning platform)</a:t>
            </a:r>
          </a:p>
          <a:p>
            <a:pPr marL="342900" indent="-342900">
              <a:lnSpc>
                <a:spcPct val="150000"/>
              </a:lnSpc>
              <a:buClr>
                <a:schemeClr val="bg1"/>
              </a:buClr>
              <a:buFont typeface="+mj-lt"/>
              <a:buAutoNum type="arabicPeriod"/>
            </a:pPr>
            <a:r>
              <a:rPr lang="en-GB" sz="1800" dirty="0">
                <a:solidFill>
                  <a:schemeClr val="bg1"/>
                </a:solidFill>
                <a:latin typeface="Frutiger 65"/>
                <a:cs typeface="Calibri" panose="020F0502020204030204" pitchFamily="34" charset="0"/>
              </a:rPr>
              <a:t>Compelling narrative</a:t>
            </a:r>
          </a:p>
          <a:p>
            <a:pPr marL="342900" indent="-342900">
              <a:lnSpc>
                <a:spcPct val="150000"/>
              </a:lnSpc>
              <a:buClr>
                <a:schemeClr val="bg1"/>
              </a:buClr>
              <a:buFont typeface="+mj-lt"/>
              <a:buAutoNum type="arabicPeriod"/>
            </a:pPr>
            <a:r>
              <a:rPr lang="en-GB" sz="1800" dirty="0">
                <a:solidFill>
                  <a:schemeClr val="bg1"/>
                </a:solidFill>
                <a:latin typeface="Frutiger 65"/>
                <a:cs typeface="Calibri" panose="020F0502020204030204" pitchFamily="34" charset="0"/>
              </a:rPr>
              <a:t>Invitation to participate and to help to shape the change (ongoing)</a:t>
            </a:r>
          </a:p>
          <a:p>
            <a:pPr marL="342900" indent="-342900">
              <a:lnSpc>
                <a:spcPct val="150000"/>
              </a:lnSpc>
              <a:buClr>
                <a:schemeClr val="bg1"/>
              </a:buClr>
              <a:buFont typeface="+mj-lt"/>
              <a:buAutoNum type="arabicPeriod"/>
            </a:pPr>
            <a:r>
              <a:rPr lang="en-GB" sz="1800" dirty="0">
                <a:solidFill>
                  <a:schemeClr val="bg1"/>
                </a:solidFill>
                <a:latin typeface="Frutiger 65"/>
                <a:cs typeface="Calibri" panose="020F0502020204030204" pitchFamily="34" charset="0"/>
              </a:rPr>
              <a:t>A clear strategy focusing on impact.</a:t>
            </a:r>
          </a:p>
          <a:p>
            <a:pPr marL="342900" indent="-342900">
              <a:lnSpc>
                <a:spcPct val="150000"/>
              </a:lnSpc>
              <a:buClr>
                <a:schemeClr val="bg1"/>
              </a:buClr>
              <a:buFont typeface="+mj-lt"/>
              <a:buAutoNum type="arabicPeriod"/>
            </a:pPr>
            <a:r>
              <a:rPr lang="en-GB" sz="1800" dirty="0">
                <a:solidFill>
                  <a:schemeClr val="bg1"/>
                </a:solidFill>
                <a:latin typeface="Frutiger 65"/>
                <a:cs typeface="Calibri" panose="020F0502020204030204" pitchFamily="34" charset="0"/>
              </a:rPr>
              <a:t>Peer support and pressure</a:t>
            </a:r>
          </a:p>
          <a:p>
            <a:pPr marL="342900" indent="-342900">
              <a:lnSpc>
                <a:spcPct val="150000"/>
              </a:lnSpc>
              <a:buClr>
                <a:schemeClr val="bg1"/>
              </a:buClr>
              <a:buFont typeface="+mj-lt"/>
              <a:buAutoNum type="arabicPeriod"/>
            </a:pPr>
            <a:r>
              <a:rPr lang="en-GB" sz="1800" dirty="0">
                <a:solidFill>
                  <a:schemeClr val="bg1"/>
                </a:solidFill>
                <a:latin typeface="Frutiger 65"/>
                <a:cs typeface="Calibri" panose="020F0502020204030204" pitchFamily="34" charset="0"/>
              </a:rPr>
              <a:t>Resource and capacity-building (time, professional development, mentoring)</a:t>
            </a:r>
          </a:p>
          <a:p>
            <a:pPr marL="342900" indent="-342900">
              <a:lnSpc>
                <a:spcPct val="150000"/>
              </a:lnSpc>
              <a:buClr>
                <a:schemeClr val="bg1"/>
              </a:buClr>
              <a:buFont typeface="+mj-lt"/>
              <a:buAutoNum type="arabicPeriod"/>
            </a:pPr>
            <a:r>
              <a:rPr lang="en-GB" sz="1800" dirty="0">
                <a:solidFill>
                  <a:schemeClr val="bg1"/>
                </a:solidFill>
                <a:latin typeface="Frutiger 65"/>
                <a:cs typeface="Calibri" panose="020F0502020204030204" pitchFamily="34" charset="0"/>
              </a:rPr>
              <a:t>Consequences if the change is ignored.</a:t>
            </a:r>
          </a:p>
        </p:txBody>
      </p:sp>
    </p:spTree>
    <p:extLst>
      <p:ext uri="{BB962C8B-B14F-4D97-AF65-F5344CB8AC3E}">
        <p14:creationId xmlns:p14="http://schemas.microsoft.com/office/powerpoint/2010/main" val="1821223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ABFAF87-260B-4651-91D4-4F0F19740382}"/>
              </a:ext>
            </a:extLst>
          </p:cNvPr>
          <p:cNvSpPr>
            <a:spLocks noGrp="1"/>
          </p:cNvSpPr>
          <p:nvPr>
            <p:ph idx="1"/>
          </p:nvPr>
        </p:nvSpPr>
        <p:spPr>
          <a:xfrm>
            <a:off x="407194" y="932404"/>
            <a:ext cx="8229600" cy="3394472"/>
          </a:xfrm>
        </p:spPr>
        <p:txBody>
          <a:bodyPr/>
          <a:lstStyle/>
          <a:p>
            <a:pPr marL="82294" indent="0">
              <a:buNone/>
            </a:pPr>
            <a:endParaRPr lang="en-GB" dirty="0">
              <a:solidFill>
                <a:schemeClr val="bg1"/>
              </a:solidFill>
            </a:endParaRPr>
          </a:p>
          <a:p>
            <a:pPr marL="468047" indent="-385754">
              <a:buFont typeface="+mj-lt"/>
              <a:buAutoNum type="arabicPeriod"/>
            </a:pPr>
            <a:r>
              <a:rPr lang="en-GB" sz="1800" dirty="0">
                <a:solidFill>
                  <a:schemeClr val="bg1"/>
                </a:solidFill>
                <a:latin typeface="Frutiger 65"/>
                <a:cs typeface="Calibri" panose="020F0502020204030204" pitchFamily="34" charset="0"/>
              </a:rPr>
              <a:t>Collaborative design (addressing key purposes, workload/bureaucracy, unintended consequences and realistic timelines).</a:t>
            </a:r>
          </a:p>
          <a:p>
            <a:pPr marL="468047" indent="-385754">
              <a:buFont typeface="+mj-lt"/>
              <a:buAutoNum type="arabicPeriod"/>
            </a:pPr>
            <a:endParaRPr lang="en-GB" sz="1800" b="1" dirty="0">
              <a:solidFill>
                <a:schemeClr val="bg1"/>
              </a:solidFill>
              <a:latin typeface="Frutiger 65"/>
              <a:cs typeface="Calibri" panose="020F0502020204030204" pitchFamily="34" charset="0"/>
            </a:endParaRPr>
          </a:p>
          <a:p>
            <a:pPr marL="425186" indent="-342892">
              <a:buFont typeface="+mj-lt"/>
              <a:buAutoNum type="arabicPeriod"/>
            </a:pPr>
            <a:r>
              <a:rPr lang="en-GB" sz="1800" dirty="0" err="1">
                <a:solidFill>
                  <a:schemeClr val="bg1"/>
                </a:solidFill>
                <a:latin typeface="Frutiger 65"/>
                <a:cs typeface="Calibri" panose="020F0502020204030204" pitchFamily="34" charset="0"/>
              </a:rPr>
              <a:t>Incentify</a:t>
            </a:r>
            <a:r>
              <a:rPr lang="en-GB" sz="1800" dirty="0">
                <a:solidFill>
                  <a:schemeClr val="bg1"/>
                </a:solidFill>
                <a:latin typeface="Frutiger 65"/>
                <a:cs typeface="Calibri" panose="020F0502020204030204" pitchFamily="34" charset="0"/>
              </a:rPr>
              <a:t> school to school collaboration.  </a:t>
            </a:r>
          </a:p>
          <a:p>
            <a:pPr marL="82294" indent="0">
              <a:buNone/>
            </a:pPr>
            <a:endParaRPr lang="en-GB" sz="1800" dirty="0">
              <a:solidFill>
                <a:schemeClr val="bg1"/>
              </a:solidFill>
              <a:latin typeface="Frutiger 65"/>
            </a:endParaRPr>
          </a:p>
          <a:p>
            <a:pPr marL="468047" indent="-385754">
              <a:buFont typeface="+mj-lt"/>
              <a:buAutoNum type="arabicPeriod" startAt="3"/>
            </a:pPr>
            <a:r>
              <a:rPr lang="en-GB" sz="1800" dirty="0">
                <a:solidFill>
                  <a:schemeClr val="bg1"/>
                </a:solidFill>
                <a:latin typeface="Frutiger 65"/>
                <a:cs typeface="Calibri" panose="020F0502020204030204" pitchFamily="34" charset="0"/>
              </a:rPr>
              <a:t>Recognise and celebrate sustainable outcomes rather than “quick wins”.  </a:t>
            </a:r>
          </a:p>
          <a:p>
            <a:pPr marL="468047" indent="-385754">
              <a:buFont typeface="+mj-lt"/>
              <a:buAutoNum type="arabicPeriod" startAt="3"/>
            </a:pPr>
            <a:endParaRPr lang="en-GB" sz="1800" dirty="0">
              <a:solidFill>
                <a:schemeClr val="bg1"/>
              </a:solidFill>
              <a:latin typeface="Frutiger 65"/>
              <a:cs typeface="Calibri" panose="020F0502020204030204" pitchFamily="34" charset="0"/>
            </a:endParaRPr>
          </a:p>
          <a:p>
            <a:pPr marL="425186" indent="-342892">
              <a:buFont typeface="+mj-lt"/>
              <a:buAutoNum type="arabicPeriod" startAt="3"/>
            </a:pPr>
            <a:r>
              <a:rPr lang="en-GB" sz="1800" dirty="0">
                <a:solidFill>
                  <a:schemeClr val="bg1"/>
                </a:solidFill>
                <a:latin typeface="Frutiger 65"/>
                <a:cs typeface="Calibri" panose="020F0502020204030204" pitchFamily="34" charset="0"/>
              </a:rPr>
              <a:t>Address capacity-building. </a:t>
            </a:r>
          </a:p>
          <a:p>
            <a:pPr marL="425186" indent="-342892">
              <a:buFont typeface="+mj-lt"/>
              <a:buAutoNum type="arabicPeriod"/>
            </a:pPr>
            <a:endParaRPr lang="en-GB" sz="1800" dirty="0">
              <a:solidFill>
                <a:schemeClr val="bg1"/>
              </a:solidFill>
              <a:latin typeface="Calibri" panose="020F0502020204030204" pitchFamily="34" charset="0"/>
              <a:cs typeface="Calibri" panose="020F0502020204030204" pitchFamily="34" charset="0"/>
            </a:endParaRPr>
          </a:p>
          <a:p>
            <a:pPr marL="468047" indent="-385754">
              <a:buFont typeface="+mj-lt"/>
              <a:buAutoNum type="arabicPeriod"/>
            </a:pPr>
            <a:endParaRPr lang="en-GB" dirty="0">
              <a:solidFill>
                <a:schemeClr val="bg1"/>
              </a:solidFill>
            </a:endParaRPr>
          </a:p>
          <a:p>
            <a:endParaRPr lang="en-GB" dirty="0">
              <a:solidFill>
                <a:schemeClr val="bg1"/>
              </a:solidFill>
            </a:endParaRPr>
          </a:p>
        </p:txBody>
      </p:sp>
      <p:sp>
        <p:nvSpPr>
          <p:cNvPr id="3" name="Title 2">
            <a:extLst>
              <a:ext uri="{FF2B5EF4-FFF2-40B4-BE49-F238E27FC236}">
                <a16:creationId xmlns:a16="http://schemas.microsoft.com/office/drawing/2014/main" id="{26E059C1-2DA6-4A03-B431-FC12AC4A19EE}"/>
              </a:ext>
            </a:extLst>
          </p:cNvPr>
          <p:cNvSpPr>
            <a:spLocks noGrp="1"/>
          </p:cNvSpPr>
          <p:nvPr>
            <p:ph type="title"/>
          </p:nvPr>
        </p:nvSpPr>
        <p:spPr>
          <a:xfrm>
            <a:off x="628650" y="273844"/>
            <a:ext cx="8412111" cy="994172"/>
          </a:xfrm>
        </p:spPr>
        <p:txBody>
          <a:bodyPr>
            <a:normAutofit fontScale="90000"/>
          </a:bodyPr>
          <a:lstStyle/>
          <a:p>
            <a:br>
              <a:rPr lang="en-GB" b="1" dirty="0">
                <a:solidFill>
                  <a:schemeClr val="bg1"/>
                </a:solidFill>
                <a:effectLst/>
                <a:latin typeface="Frutiger 65"/>
                <a:cs typeface="Calibri" panose="020F0502020204030204" pitchFamily="34" charset="0"/>
              </a:rPr>
            </a:br>
            <a:r>
              <a:rPr lang="en-GB" sz="3000" b="1" dirty="0">
                <a:solidFill>
                  <a:schemeClr val="bg1"/>
                </a:solidFill>
                <a:latin typeface="Frutiger 65"/>
                <a:cs typeface="Calibri" panose="020F0502020204030204" pitchFamily="34" charset="0"/>
              </a:rPr>
              <a:t>Five key aspects of an effective accountability system</a:t>
            </a:r>
            <a:br>
              <a:rPr lang="en-GB" b="1" dirty="0">
                <a:solidFill>
                  <a:schemeClr val="bg1"/>
                </a:solidFill>
                <a:effectLst>
                  <a:outerShdw blurRad="38100" dist="38100" dir="2700000" algn="tl">
                    <a:srgbClr val="000000">
                      <a:alpha val="43137"/>
                    </a:srgbClr>
                  </a:outerShdw>
                </a:effectLst>
                <a:latin typeface="Frutiger 65"/>
              </a:rPr>
            </a:br>
            <a:endParaRPr lang="en-GB" b="1" dirty="0">
              <a:solidFill>
                <a:schemeClr val="bg1"/>
              </a:solidFill>
              <a:effectLst>
                <a:outerShdw blurRad="38100" dist="38100" dir="2700000" algn="tl">
                  <a:srgbClr val="000000">
                    <a:alpha val="43137"/>
                  </a:srgbClr>
                </a:outerShdw>
              </a:effectLst>
              <a:latin typeface="Frutiger 65"/>
            </a:endParaRPr>
          </a:p>
        </p:txBody>
      </p:sp>
    </p:spTree>
    <p:extLst>
      <p:ext uri="{BB962C8B-B14F-4D97-AF65-F5344CB8AC3E}">
        <p14:creationId xmlns:p14="http://schemas.microsoft.com/office/powerpoint/2010/main" val="3112541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0D541DA-850F-41A8-9BDD-9994BA33393E}"/>
              </a:ext>
            </a:extLst>
          </p:cNvPr>
          <p:cNvSpPr>
            <a:spLocks noGrp="1"/>
          </p:cNvSpPr>
          <p:nvPr>
            <p:ph idx="1"/>
          </p:nvPr>
        </p:nvSpPr>
        <p:spPr>
          <a:xfrm>
            <a:off x="457200" y="1653922"/>
            <a:ext cx="8229600" cy="3394472"/>
          </a:xfrm>
        </p:spPr>
        <p:txBody>
          <a:bodyPr/>
          <a:lstStyle/>
          <a:p>
            <a:pPr marL="82294" indent="0">
              <a:buNone/>
            </a:pPr>
            <a:r>
              <a:rPr lang="en-GB" sz="1800" dirty="0">
                <a:solidFill>
                  <a:schemeClr val="bg1"/>
                </a:solidFill>
                <a:latin typeface="Frutiger 65"/>
                <a:cs typeface="Calibri" panose="020F0502020204030204" pitchFamily="34" charset="0"/>
              </a:rPr>
              <a:t>“</a:t>
            </a:r>
            <a:r>
              <a:rPr lang="en-GB" sz="1800" i="1" dirty="0">
                <a:solidFill>
                  <a:schemeClr val="bg1"/>
                </a:solidFill>
                <a:latin typeface="Frutiger 65"/>
                <a:cs typeface="Calibri" panose="020F0502020204030204" pitchFamily="34" charset="0"/>
              </a:rPr>
              <a:t>exhausted, discouraged teachers and leaders, stretched on the rack of contract accountability but not given the capacity – the time, resources or support – to make any of this really work. Policymakers are left scratching their heads, wondering why change is so resistant to their will</a:t>
            </a:r>
            <a:r>
              <a:rPr lang="en-GB" sz="1800" dirty="0">
                <a:solidFill>
                  <a:schemeClr val="bg1"/>
                </a:solidFill>
                <a:latin typeface="Frutiger 65"/>
                <a:cs typeface="Calibri" panose="020F0502020204030204" pitchFamily="34" charset="0"/>
              </a:rPr>
              <a:t>”  </a:t>
            </a:r>
          </a:p>
          <a:p>
            <a:endParaRPr lang="en-GB" dirty="0">
              <a:solidFill>
                <a:schemeClr val="bg1"/>
              </a:solidFill>
              <a:latin typeface="Frutiger 65"/>
            </a:endParaRPr>
          </a:p>
          <a:p>
            <a:pPr marL="82294" indent="0">
              <a:buNone/>
            </a:pPr>
            <a:r>
              <a:rPr lang="en-GB" sz="1800" b="1" dirty="0">
                <a:solidFill>
                  <a:schemeClr val="bg1"/>
                </a:solidFill>
                <a:latin typeface="Frutiger 65"/>
                <a:cs typeface="Calibri" panose="020F0502020204030204" pitchFamily="34" charset="0"/>
              </a:rPr>
              <a:t>Steve Munby and Michael Fullan, “Inside Out and Downside Up” 2016.    </a:t>
            </a:r>
          </a:p>
        </p:txBody>
      </p:sp>
      <p:sp>
        <p:nvSpPr>
          <p:cNvPr id="3" name="Title 2">
            <a:extLst>
              <a:ext uri="{FF2B5EF4-FFF2-40B4-BE49-F238E27FC236}">
                <a16:creationId xmlns:a16="http://schemas.microsoft.com/office/drawing/2014/main" id="{8EC4BFB8-A437-4355-AF4B-722877C76DB4}"/>
              </a:ext>
            </a:extLst>
          </p:cNvPr>
          <p:cNvSpPr>
            <a:spLocks noGrp="1"/>
          </p:cNvSpPr>
          <p:nvPr>
            <p:ph type="title"/>
          </p:nvPr>
        </p:nvSpPr>
        <p:spPr/>
        <p:txBody>
          <a:bodyPr>
            <a:noAutofit/>
          </a:bodyPr>
          <a:lstStyle/>
          <a:p>
            <a:r>
              <a:rPr lang="en-GB" sz="2700" b="1" dirty="0">
                <a:solidFill>
                  <a:schemeClr val="bg1"/>
                </a:solidFill>
                <a:latin typeface="Frutiger 65"/>
                <a:cs typeface="Calibri" panose="020F0502020204030204" pitchFamily="34" charset="0"/>
              </a:rPr>
              <a:t>Too often the end result of high stakes external accountability is:</a:t>
            </a:r>
          </a:p>
        </p:txBody>
      </p:sp>
    </p:spTree>
    <p:extLst>
      <p:ext uri="{BB962C8B-B14F-4D97-AF65-F5344CB8AC3E}">
        <p14:creationId xmlns:p14="http://schemas.microsoft.com/office/powerpoint/2010/main" val="9795034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ABFAF87-260B-4651-91D4-4F0F19740382}"/>
              </a:ext>
            </a:extLst>
          </p:cNvPr>
          <p:cNvSpPr>
            <a:spLocks noGrp="1"/>
          </p:cNvSpPr>
          <p:nvPr>
            <p:ph idx="1"/>
          </p:nvPr>
        </p:nvSpPr>
        <p:spPr>
          <a:xfrm>
            <a:off x="457200" y="1253872"/>
            <a:ext cx="8229600" cy="3394472"/>
          </a:xfrm>
        </p:spPr>
        <p:txBody>
          <a:bodyPr>
            <a:normAutofit/>
          </a:bodyPr>
          <a:lstStyle/>
          <a:p>
            <a:pPr marL="82294" indent="0">
              <a:buNone/>
            </a:pPr>
            <a:endParaRPr lang="en-GB" sz="1800" dirty="0">
              <a:solidFill>
                <a:schemeClr val="bg1"/>
              </a:solidFill>
              <a:latin typeface="Calibri" panose="020F0502020204030204" pitchFamily="34" charset="0"/>
              <a:cs typeface="Calibri" panose="020F0502020204030204" pitchFamily="34" charset="0"/>
            </a:endParaRPr>
          </a:p>
          <a:p>
            <a:pPr marL="425186" indent="-342892">
              <a:buFont typeface="+mj-lt"/>
              <a:buAutoNum type="arabicPeriod" startAt="5"/>
            </a:pPr>
            <a:r>
              <a:rPr lang="en-GB" sz="1800" dirty="0">
                <a:solidFill>
                  <a:schemeClr val="bg1"/>
                </a:solidFill>
                <a:latin typeface="Frutiger 65"/>
                <a:cs typeface="Calibri" panose="020F0502020204030204" pitchFamily="34" charset="0"/>
              </a:rPr>
              <a:t>The need for ownership at local level. Leadership is crucial.</a:t>
            </a:r>
          </a:p>
        </p:txBody>
      </p:sp>
      <p:sp>
        <p:nvSpPr>
          <p:cNvPr id="3" name="Title 2">
            <a:extLst>
              <a:ext uri="{FF2B5EF4-FFF2-40B4-BE49-F238E27FC236}">
                <a16:creationId xmlns:a16="http://schemas.microsoft.com/office/drawing/2014/main" id="{26E059C1-2DA6-4A03-B431-FC12AC4A19EE}"/>
              </a:ext>
            </a:extLst>
          </p:cNvPr>
          <p:cNvSpPr>
            <a:spLocks noGrp="1"/>
          </p:cNvSpPr>
          <p:nvPr>
            <p:ph type="title"/>
          </p:nvPr>
        </p:nvSpPr>
        <p:spPr/>
        <p:txBody>
          <a:bodyPr>
            <a:normAutofit fontScale="90000"/>
          </a:bodyPr>
          <a:lstStyle/>
          <a:p>
            <a:br>
              <a:rPr lang="en-GB" dirty="0">
                <a:solidFill>
                  <a:schemeClr val="bg1"/>
                </a:solidFill>
                <a:effectLst/>
                <a:latin typeface="Frutiger 65"/>
                <a:cs typeface="Calibri" panose="020F0502020204030204" pitchFamily="34" charset="0"/>
              </a:rPr>
            </a:br>
            <a:r>
              <a:rPr lang="en-GB" sz="3000" b="1" dirty="0">
                <a:solidFill>
                  <a:schemeClr val="bg1"/>
                </a:solidFill>
                <a:latin typeface="Frutiger 65"/>
                <a:cs typeface="Calibri" panose="020F0502020204030204" pitchFamily="34" charset="0"/>
              </a:rPr>
              <a:t>Five key aspects of an effective accountability system</a:t>
            </a:r>
            <a:br>
              <a:rPr lang="en-GB" dirty="0">
                <a:solidFill>
                  <a:schemeClr val="bg1"/>
                </a:solidFill>
                <a:effectLst/>
                <a:latin typeface="Frutiger 65"/>
              </a:rPr>
            </a:br>
            <a:endParaRPr lang="en-GB" dirty="0">
              <a:solidFill>
                <a:schemeClr val="bg1"/>
              </a:solidFill>
              <a:latin typeface="Frutiger 65"/>
            </a:endParaRPr>
          </a:p>
        </p:txBody>
      </p:sp>
    </p:spTree>
    <p:extLst>
      <p:ext uri="{BB962C8B-B14F-4D97-AF65-F5344CB8AC3E}">
        <p14:creationId xmlns:p14="http://schemas.microsoft.com/office/powerpoint/2010/main" val="3858293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1B40997-F735-4A08-AF90-EECB21A54675}"/>
              </a:ext>
            </a:extLst>
          </p:cNvPr>
          <p:cNvSpPr>
            <a:spLocks noGrp="1"/>
          </p:cNvSpPr>
          <p:nvPr>
            <p:ph idx="1"/>
          </p:nvPr>
        </p:nvSpPr>
        <p:spPr>
          <a:xfrm>
            <a:off x="335280" y="1694975"/>
            <a:ext cx="8351520" cy="3217689"/>
          </a:xfrm>
        </p:spPr>
        <p:txBody>
          <a:bodyPr/>
          <a:lstStyle/>
          <a:p>
            <a:pPr marL="82294" indent="0">
              <a:buNone/>
            </a:pPr>
            <a:r>
              <a:rPr lang="en-US" sz="1800" dirty="0">
                <a:solidFill>
                  <a:schemeClr val="bg1"/>
                </a:solidFill>
                <a:latin typeface="Frutiger 65"/>
                <a:cs typeface="Calibri" panose="020F0502020204030204" pitchFamily="34" charset="0"/>
              </a:rPr>
              <a:t>“</a:t>
            </a:r>
            <a:r>
              <a:rPr lang="en-US" sz="1800" i="1" dirty="0">
                <a:solidFill>
                  <a:schemeClr val="bg1"/>
                </a:solidFill>
                <a:latin typeface="Frutiger 65"/>
                <a:cs typeface="Calibri" panose="020F0502020204030204" pitchFamily="34" charset="0"/>
              </a:rPr>
              <a:t>The idea is ..to change the game from compliance to purposeful focus. It is the responsibility of leaders to shape the culture and to ensure that although they take account of the external national accountability requirements, they develop an internal, collective accountability system that leads to the right outcomes</a:t>
            </a:r>
            <a:r>
              <a:rPr lang="en-GB" sz="1800" i="1" dirty="0">
                <a:solidFill>
                  <a:schemeClr val="bg1"/>
                </a:solidFill>
                <a:latin typeface="Frutiger 65"/>
                <a:cs typeface="Calibri" panose="020F0502020204030204" pitchFamily="34" charset="0"/>
              </a:rPr>
              <a:t>?</a:t>
            </a:r>
            <a:r>
              <a:rPr lang="en-GB" sz="1800" dirty="0">
                <a:solidFill>
                  <a:schemeClr val="bg1"/>
                </a:solidFill>
                <a:latin typeface="Frutiger 65"/>
                <a:cs typeface="Calibri" panose="020F0502020204030204" pitchFamily="34" charset="0"/>
              </a:rPr>
              <a:t>”  </a:t>
            </a:r>
          </a:p>
          <a:p>
            <a:pPr marL="82294" indent="0">
              <a:buNone/>
            </a:pPr>
            <a:endParaRPr lang="en-GB" sz="1800" dirty="0">
              <a:solidFill>
                <a:schemeClr val="bg1"/>
              </a:solidFill>
              <a:latin typeface="Frutiger 65"/>
              <a:cs typeface="Calibri" panose="020F0502020204030204" pitchFamily="34" charset="0"/>
            </a:endParaRPr>
          </a:p>
          <a:p>
            <a:pPr marL="82294" indent="0">
              <a:buNone/>
            </a:pPr>
            <a:r>
              <a:rPr lang="en-GB" sz="1800" b="1" dirty="0">
                <a:solidFill>
                  <a:schemeClr val="bg1"/>
                </a:solidFill>
                <a:latin typeface="Frutiger 65"/>
                <a:cs typeface="Calibri" panose="020F0502020204030204" pitchFamily="34" charset="0"/>
              </a:rPr>
              <a:t>Steve Munby and Michael Fullan, “Inside Out and Downside Up” 2016.    </a:t>
            </a:r>
          </a:p>
        </p:txBody>
      </p:sp>
      <p:sp>
        <p:nvSpPr>
          <p:cNvPr id="3" name="Title 2">
            <a:extLst>
              <a:ext uri="{FF2B5EF4-FFF2-40B4-BE49-F238E27FC236}">
                <a16:creationId xmlns:a16="http://schemas.microsoft.com/office/drawing/2014/main" id="{D2199C14-C26E-42DC-9816-8C5571E957F7}"/>
              </a:ext>
            </a:extLst>
          </p:cNvPr>
          <p:cNvSpPr>
            <a:spLocks noGrp="1"/>
          </p:cNvSpPr>
          <p:nvPr>
            <p:ph type="title"/>
          </p:nvPr>
        </p:nvSpPr>
        <p:spPr>
          <a:xfrm>
            <a:off x="457200" y="305039"/>
            <a:ext cx="8229600" cy="857250"/>
          </a:xfrm>
        </p:spPr>
        <p:txBody>
          <a:bodyPr>
            <a:normAutofit/>
          </a:bodyPr>
          <a:lstStyle/>
          <a:p>
            <a:r>
              <a:rPr lang="en-GB" sz="2700" b="1" dirty="0">
                <a:solidFill>
                  <a:schemeClr val="bg1"/>
                </a:solidFill>
                <a:latin typeface="Frutiger 65"/>
                <a:cs typeface="Calibri" panose="020F0502020204030204" pitchFamily="34" charset="0"/>
              </a:rPr>
              <a:t>Leaders “make the weather” in their own context</a:t>
            </a:r>
          </a:p>
        </p:txBody>
      </p:sp>
    </p:spTree>
    <p:extLst>
      <p:ext uri="{BB962C8B-B14F-4D97-AF65-F5344CB8AC3E}">
        <p14:creationId xmlns:p14="http://schemas.microsoft.com/office/powerpoint/2010/main" val="18045569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6C5DAD1-CD19-664E-9E23-3326A3F00C4C}"/>
              </a:ext>
            </a:extLst>
          </p:cNvPr>
          <p:cNvSpPr>
            <a:spLocks noGrp="1"/>
          </p:cNvSpPr>
          <p:nvPr>
            <p:ph idx="1"/>
          </p:nvPr>
        </p:nvSpPr>
        <p:spPr/>
        <p:txBody>
          <a:bodyPr/>
          <a:lstStyle/>
          <a:p>
            <a:pPr marL="0" indent="0">
              <a:buNone/>
            </a:pPr>
            <a:endParaRPr lang="en-GB" i="1" dirty="0">
              <a:solidFill>
                <a:schemeClr val="bg1"/>
              </a:solidFill>
            </a:endParaRPr>
          </a:p>
          <a:p>
            <a:endParaRPr lang="en-GB" i="1" dirty="0">
              <a:solidFill>
                <a:schemeClr val="bg1"/>
              </a:solidFill>
            </a:endParaRPr>
          </a:p>
          <a:p>
            <a:pPr marL="82294" indent="0">
              <a:buNone/>
            </a:pPr>
            <a:r>
              <a:rPr lang="en-GB" i="1" dirty="0">
                <a:solidFill>
                  <a:schemeClr val="bg1"/>
                </a:solidFill>
                <a:latin typeface="Frutiger 65"/>
              </a:rPr>
              <a:t>“It is neither natural nor effective to motivate humans through surveillance……The tools of a accountability are not instruments to be wielded but cultures to be built”</a:t>
            </a:r>
          </a:p>
          <a:p>
            <a:pPr marL="82294" indent="0">
              <a:buNone/>
            </a:pPr>
            <a:endParaRPr lang="en-GB" i="1" dirty="0">
              <a:solidFill>
                <a:schemeClr val="bg1"/>
              </a:solidFill>
              <a:latin typeface="Frutiger 65"/>
            </a:endParaRPr>
          </a:p>
          <a:p>
            <a:pPr marL="82294" indent="0">
              <a:buNone/>
            </a:pPr>
            <a:r>
              <a:rPr lang="en-GB" dirty="0">
                <a:solidFill>
                  <a:schemeClr val="bg1"/>
                </a:solidFill>
                <a:latin typeface="Frutiger 65"/>
              </a:rPr>
              <a:t>Michael Fullan</a:t>
            </a:r>
            <a:endParaRPr lang="en-US" dirty="0">
              <a:solidFill>
                <a:schemeClr val="bg1"/>
              </a:solidFill>
              <a:latin typeface="Frutiger 65"/>
            </a:endParaRPr>
          </a:p>
        </p:txBody>
      </p:sp>
      <p:sp>
        <p:nvSpPr>
          <p:cNvPr id="3" name="Title 2">
            <a:extLst>
              <a:ext uri="{FF2B5EF4-FFF2-40B4-BE49-F238E27FC236}">
                <a16:creationId xmlns:a16="http://schemas.microsoft.com/office/drawing/2014/main" id="{F00E1508-CEE7-164C-A195-C191C6859120}"/>
              </a:ext>
            </a:extLst>
          </p:cNvPr>
          <p:cNvSpPr>
            <a:spLocks noGrp="1"/>
          </p:cNvSpPr>
          <p:nvPr>
            <p:ph type="title"/>
          </p:nvPr>
        </p:nvSpPr>
        <p:spPr>
          <a:xfrm>
            <a:off x="628649" y="273844"/>
            <a:ext cx="8389515" cy="994172"/>
          </a:xfrm>
        </p:spPr>
        <p:txBody>
          <a:bodyPr/>
          <a:lstStyle/>
          <a:p>
            <a:r>
              <a:rPr lang="en-GB" b="1" dirty="0">
                <a:solidFill>
                  <a:schemeClr val="bg1"/>
                </a:solidFill>
                <a:latin typeface="Frutiger 65"/>
              </a:rPr>
              <a:t>Surveillance or Collective Accountability </a:t>
            </a:r>
            <a:endParaRPr lang="en-US" b="1" dirty="0">
              <a:solidFill>
                <a:schemeClr val="bg1"/>
              </a:solidFill>
              <a:latin typeface="Frutiger 65"/>
            </a:endParaRPr>
          </a:p>
        </p:txBody>
      </p:sp>
    </p:spTree>
    <p:extLst>
      <p:ext uri="{BB962C8B-B14F-4D97-AF65-F5344CB8AC3E}">
        <p14:creationId xmlns:p14="http://schemas.microsoft.com/office/powerpoint/2010/main" val="852028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b="3333"/>
          <a:stretch/>
        </p:blipFill>
        <p:spPr>
          <a:xfrm>
            <a:off x="12" y="2"/>
            <a:ext cx="9144001" cy="5160981"/>
          </a:xfrm>
          <a:prstGeom prst="rect">
            <a:avLst/>
          </a:prstGeom>
        </p:spPr>
      </p:pic>
      <p:sp>
        <p:nvSpPr>
          <p:cNvPr id="2" name="Text Placeholder 2"/>
          <p:cNvSpPr txBox="1">
            <a:spLocks/>
          </p:cNvSpPr>
          <p:nvPr/>
        </p:nvSpPr>
        <p:spPr>
          <a:xfrm>
            <a:off x="475222" y="305753"/>
            <a:ext cx="4159206" cy="948690"/>
          </a:xfrm>
          <a:prstGeom prst="rect">
            <a:avLst/>
          </a:prstGeom>
        </p:spPr>
        <p:txBody>
          <a:bodyPr lIns="68579" tIns="34289" rIns="68579" bIns="34289"/>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2700" b="1" dirty="0">
                <a:solidFill>
                  <a:schemeClr val="bg2">
                    <a:lumMod val="25000"/>
                  </a:schemeClr>
                </a:solidFill>
                <a:effectLst>
                  <a:outerShdw blurRad="38100" dist="38100" dir="2700000" algn="tl">
                    <a:srgbClr val="000000">
                      <a:alpha val="43137"/>
                    </a:srgbClr>
                  </a:outerShdw>
                </a:effectLst>
                <a:latin typeface="Frutiger 65"/>
                <a:cs typeface="Calibri" panose="020F0502020204030204" pitchFamily="34" charset="0"/>
              </a:rPr>
              <a:t>“</a:t>
            </a:r>
            <a:r>
              <a:rPr lang="en-GB" sz="2700" b="1" dirty="0" err="1">
                <a:solidFill>
                  <a:schemeClr val="bg2">
                    <a:lumMod val="25000"/>
                  </a:schemeClr>
                </a:solidFill>
                <a:effectLst>
                  <a:outerShdw blurRad="38100" dist="38100" dir="2700000" algn="tl">
                    <a:srgbClr val="000000">
                      <a:alpha val="43137"/>
                    </a:srgbClr>
                  </a:outerShdw>
                </a:effectLst>
                <a:latin typeface="Frutiger 65"/>
                <a:cs typeface="Calibri" panose="020F0502020204030204" pitchFamily="34" charset="0"/>
              </a:rPr>
              <a:t>Kasserian</a:t>
            </a:r>
            <a:r>
              <a:rPr lang="en-GB" sz="2700" b="1" dirty="0">
                <a:solidFill>
                  <a:schemeClr val="bg2">
                    <a:lumMod val="25000"/>
                  </a:schemeClr>
                </a:solidFill>
                <a:effectLst>
                  <a:outerShdw blurRad="38100" dist="38100" dir="2700000" algn="tl">
                    <a:srgbClr val="000000">
                      <a:alpha val="43137"/>
                    </a:srgbClr>
                  </a:outerShdw>
                </a:effectLst>
                <a:latin typeface="Frutiger 65"/>
                <a:cs typeface="Calibri" panose="020F0502020204030204" pitchFamily="34" charset="0"/>
              </a:rPr>
              <a:t> </a:t>
            </a:r>
            <a:r>
              <a:rPr lang="en-GB" sz="2700" b="1" dirty="0" err="1">
                <a:solidFill>
                  <a:schemeClr val="bg2">
                    <a:lumMod val="25000"/>
                  </a:schemeClr>
                </a:solidFill>
                <a:effectLst>
                  <a:outerShdw blurRad="38100" dist="38100" dir="2700000" algn="tl">
                    <a:srgbClr val="000000">
                      <a:alpha val="43137"/>
                    </a:srgbClr>
                  </a:outerShdw>
                </a:effectLst>
                <a:latin typeface="Frutiger 65"/>
                <a:cs typeface="Calibri" panose="020F0502020204030204" pitchFamily="34" charset="0"/>
              </a:rPr>
              <a:t>Ingera</a:t>
            </a:r>
            <a:r>
              <a:rPr lang="en-GB" sz="2700" b="1" dirty="0">
                <a:solidFill>
                  <a:schemeClr val="bg2">
                    <a:lumMod val="25000"/>
                  </a:schemeClr>
                </a:solidFill>
                <a:effectLst>
                  <a:outerShdw blurRad="38100" dist="38100" dir="2700000" algn="tl">
                    <a:srgbClr val="000000">
                      <a:alpha val="43137"/>
                    </a:srgbClr>
                  </a:outerShdw>
                </a:effectLst>
                <a:latin typeface="Frutiger 65"/>
                <a:cs typeface="Calibri" panose="020F0502020204030204" pitchFamily="34" charset="0"/>
              </a:rPr>
              <a:t>”</a:t>
            </a:r>
          </a:p>
        </p:txBody>
      </p:sp>
      <p:sp>
        <p:nvSpPr>
          <p:cNvPr id="5" name="Text Placeholder 2"/>
          <p:cNvSpPr txBox="1">
            <a:spLocks/>
          </p:cNvSpPr>
          <p:nvPr/>
        </p:nvSpPr>
        <p:spPr>
          <a:xfrm>
            <a:off x="2232261" y="1358405"/>
            <a:ext cx="5569636" cy="948690"/>
          </a:xfrm>
          <a:prstGeom prst="rect">
            <a:avLst/>
          </a:prstGeom>
        </p:spPr>
        <p:txBody>
          <a:bodyPr lIns="68579" tIns="34289" rIns="68579" bIns="34289"/>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2700" b="1" dirty="0">
                <a:latin typeface="Frutiger 65"/>
                <a:cs typeface="Calibri" panose="020F0502020204030204" pitchFamily="34" charset="0"/>
              </a:rPr>
              <a:t>“How goes it with our children?”</a:t>
            </a:r>
          </a:p>
        </p:txBody>
      </p:sp>
      <p:sp>
        <p:nvSpPr>
          <p:cNvPr id="6" name="Text Placeholder 2"/>
          <p:cNvSpPr txBox="1">
            <a:spLocks/>
          </p:cNvSpPr>
          <p:nvPr/>
        </p:nvSpPr>
        <p:spPr>
          <a:xfrm>
            <a:off x="6186489" y="2678201"/>
            <a:ext cx="2707558" cy="581501"/>
          </a:xfrm>
          <a:prstGeom prst="rect">
            <a:avLst/>
          </a:prstGeom>
        </p:spPr>
        <p:txBody>
          <a:bodyPr lIns="68579" tIns="34289" rIns="68579" bIns="34289"/>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1800" i="1" dirty="0" err="1">
                <a:latin typeface="Frutiger 65"/>
                <a:cs typeface="Calibri" panose="020F0502020204030204" pitchFamily="34" charset="0"/>
              </a:rPr>
              <a:t>Masai</a:t>
            </a:r>
            <a:r>
              <a:rPr lang="en-GB" sz="1800" i="1" dirty="0">
                <a:latin typeface="Frutiger 65"/>
                <a:cs typeface="Calibri" panose="020F0502020204030204" pitchFamily="34" charset="0"/>
              </a:rPr>
              <a:t> traditional greeting</a:t>
            </a:r>
          </a:p>
        </p:txBody>
      </p:sp>
    </p:spTree>
    <p:extLst>
      <p:ext uri="{BB962C8B-B14F-4D97-AF65-F5344CB8AC3E}">
        <p14:creationId xmlns:p14="http://schemas.microsoft.com/office/powerpoint/2010/main" val="8614696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2" name="Petryal 1"/>
          <p:cNvSpPr/>
          <p:nvPr/>
        </p:nvSpPr>
        <p:spPr>
          <a:xfrm>
            <a:off x="628791" y="813352"/>
            <a:ext cx="8035120" cy="1869741"/>
          </a:xfrm>
          <a:prstGeom prst="rect">
            <a:avLst/>
          </a:prstGeom>
        </p:spPr>
        <p:txBody>
          <a:bodyPr wrap="square" lIns="64307" tIns="34289" rIns="64307" bIns="34289">
            <a:spAutoFit/>
          </a:bodyPr>
          <a:lstStyle/>
          <a:p>
            <a:pPr algn="ctr">
              <a:lnSpc>
                <a:spcPct val="130000"/>
              </a:lnSpc>
            </a:pPr>
            <a:r>
              <a:rPr lang="en-GB" sz="4500" b="1" dirty="0">
                <a:solidFill>
                  <a:schemeClr val="bg1"/>
                </a:solidFill>
                <a:latin typeface="Frutiger 65" charset="0"/>
                <a:ea typeface="Frutiger 65" charset="0"/>
                <a:cs typeface="Frutiger 65" charset="0"/>
              </a:rPr>
              <a:t>Introduction to Professor Graham Donaldson</a:t>
            </a:r>
            <a:endParaRPr lang="cy-GB" sz="4500" b="1" dirty="0">
              <a:solidFill>
                <a:schemeClr val="bg1"/>
              </a:solidFill>
              <a:latin typeface="Frutiger 65" charset="0"/>
              <a:ea typeface="Frutiger 65" charset="0"/>
              <a:cs typeface="Frutiger 65" charset="0"/>
            </a:endParaRPr>
          </a:p>
        </p:txBody>
      </p:sp>
      <p:cxnSp>
        <p:nvCxnSpPr>
          <p:cNvPr id="7" name="Cysylltydd Syth 6"/>
          <p:cNvCxnSpPr/>
          <p:nvPr/>
        </p:nvCxnSpPr>
        <p:spPr>
          <a:xfrm>
            <a:off x="628807" y="2682727"/>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8" name="Blwch Testun 7"/>
          <p:cNvSpPr txBox="1"/>
          <p:nvPr/>
        </p:nvSpPr>
        <p:spPr>
          <a:xfrm>
            <a:off x="698803" y="3150171"/>
            <a:ext cx="7743287" cy="931022"/>
          </a:xfrm>
          <a:prstGeom prst="rect">
            <a:avLst/>
          </a:prstGeom>
          <a:noFill/>
        </p:spPr>
        <p:txBody>
          <a:bodyPr wrap="square" lIns="64307" tIns="34289" rIns="64307" bIns="34289" rtlCol="0">
            <a:spAutoFit/>
          </a:bodyPr>
          <a:lstStyle/>
          <a:p>
            <a:pPr lvl="0" algn="ctr"/>
            <a:r>
              <a:rPr lang="en-US" sz="2800" b="1" dirty="0">
                <a:solidFill>
                  <a:schemeClr val="bg1"/>
                </a:solidFill>
                <a:latin typeface="Frutiger 65" charset="0"/>
                <a:ea typeface="Frutiger 65" charset="0"/>
                <a:cs typeface="Frutiger 65" charset="0"/>
              </a:rPr>
              <a:t>Steve Davies</a:t>
            </a:r>
            <a:endParaRPr lang="en-GB" sz="2800" b="1" dirty="0">
              <a:solidFill>
                <a:schemeClr val="bg1"/>
              </a:solidFill>
              <a:latin typeface="Frutiger 65" charset="0"/>
              <a:ea typeface="Frutiger 65" charset="0"/>
              <a:cs typeface="Frutiger 65" charset="0"/>
            </a:endParaRPr>
          </a:p>
          <a:p>
            <a:pPr lvl="0" algn="ctr"/>
            <a:r>
              <a:rPr lang="en-US" sz="2800" dirty="0">
                <a:solidFill>
                  <a:schemeClr val="bg1"/>
                </a:solidFill>
                <a:latin typeface="Frutiger 65" charset="0"/>
                <a:ea typeface="Frutiger 65" charset="0"/>
                <a:cs typeface="Frutiger 65" charset="0"/>
              </a:rPr>
              <a:t>Welsh Government</a:t>
            </a:r>
            <a:endParaRPr lang="en-GB" sz="2800" dirty="0">
              <a:solidFill>
                <a:schemeClr val="bg1"/>
              </a:solidFill>
              <a:latin typeface="Frutiger 65" charset="0"/>
              <a:ea typeface="Frutiger 65" charset="0"/>
              <a:cs typeface="Frutiger 65" charset="0"/>
            </a:endParaRPr>
          </a:p>
        </p:txBody>
      </p:sp>
      <p:sp>
        <p:nvSpPr>
          <p:cNvPr id="12" name="Blwch Testun 11"/>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13" name="Blwch Testun 12"/>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spTree>
    <p:extLst>
      <p:ext uri="{BB962C8B-B14F-4D97-AF65-F5344CB8AC3E}">
        <p14:creationId xmlns:p14="http://schemas.microsoft.com/office/powerpoint/2010/main" val="10724133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2" name="Petryal 1"/>
          <p:cNvSpPr/>
          <p:nvPr/>
        </p:nvSpPr>
        <p:spPr>
          <a:xfrm>
            <a:off x="26244" y="875504"/>
            <a:ext cx="9007522" cy="1738103"/>
          </a:xfrm>
          <a:prstGeom prst="rect">
            <a:avLst/>
          </a:prstGeom>
        </p:spPr>
        <p:txBody>
          <a:bodyPr wrap="square" lIns="64307" tIns="34289" rIns="64307" bIns="34289">
            <a:spAutoFit/>
          </a:bodyPr>
          <a:lstStyle/>
          <a:p>
            <a:pPr algn="ctr">
              <a:lnSpc>
                <a:spcPct val="130000"/>
              </a:lnSpc>
            </a:pPr>
            <a:r>
              <a:rPr lang="en-US" sz="4400" b="1" dirty="0">
                <a:solidFill>
                  <a:schemeClr val="bg1"/>
                </a:solidFill>
                <a:latin typeface="Frutiger 65" charset="0"/>
                <a:ea typeface="Frutiger 65" charset="0"/>
                <a:cs typeface="Frutiger 65" charset="0"/>
              </a:rPr>
              <a:t>Assessment, Accountability </a:t>
            </a:r>
          </a:p>
          <a:p>
            <a:pPr algn="ctr">
              <a:lnSpc>
                <a:spcPct val="130000"/>
              </a:lnSpc>
            </a:pPr>
            <a:r>
              <a:rPr lang="en-US" sz="4400" b="1" dirty="0">
                <a:solidFill>
                  <a:schemeClr val="bg1"/>
                </a:solidFill>
                <a:latin typeface="Frutiger 65" charset="0"/>
                <a:ea typeface="Frutiger 65" charset="0"/>
                <a:cs typeface="Frutiger 65" charset="0"/>
              </a:rPr>
              <a:t>and Improvement</a:t>
            </a:r>
            <a:endParaRPr lang="en-GB" sz="4400" b="1" dirty="0">
              <a:solidFill>
                <a:schemeClr val="bg1"/>
              </a:solidFill>
              <a:latin typeface="Frutiger 65" charset="0"/>
              <a:ea typeface="Frutiger 65" charset="0"/>
              <a:cs typeface="Frutiger 65" charset="0"/>
            </a:endParaRPr>
          </a:p>
        </p:txBody>
      </p:sp>
      <p:sp>
        <p:nvSpPr>
          <p:cNvPr id="8" name="Blwch Testun 7"/>
          <p:cNvSpPr txBox="1"/>
          <p:nvPr/>
        </p:nvSpPr>
        <p:spPr>
          <a:xfrm>
            <a:off x="712314" y="3089658"/>
            <a:ext cx="7743287" cy="500135"/>
          </a:xfrm>
          <a:prstGeom prst="rect">
            <a:avLst/>
          </a:prstGeom>
          <a:noFill/>
        </p:spPr>
        <p:txBody>
          <a:bodyPr wrap="square" lIns="64307" tIns="34289" rIns="64307" bIns="34289" rtlCol="0">
            <a:spAutoFit/>
          </a:bodyPr>
          <a:lstStyle/>
          <a:p>
            <a:pPr lvl="0" algn="ctr"/>
            <a:r>
              <a:rPr lang="en-GB" sz="2800" b="1" dirty="0">
                <a:solidFill>
                  <a:schemeClr val="bg1"/>
                </a:solidFill>
                <a:latin typeface="Frutiger 65" charset="0"/>
                <a:ea typeface="Frutiger 65" charset="0"/>
                <a:cs typeface="Frutiger 65" charset="0"/>
              </a:rPr>
              <a:t>Professor Graham Donaldson</a:t>
            </a:r>
          </a:p>
        </p:txBody>
      </p:sp>
      <p:sp>
        <p:nvSpPr>
          <p:cNvPr id="10" name="Blwch Testun 9"/>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11" name="Blwch Testun 10"/>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cxnSp>
        <p:nvCxnSpPr>
          <p:cNvPr id="12" name="Cysylltydd Syth 11"/>
          <p:cNvCxnSpPr/>
          <p:nvPr/>
        </p:nvCxnSpPr>
        <p:spPr>
          <a:xfrm>
            <a:off x="628807" y="2832237"/>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5866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2" name="Petryal 1"/>
          <p:cNvSpPr/>
          <p:nvPr/>
        </p:nvSpPr>
        <p:spPr>
          <a:xfrm>
            <a:off x="552735" y="1625842"/>
            <a:ext cx="8035120" cy="969494"/>
          </a:xfrm>
          <a:prstGeom prst="rect">
            <a:avLst/>
          </a:prstGeom>
        </p:spPr>
        <p:txBody>
          <a:bodyPr wrap="square" lIns="64307" tIns="34289" rIns="64307" bIns="34289">
            <a:spAutoFit/>
          </a:bodyPr>
          <a:lstStyle/>
          <a:p>
            <a:pPr algn="ctr">
              <a:lnSpc>
                <a:spcPct val="130000"/>
              </a:lnSpc>
            </a:pPr>
            <a:r>
              <a:rPr lang="cy-GB" sz="4500" b="1" dirty="0" err="1">
                <a:solidFill>
                  <a:schemeClr val="bg1"/>
                </a:solidFill>
                <a:latin typeface="Frutiger 65" charset="0"/>
                <a:ea typeface="Frutiger 65" charset="0"/>
                <a:cs typeface="Frutiger 65" charset="0"/>
              </a:rPr>
              <a:t>Welcome</a:t>
            </a:r>
            <a:r>
              <a:rPr lang="cy-GB" sz="4500" b="1" dirty="0">
                <a:solidFill>
                  <a:schemeClr val="bg1"/>
                </a:solidFill>
                <a:latin typeface="Frutiger 65" charset="0"/>
                <a:ea typeface="Frutiger 65" charset="0"/>
                <a:cs typeface="Frutiger 65" charset="0"/>
              </a:rPr>
              <a:t> and </a:t>
            </a:r>
            <a:r>
              <a:rPr lang="cy-GB" sz="4500" b="1" dirty="0" err="1">
                <a:solidFill>
                  <a:schemeClr val="bg1"/>
                </a:solidFill>
                <a:latin typeface="Frutiger 65" charset="0"/>
                <a:ea typeface="Frutiger 65" charset="0"/>
                <a:cs typeface="Frutiger 65" charset="0"/>
              </a:rPr>
              <a:t>introductions</a:t>
            </a:r>
            <a:endParaRPr lang="cy-GB" sz="4500" b="1" dirty="0">
              <a:solidFill>
                <a:schemeClr val="bg1"/>
              </a:solidFill>
              <a:latin typeface="Frutiger 65" charset="0"/>
              <a:ea typeface="Frutiger 65" charset="0"/>
              <a:cs typeface="Frutiger 65" charset="0"/>
            </a:endParaRPr>
          </a:p>
        </p:txBody>
      </p:sp>
      <p:cxnSp>
        <p:nvCxnSpPr>
          <p:cNvPr id="7" name="Cysylltydd Syth 6"/>
          <p:cNvCxnSpPr/>
          <p:nvPr/>
        </p:nvCxnSpPr>
        <p:spPr>
          <a:xfrm>
            <a:off x="628807" y="2657560"/>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8" name="Blwch Testun 7"/>
          <p:cNvSpPr txBox="1"/>
          <p:nvPr/>
        </p:nvSpPr>
        <p:spPr>
          <a:xfrm>
            <a:off x="698803" y="2921122"/>
            <a:ext cx="7743287" cy="1361909"/>
          </a:xfrm>
          <a:prstGeom prst="rect">
            <a:avLst/>
          </a:prstGeom>
          <a:noFill/>
        </p:spPr>
        <p:txBody>
          <a:bodyPr wrap="square" lIns="64307" tIns="34289" rIns="64307" bIns="34289" rtlCol="0">
            <a:spAutoFit/>
          </a:bodyPr>
          <a:lstStyle/>
          <a:p>
            <a:pPr lvl="0" algn="ctr"/>
            <a:r>
              <a:rPr lang="en-US" sz="2800" b="1" dirty="0">
                <a:solidFill>
                  <a:schemeClr val="bg1"/>
                </a:solidFill>
                <a:latin typeface="Frutiger 65" charset="0"/>
                <a:ea typeface="Frutiger 65" charset="0"/>
                <a:cs typeface="Frutiger 65" charset="0"/>
              </a:rPr>
              <a:t>Olwen </a:t>
            </a:r>
            <a:r>
              <a:rPr lang="en-US" sz="2800" b="1" dirty="0" err="1">
                <a:solidFill>
                  <a:schemeClr val="bg1"/>
                </a:solidFill>
                <a:latin typeface="Frutiger 65" charset="0"/>
                <a:ea typeface="Frutiger 65" charset="0"/>
                <a:cs typeface="Frutiger 65" charset="0"/>
              </a:rPr>
              <a:t>Corben</a:t>
            </a:r>
            <a:endParaRPr lang="en-GB" sz="2800" b="1" dirty="0">
              <a:solidFill>
                <a:schemeClr val="bg1"/>
              </a:solidFill>
              <a:latin typeface="Frutiger 65" charset="0"/>
              <a:ea typeface="Frutiger 65" charset="0"/>
              <a:cs typeface="Frutiger 65" charset="0"/>
            </a:endParaRPr>
          </a:p>
          <a:p>
            <a:pPr lvl="0" algn="ctr"/>
            <a:r>
              <a:rPr lang="en-US" sz="2800" dirty="0" err="1">
                <a:solidFill>
                  <a:schemeClr val="bg1"/>
                </a:solidFill>
                <a:latin typeface="Frutiger 65" charset="0"/>
                <a:ea typeface="Frutiger 65" charset="0"/>
                <a:cs typeface="Frutiger 65" charset="0"/>
              </a:rPr>
              <a:t>Headteacher</a:t>
            </a:r>
            <a:r>
              <a:rPr lang="en-US" sz="2800" dirty="0">
                <a:solidFill>
                  <a:schemeClr val="bg1"/>
                </a:solidFill>
                <a:latin typeface="Frutiger 65" charset="0"/>
                <a:ea typeface="Frutiger 65" charset="0"/>
                <a:cs typeface="Frutiger 65" charset="0"/>
              </a:rPr>
              <a:t> of Ysgol </a:t>
            </a:r>
            <a:r>
              <a:rPr lang="en-US" sz="2800" dirty="0" err="1">
                <a:solidFill>
                  <a:schemeClr val="bg1"/>
                </a:solidFill>
                <a:latin typeface="Frutiger 65" charset="0"/>
                <a:ea typeface="Frutiger 65" charset="0"/>
                <a:cs typeface="Frutiger 65" charset="0"/>
              </a:rPr>
              <a:t>Llanarmon</a:t>
            </a:r>
            <a:r>
              <a:rPr lang="en-US" sz="2800" dirty="0">
                <a:solidFill>
                  <a:schemeClr val="bg1"/>
                </a:solidFill>
                <a:latin typeface="Frutiger 65" charset="0"/>
                <a:ea typeface="Frutiger 65" charset="0"/>
                <a:cs typeface="Frutiger 65" charset="0"/>
              </a:rPr>
              <a:t> </a:t>
            </a:r>
            <a:r>
              <a:rPr lang="en-US" sz="2800" dirty="0" err="1">
                <a:solidFill>
                  <a:schemeClr val="bg1"/>
                </a:solidFill>
                <a:latin typeface="Frutiger 65" charset="0"/>
                <a:ea typeface="Frutiger 65" charset="0"/>
                <a:cs typeface="Frutiger 65" charset="0"/>
              </a:rPr>
              <a:t>Dyffryn</a:t>
            </a:r>
            <a:r>
              <a:rPr lang="en-US" sz="2800" dirty="0">
                <a:solidFill>
                  <a:schemeClr val="bg1"/>
                </a:solidFill>
                <a:latin typeface="Frutiger 65" charset="0"/>
                <a:ea typeface="Frutiger 65" charset="0"/>
                <a:cs typeface="Frutiger 65" charset="0"/>
              </a:rPr>
              <a:t> Ceiriog, Ysgol </a:t>
            </a:r>
            <a:r>
              <a:rPr lang="en-US" sz="2800" dirty="0" err="1">
                <a:solidFill>
                  <a:schemeClr val="bg1"/>
                </a:solidFill>
                <a:latin typeface="Frutiger 65" charset="0"/>
                <a:ea typeface="Frutiger 65" charset="0"/>
                <a:cs typeface="Frutiger 65" charset="0"/>
              </a:rPr>
              <a:t>Cynddelw</a:t>
            </a:r>
            <a:r>
              <a:rPr lang="en-US" sz="2800" dirty="0">
                <a:solidFill>
                  <a:schemeClr val="bg1"/>
                </a:solidFill>
                <a:latin typeface="Frutiger 65" charset="0"/>
                <a:ea typeface="Frutiger 65" charset="0"/>
                <a:cs typeface="Frutiger 65" charset="0"/>
              </a:rPr>
              <a:t> and Ysgol </a:t>
            </a:r>
            <a:r>
              <a:rPr lang="en-US" sz="2800" dirty="0" err="1">
                <a:solidFill>
                  <a:schemeClr val="bg1"/>
                </a:solidFill>
                <a:latin typeface="Frutiger 65" charset="0"/>
                <a:ea typeface="Frutiger 65" charset="0"/>
                <a:cs typeface="Frutiger 65" charset="0"/>
              </a:rPr>
              <a:t>Pontfadog</a:t>
            </a:r>
            <a:endParaRPr lang="en-US" sz="2800" dirty="0">
              <a:solidFill>
                <a:schemeClr val="bg1"/>
              </a:solidFill>
              <a:latin typeface="Frutiger 65" charset="0"/>
              <a:ea typeface="Frutiger 65" charset="0"/>
              <a:cs typeface="Frutiger 65" charset="0"/>
            </a:endParaRPr>
          </a:p>
        </p:txBody>
      </p:sp>
      <p:sp>
        <p:nvSpPr>
          <p:cNvPr id="12" name="Blwch Testun 11"/>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13" name="Blwch Testun 12"/>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spTree>
    <p:extLst>
      <p:ext uri="{BB962C8B-B14F-4D97-AF65-F5344CB8AC3E}">
        <p14:creationId xmlns:p14="http://schemas.microsoft.com/office/powerpoint/2010/main" val="8466950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51570"/>
            <a:ext cx="8229600" cy="2829762"/>
          </a:xfrm>
        </p:spPr>
        <p:txBody>
          <a:bodyPr>
            <a:normAutofit lnSpcReduction="10000"/>
          </a:bodyPr>
          <a:lstStyle/>
          <a:p>
            <a:pPr marL="0" indent="0">
              <a:buNone/>
            </a:pPr>
            <a:endParaRPr lang="en-US" dirty="0">
              <a:solidFill>
                <a:schemeClr val="bg1"/>
              </a:solidFill>
              <a:latin typeface="Frutiger 65"/>
            </a:endParaRPr>
          </a:p>
          <a:p>
            <a:pPr marL="0" indent="0">
              <a:buNone/>
            </a:pPr>
            <a:r>
              <a:rPr lang="en-GB" dirty="0">
                <a:solidFill>
                  <a:schemeClr val="bg1"/>
                </a:solidFill>
                <a:latin typeface="Frutiger 65"/>
              </a:rPr>
              <a:t>The introduction of the new curriculum will depend upon achieving a culture of collaboration and trust alongside a stronger focus on professional and organisational learning and a more constructive approach to how schools are accountable, including inspection. </a:t>
            </a:r>
            <a:r>
              <a:rPr lang="en-GB" b="1" dirty="0">
                <a:solidFill>
                  <a:schemeClr val="bg1"/>
                </a:solidFill>
                <a:latin typeface="Frutiger 65"/>
              </a:rPr>
              <a:t>Taken together, these developments have major implications for systems of accountability and the role of </a:t>
            </a:r>
            <a:r>
              <a:rPr lang="en-GB" b="1" dirty="0" err="1">
                <a:solidFill>
                  <a:schemeClr val="bg1"/>
                </a:solidFill>
                <a:latin typeface="Frutiger 65"/>
              </a:rPr>
              <a:t>Estyn</a:t>
            </a:r>
            <a:r>
              <a:rPr lang="en-GB" b="1" dirty="0">
                <a:solidFill>
                  <a:schemeClr val="bg1"/>
                </a:solidFill>
                <a:latin typeface="Frutiger 65"/>
              </a:rPr>
              <a:t> and school inspection.</a:t>
            </a:r>
          </a:p>
          <a:p>
            <a:pPr marL="0" indent="0">
              <a:buNone/>
            </a:pPr>
            <a:endParaRPr lang="en-GB" dirty="0">
              <a:solidFill>
                <a:schemeClr val="bg1"/>
              </a:solidFill>
              <a:latin typeface="Frutiger 65"/>
            </a:endParaRPr>
          </a:p>
          <a:p>
            <a:pPr marL="0" indent="0">
              <a:buNone/>
            </a:pPr>
            <a:r>
              <a:rPr lang="en-GB" sz="1500" dirty="0">
                <a:solidFill>
                  <a:schemeClr val="bg1"/>
                </a:solidFill>
                <a:latin typeface="Frutiger 65"/>
                <a:cs typeface="Arial" panose="020B0604020202020204" pitchFamily="34" charset="0"/>
              </a:rPr>
              <a:t>Donaldson (2018) </a:t>
            </a:r>
            <a:r>
              <a:rPr lang="en-GB" sz="1500" i="1" dirty="0">
                <a:solidFill>
                  <a:schemeClr val="bg1"/>
                </a:solidFill>
                <a:latin typeface="Frutiger 65"/>
                <a:cs typeface="Arial" panose="020B0604020202020204" pitchFamily="34" charset="0"/>
              </a:rPr>
              <a:t>A LEARNING INSPECTORATE</a:t>
            </a:r>
            <a:r>
              <a:rPr lang="en-GB" sz="1500" i="1" dirty="0">
                <a:solidFill>
                  <a:schemeClr val="bg1"/>
                </a:solidFill>
                <a:latin typeface="Frutiger 65"/>
              </a:rPr>
              <a:t> </a:t>
            </a:r>
          </a:p>
        </p:txBody>
      </p:sp>
      <p:sp>
        <p:nvSpPr>
          <p:cNvPr id="6" name="Title 5"/>
          <p:cNvSpPr>
            <a:spLocks noGrp="1"/>
          </p:cNvSpPr>
          <p:nvPr>
            <p:ph type="title"/>
          </p:nvPr>
        </p:nvSpPr>
        <p:spPr>
          <a:xfrm>
            <a:off x="561538" y="273844"/>
            <a:ext cx="7886700" cy="994172"/>
          </a:xfrm>
        </p:spPr>
        <p:txBody>
          <a:bodyPr>
            <a:normAutofit/>
          </a:bodyPr>
          <a:lstStyle/>
          <a:p>
            <a:r>
              <a:rPr lang="en-GB" sz="4000" b="1" dirty="0">
                <a:solidFill>
                  <a:schemeClr val="bg1"/>
                </a:solidFill>
                <a:latin typeface="Frutiger 65"/>
                <a:cs typeface="Arial" panose="020B0604020202020204" pitchFamily="34" charset="0"/>
              </a:rPr>
              <a:t>The challenge</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99792" y="3975907"/>
            <a:ext cx="6300192" cy="1093598"/>
          </a:xfrm>
          <a:prstGeom prst="rect">
            <a:avLst/>
          </a:prstGeom>
        </p:spPr>
      </p:pic>
    </p:spTree>
    <p:extLst>
      <p:ext uri="{BB962C8B-B14F-4D97-AF65-F5344CB8AC3E}">
        <p14:creationId xmlns:p14="http://schemas.microsoft.com/office/powerpoint/2010/main" val="40213728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46637"/>
            <a:ext cx="8229600" cy="857250"/>
          </a:xfrm>
        </p:spPr>
        <p:txBody>
          <a:bodyPr>
            <a:normAutofit/>
          </a:bodyPr>
          <a:lstStyle/>
          <a:p>
            <a:r>
              <a:rPr lang="en-US" sz="4000" b="1" dirty="0">
                <a:solidFill>
                  <a:schemeClr val="bg1"/>
                </a:solidFill>
                <a:latin typeface="Frutiger 65"/>
              </a:rPr>
              <a:t>Success in the new curriculum means</a:t>
            </a:r>
          </a:p>
        </p:txBody>
      </p:sp>
      <p:sp>
        <p:nvSpPr>
          <p:cNvPr id="3" name="Content Placeholder 2"/>
          <p:cNvSpPr>
            <a:spLocks noGrp="1"/>
          </p:cNvSpPr>
          <p:nvPr>
            <p:ph idx="1"/>
          </p:nvPr>
        </p:nvSpPr>
        <p:spPr>
          <a:xfrm>
            <a:off x="302746" y="1539074"/>
            <a:ext cx="8229600" cy="3551461"/>
          </a:xfrm>
        </p:spPr>
        <p:txBody>
          <a:bodyPr>
            <a:normAutofit/>
          </a:bodyPr>
          <a:lstStyle/>
          <a:p>
            <a:r>
              <a:rPr lang="en-US" sz="2000" dirty="0">
                <a:solidFill>
                  <a:schemeClr val="bg1"/>
                </a:solidFill>
                <a:latin typeface="Frutiger 65"/>
              </a:rPr>
              <a:t>Supporting all of our young people in developing the 4 purposes of ‘A Curriculum for Wales’</a:t>
            </a:r>
          </a:p>
          <a:p>
            <a:r>
              <a:rPr lang="en-US" sz="2000" dirty="0">
                <a:solidFill>
                  <a:schemeClr val="bg1"/>
                </a:solidFill>
                <a:latin typeface="Frutiger 65"/>
              </a:rPr>
              <a:t>Breaking the link between disadvantage and destiny</a:t>
            </a:r>
          </a:p>
          <a:p>
            <a:r>
              <a:rPr lang="en-US" sz="2000" dirty="0">
                <a:solidFill>
                  <a:schemeClr val="bg1"/>
                </a:solidFill>
                <a:latin typeface="Frutiger 65"/>
              </a:rPr>
              <a:t>Raising ‘standards’ across the 4 purposes </a:t>
            </a:r>
          </a:p>
          <a:p>
            <a:r>
              <a:rPr lang="en-US" sz="2000" dirty="0">
                <a:solidFill>
                  <a:schemeClr val="bg1"/>
                </a:solidFill>
                <a:latin typeface="Frutiger 65"/>
              </a:rPr>
              <a:t>Establishing a progressive line of sight in learning 3-16+ and using assessment to support learning</a:t>
            </a:r>
          </a:p>
          <a:p>
            <a:r>
              <a:rPr lang="en-US" sz="2000" dirty="0">
                <a:solidFill>
                  <a:schemeClr val="bg1"/>
                </a:solidFill>
                <a:latin typeface="Frutiger 65"/>
              </a:rPr>
              <a:t>Promoting intrinsic satisfaction in learning what really matters and being ready to apply that learning throughout life </a:t>
            </a:r>
            <a:r>
              <a:rPr lang="mr-IN" sz="2000" dirty="0">
                <a:solidFill>
                  <a:schemeClr val="bg1"/>
                </a:solidFill>
                <a:latin typeface="Frutiger 65"/>
              </a:rPr>
              <a:t>–</a:t>
            </a:r>
            <a:r>
              <a:rPr lang="en-US" sz="2000" dirty="0">
                <a:solidFill>
                  <a:schemeClr val="bg1"/>
                </a:solidFill>
                <a:latin typeface="Frutiger 65"/>
              </a:rPr>
              <a:t> purpose driven pedagogy</a:t>
            </a:r>
          </a:p>
          <a:p>
            <a:r>
              <a:rPr lang="en-US" sz="2000" dirty="0" err="1">
                <a:solidFill>
                  <a:schemeClr val="bg1"/>
                </a:solidFill>
                <a:latin typeface="Frutiger 65"/>
              </a:rPr>
              <a:t>Prioritising</a:t>
            </a:r>
            <a:r>
              <a:rPr lang="en-US" sz="2000" dirty="0">
                <a:solidFill>
                  <a:schemeClr val="bg1"/>
                </a:solidFill>
                <a:latin typeface="Frutiger 65"/>
              </a:rPr>
              <a:t> enhanced wellbeing</a:t>
            </a: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37113336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err="1">
                <a:solidFill>
                  <a:schemeClr val="bg1"/>
                </a:solidFill>
                <a:latin typeface="Frutiger 65"/>
              </a:rPr>
              <a:t>Estyn</a:t>
            </a:r>
            <a:r>
              <a:rPr lang="en-GB" b="1" dirty="0">
                <a:solidFill>
                  <a:schemeClr val="bg1"/>
                </a:solidFill>
                <a:latin typeface="Frutiger 65"/>
              </a:rPr>
              <a:t> Review Terms of reference  </a:t>
            </a:r>
            <a:br>
              <a:rPr lang="en-GB" dirty="0">
                <a:solidFill>
                  <a:schemeClr val="bg1"/>
                </a:solidFill>
                <a:latin typeface="Frutiger 65"/>
              </a:rPr>
            </a:br>
            <a:endParaRPr lang="en-US" dirty="0">
              <a:solidFill>
                <a:schemeClr val="bg1"/>
              </a:solidFill>
              <a:latin typeface="Frutiger 65"/>
            </a:endParaRPr>
          </a:p>
        </p:txBody>
      </p:sp>
      <p:sp>
        <p:nvSpPr>
          <p:cNvPr id="3" name="Content Placeholder 2"/>
          <p:cNvSpPr>
            <a:spLocks noGrp="1"/>
          </p:cNvSpPr>
          <p:nvPr>
            <p:ph idx="1"/>
          </p:nvPr>
        </p:nvSpPr>
        <p:spPr>
          <a:xfrm>
            <a:off x="457200" y="735546"/>
            <a:ext cx="8229600" cy="4266474"/>
          </a:xfrm>
        </p:spPr>
        <p:txBody>
          <a:bodyPr>
            <a:normAutofit fontScale="25000" lnSpcReduction="20000"/>
          </a:bodyPr>
          <a:lstStyle/>
          <a:p>
            <a:pPr marL="0" indent="0">
              <a:buNone/>
            </a:pPr>
            <a:r>
              <a:rPr lang="en-GB" b="1" dirty="0">
                <a:solidFill>
                  <a:schemeClr val="bg1"/>
                </a:solidFill>
                <a:latin typeface="Frutiger 65"/>
              </a:rPr>
              <a:t> </a:t>
            </a:r>
            <a:endParaRPr lang="en-GB" dirty="0">
              <a:solidFill>
                <a:schemeClr val="bg1"/>
              </a:solidFill>
              <a:latin typeface="Frutiger 65"/>
            </a:endParaRPr>
          </a:p>
          <a:p>
            <a:pPr marL="0" indent="0">
              <a:lnSpc>
                <a:spcPct val="120000"/>
              </a:lnSpc>
              <a:spcBef>
                <a:spcPts val="0"/>
              </a:spcBef>
              <a:buNone/>
            </a:pPr>
            <a:r>
              <a:rPr lang="en-GB" sz="6400" b="1" dirty="0">
                <a:solidFill>
                  <a:schemeClr val="bg1"/>
                </a:solidFill>
                <a:latin typeface="Frutiger 65"/>
              </a:rPr>
              <a:t>Purpose</a:t>
            </a:r>
          </a:p>
          <a:p>
            <a:pPr marL="0" indent="0">
              <a:lnSpc>
                <a:spcPct val="120000"/>
              </a:lnSpc>
              <a:spcBef>
                <a:spcPts val="0"/>
              </a:spcBef>
              <a:buNone/>
            </a:pPr>
            <a:r>
              <a:rPr lang="en-GB" sz="6400" dirty="0">
                <a:solidFill>
                  <a:schemeClr val="bg1"/>
                </a:solidFill>
                <a:latin typeface="Frutiger 65"/>
              </a:rPr>
              <a:t> </a:t>
            </a:r>
          </a:p>
          <a:p>
            <a:pPr marL="0" indent="0">
              <a:lnSpc>
                <a:spcPct val="120000"/>
              </a:lnSpc>
              <a:spcBef>
                <a:spcPts val="0"/>
              </a:spcBef>
              <a:buNone/>
            </a:pPr>
            <a:r>
              <a:rPr lang="en-GB" sz="6400" dirty="0">
                <a:solidFill>
                  <a:schemeClr val="bg1"/>
                </a:solidFill>
                <a:latin typeface="Frutiger 65"/>
              </a:rPr>
              <a:t>To identify the implications for </a:t>
            </a:r>
            <a:r>
              <a:rPr lang="en-GB" sz="6400" dirty="0" err="1">
                <a:solidFill>
                  <a:schemeClr val="bg1"/>
                </a:solidFill>
                <a:latin typeface="Frutiger 65"/>
              </a:rPr>
              <a:t>Estyn</a:t>
            </a:r>
            <a:r>
              <a:rPr lang="en-GB" sz="6400" dirty="0">
                <a:solidFill>
                  <a:schemeClr val="bg1"/>
                </a:solidFill>
                <a:latin typeface="Frutiger 65"/>
              </a:rPr>
              <a:t> of the educational reform programme in Wales and to make recommendations for its future role and operation.</a:t>
            </a:r>
          </a:p>
          <a:p>
            <a:pPr marL="0" indent="0">
              <a:lnSpc>
                <a:spcPct val="120000"/>
              </a:lnSpc>
              <a:spcBef>
                <a:spcPts val="0"/>
              </a:spcBef>
              <a:buNone/>
            </a:pPr>
            <a:r>
              <a:rPr lang="en-GB" sz="6400" dirty="0">
                <a:solidFill>
                  <a:schemeClr val="bg1"/>
                </a:solidFill>
                <a:latin typeface="Frutiger 65"/>
              </a:rPr>
              <a:t> </a:t>
            </a:r>
          </a:p>
          <a:p>
            <a:pPr marL="0" indent="0">
              <a:lnSpc>
                <a:spcPct val="120000"/>
              </a:lnSpc>
              <a:spcBef>
                <a:spcPts val="0"/>
              </a:spcBef>
              <a:buNone/>
            </a:pPr>
            <a:r>
              <a:rPr lang="en-GB" sz="6400" b="1" dirty="0">
                <a:solidFill>
                  <a:schemeClr val="bg1"/>
                </a:solidFill>
                <a:latin typeface="Frutiger 65"/>
              </a:rPr>
              <a:t>Objectives</a:t>
            </a:r>
          </a:p>
          <a:p>
            <a:pPr marL="0" indent="0">
              <a:lnSpc>
                <a:spcPct val="120000"/>
              </a:lnSpc>
              <a:spcBef>
                <a:spcPts val="0"/>
              </a:spcBef>
              <a:buNone/>
            </a:pPr>
            <a:r>
              <a:rPr lang="en-GB" sz="6400" dirty="0">
                <a:solidFill>
                  <a:schemeClr val="bg1"/>
                </a:solidFill>
                <a:latin typeface="Frutiger 65"/>
              </a:rPr>
              <a:t> </a:t>
            </a:r>
          </a:p>
          <a:p>
            <a:pPr lvl="0" indent="0">
              <a:lnSpc>
                <a:spcPct val="120000"/>
              </a:lnSpc>
              <a:spcBef>
                <a:spcPts val="0"/>
              </a:spcBef>
            </a:pPr>
            <a:r>
              <a:rPr lang="en-GB" sz="6400" dirty="0">
                <a:solidFill>
                  <a:schemeClr val="bg1"/>
                </a:solidFill>
                <a:latin typeface="Frutiger 65"/>
              </a:rPr>
              <a:t>To outline the existing and potential contributions of the work of </a:t>
            </a:r>
            <a:r>
              <a:rPr lang="en-GB" sz="6400" dirty="0" err="1">
                <a:solidFill>
                  <a:schemeClr val="bg1"/>
                </a:solidFill>
                <a:latin typeface="Frutiger 65"/>
              </a:rPr>
              <a:t>Estyn</a:t>
            </a:r>
            <a:r>
              <a:rPr lang="en-GB" sz="6400" dirty="0">
                <a:solidFill>
                  <a:schemeClr val="bg1"/>
                </a:solidFill>
                <a:latin typeface="Frutiger 65"/>
              </a:rPr>
              <a:t> to the enhancement of quality in Welsh education within the context of a constructive accountability culture.</a:t>
            </a:r>
          </a:p>
          <a:p>
            <a:pPr lvl="0" indent="0">
              <a:lnSpc>
                <a:spcPct val="120000"/>
              </a:lnSpc>
              <a:spcBef>
                <a:spcPts val="0"/>
              </a:spcBef>
            </a:pPr>
            <a:r>
              <a:rPr lang="en-GB" sz="6400" dirty="0">
                <a:solidFill>
                  <a:schemeClr val="bg1"/>
                </a:solidFill>
                <a:latin typeface="Frutiger 65"/>
              </a:rPr>
              <a:t>To establish ways in which </a:t>
            </a:r>
            <a:r>
              <a:rPr lang="en-GB" sz="6400" dirty="0" err="1">
                <a:solidFill>
                  <a:schemeClr val="bg1"/>
                </a:solidFill>
                <a:latin typeface="Frutiger 65"/>
              </a:rPr>
              <a:t>Estyn’s</a:t>
            </a:r>
            <a:r>
              <a:rPr lang="en-GB" sz="6400" dirty="0">
                <a:solidFill>
                  <a:schemeClr val="bg1"/>
                </a:solidFill>
                <a:latin typeface="Frutiger 65"/>
              </a:rPr>
              <a:t> contribution to improving the quality of Welsh education could be further enhanced.</a:t>
            </a:r>
          </a:p>
          <a:p>
            <a:pPr lvl="0" indent="0">
              <a:lnSpc>
                <a:spcPct val="120000"/>
              </a:lnSpc>
              <a:spcBef>
                <a:spcPts val="0"/>
              </a:spcBef>
            </a:pPr>
            <a:r>
              <a:rPr lang="en-GB" sz="6400" dirty="0">
                <a:solidFill>
                  <a:schemeClr val="bg1"/>
                </a:solidFill>
                <a:latin typeface="Frutiger 65"/>
              </a:rPr>
              <a:t>To outline implications for the future operational requirements of </a:t>
            </a:r>
            <a:r>
              <a:rPr lang="en-GB" sz="6400" dirty="0" err="1">
                <a:solidFill>
                  <a:schemeClr val="bg1"/>
                </a:solidFill>
                <a:latin typeface="Frutiger 65"/>
              </a:rPr>
              <a:t>Estyn</a:t>
            </a:r>
            <a:r>
              <a:rPr lang="en-GB" sz="6400" dirty="0">
                <a:solidFill>
                  <a:schemeClr val="bg1"/>
                </a:solidFill>
                <a:latin typeface="Frutiger 65"/>
              </a:rPr>
              <a:t>.</a:t>
            </a:r>
          </a:p>
          <a:p>
            <a:pPr lvl="0" indent="0">
              <a:lnSpc>
                <a:spcPct val="120000"/>
              </a:lnSpc>
              <a:spcBef>
                <a:spcPts val="0"/>
              </a:spcBef>
            </a:pPr>
            <a:r>
              <a:rPr lang="en-GB" sz="6400" dirty="0">
                <a:solidFill>
                  <a:schemeClr val="bg1"/>
                </a:solidFill>
                <a:latin typeface="Frutiger 65"/>
              </a:rPr>
              <a:t>To identify implications for the Welsh education system more widely.</a:t>
            </a:r>
          </a:p>
          <a:p>
            <a:pPr lvl="0" indent="0">
              <a:lnSpc>
                <a:spcPct val="120000"/>
              </a:lnSpc>
              <a:spcBef>
                <a:spcPts val="0"/>
              </a:spcBef>
            </a:pPr>
            <a:r>
              <a:rPr lang="en-GB" sz="6400" dirty="0">
                <a:solidFill>
                  <a:schemeClr val="bg1"/>
                </a:solidFill>
                <a:latin typeface="Frutiger 65"/>
              </a:rPr>
              <a:t>To consider whether an interim report could be provided by October 2017.</a:t>
            </a:r>
          </a:p>
          <a:p>
            <a:pPr lvl="0" indent="0">
              <a:lnSpc>
                <a:spcPct val="120000"/>
              </a:lnSpc>
              <a:spcBef>
                <a:spcPts val="0"/>
              </a:spcBef>
            </a:pPr>
            <a:r>
              <a:rPr lang="en-GB" sz="6400" dirty="0">
                <a:solidFill>
                  <a:schemeClr val="bg1"/>
                </a:solidFill>
                <a:latin typeface="Frutiger 65"/>
              </a:rPr>
              <a:t>To provide a report and make recommendations for the future role and operation of </a:t>
            </a:r>
            <a:r>
              <a:rPr lang="en-GB" sz="6400" dirty="0" err="1">
                <a:solidFill>
                  <a:schemeClr val="bg1"/>
                </a:solidFill>
                <a:latin typeface="Frutiger 65"/>
              </a:rPr>
              <a:t>Estyn</a:t>
            </a:r>
            <a:r>
              <a:rPr lang="en-GB" sz="6400" dirty="0">
                <a:solidFill>
                  <a:schemeClr val="bg1"/>
                </a:solidFill>
                <a:latin typeface="Frutiger 65"/>
              </a:rPr>
              <a:t> by early 2018.  </a:t>
            </a:r>
            <a:endParaRPr lang="en-US" dirty="0">
              <a:solidFill>
                <a:schemeClr val="bg1"/>
              </a:solidFill>
              <a:latin typeface="Frutiger 65"/>
            </a:endParaRPr>
          </a:p>
        </p:txBody>
      </p:sp>
    </p:spTree>
    <p:extLst>
      <p:ext uri="{BB962C8B-B14F-4D97-AF65-F5344CB8AC3E}">
        <p14:creationId xmlns:p14="http://schemas.microsoft.com/office/powerpoint/2010/main" val="8199119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57504"/>
            <a:ext cx="8229600" cy="857250"/>
          </a:xfrm>
        </p:spPr>
        <p:txBody>
          <a:bodyPr>
            <a:normAutofit fontScale="90000"/>
          </a:bodyPr>
          <a:lstStyle/>
          <a:p>
            <a:r>
              <a:rPr lang="en-US" b="1" dirty="0">
                <a:solidFill>
                  <a:schemeClr val="bg1"/>
                </a:solidFill>
                <a:latin typeface="Frutiger 65"/>
              </a:rPr>
              <a:t>What do we need from accountability and inspection?</a:t>
            </a:r>
          </a:p>
        </p:txBody>
      </p:sp>
      <p:sp>
        <p:nvSpPr>
          <p:cNvPr id="3" name="Content Placeholder 2"/>
          <p:cNvSpPr>
            <a:spLocks noGrp="1"/>
          </p:cNvSpPr>
          <p:nvPr>
            <p:ph idx="1"/>
          </p:nvPr>
        </p:nvSpPr>
        <p:spPr>
          <a:xfrm>
            <a:off x="467544" y="1526112"/>
            <a:ext cx="8229600" cy="3429346"/>
          </a:xfrm>
        </p:spPr>
        <p:txBody>
          <a:bodyPr>
            <a:normAutofit/>
          </a:bodyPr>
          <a:lstStyle/>
          <a:p>
            <a:r>
              <a:rPr lang="en-GB" sz="2000" u="sng" dirty="0">
                <a:solidFill>
                  <a:schemeClr val="bg1"/>
                </a:solidFill>
                <a:latin typeface="Frutiger 65"/>
              </a:rPr>
              <a:t>Timely</a:t>
            </a:r>
            <a:r>
              <a:rPr lang="en-GB" sz="2000" dirty="0">
                <a:solidFill>
                  <a:schemeClr val="bg1"/>
                </a:solidFill>
                <a:latin typeface="Frutiger 65"/>
              </a:rPr>
              <a:t> evidence to </a:t>
            </a:r>
            <a:r>
              <a:rPr lang="en-GB" sz="2000" u="sng" dirty="0">
                <a:solidFill>
                  <a:schemeClr val="bg1"/>
                </a:solidFill>
                <a:latin typeface="Frutiger 65"/>
              </a:rPr>
              <a:t>enhance</a:t>
            </a:r>
            <a:r>
              <a:rPr lang="en-GB" sz="2000" dirty="0">
                <a:solidFill>
                  <a:schemeClr val="bg1"/>
                </a:solidFill>
                <a:latin typeface="Frutiger 65"/>
              </a:rPr>
              <a:t> the </a:t>
            </a:r>
            <a:r>
              <a:rPr lang="en-GB" sz="2000" u="sng" dirty="0">
                <a:solidFill>
                  <a:schemeClr val="bg1"/>
                </a:solidFill>
                <a:latin typeface="Frutiger 65"/>
              </a:rPr>
              <a:t>learning</a:t>
            </a:r>
            <a:r>
              <a:rPr lang="en-GB" sz="2000" dirty="0">
                <a:solidFill>
                  <a:schemeClr val="bg1"/>
                </a:solidFill>
                <a:latin typeface="Frutiger 65"/>
              </a:rPr>
              <a:t> of young people, teachers, schools and the system in relation to </a:t>
            </a:r>
            <a:r>
              <a:rPr lang="en-GB" sz="2000" u="sng" dirty="0">
                <a:solidFill>
                  <a:schemeClr val="bg1"/>
                </a:solidFill>
                <a:latin typeface="Frutiger 65"/>
              </a:rPr>
              <a:t>what really matters </a:t>
            </a:r>
            <a:r>
              <a:rPr lang="en-GB" sz="2000" dirty="0">
                <a:solidFill>
                  <a:schemeClr val="bg1"/>
                </a:solidFill>
                <a:latin typeface="Frutiger 65"/>
              </a:rPr>
              <a:t>for realisation of the </a:t>
            </a:r>
            <a:r>
              <a:rPr lang="en-GB" sz="2000" u="sng" dirty="0">
                <a:solidFill>
                  <a:schemeClr val="bg1"/>
                </a:solidFill>
                <a:latin typeface="Frutiger 65"/>
              </a:rPr>
              <a:t>curriculum purposes</a:t>
            </a:r>
            <a:r>
              <a:rPr lang="en-GB" sz="2000" dirty="0">
                <a:solidFill>
                  <a:schemeClr val="bg1"/>
                </a:solidFill>
                <a:latin typeface="Frutiger 65"/>
              </a:rPr>
              <a:t>.</a:t>
            </a:r>
          </a:p>
          <a:p>
            <a:r>
              <a:rPr lang="en-GB" sz="2000" u="sng" dirty="0">
                <a:solidFill>
                  <a:schemeClr val="bg1"/>
                </a:solidFill>
                <a:latin typeface="Frutiger 65"/>
              </a:rPr>
              <a:t>Empowerment</a:t>
            </a:r>
            <a:r>
              <a:rPr lang="en-GB" sz="2000" dirty="0">
                <a:solidFill>
                  <a:schemeClr val="bg1"/>
                </a:solidFill>
                <a:latin typeface="Frutiger 65"/>
              </a:rPr>
              <a:t> of young people, teachers, schools and the system to pursue the best routes to the curriculum purposes.</a:t>
            </a:r>
          </a:p>
          <a:p>
            <a:r>
              <a:rPr lang="en-GB" sz="2000" u="sng" dirty="0">
                <a:solidFill>
                  <a:schemeClr val="bg1"/>
                </a:solidFill>
                <a:latin typeface="Frutiger 65"/>
              </a:rPr>
              <a:t>Consistency and alignment </a:t>
            </a:r>
            <a:r>
              <a:rPr lang="en-GB" sz="2000" dirty="0">
                <a:solidFill>
                  <a:schemeClr val="bg1"/>
                </a:solidFill>
                <a:latin typeface="Frutiger 65"/>
              </a:rPr>
              <a:t>across all those involved in the learning process.</a:t>
            </a:r>
          </a:p>
          <a:p>
            <a:r>
              <a:rPr lang="en-GB" sz="2000" u="sng" dirty="0">
                <a:solidFill>
                  <a:schemeClr val="bg1"/>
                </a:solidFill>
                <a:latin typeface="Frutiger 65"/>
              </a:rPr>
              <a:t>Assurance</a:t>
            </a:r>
            <a:r>
              <a:rPr lang="en-GB" sz="2000" dirty="0">
                <a:solidFill>
                  <a:schemeClr val="bg1"/>
                </a:solidFill>
                <a:latin typeface="Frutiger 65"/>
              </a:rPr>
              <a:t> that teachers, schools and the system are fulfilling their responsibilities to ensure that young people are </a:t>
            </a:r>
            <a:r>
              <a:rPr lang="en-GB" sz="2000" u="sng" dirty="0">
                <a:solidFill>
                  <a:schemeClr val="bg1"/>
                </a:solidFill>
                <a:latin typeface="Frutiger 65"/>
              </a:rPr>
              <a:t>progressing</a:t>
            </a:r>
            <a:r>
              <a:rPr lang="en-GB" sz="2000" dirty="0">
                <a:solidFill>
                  <a:schemeClr val="bg1"/>
                </a:solidFill>
                <a:latin typeface="Frutiger 65"/>
              </a:rPr>
              <a:t> in their learning and achieving high </a:t>
            </a:r>
            <a:r>
              <a:rPr lang="en-GB" sz="2000" u="sng" dirty="0">
                <a:solidFill>
                  <a:schemeClr val="bg1"/>
                </a:solidFill>
                <a:latin typeface="Frutiger 65"/>
              </a:rPr>
              <a:t>standards</a:t>
            </a:r>
            <a:r>
              <a:rPr lang="en-GB" sz="2000" dirty="0">
                <a:solidFill>
                  <a:schemeClr val="bg1"/>
                </a:solidFill>
                <a:latin typeface="Frutiger 65"/>
              </a:rPr>
              <a:t> </a:t>
            </a:r>
          </a:p>
          <a:p>
            <a:pPr marL="0" indent="0">
              <a:buNone/>
            </a:pPr>
            <a:endParaRPr lang="en-GB" sz="2000" dirty="0">
              <a:solidFill>
                <a:schemeClr val="bg1"/>
              </a:solidFill>
              <a:latin typeface="Frutiger 65"/>
            </a:endParaRPr>
          </a:p>
          <a:p>
            <a:endParaRPr lang="en-US" sz="2000" dirty="0">
              <a:solidFill>
                <a:schemeClr val="bg1"/>
              </a:solidFill>
              <a:latin typeface="Frutiger 65"/>
            </a:endParaRPr>
          </a:p>
        </p:txBody>
      </p:sp>
    </p:spTree>
    <p:extLst>
      <p:ext uri="{BB962C8B-B14F-4D97-AF65-F5344CB8AC3E}">
        <p14:creationId xmlns:p14="http://schemas.microsoft.com/office/powerpoint/2010/main" val="1695613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chemeClr val="bg1"/>
                </a:solidFill>
                <a:latin typeface="Frutiger 65"/>
              </a:rPr>
              <a:t>Issues</a:t>
            </a:r>
          </a:p>
        </p:txBody>
      </p:sp>
      <p:sp>
        <p:nvSpPr>
          <p:cNvPr id="3" name="Content Placeholder 2"/>
          <p:cNvSpPr>
            <a:spLocks noGrp="1"/>
          </p:cNvSpPr>
          <p:nvPr>
            <p:ph idx="1"/>
          </p:nvPr>
        </p:nvSpPr>
        <p:spPr>
          <a:xfrm>
            <a:off x="628650" y="1369219"/>
            <a:ext cx="7886700" cy="2568600"/>
          </a:xfrm>
        </p:spPr>
        <p:txBody>
          <a:bodyPr/>
          <a:lstStyle/>
          <a:p>
            <a:r>
              <a:rPr lang="en-US" dirty="0">
                <a:solidFill>
                  <a:schemeClr val="bg1"/>
                </a:solidFill>
                <a:latin typeface="Frutiger 65"/>
              </a:rPr>
              <a:t>Can we retain impact without the negative effects of ‘high stakes’?</a:t>
            </a:r>
          </a:p>
          <a:p>
            <a:r>
              <a:rPr lang="en-US" dirty="0">
                <a:solidFill>
                  <a:schemeClr val="bg1"/>
                </a:solidFill>
                <a:latin typeface="Frutiger 65"/>
              </a:rPr>
              <a:t>What is the role of external inspection in a self-improving system?</a:t>
            </a:r>
          </a:p>
          <a:p>
            <a:r>
              <a:rPr lang="en-US" dirty="0">
                <a:solidFill>
                  <a:schemeClr val="bg1"/>
                </a:solidFill>
                <a:latin typeface="Frutiger 65"/>
              </a:rPr>
              <a:t>How far can/should assurance and improvement functions be combined?</a:t>
            </a:r>
          </a:p>
          <a:p>
            <a:r>
              <a:rPr lang="en-US" dirty="0">
                <a:solidFill>
                  <a:schemeClr val="bg1"/>
                </a:solidFill>
                <a:latin typeface="Frutiger 65"/>
              </a:rPr>
              <a:t>How ‘mature’ is the education system in Wales?</a:t>
            </a:r>
          </a:p>
          <a:p>
            <a:endParaRPr lang="en-US" dirty="0">
              <a:solidFill>
                <a:schemeClr val="bg1"/>
              </a:solidFill>
              <a:latin typeface="Frutiger 65"/>
            </a:endParaRPr>
          </a:p>
        </p:txBody>
      </p:sp>
    </p:spTree>
    <p:extLst>
      <p:ext uri="{BB962C8B-B14F-4D97-AF65-F5344CB8AC3E}">
        <p14:creationId xmlns:p14="http://schemas.microsoft.com/office/powerpoint/2010/main" val="25259747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7474"/>
            <a:ext cx="8229600" cy="857250"/>
          </a:xfrm>
        </p:spPr>
        <p:txBody>
          <a:bodyPr>
            <a:normAutofit fontScale="90000"/>
          </a:bodyPr>
          <a:lstStyle/>
          <a:p>
            <a:r>
              <a:rPr lang="en-GB" b="1" dirty="0">
                <a:solidFill>
                  <a:schemeClr val="bg1"/>
                </a:solidFill>
                <a:latin typeface="Frutiger 65"/>
                <a:cs typeface="Arial" panose="020B0604020202020204" pitchFamily="34" charset="0"/>
              </a:rPr>
              <a:t>A Learning Inspectorate</a:t>
            </a:r>
            <a:br>
              <a:rPr lang="en-GB" b="1" dirty="0">
                <a:solidFill>
                  <a:schemeClr val="bg1"/>
                </a:solidFill>
                <a:latin typeface="Frutiger 65"/>
                <a:cs typeface="Arial" panose="020B0604020202020204" pitchFamily="34" charset="0"/>
              </a:rPr>
            </a:br>
            <a:endParaRPr lang="en-US" dirty="0">
              <a:solidFill>
                <a:schemeClr val="bg1"/>
              </a:solidFill>
              <a:latin typeface="Frutiger 65"/>
            </a:endParaRPr>
          </a:p>
        </p:txBody>
      </p:sp>
      <p:sp>
        <p:nvSpPr>
          <p:cNvPr id="3" name="Content Placeholder 2"/>
          <p:cNvSpPr>
            <a:spLocks noGrp="1"/>
          </p:cNvSpPr>
          <p:nvPr>
            <p:ph idx="1"/>
          </p:nvPr>
        </p:nvSpPr>
        <p:spPr>
          <a:xfrm>
            <a:off x="457200" y="681540"/>
            <a:ext cx="8229600" cy="4288666"/>
          </a:xfrm>
        </p:spPr>
        <p:txBody>
          <a:bodyPr>
            <a:normAutofit/>
          </a:bodyPr>
          <a:lstStyle/>
          <a:p>
            <a:pPr marL="0" indent="0" algn="ctr">
              <a:buNone/>
            </a:pPr>
            <a:r>
              <a:rPr lang="en-US" sz="3800" b="1" dirty="0">
                <a:solidFill>
                  <a:schemeClr val="bg1"/>
                </a:solidFill>
                <a:latin typeface="Frutiger 65"/>
              </a:rPr>
              <a:t>Independent review of </a:t>
            </a:r>
            <a:r>
              <a:rPr lang="en-US" sz="3800" b="1" dirty="0" err="1">
                <a:solidFill>
                  <a:schemeClr val="bg1"/>
                </a:solidFill>
                <a:latin typeface="Frutiger 65"/>
              </a:rPr>
              <a:t>Estyn</a:t>
            </a:r>
            <a:endParaRPr lang="en-US" dirty="0">
              <a:solidFill>
                <a:schemeClr val="bg1"/>
              </a:solidFill>
              <a:latin typeface="Frutiger 65"/>
            </a:endParaRPr>
          </a:p>
          <a:p>
            <a:pPr marL="0" indent="0">
              <a:buNone/>
            </a:pPr>
            <a:r>
              <a:rPr lang="en-GB" sz="1800" dirty="0">
                <a:solidFill>
                  <a:schemeClr val="bg1"/>
                </a:solidFill>
                <a:latin typeface="Frutiger 65"/>
              </a:rPr>
              <a:t>1. Introduction</a:t>
            </a:r>
          </a:p>
          <a:p>
            <a:pPr marL="0" indent="0">
              <a:buNone/>
            </a:pPr>
            <a:r>
              <a:rPr lang="en-GB" sz="1800" dirty="0">
                <a:solidFill>
                  <a:schemeClr val="bg1"/>
                </a:solidFill>
                <a:latin typeface="Frutiger 65"/>
              </a:rPr>
              <a:t>2. The current context of education in Wales</a:t>
            </a:r>
          </a:p>
          <a:p>
            <a:pPr marL="0" indent="0">
              <a:buNone/>
            </a:pPr>
            <a:r>
              <a:rPr lang="en-GB" sz="1800" dirty="0">
                <a:solidFill>
                  <a:schemeClr val="bg1"/>
                </a:solidFill>
                <a:latin typeface="Frutiger 65"/>
              </a:rPr>
              <a:t>3. </a:t>
            </a:r>
            <a:r>
              <a:rPr lang="en-GB" sz="1800" dirty="0" err="1">
                <a:solidFill>
                  <a:schemeClr val="bg1"/>
                </a:solidFill>
                <a:latin typeface="Frutiger 65"/>
              </a:rPr>
              <a:t>Estyn’s</a:t>
            </a:r>
            <a:r>
              <a:rPr lang="en-GB" sz="1800" dirty="0">
                <a:solidFill>
                  <a:schemeClr val="bg1"/>
                </a:solidFill>
                <a:latin typeface="Frutiger 65"/>
              </a:rPr>
              <a:t> current work: findings and issues</a:t>
            </a:r>
          </a:p>
          <a:p>
            <a:pPr marL="0" indent="0">
              <a:buNone/>
            </a:pPr>
            <a:r>
              <a:rPr lang="en-GB" sz="1800" dirty="0">
                <a:solidFill>
                  <a:schemeClr val="bg1"/>
                </a:solidFill>
                <a:latin typeface="Frutiger 65"/>
              </a:rPr>
              <a:t>4. </a:t>
            </a:r>
            <a:r>
              <a:rPr lang="en-GB" sz="1800" dirty="0" err="1">
                <a:solidFill>
                  <a:schemeClr val="bg1"/>
                </a:solidFill>
                <a:latin typeface="Frutiger 65"/>
              </a:rPr>
              <a:t>Estyn</a:t>
            </a:r>
            <a:r>
              <a:rPr lang="en-GB" sz="1800" dirty="0">
                <a:solidFill>
                  <a:schemeClr val="bg1"/>
                </a:solidFill>
                <a:latin typeface="Frutiger 65"/>
              </a:rPr>
              <a:t>, inspection and education reform</a:t>
            </a:r>
          </a:p>
          <a:p>
            <a:pPr marL="0" indent="0">
              <a:buNone/>
            </a:pPr>
            <a:r>
              <a:rPr lang="en-GB" sz="1800" dirty="0">
                <a:solidFill>
                  <a:schemeClr val="bg1"/>
                </a:solidFill>
                <a:latin typeface="Frutiger 65"/>
              </a:rPr>
              <a:t>5. Future school inspection</a:t>
            </a:r>
          </a:p>
          <a:p>
            <a:pPr marL="0" indent="0">
              <a:buNone/>
            </a:pPr>
            <a:r>
              <a:rPr lang="en-GB" sz="1800" dirty="0">
                <a:solidFill>
                  <a:schemeClr val="bg1"/>
                </a:solidFill>
                <a:latin typeface="Frutiger 65"/>
              </a:rPr>
              <a:t>6. System-level evaluation </a:t>
            </a:r>
          </a:p>
          <a:p>
            <a:pPr marL="0" indent="0">
              <a:buNone/>
            </a:pPr>
            <a:r>
              <a:rPr lang="en-GB" sz="1800" dirty="0">
                <a:solidFill>
                  <a:schemeClr val="bg1"/>
                </a:solidFill>
                <a:latin typeface="Frutiger 65"/>
              </a:rPr>
              <a:t>7. Wider implications</a:t>
            </a:r>
          </a:p>
          <a:p>
            <a:pPr marL="0" indent="0">
              <a:buNone/>
            </a:pPr>
            <a:r>
              <a:rPr lang="en-GB" sz="1800" dirty="0">
                <a:solidFill>
                  <a:schemeClr val="bg1"/>
                </a:solidFill>
                <a:latin typeface="Frutiger 65"/>
              </a:rPr>
              <a:t>8. Conclusions</a:t>
            </a:r>
          </a:p>
          <a:p>
            <a:pPr marL="0" indent="0">
              <a:buNone/>
            </a:pPr>
            <a:r>
              <a:rPr lang="en-GB" sz="1800" dirty="0">
                <a:solidFill>
                  <a:schemeClr val="bg1"/>
                </a:solidFill>
                <a:latin typeface="Frutiger 65"/>
              </a:rPr>
              <a:t>9. Recommendations</a:t>
            </a:r>
          </a:p>
          <a:p>
            <a:pPr marL="0" indent="0">
              <a:buNone/>
            </a:pPr>
            <a:r>
              <a:rPr lang="en-GB" sz="1800" dirty="0">
                <a:solidFill>
                  <a:schemeClr val="bg1"/>
                </a:solidFill>
                <a:latin typeface="Frutiger 65"/>
              </a:rPr>
              <a:t>109 pages/27,000 words</a:t>
            </a: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9759876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832"/>
            <a:ext cx="8229600" cy="857250"/>
          </a:xfrm>
        </p:spPr>
        <p:txBody>
          <a:bodyPr/>
          <a:lstStyle/>
          <a:p>
            <a:r>
              <a:rPr lang="en-US" b="1" dirty="0" err="1">
                <a:solidFill>
                  <a:schemeClr val="bg1"/>
                </a:solidFill>
                <a:latin typeface="Frutiger 65"/>
              </a:rPr>
              <a:t>Estyn’s</a:t>
            </a:r>
            <a:r>
              <a:rPr lang="en-US" b="1" dirty="0">
                <a:solidFill>
                  <a:schemeClr val="bg1"/>
                </a:solidFill>
                <a:latin typeface="Frutiger 65"/>
              </a:rPr>
              <a:t> Strengths</a:t>
            </a:r>
          </a:p>
        </p:txBody>
      </p:sp>
      <p:sp>
        <p:nvSpPr>
          <p:cNvPr id="3" name="Content Placeholder 2"/>
          <p:cNvSpPr>
            <a:spLocks noGrp="1"/>
          </p:cNvSpPr>
          <p:nvPr>
            <p:ph idx="1"/>
          </p:nvPr>
        </p:nvSpPr>
        <p:spPr>
          <a:xfrm>
            <a:off x="457200" y="951570"/>
            <a:ext cx="8229600" cy="4104456"/>
          </a:xfrm>
        </p:spPr>
        <p:txBody>
          <a:bodyPr>
            <a:normAutofit fontScale="92500" lnSpcReduction="10000"/>
          </a:bodyPr>
          <a:lstStyle/>
          <a:p>
            <a:pPr indent="0">
              <a:lnSpc>
                <a:spcPct val="100000"/>
              </a:lnSpc>
              <a:spcBef>
                <a:spcPts val="0"/>
              </a:spcBef>
              <a:buFont typeface="Wingdings" charset="2"/>
              <a:buChar char="Ø"/>
            </a:pPr>
            <a:r>
              <a:rPr lang="en-GB" b="1" dirty="0">
                <a:solidFill>
                  <a:schemeClr val="bg1"/>
                </a:solidFill>
                <a:latin typeface="Frutiger 65"/>
              </a:rPr>
              <a:t>High credibility </a:t>
            </a:r>
            <a:r>
              <a:rPr lang="en-GB" dirty="0">
                <a:solidFill>
                  <a:schemeClr val="bg1"/>
                </a:solidFill>
                <a:latin typeface="Frutiger 65"/>
              </a:rPr>
              <a:t>for its independence and professionalism.</a:t>
            </a:r>
          </a:p>
          <a:p>
            <a:pPr indent="0">
              <a:lnSpc>
                <a:spcPct val="100000"/>
              </a:lnSpc>
              <a:spcBef>
                <a:spcPts val="0"/>
              </a:spcBef>
              <a:buFont typeface="Wingdings" charset="2"/>
              <a:buChar char="Ø"/>
            </a:pPr>
            <a:endParaRPr lang="en-GB" b="1" dirty="0">
              <a:solidFill>
                <a:schemeClr val="bg1"/>
              </a:solidFill>
              <a:latin typeface="Frutiger 65"/>
            </a:endParaRPr>
          </a:p>
          <a:p>
            <a:pPr indent="0">
              <a:lnSpc>
                <a:spcPct val="100000"/>
              </a:lnSpc>
              <a:spcBef>
                <a:spcPts val="0"/>
              </a:spcBef>
              <a:buFont typeface="Wingdings" charset="2"/>
              <a:buChar char="Ø"/>
            </a:pPr>
            <a:r>
              <a:rPr lang="en-GB" b="1" dirty="0">
                <a:solidFill>
                  <a:schemeClr val="bg1"/>
                </a:solidFill>
                <a:latin typeface="Frutiger 65"/>
              </a:rPr>
              <a:t>Independent role </a:t>
            </a:r>
            <a:r>
              <a:rPr lang="en-GB" dirty="0">
                <a:solidFill>
                  <a:schemeClr val="bg1"/>
                </a:solidFill>
                <a:latin typeface="Frutiger 65"/>
              </a:rPr>
              <a:t>in monitoring performance</a:t>
            </a:r>
          </a:p>
          <a:p>
            <a:pPr marL="0" indent="0">
              <a:lnSpc>
                <a:spcPct val="100000"/>
              </a:lnSpc>
              <a:spcBef>
                <a:spcPts val="0"/>
              </a:spcBef>
              <a:buNone/>
            </a:pPr>
            <a:r>
              <a:rPr lang="en-GB" dirty="0">
                <a:solidFill>
                  <a:schemeClr val="bg1"/>
                </a:solidFill>
                <a:latin typeface="Frutiger 65"/>
              </a:rPr>
              <a:t> </a:t>
            </a:r>
          </a:p>
          <a:p>
            <a:pPr indent="0">
              <a:lnSpc>
                <a:spcPct val="100000"/>
              </a:lnSpc>
              <a:spcBef>
                <a:spcPts val="0"/>
              </a:spcBef>
              <a:buFont typeface="Wingdings" charset="2"/>
              <a:buChar char="Ø"/>
            </a:pPr>
            <a:r>
              <a:rPr lang="en-GB" b="1" dirty="0">
                <a:solidFill>
                  <a:schemeClr val="bg1"/>
                </a:solidFill>
                <a:latin typeface="Frutiger 65"/>
              </a:rPr>
              <a:t>Setting expectations</a:t>
            </a:r>
          </a:p>
          <a:p>
            <a:pPr marL="0" indent="0">
              <a:lnSpc>
                <a:spcPct val="100000"/>
              </a:lnSpc>
              <a:spcBef>
                <a:spcPts val="0"/>
              </a:spcBef>
              <a:buNone/>
            </a:pPr>
            <a:r>
              <a:rPr lang="en-GB" dirty="0">
                <a:solidFill>
                  <a:schemeClr val="bg1"/>
                </a:solidFill>
                <a:latin typeface="Frutiger 65"/>
              </a:rPr>
              <a:t> </a:t>
            </a:r>
          </a:p>
          <a:p>
            <a:pPr indent="0">
              <a:lnSpc>
                <a:spcPct val="100000"/>
              </a:lnSpc>
              <a:spcBef>
                <a:spcPts val="0"/>
              </a:spcBef>
              <a:buFont typeface="Wingdings" charset="2"/>
              <a:buChar char="Ø"/>
            </a:pPr>
            <a:r>
              <a:rPr lang="en-GB" b="1" dirty="0">
                <a:solidFill>
                  <a:schemeClr val="bg1"/>
                </a:solidFill>
                <a:latin typeface="Frutiger 65"/>
              </a:rPr>
              <a:t>Identifying and sharing best practice</a:t>
            </a:r>
          </a:p>
          <a:p>
            <a:pPr marL="0" indent="0">
              <a:lnSpc>
                <a:spcPct val="100000"/>
              </a:lnSpc>
              <a:spcBef>
                <a:spcPts val="0"/>
              </a:spcBef>
              <a:buNone/>
            </a:pPr>
            <a:r>
              <a:rPr lang="en-GB" b="1" dirty="0">
                <a:solidFill>
                  <a:schemeClr val="bg1"/>
                </a:solidFill>
                <a:latin typeface="Frutiger 65"/>
              </a:rPr>
              <a:t> </a:t>
            </a:r>
          </a:p>
          <a:p>
            <a:pPr indent="0">
              <a:lnSpc>
                <a:spcPct val="100000"/>
              </a:lnSpc>
              <a:spcBef>
                <a:spcPts val="0"/>
              </a:spcBef>
              <a:buFont typeface="Wingdings" charset="2"/>
              <a:buChar char="Ø"/>
            </a:pPr>
            <a:r>
              <a:rPr lang="en-GB" b="1" dirty="0">
                <a:solidFill>
                  <a:schemeClr val="bg1"/>
                </a:solidFill>
                <a:latin typeface="Frutiger 65"/>
              </a:rPr>
              <a:t>Efficient, flexible and innovative </a:t>
            </a:r>
            <a:r>
              <a:rPr lang="en-GB" dirty="0">
                <a:solidFill>
                  <a:schemeClr val="bg1"/>
                </a:solidFill>
                <a:latin typeface="Frutiger 65"/>
              </a:rPr>
              <a:t>organisation, leading the way in some aspects of inspection internationally. Its involvement in inspections of peer inspectors and nominees from the school were both cited in the Review evidence as real strengths of its current approach. </a:t>
            </a:r>
          </a:p>
          <a:p>
            <a:pPr marL="0" indent="0">
              <a:lnSpc>
                <a:spcPct val="100000"/>
              </a:lnSpc>
              <a:spcBef>
                <a:spcPts val="0"/>
              </a:spcBef>
              <a:buNone/>
            </a:pPr>
            <a:endParaRPr lang="en-GB" b="1" dirty="0">
              <a:solidFill>
                <a:schemeClr val="bg1"/>
              </a:solidFill>
              <a:latin typeface="Frutiger 65"/>
            </a:endParaRPr>
          </a:p>
          <a:p>
            <a:pPr marL="0" indent="0" algn="ctr">
              <a:lnSpc>
                <a:spcPct val="100000"/>
              </a:lnSpc>
              <a:spcBef>
                <a:spcPts val="0"/>
              </a:spcBef>
              <a:buNone/>
            </a:pPr>
            <a:r>
              <a:rPr lang="en-GB" b="1" dirty="0">
                <a:solidFill>
                  <a:schemeClr val="bg1"/>
                </a:solidFill>
                <a:latin typeface="Frutiger 65"/>
              </a:rPr>
              <a:t>These important strengths in its existing work provide a strong platform for necessary future changes to its role and practices.</a:t>
            </a:r>
            <a:endParaRPr lang="en-GB" dirty="0">
              <a:solidFill>
                <a:schemeClr val="bg1"/>
              </a:solidFill>
              <a:latin typeface="Frutiger 65"/>
            </a:endParaRP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28532527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68"/>
            <a:ext cx="8229600" cy="857250"/>
          </a:xfrm>
        </p:spPr>
        <p:txBody>
          <a:bodyPr/>
          <a:lstStyle/>
          <a:p>
            <a:r>
              <a:rPr lang="en-US" b="1" dirty="0">
                <a:solidFill>
                  <a:schemeClr val="bg1"/>
                </a:solidFill>
                <a:latin typeface="Frutiger 65"/>
              </a:rPr>
              <a:t>Flexibility in Adding Value</a:t>
            </a:r>
          </a:p>
        </p:txBody>
      </p:sp>
      <p:sp>
        <p:nvSpPr>
          <p:cNvPr id="3" name="Content Placeholder 2"/>
          <p:cNvSpPr>
            <a:spLocks noGrp="1"/>
          </p:cNvSpPr>
          <p:nvPr>
            <p:ph idx="1"/>
          </p:nvPr>
        </p:nvSpPr>
        <p:spPr>
          <a:xfrm>
            <a:off x="457200" y="951570"/>
            <a:ext cx="8229600" cy="4050450"/>
          </a:xfrm>
        </p:spPr>
        <p:txBody>
          <a:bodyPr>
            <a:normAutofit/>
          </a:bodyPr>
          <a:lstStyle/>
          <a:p>
            <a:pPr>
              <a:buFont typeface="Wingdings" charset="2"/>
              <a:buChar char="Ø"/>
            </a:pPr>
            <a:r>
              <a:rPr lang="en-GB" dirty="0">
                <a:solidFill>
                  <a:schemeClr val="bg1"/>
                </a:solidFill>
                <a:latin typeface="Frutiger 65"/>
              </a:rPr>
              <a:t>The scope of the educational reform programme will place very significant additional demands on all levels of the system for the foreseeable future. </a:t>
            </a:r>
          </a:p>
          <a:p>
            <a:pPr>
              <a:buFont typeface="Wingdings" charset="2"/>
              <a:buChar char="Ø"/>
            </a:pPr>
            <a:r>
              <a:rPr lang="en-GB" dirty="0">
                <a:solidFill>
                  <a:schemeClr val="bg1"/>
                </a:solidFill>
                <a:latin typeface="Frutiger 65"/>
              </a:rPr>
              <a:t>Unlike other UK countries such as Scotland and Ireland, Wales no longer has a national body to support curriculum development nationally and in schools.</a:t>
            </a:r>
          </a:p>
          <a:p>
            <a:pPr>
              <a:buFont typeface="Wingdings" charset="2"/>
              <a:buChar char="Ø"/>
            </a:pPr>
            <a:r>
              <a:rPr lang="en-GB" dirty="0">
                <a:solidFill>
                  <a:schemeClr val="bg1"/>
                </a:solidFill>
                <a:latin typeface="Frutiger 65"/>
              </a:rPr>
              <a:t>There is therefore a need for all of those organisations that relate to schools to ensure that they are playing their full part in supporting the reform process. </a:t>
            </a:r>
          </a:p>
          <a:p>
            <a:pPr>
              <a:buFont typeface="Wingdings" charset="2"/>
              <a:buChar char="Ø"/>
            </a:pPr>
            <a:endParaRPr lang="en-GB" b="1" dirty="0">
              <a:solidFill>
                <a:schemeClr val="bg1"/>
              </a:solidFill>
              <a:latin typeface="Frutiger 65"/>
            </a:endParaRPr>
          </a:p>
          <a:p>
            <a:pPr marL="0" indent="0" algn="ctr">
              <a:buNone/>
            </a:pPr>
            <a:r>
              <a:rPr lang="en-GB" b="1" dirty="0">
                <a:solidFill>
                  <a:schemeClr val="bg1"/>
                </a:solidFill>
                <a:latin typeface="Frutiger 65"/>
              </a:rPr>
              <a:t>It will be essential, therefore, for relevant national and local bodies, including </a:t>
            </a:r>
            <a:r>
              <a:rPr lang="en-GB" b="1" dirty="0" err="1">
                <a:solidFill>
                  <a:schemeClr val="bg1"/>
                </a:solidFill>
                <a:latin typeface="Frutiger 65"/>
              </a:rPr>
              <a:t>Estyn</a:t>
            </a:r>
            <a:r>
              <a:rPr lang="en-GB" b="1" dirty="0">
                <a:solidFill>
                  <a:schemeClr val="bg1"/>
                </a:solidFill>
                <a:latin typeface="Frutiger 65"/>
              </a:rPr>
              <a:t>, to provide such external support wherever they can. </a:t>
            </a:r>
            <a:endParaRPr lang="en-GB" dirty="0">
              <a:solidFill>
                <a:schemeClr val="bg1"/>
              </a:solidFill>
              <a:latin typeface="Frutiger 65"/>
            </a:endParaRP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299088535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98844"/>
            <a:ext cx="8229600" cy="857250"/>
          </a:xfrm>
        </p:spPr>
        <p:txBody>
          <a:bodyPr/>
          <a:lstStyle/>
          <a:p>
            <a:r>
              <a:rPr lang="en-US" b="1" dirty="0">
                <a:solidFill>
                  <a:schemeClr val="bg1"/>
                </a:solidFill>
                <a:latin typeface="Frutiger 65"/>
              </a:rPr>
              <a:t> Standards and Purposes</a:t>
            </a:r>
          </a:p>
        </p:txBody>
      </p:sp>
      <p:sp>
        <p:nvSpPr>
          <p:cNvPr id="3" name="Content Placeholder 2"/>
          <p:cNvSpPr>
            <a:spLocks noGrp="1"/>
          </p:cNvSpPr>
          <p:nvPr>
            <p:ph idx="1"/>
          </p:nvPr>
        </p:nvSpPr>
        <p:spPr>
          <a:xfrm>
            <a:off x="467544" y="693902"/>
            <a:ext cx="8229600" cy="4335298"/>
          </a:xfrm>
        </p:spPr>
        <p:txBody>
          <a:bodyPr>
            <a:normAutofit/>
          </a:bodyPr>
          <a:lstStyle/>
          <a:p>
            <a:pPr marL="0" indent="0">
              <a:buNone/>
            </a:pPr>
            <a:r>
              <a:rPr lang="en-GB" sz="1800" b="1" dirty="0">
                <a:solidFill>
                  <a:schemeClr val="bg1"/>
                </a:solidFill>
                <a:latin typeface="Frutiger 65"/>
              </a:rPr>
              <a:t>The ultimate test of the reforms will lie in the extent to which the standards achieved by young people in relation to the four curriculum purposes and the quality of their learning are improved.</a:t>
            </a:r>
          </a:p>
          <a:p>
            <a:pPr marL="0" indent="0">
              <a:buNone/>
            </a:pPr>
            <a:r>
              <a:rPr lang="en-GB" sz="1800" b="1" dirty="0">
                <a:solidFill>
                  <a:schemeClr val="bg1"/>
                </a:solidFill>
                <a:latin typeface="Frutiger 65"/>
              </a:rPr>
              <a:t> </a:t>
            </a:r>
          </a:p>
          <a:p>
            <a:pPr>
              <a:buFont typeface="Wingdings" charset="2"/>
              <a:buChar char="Ø"/>
            </a:pPr>
            <a:r>
              <a:rPr lang="en-GB" sz="1800" dirty="0">
                <a:solidFill>
                  <a:schemeClr val="bg1"/>
                </a:solidFill>
                <a:latin typeface="Frutiger 65"/>
              </a:rPr>
              <a:t>To gauge success it will </a:t>
            </a:r>
            <a:r>
              <a:rPr lang="en-GB" sz="1800" b="1" dirty="0">
                <a:solidFill>
                  <a:schemeClr val="bg1"/>
                </a:solidFill>
                <a:latin typeface="Frutiger 65"/>
              </a:rPr>
              <a:t>need to be very clear what is meant by ‘standards’ of achievement</a:t>
            </a:r>
            <a:r>
              <a:rPr lang="en-GB" sz="1800" dirty="0">
                <a:solidFill>
                  <a:schemeClr val="bg1"/>
                </a:solidFill>
                <a:latin typeface="Frutiger 65"/>
              </a:rPr>
              <a:t>. A narrow definition in terms of measurements of literacy, numeracy and numbers of qualifications will not reflect the full implications of the four curriculum purposes for young people’s learning and wellbeing. On the other hand, vague claims about progress in relation to the purposes would not allow necessary rigour in the evaluation of the impact of the reforms.</a:t>
            </a:r>
          </a:p>
          <a:p>
            <a:pPr marL="0" indent="0">
              <a:buNone/>
            </a:pPr>
            <a:r>
              <a:rPr lang="en-GB" sz="1800" dirty="0">
                <a:solidFill>
                  <a:schemeClr val="bg1"/>
                </a:solidFill>
                <a:latin typeface="Frutiger 65"/>
              </a:rPr>
              <a:t> </a:t>
            </a:r>
          </a:p>
          <a:p>
            <a:pPr marL="0" indent="0" algn="ctr">
              <a:buNone/>
            </a:pPr>
            <a:r>
              <a:rPr lang="en-GB" sz="1800" b="1" dirty="0">
                <a:solidFill>
                  <a:schemeClr val="bg1"/>
                </a:solidFill>
                <a:latin typeface="Frutiger 65"/>
              </a:rPr>
              <a:t>The development of a national evaluation and assessment framework will therefore require agreement and shared understanding about what successful reform will look like in terms of standards, valid measures and indicators.  </a:t>
            </a:r>
            <a:endParaRPr lang="en-GB" sz="1800" dirty="0">
              <a:solidFill>
                <a:schemeClr val="bg1"/>
              </a:solidFill>
              <a:latin typeface="Frutiger 65"/>
            </a:endParaRP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3133743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4544"/>
            <a:ext cx="8229600" cy="857250"/>
          </a:xfrm>
        </p:spPr>
        <p:txBody>
          <a:bodyPr/>
          <a:lstStyle/>
          <a:p>
            <a:r>
              <a:rPr lang="en-US" b="1" dirty="0">
                <a:solidFill>
                  <a:schemeClr val="bg1"/>
                </a:solidFill>
                <a:latin typeface="Frutiger 65"/>
              </a:rPr>
              <a:t>New Inspection Arrangements</a:t>
            </a:r>
          </a:p>
        </p:txBody>
      </p:sp>
      <p:sp>
        <p:nvSpPr>
          <p:cNvPr id="3" name="Content Placeholder 2"/>
          <p:cNvSpPr>
            <a:spLocks noGrp="1"/>
          </p:cNvSpPr>
          <p:nvPr>
            <p:ph idx="1"/>
          </p:nvPr>
        </p:nvSpPr>
        <p:spPr>
          <a:xfrm>
            <a:off x="457200" y="735546"/>
            <a:ext cx="8229600" cy="3998686"/>
          </a:xfrm>
        </p:spPr>
        <p:txBody>
          <a:bodyPr>
            <a:normAutofit/>
          </a:bodyPr>
          <a:lstStyle/>
          <a:p>
            <a:pPr>
              <a:buFont typeface="Wingdings" charset="2"/>
              <a:buChar char="Ø"/>
            </a:pPr>
            <a:r>
              <a:rPr lang="en-GB" dirty="0" err="1">
                <a:solidFill>
                  <a:schemeClr val="bg1"/>
                </a:solidFill>
                <a:latin typeface="Frutiger 65"/>
              </a:rPr>
              <a:t>Estyn</a:t>
            </a:r>
            <a:r>
              <a:rPr lang="en-GB" dirty="0">
                <a:solidFill>
                  <a:schemeClr val="bg1"/>
                </a:solidFill>
                <a:latin typeface="Frutiger 65"/>
              </a:rPr>
              <a:t> has contributed directly and constructively to the current reform programme. Its </a:t>
            </a:r>
            <a:r>
              <a:rPr lang="en-GB" b="1" dirty="0">
                <a:solidFill>
                  <a:schemeClr val="bg1"/>
                </a:solidFill>
                <a:latin typeface="Frutiger 65"/>
              </a:rPr>
              <a:t>new inspection arrangements signal a more responsive model of inspection</a:t>
            </a:r>
            <a:r>
              <a:rPr lang="en-GB" dirty="0">
                <a:solidFill>
                  <a:schemeClr val="bg1"/>
                </a:solidFill>
                <a:latin typeface="Frutiger 65"/>
              </a:rPr>
              <a:t>. </a:t>
            </a:r>
          </a:p>
          <a:p>
            <a:pPr>
              <a:buFont typeface="Wingdings" charset="2"/>
              <a:buChar char="Ø"/>
            </a:pPr>
            <a:r>
              <a:rPr lang="en-GB" dirty="0">
                <a:solidFill>
                  <a:schemeClr val="bg1"/>
                </a:solidFill>
                <a:latin typeface="Frutiger 65"/>
              </a:rPr>
              <a:t>Amongst other improvements, inspectors are giving greater attention to teaching and learning and the school’s responsiveness to innovation. </a:t>
            </a:r>
          </a:p>
          <a:p>
            <a:pPr indent="0">
              <a:lnSpc>
                <a:spcPct val="100000"/>
              </a:lnSpc>
              <a:spcBef>
                <a:spcPts val="0"/>
              </a:spcBef>
              <a:buFont typeface="Wingdings" charset="2"/>
              <a:buChar char="Ø"/>
            </a:pPr>
            <a:r>
              <a:rPr lang="en-GB" dirty="0">
                <a:solidFill>
                  <a:schemeClr val="bg1"/>
                </a:solidFill>
                <a:latin typeface="Frutiger 65"/>
              </a:rPr>
              <a:t>The intention is to help schools to see inspection not just as an aspect of accountability but also as a learning experience. </a:t>
            </a:r>
          </a:p>
          <a:p>
            <a:pPr marL="0" indent="0" algn="ctr">
              <a:buNone/>
            </a:pPr>
            <a:endParaRPr lang="en-GB" b="1" dirty="0">
              <a:solidFill>
                <a:schemeClr val="bg1"/>
              </a:solidFill>
              <a:latin typeface="Frutiger 65"/>
            </a:endParaRPr>
          </a:p>
          <a:p>
            <a:pPr marL="0" indent="0" algn="ctr">
              <a:buNone/>
            </a:pPr>
            <a:r>
              <a:rPr lang="en-GB" b="1" dirty="0">
                <a:solidFill>
                  <a:schemeClr val="bg1"/>
                </a:solidFill>
                <a:latin typeface="Frutiger 65"/>
              </a:rPr>
              <a:t>The current inspection arrangements represent an important step towards re-imagining inspection in the reformed education system.</a:t>
            </a:r>
            <a:endParaRPr lang="en-GB" dirty="0">
              <a:solidFill>
                <a:schemeClr val="bg1"/>
              </a:solidFill>
              <a:latin typeface="Frutiger 65"/>
            </a:endParaRPr>
          </a:p>
        </p:txBody>
      </p:sp>
    </p:spTree>
    <p:extLst>
      <p:ext uri="{BB962C8B-B14F-4D97-AF65-F5344CB8AC3E}">
        <p14:creationId xmlns:p14="http://schemas.microsoft.com/office/powerpoint/2010/main" val="4246598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11" name="Blwch Testun 10"/>
          <p:cNvSpPr txBox="1"/>
          <p:nvPr/>
        </p:nvSpPr>
        <p:spPr>
          <a:xfrm>
            <a:off x="698802" y="3484467"/>
            <a:ext cx="7743287" cy="931022"/>
          </a:xfrm>
          <a:prstGeom prst="rect">
            <a:avLst/>
          </a:prstGeom>
          <a:noFill/>
        </p:spPr>
        <p:txBody>
          <a:bodyPr wrap="square" lIns="64307" tIns="34289" rIns="64307" bIns="34289" rtlCol="0">
            <a:spAutoFit/>
          </a:bodyPr>
          <a:lstStyle/>
          <a:p>
            <a:pPr lvl="0" algn="ctr"/>
            <a:r>
              <a:rPr lang="en-GB" sz="2800" b="1" dirty="0">
                <a:solidFill>
                  <a:schemeClr val="bg1"/>
                </a:solidFill>
                <a:latin typeface="Frutiger 65" charset="0"/>
                <a:ea typeface="Frutiger 65" charset="0"/>
                <a:cs typeface="Frutiger 65" charset="0"/>
              </a:rPr>
              <a:t>Steve Davies</a:t>
            </a:r>
          </a:p>
          <a:p>
            <a:pPr lvl="0" algn="ctr"/>
            <a:r>
              <a:rPr lang="en-GB" sz="2800" dirty="0">
                <a:solidFill>
                  <a:schemeClr val="bg1"/>
                </a:solidFill>
                <a:latin typeface="Frutiger 65" charset="0"/>
                <a:ea typeface="Frutiger 65" charset="0"/>
                <a:cs typeface="Frutiger 65" charset="0"/>
              </a:rPr>
              <a:t>Welsh Government</a:t>
            </a:r>
          </a:p>
        </p:txBody>
      </p:sp>
      <p:sp>
        <p:nvSpPr>
          <p:cNvPr id="8" name="Blwch Testun 7"/>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9" name="Blwch Testun 8"/>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sp>
        <p:nvSpPr>
          <p:cNvPr id="10" name="Petryal 9"/>
          <p:cNvSpPr/>
          <p:nvPr/>
        </p:nvSpPr>
        <p:spPr>
          <a:xfrm>
            <a:off x="457302" y="883073"/>
            <a:ext cx="8441939" cy="2469905"/>
          </a:xfrm>
          <a:prstGeom prst="rect">
            <a:avLst/>
          </a:prstGeom>
        </p:spPr>
        <p:txBody>
          <a:bodyPr wrap="square" lIns="64307" tIns="34289" rIns="64307" bIns="34289">
            <a:spAutoFit/>
          </a:bodyPr>
          <a:lstStyle/>
          <a:p>
            <a:pPr algn="ctr">
              <a:lnSpc>
                <a:spcPct val="130000"/>
              </a:lnSpc>
            </a:pPr>
            <a:r>
              <a:rPr lang="en-GB" sz="4000" b="1" dirty="0">
                <a:solidFill>
                  <a:schemeClr val="bg1"/>
                </a:solidFill>
                <a:latin typeface="Frutiger 65" charset="0"/>
                <a:ea typeface="Frutiger 65" charset="0"/>
                <a:cs typeface="Frutiger 65" charset="0"/>
              </a:rPr>
              <a:t>Reforming our evaluation and accountability arrangements – </a:t>
            </a:r>
          </a:p>
          <a:p>
            <a:pPr algn="ctr">
              <a:lnSpc>
                <a:spcPct val="130000"/>
              </a:lnSpc>
            </a:pPr>
            <a:r>
              <a:rPr lang="en-GB" sz="4000" b="1" dirty="0">
                <a:solidFill>
                  <a:schemeClr val="bg1"/>
                </a:solidFill>
                <a:latin typeface="Frutiger 65" charset="0"/>
                <a:ea typeface="Frutiger 65" charset="0"/>
                <a:cs typeface="Frutiger 65" charset="0"/>
              </a:rPr>
              <a:t>scene setting </a:t>
            </a:r>
          </a:p>
        </p:txBody>
      </p:sp>
      <p:cxnSp>
        <p:nvCxnSpPr>
          <p:cNvPr id="13" name="Cysylltydd Syth 12"/>
          <p:cNvCxnSpPr/>
          <p:nvPr/>
        </p:nvCxnSpPr>
        <p:spPr>
          <a:xfrm>
            <a:off x="637196" y="3360967"/>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65007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28550"/>
            <a:ext cx="8229600" cy="857250"/>
          </a:xfrm>
        </p:spPr>
        <p:txBody>
          <a:bodyPr/>
          <a:lstStyle/>
          <a:p>
            <a:r>
              <a:rPr lang="en-US" b="1" dirty="0">
                <a:solidFill>
                  <a:schemeClr val="bg1"/>
                </a:solidFill>
                <a:latin typeface="Frutiger 65"/>
              </a:rPr>
              <a:t>Inspection Issues</a:t>
            </a:r>
          </a:p>
        </p:txBody>
      </p:sp>
      <p:sp>
        <p:nvSpPr>
          <p:cNvPr id="3" name="Content Placeholder 2"/>
          <p:cNvSpPr>
            <a:spLocks noGrp="1"/>
          </p:cNvSpPr>
          <p:nvPr>
            <p:ph idx="1"/>
          </p:nvPr>
        </p:nvSpPr>
        <p:spPr>
          <a:xfrm>
            <a:off x="457200" y="681540"/>
            <a:ext cx="8229600" cy="4374486"/>
          </a:xfrm>
        </p:spPr>
        <p:txBody>
          <a:bodyPr>
            <a:normAutofit/>
          </a:bodyPr>
          <a:lstStyle/>
          <a:p>
            <a:pPr marL="0" indent="0">
              <a:buNone/>
            </a:pPr>
            <a:r>
              <a:rPr lang="en-GB" dirty="0">
                <a:solidFill>
                  <a:schemeClr val="bg1"/>
                </a:solidFill>
                <a:latin typeface="Frutiger 65"/>
              </a:rPr>
              <a:t>The Review identified a number of specific issues about the approach to school inspection in Wales.</a:t>
            </a:r>
          </a:p>
          <a:p>
            <a:pPr marL="0" indent="0">
              <a:buNone/>
            </a:pPr>
            <a:r>
              <a:rPr lang="en-GB" dirty="0">
                <a:solidFill>
                  <a:schemeClr val="bg1"/>
                </a:solidFill>
                <a:latin typeface="Frutiger 65"/>
              </a:rPr>
              <a:t> </a:t>
            </a:r>
          </a:p>
          <a:p>
            <a:pPr>
              <a:buFont typeface="Wingdings" charset="2"/>
              <a:buChar char="Ø"/>
            </a:pPr>
            <a:r>
              <a:rPr lang="en-GB" dirty="0">
                <a:solidFill>
                  <a:schemeClr val="bg1"/>
                </a:solidFill>
                <a:latin typeface="Frutiger 65"/>
              </a:rPr>
              <a:t>The currency of reports within a seven-year cycle of inspections </a:t>
            </a:r>
          </a:p>
          <a:p>
            <a:pPr>
              <a:buFont typeface="Wingdings" charset="2"/>
              <a:buChar char="Ø"/>
            </a:pPr>
            <a:r>
              <a:rPr lang="en-GB" dirty="0">
                <a:solidFill>
                  <a:schemeClr val="bg1"/>
                </a:solidFill>
                <a:latin typeface="Frutiger 65"/>
              </a:rPr>
              <a:t>Perceived inconsistency in inspectors’ judgements and</a:t>
            </a:r>
          </a:p>
          <a:p>
            <a:pPr>
              <a:buFont typeface="Wingdings" charset="2"/>
              <a:buChar char="Ø"/>
            </a:pPr>
            <a:r>
              <a:rPr lang="en-GB" dirty="0">
                <a:solidFill>
                  <a:schemeClr val="bg1"/>
                </a:solidFill>
                <a:latin typeface="Frutiger 65"/>
              </a:rPr>
              <a:t>Limitations arising from the short inspection window</a:t>
            </a:r>
          </a:p>
          <a:p>
            <a:pPr marL="0" indent="0">
              <a:buNone/>
            </a:pPr>
            <a:endParaRPr lang="en-GB" b="1" dirty="0">
              <a:solidFill>
                <a:schemeClr val="bg1"/>
              </a:solidFill>
              <a:latin typeface="Frutiger 65"/>
            </a:endParaRPr>
          </a:p>
          <a:p>
            <a:pPr marL="0" indent="0" algn="ctr">
              <a:buNone/>
            </a:pPr>
            <a:r>
              <a:rPr lang="en-GB" b="1" dirty="0">
                <a:solidFill>
                  <a:schemeClr val="bg1"/>
                </a:solidFill>
                <a:latin typeface="Frutiger 65"/>
              </a:rPr>
              <a:t>Although these specific concerns were by no means universal, nonetheless any new inspection arrangements should seek to mitigate their effects.</a:t>
            </a:r>
            <a:r>
              <a:rPr lang="en-GB" dirty="0">
                <a:solidFill>
                  <a:schemeClr val="bg1"/>
                </a:solidFill>
                <a:latin typeface="Frutiger 65"/>
              </a:rPr>
              <a:t>  </a:t>
            </a: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16762507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4544"/>
            <a:ext cx="8229600" cy="857250"/>
          </a:xfrm>
        </p:spPr>
        <p:txBody>
          <a:bodyPr/>
          <a:lstStyle/>
          <a:p>
            <a:r>
              <a:rPr lang="en-US" b="1" dirty="0">
                <a:solidFill>
                  <a:schemeClr val="bg1"/>
                </a:solidFill>
                <a:latin typeface="Frutiger 65"/>
              </a:rPr>
              <a:t>Perverse Effects of ‘High-Stakes’</a:t>
            </a:r>
          </a:p>
        </p:txBody>
      </p:sp>
      <p:sp>
        <p:nvSpPr>
          <p:cNvPr id="3" name="Content Placeholder 2"/>
          <p:cNvSpPr>
            <a:spLocks noGrp="1"/>
          </p:cNvSpPr>
          <p:nvPr>
            <p:ph idx="1"/>
          </p:nvPr>
        </p:nvSpPr>
        <p:spPr>
          <a:xfrm>
            <a:off x="457200" y="1005576"/>
            <a:ext cx="8229600" cy="4104456"/>
          </a:xfrm>
        </p:spPr>
        <p:txBody>
          <a:bodyPr>
            <a:normAutofit/>
          </a:bodyPr>
          <a:lstStyle/>
          <a:p>
            <a:pPr marL="0" indent="0">
              <a:buNone/>
            </a:pPr>
            <a:r>
              <a:rPr lang="en-GB" dirty="0">
                <a:solidFill>
                  <a:schemeClr val="bg1"/>
                </a:solidFill>
                <a:latin typeface="Frutiger 65"/>
              </a:rPr>
              <a:t>In recent years, Wales has introduced a number of measures designed to drive improvement in schools. These measures include the introduction and publication of test results, colour-coded categorisation of schools and targets relating to national qualifications. </a:t>
            </a:r>
          </a:p>
          <a:p>
            <a:pPr marL="0" indent="0">
              <a:buNone/>
            </a:pPr>
            <a:endParaRPr lang="en-GB" b="1" dirty="0">
              <a:solidFill>
                <a:schemeClr val="bg1"/>
              </a:solidFill>
              <a:latin typeface="Frutiger 65"/>
            </a:endParaRPr>
          </a:p>
          <a:p>
            <a:pPr marL="0" indent="0" algn="ctr">
              <a:buNone/>
            </a:pPr>
            <a:r>
              <a:rPr lang="en-GB" b="1" dirty="0">
                <a:solidFill>
                  <a:schemeClr val="bg1"/>
                </a:solidFill>
                <a:latin typeface="Frutiger 65"/>
              </a:rPr>
              <a:t>This ‘high stakes’ approach can address specific shortcomings but it can also limit development and does not sit well with the kind of creative, self-improving system being promoted in the current reforms.</a:t>
            </a:r>
            <a:endParaRPr lang="en-GB" dirty="0">
              <a:solidFill>
                <a:schemeClr val="bg1"/>
              </a:solidFill>
              <a:latin typeface="Frutiger 65"/>
            </a:endParaRP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807570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bg1"/>
                </a:solidFill>
                <a:latin typeface="Frutiger 65"/>
              </a:rPr>
              <a:t>Summative Grading and High-Stakes Effects</a:t>
            </a:r>
          </a:p>
        </p:txBody>
      </p:sp>
      <p:sp>
        <p:nvSpPr>
          <p:cNvPr id="3" name="Content Placeholder 2"/>
          <p:cNvSpPr>
            <a:spLocks noGrp="1"/>
          </p:cNvSpPr>
          <p:nvPr>
            <p:ph idx="1"/>
          </p:nvPr>
        </p:nvSpPr>
        <p:spPr/>
        <p:txBody>
          <a:bodyPr>
            <a:normAutofit/>
          </a:bodyPr>
          <a:lstStyle/>
          <a:p>
            <a:pPr marL="0" indent="0">
              <a:buNone/>
            </a:pPr>
            <a:r>
              <a:rPr lang="en-GB" dirty="0">
                <a:solidFill>
                  <a:schemeClr val="bg1"/>
                </a:solidFill>
                <a:latin typeface="Frutiger 65"/>
              </a:rPr>
              <a:t>Inspection has come to be an important element in this ‘high-stakes’ culture. There are concerns, supported by research evidence, that in such a culture inspection can inhibit improvement and innovation if schools try to ‘second guess’ what inspectors want to see. </a:t>
            </a:r>
          </a:p>
          <a:p>
            <a:pPr marL="0" indent="0" algn="ctr">
              <a:buNone/>
            </a:pPr>
            <a:endParaRPr lang="en-GB" b="1" dirty="0">
              <a:solidFill>
                <a:schemeClr val="bg1"/>
              </a:solidFill>
              <a:latin typeface="Frutiger 65"/>
            </a:endParaRPr>
          </a:p>
          <a:p>
            <a:pPr marL="0" indent="0" algn="ctr">
              <a:buNone/>
            </a:pPr>
            <a:r>
              <a:rPr lang="en-GB" b="1" dirty="0">
                <a:solidFill>
                  <a:schemeClr val="bg1"/>
                </a:solidFill>
                <a:latin typeface="Frutiger 65"/>
              </a:rPr>
              <a:t>Graded inspection reports and follow-up categories reinforce the association of inspection with an externally driven approach to improvement and can distort some schools’ practices to the detriment of their pupils.</a:t>
            </a:r>
            <a:endParaRPr lang="en-GB" dirty="0">
              <a:solidFill>
                <a:schemeClr val="bg1"/>
              </a:solidFill>
              <a:latin typeface="Frutiger 65"/>
            </a:endParaRP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34710193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54640"/>
            <a:ext cx="8229600" cy="857250"/>
          </a:xfrm>
        </p:spPr>
        <p:txBody>
          <a:bodyPr/>
          <a:lstStyle/>
          <a:p>
            <a:r>
              <a:rPr lang="en-US" b="1" dirty="0">
                <a:solidFill>
                  <a:schemeClr val="bg1"/>
                </a:solidFill>
                <a:latin typeface="Frutiger 65"/>
              </a:rPr>
              <a:t>Inspection and Reform</a:t>
            </a:r>
          </a:p>
        </p:txBody>
      </p:sp>
      <p:sp>
        <p:nvSpPr>
          <p:cNvPr id="3" name="Content Placeholder 2"/>
          <p:cNvSpPr>
            <a:spLocks noGrp="1"/>
          </p:cNvSpPr>
          <p:nvPr>
            <p:ph idx="1"/>
          </p:nvPr>
        </p:nvSpPr>
        <p:spPr/>
        <p:txBody>
          <a:bodyPr>
            <a:normAutofit/>
          </a:bodyPr>
          <a:lstStyle/>
          <a:p>
            <a:pPr>
              <a:buFont typeface="Wingdings" charset="2"/>
              <a:buChar char="Ø"/>
            </a:pPr>
            <a:r>
              <a:rPr lang="en-GB" dirty="0">
                <a:solidFill>
                  <a:schemeClr val="bg1"/>
                </a:solidFill>
                <a:latin typeface="Frutiger 65"/>
              </a:rPr>
              <a:t>The Welsh Government’s aspiration to have a self-improving system with a learning culture means </a:t>
            </a:r>
            <a:r>
              <a:rPr lang="en-GB" b="1" dirty="0">
                <a:solidFill>
                  <a:schemeClr val="bg1"/>
                </a:solidFill>
                <a:latin typeface="Frutiger 65"/>
              </a:rPr>
              <a:t>less direction from the ‘centre’ and more freedom and responsibility for schools and practitioners</a:t>
            </a:r>
            <a:r>
              <a:rPr lang="en-GB" dirty="0">
                <a:solidFill>
                  <a:schemeClr val="bg1"/>
                </a:solidFill>
                <a:latin typeface="Frutiger 65"/>
              </a:rPr>
              <a:t>. </a:t>
            </a:r>
          </a:p>
          <a:p>
            <a:pPr>
              <a:buFont typeface="Wingdings" charset="2"/>
              <a:buChar char="Ø"/>
            </a:pPr>
            <a:r>
              <a:rPr lang="en-GB" dirty="0">
                <a:solidFill>
                  <a:schemeClr val="bg1"/>
                </a:solidFill>
                <a:latin typeface="Frutiger 65"/>
              </a:rPr>
              <a:t>Collaboration within, between and beyond schools will be central to the new ways of working. </a:t>
            </a:r>
          </a:p>
          <a:p>
            <a:pPr>
              <a:buFont typeface="Wingdings" charset="2"/>
              <a:buChar char="Ø"/>
            </a:pPr>
            <a:endParaRPr lang="en-GB" b="1" dirty="0">
              <a:solidFill>
                <a:schemeClr val="bg1"/>
              </a:solidFill>
              <a:latin typeface="Frutiger 65"/>
            </a:endParaRPr>
          </a:p>
          <a:p>
            <a:pPr marL="0" indent="0" algn="ctr">
              <a:buNone/>
            </a:pPr>
            <a:r>
              <a:rPr lang="en-GB" b="1" dirty="0">
                <a:solidFill>
                  <a:schemeClr val="bg1"/>
                </a:solidFill>
                <a:latin typeface="Frutiger 65"/>
              </a:rPr>
              <a:t>External evaluation, particularly inspection, will need to evaluate progress with the reforms and also, importantly, support these essential features of the reformed system.</a:t>
            </a:r>
            <a:r>
              <a:rPr lang="en-GB" dirty="0">
                <a:solidFill>
                  <a:schemeClr val="bg1"/>
                </a:solidFill>
                <a:latin typeface="Frutiger 65"/>
              </a:rPr>
              <a:t> </a:t>
            </a: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15093435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47"/>
            <a:ext cx="8229600" cy="529568"/>
          </a:xfrm>
        </p:spPr>
        <p:txBody>
          <a:bodyPr>
            <a:normAutofit/>
          </a:bodyPr>
          <a:lstStyle/>
          <a:p>
            <a:r>
              <a:rPr lang="en-US" b="1" dirty="0">
                <a:solidFill>
                  <a:schemeClr val="bg1"/>
                </a:solidFill>
                <a:latin typeface="Frutiger 65"/>
              </a:rPr>
              <a:t>Inspecting What Matters</a:t>
            </a:r>
          </a:p>
        </p:txBody>
      </p:sp>
      <p:sp>
        <p:nvSpPr>
          <p:cNvPr id="3" name="Content Placeholder 2"/>
          <p:cNvSpPr>
            <a:spLocks noGrp="1"/>
          </p:cNvSpPr>
          <p:nvPr>
            <p:ph idx="1"/>
          </p:nvPr>
        </p:nvSpPr>
        <p:spPr>
          <a:xfrm>
            <a:off x="457200" y="768366"/>
            <a:ext cx="8229600" cy="4317949"/>
          </a:xfrm>
        </p:spPr>
        <p:txBody>
          <a:bodyPr>
            <a:normAutofit fontScale="92500" lnSpcReduction="10000"/>
          </a:bodyPr>
          <a:lstStyle/>
          <a:p>
            <a:pPr>
              <a:buFont typeface="Wingdings" charset="2"/>
              <a:buChar char="Ø"/>
            </a:pPr>
            <a:r>
              <a:rPr lang="en-GB" dirty="0">
                <a:solidFill>
                  <a:schemeClr val="bg1"/>
                </a:solidFill>
                <a:latin typeface="Frutiger 65"/>
              </a:rPr>
              <a:t>The success of the educational reform programme will be strongly influenced by </a:t>
            </a:r>
            <a:r>
              <a:rPr lang="en-GB" dirty="0" err="1">
                <a:solidFill>
                  <a:schemeClr val="bg1"/>
                </a:solidFill>
                <a:latin typeface="Frutiger 65"/>
              </a:rPr>
              <a:t>Estyn’s</a:t>
            </a:r>
            <a:r>
              <a:rPr lang="en-GB" dirty="0">
                <a:solidFill>
                  <a:schemeClr val="bg1"/>
                </a:solidFill>
                <a:latin typeface="Frutiger 65"/>
              </a:rPr>
              <a:t> ability to use inspection to promote changes in practice and behaviour.</a:t>
            </a:r>
          </a:p>
          <a:p>
            <a:pPr marL="0" indent="0">
              <a:buNone/>
            </a:pPr>
            <a:r>
              <a:rPr lang="en-GB" dirty="0">
                <a:solidFill>
                  <a:schemeClr val="bg1"/>
                </a:solidFill>
                <a:latin typeface="Frutiger 65"/>
              </a:rPr>
              <a:t> </a:t>
            </a:r>
          </a:p>
          <a:p>
            <a:pPr>
              <a:buFont typeface="Wingdings" charset="2"/>
              <a:buChar char="Ø"/>
            </a:pPr>
            <a:r>
              <a:rPr lang="en-GB" dirty="0">
                <a:solidFill>
                  <a:schemeClr val="bg1"/>
                </a:solidFill>
                <a:latin typeface="Frutiger 65"/>
              </a:rPr>
              <a:t>Inspection needs to evaluate the ways in which the new curriculum purposes are changing practice in schools, raising standards across the four curriculum purposes, improving the quality of the learning experience of all children and young people in all sectors and addressing children’s health and wellbeing.</a:t>
            </a:r>
          </a:p>
          <a:p>
            <a:pPr marL="0" indent="0">
              <a:buNone/>
            </a:pPr>
            <a:r>
              <a:rPr lang="en-GB" dirty="0">
                <a:solidFill>
                  <a:schemeClr val="bg1"/>
                </a:solidFill>
                <a:latin typeface="Frutiger 65"/>
              </a:rPr>
              <a:t> </a:t>
            </a:r>
          </a:p>
          <a:p>
            <a:pPr>
              <a:buFont typeface="Wingdings" charset="2"/>
              <a:buChar char="Ø"/>
            </a:pPr>
            <a:r>
              <a:rPr lang="en-GB" dirty="0">
                <a:solidFill>
                  <a:schemeClr val="bg1"/>
                </a:solidFill>
                <a:latin typeface="Frutiger 65"/>
              </a:rPr>
              <a:t>The impact of </a:t>
            </a:r>
            <a:r>
              <a:rPr lang="en-GB" b="1" dirty="0">
                <a:solidFill>
                  <a:schemeClr val="bg1"/>
                </a:solidFill>
                <a:latin typeface="Frutiger 65"/>
              </a:rPr>
              <a:t>new curriculum structures, changes in assessment and purpose-driven teaching and learning will all pose challenges for both schools and inspectors</a:t>
            </a:r>
            <a:r>
              <a:rPr lang="en-GB" dirty="0">
                <a:solidFill>
                  <a:schemeClr val="bg1"/>
                </a:solidFill>
                <a:latin typeface="Frutiger 65"/>
              </a:rPr>
              <a:t>. </a:t>
            </a:r>
          </a:p>
          <a:p>
            <a:pPr>
              <a:buFont typeface="Wingdings" charset="2"/>
              <a:buChar char="Ø"/>
            </a:pPr>
            <a:endParaRPr lang="en-GB" b="1" dirty="0">
              <a:solidFill>
                <a:schemeClr val="bg1"/>
              </a:solidFill>
              <a:latin typeface="Frutiger 65"/>
            </a:endParaRPr>
          </a:p>
          <a:p>
            <a:pPr marL="0" indent="0" algn="ctr">
              <a:buNone/>
            </a:pPr>
            <a:r>
              <a:rPr lang="en-GB" b="1" dirty="0">
                <a:solidFill>
                  <a:schemeClr val="bg1"/>
                </a:solidFill>
                <a:latin typeface="Frutiger 65"/>
              </a:rPr>
              <a:t>Changes to inspection will need to evaluate these and other changes, giving assurance about standards and the quality of the learning experience of all pupils.</a:t>
            </a:r>
            <a:r>
              <a:rPr lang="en-GB" dirty="0">
                <a:solidFill>
                  <a:schemeClr val="bg1"/>
                </a:solidFill>
                <a:latin typeface="Frutiger 65"/>
              </a:rPr>
              <a:t> </a:t>
            </a:r>
          </a:p>
        </p:txBody>
      </p:sp>
    </p:spTree>
    <p:extLst>
      <p:ext uri="{BB962C8B-B14F-4D97-AF65-F5344CB8AC3E}">
        <p14:creationId xmlns:p14="http://schemas.microsoft.com/office/powerpoint/2010/main" val="26225279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68"/>
            <a:ext cx="8229600" cy="857250"/>
          </a:xfrm>
        </p:spPr>
        <p:txBody>
          <a:bodyPr/>
          <a:lstStyle/>
          <a:p>
            <a:r>
              <a:rPr lang="en-US" b="1" dirty="0">
                <a:solidFill>
                  <a:schemeClr val="bg1"/>
                </a:solidFill>
                <a:latin typeface="Frutiger 65"/>
              </a:rPr>
              <a:t>Assurance and Improvement</a:t>
            </a:r>
          </a:p>
        </p:txBody>
      </p:sp>
      <p:sp>
        <p:nvSpPr>
          <p:cNvPr id="3" name="Content Placeholder 2"/>
          <p:cNvSpPr>
            <a:spLocks noGrp="1"/>
          </p:cNvSpPr>
          <p:nvPr>
            <p:ph idx="1"/>
          </p:nvPr>
        </p:nvSpPr>
        <p:spPr>
          <a:xfrm>
            <a:off x="457200" y="843558"/>
            <a:ext cx="8229600" cy="4212468"/>
          </a:xfrm>
        </p:spPr>
        <p:txBody>
          <a:bodyPr>
            <a:normAutofit/>
          </a:bodyPr>
          <a:lstStyle/>
          <a:p>
            <a:pPr>
              <a:buFont typeface="Wingdings" charset="2"/>
              <a:buChar char="Ø"/>
            </a:pPr>
            <a:r>
              <a:rPr lang="en-GB" dirty="0">
                <a:solidFill>
                  <a:schemeClr val="bg1"/>
                </a:solidFill>
                <a:latin typeface="Frutiger 65"/>
              </a:rPr>
              <a:t>Dynamic education systems are not driven solely or even largely by external forces of accountability. </a:t>
            </a:r>
          </a:p>
          <a:p>
            <a:pPr>
              <a:buFont typeface="Wingdings" charset="2"/>
              <a:buChar char="Ø"/>
            </a:pPr>
            <a:endParaRPr lang="en-GB" dirty="0">
              <a:solidFill>
                <a:schemeClr val="bg1"/>
              </a:solidFill>
              <a:latin typeface="Frutiger 65"/>
            </a:endParaRPr>
          </a:p>
          <a:p>
            <a:pPr>
              <a:buFont typeface="Wingdings" charset="2"/>
              <a:buChar char="Ø"/>
            </a:pPr>
            <a:r>
              <a:rPr lang="en-GB" dirty="0">
                <a:solidFill>
                  <a:schemeClr val="bg1"/>
                </a:solidFill>
                <a:latin typeface="Frutiger 65"/>
              </a:rPr>
              <a:t>If improvement is to penetrate beyond defences put up against perceived external imposition then schools and teachers must themselves take greater control of and responsibility for the process. </a:t>
            </a:r>
          </a:p>
          <a:p>
            <a:pPr marL="0" indent="0">
              <a:buNone/>
            </a:pPr>
            <a:endParaRPr lang="en-GB" b="1" dirty="0">
              <a:solidFill>
                <a:schemeClr val="bg1"/>
              </a:solidFill>
              <a:latin typeface="Frutiger 65"/>
            </a:endParaRPr>
          </a:p>
          <a:p>
            <a:pPr marL="0" indent="0" algn="ctr">
              <a:buNone/>
            </a:pPr>
            <a:r>
              <a:rPr lang="en-GB" b="1" dirty="0">
                <a:solidFill>
                  <a:schemeClr val="bg1"/>
                </a:solidFill>
                <a:latin typeface="Frutiger 65"/>
              </a:rPr>
              <a:t>Assurance and improvement are not alternatives but essential and complementary parts of a dynamic education system. </a:t>
            </a:r>
            <a:endParaRPr lang="en-GB" dirty="0">
              <a:solidFill>
                <a:schemeClr val="bg1"/>
              </a:solidFill>
              <a:latin typeface="Frutiger 65"/>
            </a:endParaRP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2512246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469"/>
            <a:ext cx="8229600" cy="583574"/>
          </a:xfrm>
        </p:spPr>
        <p:txBody>
          <a:bodyPr>
            <a:normAutofit/>
          </a:bodyPr>
          <a:lstStyle/>
          <a:p>
            <a:r>
              <a:rPr lang="en-US" b="1" dirty="0">
                <a:solidFill>
                  <a:schemeClr val="bg1"/>
                </a:solidFill>
                <a:latin typeface="Frutiger 65"/>
              </a:rPr>
              <a:t>Self Evaluation for Learning</a:t>
            </a:r>
          </a:p>
        </p:txBody>
      </p:sp>
      <p:sp>
        <p:nvSpPr>
          <p:cNvPr id="3" name="Content Placeholder 2"/>
          <p:cNvSpPr>
            <a:spLocks noGrp="1"/>
          </p:cNvSpPr>
          <p:nvPr>
            <p:ph idx="1"/>
          </p:nvPr>
        </p:nvSpPr>
        <p:spPr>
          <a:xfrm>
            <a:off x="467544" y="652996"/>
            <a:ext cx="8229600" cy="4482498"/>
          </a:xfrm>
        </p:spPr>
        <p:txBody>
          <a:bodyPr>
            <a:normAutofit lnSpcReduction="10000"/>
          </a:bodyPr>
          <a:lstStyle/>
          <a:p>
            <a:pPr>
              <a:buFont typeface="Wingdings" charset="2"/>
              <a:buChar char="Ø"/>
            </a:pPr>
            <a:r>
              <a:rPr lang="en-GB" dirty="0">
                <a:solidFill>
                  <a:schemeClr val="bg1"/>
                </a:solidFill>
                <a:latin typeface="Frutiger 65"/>
              </a:rPr>
              <a:t>Self evaluation will play a major role in shaping the nature of the reforms school-by-school; in identifying how well the changes are progressing; and in providing evidence to build public confidence. </a:t>
            </a:r>
          </a:p>
          <a:p>
            <a:pPr>
              <a:buFont typeface="Wingdings" charset="2"/>
              <a:buChar char="Ø"/>
            </a:pPr>
            <a:r>
              <a:rPr lang="en-GB" b="1" dirty="0">
                <a:solidFill>
                  <a:schemeClr val="bg1"/>
                </a:solidFill>
                <a:latin typeface="Frutiger 65"/>
              </a:rPr>
              <a:t>Self evaluation must not be seen simply as an extension of accountability but as being integral to schools as learning organisations</a:t>
            </a:r>
            <a:r>
              <a:rPr lang="en-GB" dirty="0">
                <a:solidFill>
                  <a:schemeClr val="bg1"/>
                </a:solidFill>
                <a:latin typeface="Frutiger 65"/>
              </a:rPr>
              <a:t>. </a:t>
            </a:r>
          </a:p>
          <a:p>
            <a:pPr>
              <a:buFont typeface="Wingdings" charset="2"/>
              <a:buChar char="Ø"/>
            </a:pPr>
            <a:r>
              <a:rPr lang="en-GB" dirty="0">
                <a:solidFill>
                  <a:schemeClr val="bg1"/>
                </a:solidFill>
                <a:latin typeface="Frutiger 65"/>
              </a:rPr>
              <a:t>Self evaluation should be forward looking, using a blend of quantitative and qualitative evidence to identify and understand current areas of strength and priorities for development. </a:t>
            </a:r>
          </a:p>
          <a:p>
            <a:pPr algn="ctr">
              <a:buFont typeface="Wingdings" charset="2"/>
              <a:buChar char="Ø"/>
            </a:pPr>
            <a:r>
              <a:rPr lang="en-GB" dirty="0">
                <a:solidFill>
                  <a:schemeClr val="bg1"/>
                </a:solidFill>
                <a:latin typeface="Frutiger 65"/>
              </a:rPr>
              <a:t>National developments in self evaluation, led by OECD and </a:t>
            </a:r>
            <a:r>
              <a:rPr lang="en-GB" dirty="0" err="1">
                <a:solidFill>
                  <a:schemeClr val="bg1"/>
                </a:solidFill>
                <a:latin typeface="Frutiger 65"/>
              </a:rPr>
              <a:t>Estyn</a:t>
            </a:r>
            <a:r>
              <a:rPr lang="en-GB" dirty="0">
                <a:solidFill>
                  <a:schemeClr val="bg1"/>
                </a:solidFill>
                <a:latin typeface="Frutiger 65"/>
              </a:rPr>
              <a:t>, should allow a deeper and more consistent approach to self evaluation to become established. </a:t>
            </a:r>
          </a:p>
          <a:p>
            <a:pPr marL="0" indent="0" algn="ctr">
              <a:buNone/>
            </a:pPr>
            <a:endParaRPr lang="en-GB" b="1" dirty="0">
              <a:solidFill>
                <a:schemeClr val="bg1"/>
              </a:solidFill>
              <a:latin typeface="Frutiger 65"/>
            </a:endParaRPr>
          </a:p>
          <a:p>
            <a:pPr marL="0" indent="0" algn="ctr">
              <a:buNone/>
            </a:pPr>
            <a:r>
              <a:rPr lang="en-GB" b="1" dirty="0">
                <a:solidFill>
                  <a:schemeClr val="bg1"/>
                </a:solidFill>
                <a:latin typeface="Frutiger 65"/>
              </a:rPr>
              <a:t>Self evaluation must not become formulaic or burdensome and should fit naturally into the ways in which schools learn and improve.</a:t>
            </a:r>
            <a:r>
              <a:rPr lang="en-GB" dirty="0">
                <a:solidFill>
                  <a:schemeClr val="bg1"/>
                </a:solidFill>
                <a:latin typeface="Frutiger 65"/>
              </a:rPr>
              <a:t> </a:t>
            </a: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33789517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2556"/>
            <a:ext cx="8229600" cy="857250"/>
          </a:xfrm>
        </p:spPr>
        <p:txBody>
          <a:bodyPr/>
          <a:lstStyle/>
          <a:p>
            <a:r>
              <a:rPr lang="en-US" b="1" dirty="0">
                <a:solidFill>
                  <a:schemeClr val="bg1"/>
                </a:solidFill>
                <a:latin typeface="Frutiger 65"/>
              </a:rPr>
              <a:t>External Perspectives</a:t>
            </a:r>
          </a:p>
        </p:txBody>
      </p:sp>
      <p:sp>
        <p:nvSpPr>
          <p:cNvPr id="3" name="Content Placeholder 2"/>
          <p:cNvSpPr>
            <a:spLocks noGrp="1"/>
          </p:cNvSpPr>
          <p:nvPr>
            <p:ph idx="1"/>
          </p:nvPr>
        </p:nvSpPr>
        <p:spPr>
          <a:xfrm>
            <a:off x="467544" y="679176"/>
            <a:ext cx="8229600" cy="4752528"/>
          </a:xfrm>
        </p:spPr>
        <p:txBody>
          <a:bodyPr>
            <a:normAutofit/>
          </a:bodyPr>
          <a:lstStyle/>
          <a:p>
            <a:pPr>
              <a:buFont typeface="Wingdings" charset="2"/>
              <a:buChar char="Ø"/>
            </a:pPr>
            <a:r>
              <a:rPr lang="en-GB" dirty="0">
                <a:solidFill>
                  <a:schemeClr val="bg1"/>
                </a:solidFill>
                <a:latin typeface="Frutiger 65"/>
              </a:rPr>
              <a:t>External evaluation should complement self evaluation by providing a </a:t>
            </a:r>
            <a:r>
              <a:rPr lang="en-GB" b="1" dirty="0">
                <a:solidFill>
                  <a:schemeClr val="bg1"/>
                </a:solidFill>
                <a:latin typeface="Frutiger 65"/>
              </a:rPr>
              <a:t>different and more objective perspective </a:t>
            </a:r>
            <a:r>
              <a:rPr lang="en-GB" dirty="0">
                <a:solidFill>
                  <a:schemeClr val="bg1"/>
                </a:solidFill>
                <a:latin typeface="Frutiger 65"/>
              </a:rPr>
              <a:t>on the work of a school and its impact on learning. </a:t>
            </a:r>
          </a:p>
          <a:p>
            <a:pPr>
              <a:buFont typeface="Wingdings" charset="2"/>
              <a:buChar char="Ø"/>
            </a:pPr>
            <a:r>
              <a:rPr lang="en-GB" dirty="0">
                <a:solidFill>
                  <a:schemeClr val="bg1"/>
                </a:solidFill>
                <a:latin typeface="Frutiger 65"/>
              </a:rPr>
              <a:t>External evaluation can come from peer reviewers who are fellow professionals acting as critical friends to a school or cluster of schools. </a:t>
            </a:r>
          </a:p>
          <a:p>
            <a:pPr>
              <a:buFont typeface="Wingdings" charset="2"/>
              <a:buChar char="Ø"/>
            </a:pPr>
            <a:r>
              <a:rPr lang="en-GB" dirty="0" err="1">
                <a:solidFill>
                  <a:schemeClr val="bg1"/>
                </a:solidFill>
                <a:latin typeface="Frutiger 65"/>
              </a:rPr>
              <a:t>Estyn</a:t>
            </a:r>
            <a:r>
              <a:rPr lang="en-GB" dirty="0">
                <a:solidFill>
                  <a:schemeClr val="bg1"/>
                </a:solidFill>
                <a:latin typeface="Frutiger 65"/>
              </a:rPr>
              <a:t> can play both formal and less formal roles as external evaluators. In addition to formal evaluation and reporting, inspectors could also operate more locally, thus allowing </a:t>
            </a:r>
            <a:r>
              <a:rPr lang="en-GB" b="1" dirty="0">
                <a:solidFill>
                  <a:schemeClr val="bg1"/>
                </a:solidFill>
                <a:latin typeface="Frutiger 65"/>
              </a:rPr>
              <a:t>more regular contact with schools</a:t>
            </a:r>
            <a:r>
              <a:rPr lang="en-GB" dirty="0">
                <a:solidFill>
                  <a:schemeClr val="bg1"/>
                </a:solidFill>
                <a:latin typeface="Frutiger 65"/>
              </a:rPr>
              <a:t>.  </a:t>
            </a:r>
          </a:p>
          <a:p>
            <a:pPr>
              <a:buFont typeface="Wingdings" charset="2"/>
              <a:buChar char="Ø"/>
            </a:pPr>
            <a:endParaRPr lang="en-GB" b="1" dirty="0">
              <a:solidFill>
                <a:schemeClr val="bg1"/>
              </a:solidFill>
              <a:latin typeface="Frutiger 65"/>
            </a:endParaRPr>
          </a:p>
          <a:p>
            <a:pPr marL="0" indent="0" algn="ctr">
              <a:buNone/>
            </a:pPr>
            <a:r>
              <a:rPr lang="en-GB" b="1" dirty="0">
                <a:solidFill>
                  <a:schemeClr val="bg1"/>
                </a:solidFill>
                <a:latin typeface="Frutiger 65"/>
              </a:rPr>
              <a:t>The logic of the policy of self improvement and learning in Wales is for collaborative approaches to self evaluation to be developed involving trained peer reviewers, consortia staff and inspectors.</a:t>
            </a:r>
            <a:endParaRPr lang="en-GB" dirty="0">
              <a:solidFill>
                <a:schemeClr val="bg1"/>
              </a:solidFill>
              <a:latin typeface="Frutiger 65"/>
            </a:endParaRP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2460031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421556"/>
          </a:xfrm>
        </p:spPr>
        <p:txBody>
          <a:bodyPr>
            <a:normAutofit fontScale="90000"/>
          </a:bodyPr>
          <a:lstStyle/>
          <a:p>
            <a:r>
              <a:rPr lang="en-US" b="1" dirty="0">
                <a:solidFill>
                  <a:schemeClr val="bg1"/>
                </a:solidFill>
                <a:latin typeface="Frutiger 65"/>
              </a:rPr>
              <a:t>Inspection and Public Confidence</a:t>
            </a:r>
          </a:p>
        </p:txBody>
      </p:sp>
      <p:sp>
        <p:nvSpPr>
          <p:cNvPr id="3" name="Content Placeholder 2"/>
          <p:cNvSpPr>
            <a:spLocks noGrp="1"/>
          </p:cNvSpPr>
          <p:nvPr>
            <p:ph idx="1"/>
          </p:nvPr>
        </p:nvSpPr>
        <p:spPr>
          <a:xfrm>
            <a:off x="457200" y="735546"/>
            <a:ext cx="8229600" cy="4536504"/>
          </a:xfrm>
        </p:spPr>
        <p:txBody>
          <a:bodyPr>
            <a:normAutofit/>
          </a:bodyPr>
          <a:lstStyle/>
          <a:p>
            <a:pPr>
              <a:buFont typeface="Wingdings" charset="2"/>
              <a:buChar char="Ø"/>
            </a:pPr>
            <a:r>
              <a:rPr lang="en-GB" dirty="0">
                <a:solidFill>
                  <a:schemeClr val="bg1"/>
                </a:solidFill>
                <a:latin typeface="Frutiger 65"/>
              </a:rPr>
              <a:t>The aim should be </a:t>
            </a:r>
            <a:r>
              <a:rPr lang="en-GB" b="1" dirty="0">
                <a:solidFill>
                  <a:schemeClr val="bg1"/>
                </a:solidFill>
                <a:latin typeface="Frutiger 65"/>
              </a:rPr>
              <a:t>ultimately to establish an approach to accountability based on robust validated self evaluation</a:t>
            </a:r>
            <a:r>
              <a:rPr lang="en-GB" dirty="0">
                <a:solidFill>
                  <a:schemeClr val="bg1"/>
                </a:solidFill>
                <a:latin typeface="Frutiger 65"/>
              </a:rPr>
              <a:t>. </a:t>
            </a:r>
          </a:p>
          <a:p>
            <a:pPr>
              <a:buFont typeface="Wingdings" charset="2"/>
              <a:buChar char="Ø"/>
            </a:pPr>
            <a:r>
              <a:rPr lang="en-GB" dirty="0">
                <a:solidFill>
                  <a:schemeClr val="bg1"/>
                </a:solidFill>
                <a:latin typeface="Frutiger 65"/>
              </a:rPr>
              <a:t>Assurance about how well individual schools are serving their pupils should continue to be central to </a:t>
            </a:r>
            <a:r>
              <a:rPr lang="en-GB" dirty="0" err="1">
                <a:solidFill>
                  <a:schemeClr val="bg1"/>
                </a:solidFill>
                <a:latin typeface="Frutiger 65"/>
              </a:rPr>
              <a:t>Estyn’s</a:t>
            </a:r>
            <a:r>
              <a:rPr lang="en-GB" dirty="0">
                <a:solidFill>
                  <a:schemeClr val="bg1"/>
                </a:solidFill>
                <a:latin typeface="Frutiger 65"/>
              </a:rPr>
              <a:t> mission</a:t>
            </a:r>
          </a:p>
          <a:p>
            <a:pPr>
              <a:buFont typeface="Wingdings" charset="2"/>
              <a:buChar char="Ø"/>
            </a:pPr>
            <a:r>
              <a:rPr lang="en-GB" dirty="0">
                <a:solidFill>
                  <a:schemeClr val="bg1"/>
                </a:solidFill>
                <a:latin typeface="Frutiger 65"/>
              </a:rPr>
              <a:t>The unintended effects associated with the existing approach would be avoided in the changes to inspection proposed in this report. </a:t>
            </a:r>
          </a:p>
          <a:p>
            <a:pPr>
              <a:buFont typeface="Wingdings" charset="2"/>
              <a:buChar char="Ø"/>
            </a:pPr>
            <a:r>
              <a:rPr lang="en-GB" dirty="0">
                <a:solidFill>
                  <a:schemeClr val="bg1"/>
                </a:solidFill>
                <a:latin typeface="Frutiger 65"/>
              </a:rPr>
              <a:t>I</a:t>
            </a:r>
            <a:r>
              <a:rPr lang="en-GB" b="1" dirty="0">
                <a:solidFill>
                  <a:schemeClr val="bg1"/>
                </a:solidFill>
                <a:latin typeface="Frutiger 65"/>
              </a:rPr>
              <a:t>nspectors’ constructive role in building capacity and supporting reform </a:t>
            </a:r>
            <a:r>
              <a:rPr lang="en-GB" dirty="0">
                <a:solidFill>
                  <a:schemeClr val="bg1"/>
                </a:solidFill>
                <a:latin typeface="Frutiger 65"/>
              </a:rPr>
              <a:t>should be enhanced. </a:t>
            </a:r>
          </a:p>
          <a:p>
            <a:pPr>
              <a:buFont typeface="Wingdings" charset="2"/>
              <a:buChar char="Ø"/>
            </a:pPr>
            <a:endParaRPr lang="en-GB" b="1" dirty="0">
              <a:solidFill>
                <a:schemeClr val="bg1"/>
              </a:solidFill>
              <a:latin typeface="Frutiger 65"/>
            </a:endParaRPr>
          </a:p>
          <a:p>
            <a:pPr marL="0" indent="0" algn="ctr">
              <a:buNone/>
            </a:pPr>
            <a:r>
              <a:rPr lang="en-GB" b="1" dirty="0">
                <a:solidFill>
                  <a:schemeClr val="bg1"/>
                </a:solidFill>
                <a:latin typeface="Frutiger 65"/>
              </a:rPr>
              <a:t>Inspection should build public confidence that schools and the education system more generally are performing well and committed to their own improvement.</a:t>
            </a:r>
            <a:endParaRPr lang="en-GB" dirty="0">
              <a:solidFill>
                <a:schemeClr val="bg1"/>
              </a:solidFill>
              <a:latin typeface="Frutiger 65"/>
            </a:endParaRP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207641731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686" y="278548"/>
            <a:ext cx="8229600" cy="421556"/>
          </a:xfrm>
        </p:spPr>
        <p:txBody>
          <a:bodyPr>
            <a:normAutofit fontScale="90000"/>
          </a:bodyPr>
          <a:lstStyle/>
          <a:p>
            <a:r>
              <a:rPr lang="en-US" b="1" dirty="0">
                <a:solidFill>
                  <a:schemeClr val="bg1"/>
                </a:solidFill>
                <a:latin typeface="Frutiger 65"/>
              </a:rPr>
              <a:t>Phased Progress to Validated Self Evaluation (VSE)</a:t>
            </a:r>
          </a:p>
        </p:txBody>
      </p:sp>
      <p:sp>
        <p:nvSpPr>
          <p:cNvPr id="3" name="Content Placeholder 2"/>
          <p:cNvSpPr>
            <a:spLocks noGrp="1"/>
          </p:cNvSpPr>
          <p:nvPr>
            <p:ph idx="1"/>
          </p:nvPr>
        </p:nvSpPr>
        <p:spPr>
          <a:xfrm>
            <a:off x="467544" y="949090"/>
            <a:ext cx="8229600" cy="4212468"/>
          </a:xfrm>
        </p:spPr>
        <p:txBody>
          <a:bodyPr>
            <a:normAutofit/>
          </a:bodyPr>
          <a:lstStyle/>
          <a:p>
            <a:pPr>
              <a:buFont typeface="Wingdings" charset="2"/>
              <a:buChar char="Ø"/>
            </a:pPr>
            <a:r>
              <a:rPr lang="en-GB" dirty="0">
                <a:solidFill>
                  <a:schemeClr val="bg1"/>
                </a:solidFill>
                <a:latin typeface="Frutiger 65"/>
              </a:rPr>
              <a:t>Moves towards validated self evaluation proposed in this report need to take account of schools’ confidence and competence in self evaluation as well as the demands on the system stemming from the reform programme itself. </a:t>
            </a:r>
          </a:p>
          <a:p>
            <a:pPr>
              <a:buFont typeface="Wingdings" charset="2"/>
              <a:buChar char="Ø"/>
            </a:pPr>
            <a:r>
              <a:rPr lang="en-GB" dirty="0">
                <a:solidFill>
                  <a:schemeClr val="bg1"/>
                </a:solidFill>
                <a:latin typeface="Frutiger 65"/>
              </a:rPr>
              <a:t>They should therefore be </a:t>
            </a:r>
            <a:r>
              <a:rPr lang="en-GB" b="1" dirty="0">
                <a:solidFill>
                  <a:schemeClr val="bg1"/>
                </a:solidFill>
                <a:latin typeface="Frutiger 65"/>
              </a:rPr>
              <a:t>phased over a period that is consistent with progress </a:t>
            </a:r>
            <a:r>
              <a:rPr lang="en-GB" dirty="0">
                <a:solidFill>
                  <a:schemeClr val="bg1"/>
                </a:solidFill>
                <a:latin typeface="Frutiger 65"/>
              </a:rPr>
              <a:t>with the wider reform programme. </a:t>
            </a:r>
          </a:p>
          <a:p>
            <a:pPr>
              <a:buFont typeface="Wingdings" charset="2"/>
              <a:buChar char="Ø"/>
            </a:pPr>
            <a:endParaRPr lang="en-GB" b="1" dirty="0">
              <a:solidFill>
                <a:schemeClr val="bg1"/>
              </a:solidFill>
              <a:latin typeface="Frutiger 65"/>
            </a:endParaRPr>
          </a:p>
          <a:p>
            <a:pPr marL="0" indent="0" algn="ctr">
              <a:buNone/>
            </a:pPr>
            <a:r>
              <a:rPr lang="en-GB" b="1" dirty="0">
                <a:solidFill>
                  <a:schemeClr val="bg1"/>
                </a:solidFill>
                <a:latin typeface="Frutiger 65"/>
              </a:rPr>
              <a:t>The aim would be to remove some of unintended negative effects of ‘high-stakes’ inspection and reporting while retaining the level of robust assurance that is necessary for public confidence.</a:t>
            </a:r>
            <a:r>
              <a:rPr lang="en-GB" dirty="0">
                <a:solidFill>
                  <a:schemeClr val="bg1"/>
                </a:solidFill>
                <a:latin typeface="Frutiger 65"/>
              </a:rPr>
              <a:t> </a:t>
            </a: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904516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2" name="Petryal 1"/>
          <p:cNvSpPr/>
          <p:nvPr/>
        </p:nvSpPr>
        <p:spPr>
          <a:xfrm>
            <a:off x="322681" y="972687"/>
            <a:ext cx="8534240" cy="2574549"/>
          </a:xfrm>
          <a:prstGeom prst="rect">
            <a:avLst/>
          </a:prstGeom>
        </p:spPr>
        <p:txBody>
          <a:bodyPr wrap="square" lIns="64307" tIns="34289" rIns="64307" bIns="34289">
            <a:spAutoFit/>
          </a:bodyPr>
          <a:lstStyle/>
          <a:p>
            <a:pPr algn="ctr">
              <a:lnSpc>
                <a:spcPct val="130000"/>
              </a:lnSpc>
            </a:pPr>
            <a:r>
              <a:rPr lang="en-GB" sz="3600" b="1" dirty="0">
                <a:solidFill>
                  <a:schemeClr val="bg1"/>
                </a:solidFill>
                <a:latin typeface="Frutiger 65" charset="0"/>
                <a:ea typeface="Frutiger 65" charset="0"/>
                <a:cs typeface="Frutiger 65" charset="0"/>
              </a:rPr>
              <a:t>Assessment and Accountability </a:t>
            </a:r>
            <a:endParaRPr lang="en-GB" sz="2900" b="1" dirty="0">
              <a:solidFill>
                <a:schemeClr val="bg1"/>
              </a:solidFill>
              <a:latin typeface="Frutiger 65" charset="0"/>
              <a:ea typeface="Frutiger 65" charset="0"/>
              <a:cs typeface="Frutiger 65" charset="0"/>
            </a:endParaRPr>
          </a:p>
          <a:p>
            <a:pPr algn="ctr">
              <a:lnSpc>
                <a:spcPct val="150000"/>
              </a:lnSpc>
            </a:pPr>
            <a:r>
              <a:rPr lang="en-GB" sz="2900" b="1" i="1" dirty="0">
                <a:solidFill>
                  <a:schemeClr val="bg1"/>
                </a:solidFill>
                <a:latin typeface="Frutiger 65" charset="0"/>
                <a:ea typeface="Frutiger 65" charset="0"/>
                <a:cs typeface="Frutiger 65" charset="0"/>
              </a:rPr>
              <a:t>What can we learn from other education systems?  What are the key challenges </a:t>
            </a:r>
          </a:p>
          <a:p>
            <a:pPr algn="ctr"/>
            <a:r>
              <a:rPr lang="en-GB" sz="2900" b="1" i="1" dirty="0">
                <a:solidFill>
                  <a:schemeClr val="bg1"/>
                </a:solidFill>
                <a:latin typeface="Frutiger 65" charset="0"/>
                <a:ea typeface="Frutiger 65" charset="0"/>
                <a:cs typeface="Frutiger 65" charset="0"/>
              </a:rPr>
              <a:t>around implementation?</a:t>
            </a:r>
          </a:p>
        </p:txBody>
      </p:sp>
      <p:cxnSp>
        <p:nvCxnSpPr>
          <p:cNvPr id="7" name="Cysylltydd Syth 6"/>
          <p:cNvCxnSpPr/>
          <p:nvPr/>
        </p:nvCxnSpPr>
        <p:spPr>
          <a:xfrm>
            <a:off x="698801" y="3903241"/>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8" name="Blwch Testun 7"/>
          <p:cNvSpPr txBox="1"/>
          <p:nvPr/>
        </p:nvSpPr>
        <p:spPr>
          <a:xfrm>
            <a:off x="698802" y="3976989"/>
            <a:ext cx="7743287" cy="500135"/>
          </a:xfrm>
          <a:prstGeom prst="rect">
            <a:avLst/>
          </a:prstGeom>
          <a:noFill/>
        </p:spPr>
        <p:txBody>
          <a:bodyPr wrap="square" lIns="64307" tIns="34289" rIns="64307" bIns="34289" rtlCol="0">
            <a:spAutoFit/>
          </a:bodyPr>
          <a:lstStyle/>
          <a:p>
            <a:pPr lvl="0" algn="ctr"/>
            <a:r>
              <a:rPr lang="en-GB" sz="2800" dirty="0" err="1">
                <a:solidFill>
                  <a:schemeClr val="bg1"/>
                </a:solidFill>
                <a:latin typeface="Frutiger 65" charset="0"/>
                <a:ea typeface="Frutiger 65" charset="0"/>
                <a:cs typeface="Frutiger 65" charset="0"/>
              </a:rPr>
              <a:t>Dr.</a:t>
            </a:r>
            <a:r>
              <a:rPr lang="en-GB" sz="2800" dirty="0">
                <a:solidFill>
                  <a:schemeClr val="bg1"/>
                </a:solidFill>
                <a:latin typeface="Frutiger 65" charset="0"/>
                <a:ea typeface="Frutiger 65" charset="0"/>
                <a:cs typeface="Frutiger 65" charset="0"/>
              </a:rPr>
              <a:t> Steve </a:t>
            </a:r>
            <a:r>
              <a:rPr lang="en-GB" sz="2800" dirty="0" err="1">
                <a:solidFill>
                  <a:schemeClr val="bg1"/>
                </a:solidFill>
                <a:latin typeface="Frutiger 65" charset="0"/>
                <a:ea typeface="Frutiger 65" charset="0"/>
                <a:cs typeface="Frutiger 65" charset="0"/>
              </a:rPr>
              <a:t>Munby</a:t>
            </a:r>
            <a:r>
              <a:rPr lang="en-GB" sz="2800" dirty="0">
                <a:solidFill>
                  <a:schemeClr val="bg1"/>
                </a:solidFill>
                <a:latin typeface="Frutiger 65" charset="0"/>
                <a:ea typeface="Frutiger 65" charset="0"/>
                <a:cs typeface="Frutiger 65" charset="0"/>
              </a:rPr>
              <a:t> CBE</a:t>
            </a:r>
          </a:p>
        </p:txBody>
      </p:sp>
      <p:sp>
        <p:nvSpPr>
          <p:cNvPr id="10" name="Blwch Testun 9"/>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11" name="Blwch Testun 10"/>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spTree>
    <p:extLst>
      <p:ext uri="{BB962C8B-B14F-4D97-AF65-F5344CB8AC3E}">
        <p14:creationId xmlns:p14="http://schemas.microsoft.com/office/powerpoint/2010/main" val="26613662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41480"/>
            <a:ext cx="8229600" cy="432048"/>
          </a:xfrm>
        </p:spPr>
        <p:txBody>
          <a:bodyPr>
            <a:normAutofit fontScale="90000"/>
          </a:bodyPr>
          <a:lstStyle/>
          <a:p>
            <a:r>
              <a:rPr lang="en-US" b="1" dirty="0">
                <a:solidFill>
                  <a:schemeClr val="bg1"/>
                </a:solidFill>
                <a:latin typeface="Frutiger 65"/>
              </a:rPr>
              <a:t>Enhanced Support for Reform from </a:t>
            </a:r>
            <a:r>
              <a:rPr lang="en-US" b="1" dirty="0" err="1">
                <a:solidFill>
                  <a:schemeClr val="bg1"/>
                </a:solidFill>
                <a:latin typeface="Frutiger 65"/>
              </a:rPr>
              <a:t>Estyn</a:t>
            </a:r>
            <a:endParaRPr lang="en-US" b="1" dirty="0">
              <a:solidFill>
                <a:schemeClr val="bg1"/>
              </a:solidFill>
              <a:latin typeface="Frutiger 65"/>
            </a:endParaRPr>
          </a:p>
        </p:txBody>
      </p:sp>
      <p:sp>
        <p:nvSpPr>
          <p:cNvPr id="3" name="Content Placeholder 2"/>
          <p:cNvSpPr>
            <a:spLocks noGrp="1"/>
          </p:cNvSpPr>
          <p:nvPr>
            <p:ph idx="1"/>
          </p:nvPr>
        </p:nvSpPr>
        <p:spPr>
          <a:xfrm>
            <a:off x="467544" y="897564"/>
            <a:ext cx="8229600" cy="4102139"/>
          </a:xfrm>
        </p:spPr>
        <p:txBody>
          <a:bodyPr>
            <a:normAutofit/>
          </a:bodyPr>
          <a:lstStyle/>
          <a:p>
            <a:pPr>
              <a:buFont typeface="Wingdings" charset="2"/>
              <a:buChar char="Ø"/>
            </a:pPr>
            <a:r>
              <a:rPr lang="en-GB" sz="1600" dirty="0">
                <a:solidFill>
                  <a:schemeClr val="bg1"/>
                </a:solidFill>
                <a:latin typeface="Frutiger 65"/>
              </a:rPr>
              <a:t>A first phase should involve the </a:t>
            </a:r>
            <a:r>
              <a:rPr lang="en-GB" sz="1600" b="1" dirty="0">
                <a:solidFill>
                  <a:schemeClr val="bg1"/>
                </a:solidFill>
                <a:latin typeface="Frutiger 65"/>
              </a:rPr>
              <a:t>redirection of cyclical inspection </a:t>
            </a:r>
            <a:r>
              <a:rPr lang="en-GB" sz="1600" dirty="0">
                <a:solidFill>
                  <a:schemeClr val="bg1"/>
                </a:solidFill>
                <a:latin typeface="Frutiger 65"/>
              </a:rPr>
              <a:t>towards direct support for the reform programme. </a:t>
            </a:r>
          </a:p>
          <a:p>
            <a:pPr>
              <a:buFont typeface="Wingdings" charset="2"/>
              <a:buChar char="Ø"/>
            </a:pPr>
            <a:r>
              <a:rPr lang="en-GB" sz="1600" dirty="0">
                <a:solidFill>
                  <a:schemeClr val="bg1"/>
                </a:solidFill>
                <a:latin typeface="Frutiger 65"/>
              </a:rPr>
              <a:t>A </a:t>
            </a:r>
            <a:r>
              <a:rPr lang="en-GB" sz="1600" b="1" dirty="0">
                <a:solidFill>
                  <a:schemeClr val="bg1"/>
                </a:solidFill>
                <a:latin typeface="Frutiger 65"/>
              </a:rPr>
              <a:t>temporary suspension of the current inspection and reporting cycle </a:t>
            </a:r>
            <a:r>
              <a:rPr lang="en-GB" sz="1600" dirty="0">
                <a:solidFill>
                  <a:schemeClr val="bg1"/>
                </a:solidFill>
                <a:latin typeface="Frutiger 65"/>
              </a:rPr>
              <a:t>should be used to allow inspectors to engage with schools, individually and in clusters, without the requirement to produce graded public reports. The engagement would have as its prime purpose the building of capacity for the school-by-school changes to the curriculum, learning and assessment. </a:t>
            </a:r>
          </a:p>
          <a:p>
            <a:pPr>
              <a:buFont typeface="Wingdings" charset="2"/>
              <a:buChar char="Ø"/>
            </a:pPr>
            <a:r>
              <a:rPr lang="en-GB" sz="1600" b="1" dirty="0">
                <a:solidFill>
                  <a:schemeClr val="bg1"/>
                </a:solidFill>
                <a:latin typeface="Frutiger 65"/>
              </a:rPr>
              <a:t>Benefits would accrue to both schools and inspectors. </a:t>
            </a:r>
            <a:r>
              <a:rPr lang="en-GB" sz="1600" dirty="0">
                <a:solidFill>
                  <a:schemeClr val="bg1"/>
                </a:solidFill>
                <a:latin typeface="Frutiger 65"/>
              </a:rPr>
              <a:t>For schools, it would remove any distraction in their reform journey arising from inspection. They could also benefit from the support of inspectors during this period. For inspectors, it would allow a period to develop further their specialist curriculum expertise arising from the reforms and to engage directly with the reform process, both nationally and locally. </a:t>
            </a:r>
          </a:p>
          <a:p>
            <a:pPr>
              <a:buFont typeface="Wingdings" charset="2"/>
              <a:buChar char="Ø"/>
            </a:pPr>
            <a:endParaRPr lang="en-GB" sz="1600" b="1" dirty="0">
              <a:solidFill>
                <a:schemeClr val="bg1"/>
              </a:solidFill>
              <a:latin typeface="Frutiger 65"/>
            </a:endParaRPr>
          </a:p>
          <a:p>
            <a:pPr marL="0" indent="0" algn="ctr">
              <a:buNone/>
            </a:pPr>
            <a:r>
              <a:rPr lang="en-GB" sz="1600" b="1" dirty="0">
                <a:solidFill>
                  <a:schemeClr val="bg1"/>
                </a:solidFill>
                <a:latin typeface="Frutiger 65"/>
              </a:rPr>
              <a:t>A temporary redirection of </a:t>
            </a:r>
            <a:r>
              <a:rPr lang="en-GB" sz="1600" b="1" dirty="0" err="1">
                <a:solidFill>
                  <a:schemeClr val="bg1"/>
                </a:solidFill>
                <a:latin typeface="Frutiger 65"/>
              </a:rPr>
              <a:t>Estyn’s</a:t>
            </a:r>
            <a:r>
              <a:rPr lang="en-GB" sz="1600" b="1" dirty="0">
                <a:solidFill>
                  <a:schemeClr val="bg1"/>
                </a:solidFill>
                <a:latin typeface="Frutiger 65"/>
              </a:rPr>
              <a:t> powerful resources would allow schools and inspectors to concentrate on reform.</a:t>
            </a:r>
            <a:endParaRPr lang="en-GB" sz="1600" dirty="0">
              <a:solidFill>
                <a:schemeClr val="bg1"/>
              </a:solidFill>
              <a:latin typeface="Frutiger 65"/>
            </a:endParaRPr>
          </a:p>
          <a:p>
            <a:pPr marL="0" indent="0">
              <a:buNone/>
            </a:pPr>
            <a:endParaRPr lang="en-US" sz="1600" dirty="0">
              <a:solidFill>
                <a:schemeClr val="bg1"/>
              </a:solidFill>
              <a:latin typeface="Frutiger 65"/>
            </a:endParaRPr>
          </a:p>
        </p:txBody>
      </p:sp>
    </p:spTree>
    <p:extLst>
      <p:ext uri="{BB962C8B-B14F-4D97-AF65-F5344CB8AC3E}">
        <p14:creationId xmlns:p14="http://schemas.microsoft.com/office/powerpoint/2010/main" val="29008778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421556"/>
          </a:xfrm>
        </p:spPr>
        <p:txBody>
          <a:bodyPr>
            <a:normAutofit fontScale="90000"/>
          </a:bodyPr>
          <a:lstStyle/>
          <a:p>
            <a:r>
              <a:rPr lang="en-US" b="1" dirty="0">
                <a:solidFill>
                  <a:schemeClr val="bg1"/>
                </a:solidFill>
                <a:latin typeface="Frutiger 65"/>
              </a:rPr>
              <a:t>Evaluation in Text</a:t>
            </a:r>
          </a:p>
        </p:txBody>
      </p:sp>
      <p:sp>
        <p:nvSpPr>
          <p:cNvPr id="3" name="Content Placeholder 2"/>
          <p:cNvSpPr>
            <a:spLocks noGrp="1"/>
          </p:cNvSpPr>
          <p:nvPr>
            <p:ph idx="1"/>
          </p:nvPr>
        </p:nvSpPr>
        <p:spPr>
          <a:xfrm>
            <a:off x="457200" y="735546"/>
            <a:ext cx="8229600" cy="4590510"/>
          </a:xfrm>
        </p:spPr>
        <p:txBody>
          <a:bodyPr>
            <a:normAutofit lnSpcReduction="10000"/>
          </a:bodyPr>
          <a:lstStyle/>
          <a:p>
            <a:pPr marL="0" indent="0">
              <a:buNone/>
            </a:pPr>
            <a:r>
              <a:rPr lang="en-GB" dirty="0">
                <a:solidFill>
                  <a:schemeClr val="bg1"/>
                </a:solidFill>
                <a:latin typeface="Frutiger 65"/>
              </a:rPr>
              <a:t>The second, interim phase would have some significant differences from the existing inspection model:</a:t>
            </a:r>
          </a:p>
          <a:p>
            <a:pPr marL="0" indent="0">
              <a:buNone/>
            </a:pPr>
            <a:r>
              <a:rPr lang="en-GB" dirty="0">
                <a:solidFill>
                  <a:schemeClr val="bg1"/>
                </a:solidFill>
                <a:latin typeface="Frutiger 65"/>
              </a:rPr>
              <a:t> </a:t>
            </a:r>
          </a:p>
          <a:p>
            <a:pPr>
              <a:buFont typeface="Wingdings" charset="2"/>
              <a:buChar char="Ø"/>
            </a:pPr>
            <a:r>
              <a:rPr lang="en-GB" dirty="0">
                <a:solidFill>
                  <a:schemeClr val="bg1"/>
                </a:solidFill>
                <a:latin typeface="Frutiger 65"/>
              </a:rPr>
              <a:t>the focus of the inspections would be tailored to answer key questions about the </a:t>
            </a:r>
            <a:r>
              <a:rPr lang="en-GB" b="1" dirty="0">
                <a:solidFill>
                  <a:schemeClr val="bg1"/>
                </a:solidFill>
                <a:latin typeface="Frutiger 65"/>
              </a:rPr>
              <a:t>school’s progress with the reforms </a:t>
            </a:r>
            <a:r>
              <a:rPr lang="en-GB" dirty="0">
                <a:solidFill>
                  <a:schemeClr val="bg1"/>
                </a:solidFill>
                <a:latin typeface="Frutiger 65"/>
              </a:rPr>
              <a:t>and the impact on </a:t>
            </a:r>
            <a:r>
              <a:rPr lang="en-GB" b="1" dirty="0">
                <a:solidFill>
                  <a:schemeClr val="bg1"/>
                </a:solidFill>
                <a:latin typeface="Frutiger 65"/>
              </a:rPr>
              <a:t>children’s experiences and outcomes</a:t>
            </a:r>
            <a:r>
              <a:rPr lang="en-GB" dirty="0">
                <a:solidFill>
                  <a:schemeClr val="bg1"/>
                </a:solidFill>
                <a:latin typeface="Frutiger 65"/>
              </a:rPr>
              <a:t>; </a:t>
            </a:r>
          </a:p>
          <a:p>
            <a:pPr>
              <a:buFont typeface="Wingdings" charset="2"/>
              <a:buChar char="Ø"/>
            </a:pPr>
            <a:r>
              <a:rPr lang="en-GB" dirty="0">
                <a:solidFill>
                  <a:schemeClr val="bg1"/>
                </a:solidFill>
                <a:latin typeface="Frutiger 65"/>
              </a:rPr>
              <a:t>the </a:t>
            </a:r>
            <a:r>
              <a:rPr lang="en-GB" b="1" dirty="0">
                <a:solidFill>
                  <a:schemeClr val="bg1"/>
                </a:solidFill>
                <a:latin typeface="Frutiger 65"/>
              </a:rPr>
              <a:t>evaluations</a:t>
            </a:r>
            <a:r>
              <a:rPr lang="en-GB" dirty="0">
                <a:solidFill>
                  <a:schemeClr val="bg1"/>
                </a:solidFill>
                <a:latin typeface="Frutiger 65"/>
              </a:rPr>
              <a:t> would no longer be in the form of headline summative </a:t>
            </a:r>
            <a:r>
              <a:rPr lang="en-GB" dirty="0" err="1">
                <a:solidFill>
                  <a:schemeClr val="bg1"/>
                </a:solidFill>
                <a:latin typeface="Frutiger 65"/>
              </a:rPr>
              <a:t>gradings</a:t>
            </a:r>
            <a:r>
              <a:rPr lang="en-GB" dirty="0">
                <a:solidFill>
                  <a:schemeClr val="bg1"/>
                </a:solidFill>
                <a:latin typeface="Frutiger 65"/>
              </a:rPr>
              <a:t> but </a:t>
            </a:r>
            <a:r>
              <a:rPr lang="en-GB" b="1" dirty="0">
                <a:solidFill>
                  <a:schemeClr val="bg1"/>
                </a:solidFill>
                <a:latin typeface="Frutiger 65"/>
              </a:rPr>
              <a:t>described clearly in the text</a:t>
            </a:r>
            <a:r>
              <a:rPr lang="en-GB" dirty="0">
                <a:solidFill>
                  <a:schemeClr val="bg1"/>
                </a:solidFill>
                <a:latin typeface="Frutiger 65"/>
              </a:rPr>
              <a:t>. </a:t>
            </a:r>
          </a:p>
          <a:p>
            <a:pPr>
              <a:buFont typeface="Wingdings" charset="2"/>
              <a:buChar char="Ø"/>
            </a:pPr>
            <a:r>
              <a:rPr lang="en-GB" dirty="0">
                <a:solidFill>
                  <a:schemeClr val="bg1"/>
                </a:solidFill>
                <a:latin typeface="Frutiger 65"/>
              </a:rPr>
              <a:t>There would also be a </a:t>
            </a:r>
            <a:r>
              <a:rPr lang="en-GB" b="1" dirty="0">
                <a:solidFill>
                  <a:schemeClr val="bg1"/>
                </a:solidFill>
                <a:latin typeface="Frutiger 65"/>
              </a:rPr>
              <a:t>stronger role for school self evaluation </a:t>
            </a:r>
            <a:r>
              <a:rPr lang="en-GB" dirty="0">
                <a:solidFill>
                  <a:schemeClr val="bg1"/>
                </a:solidFill>
                <a:latin typeface="Frutiger 65"/>
              </a:rPr>
              <a:t>in arriving at judgements, in line with guidance emerging from the joint work on self evaluation involving OECD and </a:t>
            </a:r>
            <a:r>
              <a:rPr lang="en-GB" dirty="0" err="1">
                <a:solidFill>
                  <a:schemeClr val="bg1"/>
                </a:solidFill>
                <a:latin typeface="Frutiger 65"/>
              </a:rPr>
              <a:t>Estyn</a:t>
            </a:r>
            <a:r>
              <a:rPr lang="en-GB" dirty="0">
                <a:solidFill>
                  <a:schemeClr val="bg1"/>
                </a:solidFill>
                <a:latin typeface="Frutiger 65"/>
              </a:rPr>
              <a:t>. </a:t>
            </a:r>
          </a:p>
          <a:p>
            <a:pPr>
              <a:buFont typeface="Wingdings" charset="2"/>
              <a:buChar char="Ø"/>
            </a:pPr>
            <a:endParaRPr lang="en-GB" b="1" dirty="0">
              <a:solidFill>
                <a:schemeClr val="bg1"/>
              </a:solidFill>
              <a:latin typeface="Frutiger 65"/>
            </a:endParaRPr>
          </a:p>
          <a:p>
            <a:pPr marL="0" indent="0" algn="ctr">
              <a:buNone/>
            </a:pPr>
            <a:r>
              <a:rPr lang="en-GB" b="1" dirty="0">
                <a:solidFill>
                  <a:schemeClr val="bg1"/>
                </a:solidFill>
                <a:latin typeface="Frutiger 65"/>
              </a:rPr>
              <a:t>This phase would initiate the move towards validated self evaluation while retaining </a:t>
            </a:r>
            <a:r>
              <a:rPr lang="en-GB" b="1" dirty="0" err="1">
                <a:solidFill>
                  <a:schemeClr val="bg1"/>
                </a:solidFill>
                <a:latin typeface="Frutiger 65"/>
              </a:rPr>
              <a:t>Estyn’s</a:t>
            </a:r>
            <a:r>
              <a:rPr lang="en-GB" b="1" dirty="0">
                <a:solidFill>
                  <a:schemeClr val="bg1"/>
                </a:solidFill>
                <a:latin typeface="Frutiger 65"/>
              </a:rPr>
              <a:t> vital role in giving assurance.</a:t>
            </a:r>
            <a:endParaRPr lang="en-GB" dirty="0">
              <a:solidFill>
                <a:schemeClr val="bg1"/>
              </a:solidFill>
              <a:latin typeface="Frutiger 65"/>
            </a:endParaRP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4279421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7475"/>
            <a:ext cx="8229600" cy="475562"/>
          </a:xfrm>
        </p:spPr>
        <p:txBody>
          <a:bodyPr>
            <a:normAutofit fontScale="90000"/>
          </a:bodyPr>
          <a:lstStyle/>
          <a:p>
            <a:r>
              <a:rPr lang="en-US" b="1" dirty="0">
                <a:solidFill>
                  <a:schemeClr val="bg1"/>
                </a:solidFill>
                <a:latin typeface="Frutiger 65"/>
              </a:rPr>
              <a:t>Earned VSE</a:t>
            </a:r>
          </a:p>
        </p:txBody>
      </p:sp>
      <p:sp>
        <p:nvSpPr>
          <p:cNvPr id="3" name="Content Placeholder 2"/>
          <p:cNvSpPr>
            <a:spLocks noGrp="1"/>
          </p:cNvSpPr>
          <p:nvPr>
            <p:ph idx="1"/>
          </p:nvPr>
        </p:nvSpPr>
        <p:spPr>
          <a:xfrm>
            <a:off x="467544" y="789552"/>
            <a:ext cx="8229600" cy="4644516"/>
          </a:xfrm>
        </p:spPr>
        <p:txBody>
          <a:bodyPr>
            <a:noAutofit/>
          </a:bodyPr>
          <a:lstStyle/>
          <a:p>
            <a:pPr marL="0" indent="0">
              <a:buNone/>
            </a:pPr>
            <a:r>
              <a:rPr lang="en-GB" sz="1600" dirty="0">
                <a:solidFill>
                  <a:schemeClr val="bg1"/>
                </a:solidFill>
                <a:latin typeface="Frutiger 65"/>
              </a:rPr>
              <a:t>The third and final phase should be based on a validated self evaluation (VSE) model, consistent with the policy aspiration of moving to a self-improving system. </a:t>
            </a:r>
          </a:p>
          <a:p>
            <a:pPr>
              <a:buFont typeface="Wingdings" charset="2"/>
              <a:buChar char="Ø"/>
            </a:pPr>
            <a:r>
              <a:rPr lang="en-GB" sz="1600" b="1" dirty="0">
                <a:solidFill>
                  <a:schemeClr val="bg1"/>
                </a:solidFill>
                <a:latin typeface="Frutiger 65"/>
              </a:rPr>
              <a:t>As schools mature in their capacity to engage openly and constructively in self evaluation</a:t>
            </a:r>
            <a:r>
              <a:rPr lang="en-GB" sz="1600" dirty="0">
                <a:solidFill>
                  <a:schemeClr val="bg1"/>
                </a:solidFill>
                <a:latin typeface="Frutiger 65"/>
              </a:rPr>
              <a:t>, the role of external individuals and bodies should be to provide perspectives that </a:t>
            </a:r>
            <a:r>
              <a:rPr lang="en-GB" sz="1600" b="1" dirty="0">
                <a:solidFill>
                  <a:schemeClr val="bg1"/>
                </a:solidFill>
                <a:latin typeface="Frutiger 65"/>
              </a:rPr>
              <a:t>probe and extend internal judgements</a:t>
            </a:r>
            <a:r>
              <a:rPr lang="en-GB" sz="1600" dirty="0">
                <a:solidFill>
                  <a:schemeClr val="bg1"/>
                </a:solidFill>
                <a:latin typeface="Frutiger 65"/>
              </a:rPr>
              <a:t>.  </a:t>
            </a:r>
          </a:p>
          <a:p>
            <a:pPr>
              <a:buFont typeface="Wingdings" charset="2"/>
              <a:buChar char="Ø"/>
            </a:pPr>
            <a:r>
              <a:rPr lang="en-GB" sz="1600" dirty="0">
                <a:solidFill>
                  <a:schemeClr val="bg1"/>
                </a:solidFill>
                <a:latin typeface="Frutiger 65"/>
              </a:rPr>
              <a:t>Schools with a proven ability to conduct and act on self evaluation could move to a </a:t>
            </a:r>
            <a:r>
              <a:rPr lang="en-GB" sz="1600" b="1" dirty="0">
                <a:solidFill>
                  <a:schemeClr val="bg1"/>
                </a:solidFill>
                <a:latin typeface="Frutiger 65"/>
              </a:rPr>
              <a:t>validation model of inspection on an ‘earned autonomy’ basis</a:t>
            </a:r>
            <a:r>
              <a:rPr lang="en-GB" sz="1600" dirty="0">
                <a:solidFill>
                  <a:schemeClr val="bg1"/>
                </a:solidFill>
                <a:latin typeface="Frutiger 65"/>
              </a:rPr>
              <a:t>. </a:t>
            </a:r>
          </a:p>
          <a:p>
            <a:pPr>
              <a:buFont typeface="Wingdings" charset="2"/>
              <a:buChar char="Ø"/>
            </a:pPr>
            <a:r>
              <a:rPr lang="en-GB" sz="1600" dirty="0" err="1">
                <a:solidFill>
                  <a:schemeClr val="bg1"/>
                </a:solidFill>
                <a:latin typeface="Frutiger 65"/>
              </a:rPr>
              <a:t>Estyn</a:t>
            </a:r>
            <a:r>
              <a:rPr lang="en-GB" sz="1600" dirty="0">
                <a:solidFill>
                  <a:schemeClr val="bg1"/>
                </a:solidFill>
                <a:latin typeface="Frutiger 65"/>
              </a:rPr>
              <a:t> would engage directly with such schools on an agreed cycle in order to report publicly on its confidence in the self-evaluation process and the integrity of reports from schools. That confidence would be expressed in </a:t>
            </a:r>
            <a:r>
              <a:rPr lang="en-GB" sz="1600" dirty="0" err="1">
                <a:solidFill>
                  <a:schemeClr val="bg1"/>
                </a:solidFill>
                <a:latin typeface="Frutiger 65"/>
              </a:rPr>
              <a:t>Estyn’s</a:t>
            </a:r>
            <a:r>
              <a:rPr lang="en-GB" sz="1600" dirty="0">
                <a:solidFill>
                  <a:schemeClr val="bg1"/>
                </a:solidFill>
                <a:latin typeface="Frutiger 65"/>
              </a:rPr>
              <a:t> validation (or not) of the school’s processes and findings, possibly described through a short narrative expressing the inspectors’ degree of confidence in the process. </a:t>
            </a:r>
          </a:p>
          <a:p>
            <a:pPr>
              <a:buFont typeface="Wingdings" charset="2"/>
              <a:buChar char="Ø"/>
            </a:pPr>
            <a:endParaRPr lang="en-GB" sz="1600" b="1" dirty="0">
              <a:solidFill>
                <a:schemeClr val="bg1"/>
              </a:solidFill>
              <a:latin typeface="Frutiger 65"/>
            </a:endParaRPr>
          </a:p>
          <a:p>
            <a:pPr marL="0" indent="0" algn="ctr">
              <a:buNone/>
            </a:pPr>
            <a:r>
              <a:rPr lang="en-GB" sz="1600" b="1" dirty="0">
                <a:solidFill>
                  <a:schemeClr val="bg1"/>
                </a:solidFill>
                <a:latin typeface="Frutiger 65"/>
              </a:rPr>
              <a:t>A move to a validated self evaluation model of accountability would reflect the broader aspiration to create a self-improving system based on professional and organisational learning.</a:t>
            </a:r>
            <a:r>
              <a:rPr lang="en-GB" sz="1600" dirty="0">
                <a:solidFill>
                  <a:schemeClr val="bg1"/>
                </a:solidFill>
                <a:latin typeface="Frutiger 65"/>
              </a:rPr>
              <a:t> </a:t>
            </a:r>
          </a:p>
          <a:p>
            <a:pPr marL="0" indent="0">
              <a:buNone/>
            </a:pPr>
            <a:endParaRPr lang="en-US" sz="1600" dirty="0">
              <a:solidFill>
                <a:schemeClr val="bg1"/>
              </a:solidFill>
              <a:latin typeface="Frutiger 65"/>
            </a:endParaRPr>
          </a:p>
        </p:txBody>
      </p:sp>
    </p:spTree>
    <p:extLst>
      <p:ext uri="{BB962C8B-B14F-4D97-AF65-F5344CB8AC3E}">
        <p14:creationId xmlns:p14="http://schemas.microsoft.com/office/powerpoint/2010/main" val="348911352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9394"/>
            <a:ext cx="8229600" cy="857250"/>
          </a:xfrm>
        </p:spPr>
        <p:txBody>
          <a:bodyPr/>
          <a:lstStyle/>
          <a:p>
            <a:r>
              <a:rPr lang="en-US" b="1" dirty="0">
                <a:solidFill>
                  <a:schemeClr val="bg1"/>
                </a:solidFill>
                <a:latin typeface="Frutiger 65"/>
              </a:rPr>
              <a:t>Diagnostic Inspections</a:t>
            </a:r>
          </a:p>
        </p:txBody>
      </p:sp>
      <p:sp>
        <p:nvSpPr>
          <p:cNvPr id="3" name="Content Placeholder 2"/>
          <p:cNvSpPr>
            <a:spLocks noGrp="1"/>
          </p:cNvSpPr>
          <p:nvPr>
            <p:ph idx="1"/>
          </p:nvPr>
        </p:nvSpPr>
        <p:spPr>
          <a:xfrm>
            <a:off x="467544" y="789552"/>
            <a:ext cx="8229600" cy="4233918"/>
          </a:xfrm>
        </p:spPr>
        <p:txBody>
          <a:bodyPr>
            <a:normAutofit fontScale="92500" lnSpcReduction="20000"/>
          </a:bodyPr>
          <a:lstStyle/>
          <a:p>
            <a:pPr marL="0" indent="0">
              <a:buNone/>
            </a:pPr>
            <a:r>
              <a:rPr lang="en-GB" dirty="0">
                <a:solidFill>
                  <a:schemeClr val="bg1"/>
                </a:solidFill>
                <a:latin typeface="Frutiger 65"/>
              </a:rPr>
              <a:t>Over the course of the move to the proposed 3-phase model, a number of features of </a:t>
            </a:r>
            <a:r>
              <a:rPr lang="en-GB" dirty="0" err="1">
                <a:solidFill>
                  <a:schemeClr val="bg1"/>
                </a:solidFill>
                <a:latin typeface="Frutiger 65"/>
              </a:rPr>
              <a:t>Estyn’s</a:t>
            </a:r>
            <a:r>
              <a:rPr lang="en-GB" dirty="0">
                <a:solidFill>
                  <a:schemeClr val="bg1"/>
                </a:solidFill>
                <a:latin typeface="Frutiger 65"/>
              </a:rPr>
              <a:t> existing work would continue to be important.</a:t>
            </a:r>
          </a:p>
          <a:p>
            <a:pPr marL="0" indent="0">
              <a:buNone/>
            </a:pPr>
            <a:r>
              <a:rPr lang="en-GB" dirty="0">
                <a:solidFill>
                  <a:schemeClr val="bg1"/>
                </a:solidFill>
                <a:latin typeface="Frutiger 65"/>
              </a:rPr>
              <a:t> </a:t>
            </a:r>
          </a:p>
          <a:p>
            <a:pPr>
              <a:buFont typeface="Wingdings" charset="2"/>
              <a:buChar char="Ø"/>
            </a:pPr>
            <a:r>
              <a:rPr lang="en-GB" dirty="0">
                <a:solidFill>
                  <a:schemeClr val="bg1"/>
                </a:solidFill>
                <a:latin typeface="Frutiger 65"/>
              </a:rPr>
              <a:t>Schools that are currently in need of significant improvement or in special measures should continue to be subject to particular attention, although the nature of that attention will need to be reviewed. </a:t>
            </a:r>
          </a:p>
          <a:p>
            <a:pPr>
              <a:buFont typeface="Wingdings" charset="2"/>
              <a:buChar char="Ø"/>
            </a:pPr>
            <a:r>
              <a:rPr lang="en-GB" dirty="0" err="1">
                <a:solidFill>
                  <a:schemeClr val="bg1"/>
                </a:solidFill>
                <a:latin typeface="Frutiger 65"/>
              </a:rPr>
              <a:t>Estyn</a:t>
            </a:r>
            <a:r>
              <a:rPr lang="en-GB" dirty="0">
                <a:solidFill>
                  <a:schemeClr val="bg1"/>
                </a:solidFill>
                <a:latin typeface="Frutiger 65"/>
              </a:rPr>
              <a:t> monitoring has already undergone some modification and its continuing implications for individual schools should be determined flexibly on a case-by-case basis.  </a:t>
            </a:r>
          </a:p>
          <a:p>
            <a:pPr>
              <a:buFont typeface="Wingdings" charset="2"/>
              <a:buChar char="Ø"/>
            </a:pPr>
            <a:r>
              <a:rPr lang="en-GB" dirty="0">
                <a:solidFill>
                  <a:schemeClr val="bg1"/>
                </a:solidFill>
                <a:latin typeface="Frutiger 65"/>
              </a:rPr>
              <a:t>Schools identified as giving concern during any of the phases would receive an inspection designed to </a:t>
            </a:r>
            <a:r>
              <a:rPr lang="en-GB" b="1" dirty="0">
                <a:solidFill>
                  <a:schemeClr val="bg1"/>
                </a:solidFill>
                <a:latin typeface="Frutiger 65"/>
              </a:rPr>
              <a:t>diagnose and help to address the issues of concern</a:t>
            </a:r>
            <a:r>
              <a:rPr lang="en-GB" dirty="0">
                <a:solidFill>
                  <a:schemeClr val="bg1"/>
                </a:solidFill>
                <a:latin typeface="Frutiger 65"/>
              </a:rPr>
              <a:t>. </a:t>
            </a:r>
          </a:p>
          <a:p>
            <a:pPr>
              <a:buFont typeface="Wingdings" charset="2"/>
              <a:buChar char="Ø"/>
            </a:pPr>
            <a:endParaRPr lang="en-GB" b="1" dirty="0">
              <a:solidFill>
                <a:schemeClr val="bg1"/>
              </a:solidFill>
              <a:latin typeface="Frutiger 65"/>
            </a:endParaRPr>
          </a:p>
          <a:p>
            <a:pPr marL="0" indent="0" algn="ctr">
              <a:buNone/>
            </a:pPr>
            <a:r>
              <a:rPr lang="en-GB" b="1" dirty="0">
                <a:solidFill>
                  <a:schemeClr val="bg1"/>
                </a:solidFill>
                <a:latin typeface="Frutiger 65"/>
              </a:rPr>
              <a:t>The move to a new approach to school inspection should not detract from the current focus on those schools giving cause for serious concern. Diagnostic inspections of such schools would provide a more forensic basis for improvement.</a:t>
            </a:r>
            <a:endParaRPr lang="en-GB" dirty="0">
              <a:solidFill>
                <a:schemeClr val="bg1"/>
              </a:solidFill>
              <a:latin typeface="Frutiger 65"/>
            </a:endParaRPr>
          </a:p>
        </p:txBody>
      </p:sp>
    </p:spTree>
    <p:extLst>
      <p:ext uri="{BB962C8B-B14F-4D97-AF65-F5344CB8AC3E}">
        <p14:creationId xmlns:p14="http://schemas.microsoft.com/office/powerpoint/2010/main" val="25819298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0"/>
            <a:ext cx="8229600" cy="857250"/>
          </a:xfrm>
        </p:spPr>
        <p:txBody>
          <a:bodyPr/>
          <a:lstStyle/>
          <a:p>
            <a:r>
              <a:rPr lang="en-US" b="1" dirty="0">
                <a:solidFill>
                  <a:schemeClr val="bg1"/>
                </a:solidFill>
                <a:latin typeface="Frutiger 65"/>
              </a:rPr>
              <a:t>More </a:t>
            </a:r>
            <a:r>
              <a:rPr lang="en-US" b="1" dirty="0" err="1">
                <a:solidFill>
                  <a:schemeClr val="bg1"/>
                </a:solidFill>
                <a:latin typeface="Frutiger 65"/>
              </a:rPr>
              <a:t>Flexibile</a:t>
            </a:r>
            <a:r>
              <a:rPr lang="en-US" b="1" dirty="0">
                <a:solidFill>
                  <a:schemeClr val="bg1"/>
                </a:solidFill>
                <a:latin typeface="Frutiger 65"/>
              </a:rPr>
              <a:t> Follow-Up</a:t>
            </a:r>
          </a:p>
        </p:txBody>
      </p:sp>
      <p:sp>
        <p:nvSpPr>
          <p:cNvPr id="3" name="Content Placeholder 2"/>
          <p:cNvSpPr>
            <a:spLocks noGrp="1"/>
          </p:cNvSpPr>
          <p:nvPr>
            <p:ph idx="1"/>
          </p:nvPr>
        </p:nvSpPr>
        <p:spPr>
          <a:xfrm>
            <a:off x="457200" y="1060704"/>
            <a:ext cx="8229600" cy="3941316"/>
          </a:xfrm>
        </p:spPr>
        <p:txBody>
          <a:bodyPr>
            <a:normAutofit/>
          </a:bodyPr>
          <a:lstStyle/>
          <a:p>
            <a:pPr>
              <a:buFont typeface="Wingdings" charset="2"/>
              <a:buChar char="Ø"/>
            </a:pPr>
            <a:r>
              <a:rPr lang="en-GB" sz="2300" dirty="0">
                <a:solidFill>
                  <a:schemeClr val="bg1"/>
                </a:solidFill>
                <a:latin typeface="Frutiger 65"/>
              </a:rPr>
              <a:t>Robust follow up in cases of serious underperformance remains necessary</a:t>
            </a:r>
          </a:p>
          <a:p>
            <a:pPr>
              <a:buFont typeface="Wingdings" charset="2"/>
              <a:buChar char="Ø"/>
            </a:pPr>
            <a:r>
              <a:rPr lang="en-GB" sz="2300" dirty="0">
                <a:solidFill>
                  <a:schemeClr val="bg1"/>
                </a:solidFill>
                <a:latin typeface="Frutiger 65"/>
              </a:rPr>
              <a:t>The process should be reviewed to allow </a:t>
            </a:r>
            <a:r>
              <a:rPr lang="en-GB" sz="2300" b="1" dirty="0">
                <a:solidFill>
                  <a:schemeClr val="bg1"/>
                </a:solidFill>
                <a:latin typeface="Frutiger 65"/>
              </a:rPr>
              <a:t>better diagnosis </a:t>
            </a:r>
            <a:r>
              <a:rPr lang="en-GB" sz="2300" dirty="0">
                <a:solidFill>
                  <a:schemeClr val="bg1"/>
                </a:solidFill>
                <a:latin typeface="Frutiger 65"/>
              </a:rPr>
              <a:t>of problems and </a:t>
            </a:r>
            <a:r>
              <a:rPr lang="en-GB" sz="2300" b="1" dirty="0">
                <a:solidFill>
                  <a:schemeClr val="bg1"/>
                </a:solidFill>
                <a:latin typeface="Frutiger 65"/>
              </a:rPr>
              <a:t>greater flexibility </a:t>
            </a:r>
            <a:r>
              <a:rPr lang="en-GB" sz="2300" dirty="0">
                <a:solidFill>
                  <a:schemeClr val="bg1"/>
                </a:solidFill>
                <a:latin typeface="Frutiger 65"/>
              </a:rPr>
              <a:t>in providing both support and challenge. </a:t>
            </a:r>
          </a:p>
          <a:p>
            <a:pPr>
              <a:buFont typeface="Wingdings" charset="2"/>
              <a:buChar char="Ø"/>
            </a:pPr>
            <a:r>
              <a:rPr lang="en-GB" sz="2300" dirty="0">
                <a:solidFill>
                  <a:schemeClr val="bg1"/>
                </a:solidFill>
                <a:latin typeface="Frutiger 65"/>
              </a:rPr>
              <a:t>In particular, the process should take account of the additional expectations for change that will be placed on the school by the curriculum reforms.</a:t>
            </a:r>
          </a:p>
          <a:p>
            <a:pPr marL="0" indent="0">
              <a:buNone/>
            </a:pPr>
            <a:endParaRPr lang="en-US" sz="2300" dirty="0">
              <a:solidFill>
                <a:schemeClr val="bg1"/>
              </a:solidFill>
              <a:latin typeface="Frutiger 65"/>
            </a:endParaRPr>
          </a:p>
        </p:txBody>
      </p:sp>
    </p:spTree>
    <p:extLst>
      <p:ext uri="{BB962C8B-B14F-4D97-AF65-F5344CB8AC3E}">
        <p14:creationId xmlns:p14="http://schemas.microsoft.com/office/powerpoint/2010/main" val="11685879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268"/>
            <a:ext cx="8229600" cy="857250"/>
          </a:xfrm>
        </p:spPr>
        <p:txBody>
          <a:bodyPr/>
          <a:lstStyle/>
          <a:p>
            <a:r>
              <a:rPr lang="en-US" b="1" dirty="0">
                <a:solidFill>
                  <a:schemeClr val="bg1"/>
                </a:solidFill>
                <a:latin typeface="Frutiger 65"/>
              </a:rPr>
              <a:t>Strengthen </a:t>
            </a:r>
            <a:r>
              <a:rPr lang="en-US" b="1" dirty="0" err="1">
                <a:solidFill>
                  <a:schemeClr val="bg1"/>
                </a:solidFill>
                <a:latin typeface="Frutiger 65"/>
              </a:rPr>
              <a:t>Thematics</a:t>
            </a:r>
            <a:endParaRPr lang="en-US" b="1" dirty="0">
              <a:solidFill>
                <a:schemeClr val="bg1"/>
              </a:solidFill>
              <a:latin typeface="Frutiger 65"/>
            </a:endParaRPr>
          </a:p>
        </p:txBody>
      </p:sp>
      <p:sp>
        <p:nvSpPr>
          <p:cNvPr id="3" name="Content Placeholder 2"/>
          <p:cNvSpPr>
            <a:spLocks noGrp="1"/>
          </p:cNvSpPr>
          <p:nvPr>
            <p:ph idx="1"/>
          </p:nvPr>
        </p:nvSpPr>
        <p:spPr/>
        <p:txBody>
          <a:bodyPr>
            <a:normAutofit/>
          </a:bodyPr>
          <a:lstStyle/>
          <a:p>
            <a:pPr>
              <a:buFont typeface="Wingdings" charset="2"/>
              <a:buChar char="Ø"/>
            </a:pPr>
            <a:r>
              <a:rPr lang="en-GB" dirty="0" err="1">
                <a:solidFill>
                  <a:schemeClr val="bg1"/>
                </a:solidFill>
                <a:latin typeface="Frutiger 65"/>
              </a:rPr>
              <a:t>Estyn’s</a:t>
            </a:r>
            <a:r>
              <a:rPr lang="en-GB" dirty="0">
                <a:solidFill>
                  <a:schemeClr val="bg1"/>
                </a:solidFill>
                <a:latin typeface="Frutiger 65"/>
              </a:rPr>
              <a:t> thematic and good practice work should continue or be strengthened. This aspect of </a:t>
            </a:r>
            <a:r>
              <a:rPr lang="en-GB" dirty="0" err="1">
                <a:solidFill>
                  <a:schemeClr val="bg1"/>
                </a:solidFill>
                <a:latin typeface="Frutiger 65"/>
              </a:rPr>
              <a:t>Estyn’s</a:t>
            </a:r>
            <a:r>
              <a:rPr lang="en-GB" dirty="0">
                <a:solidFill>
                  <a:schemeClr val="bg1"/>
                </a:solidFill>
                <a:latin typeface="Frutiger 65"/>
              </a:rPr>
              <a:t> work was </a:t>
            </a:r>
            <a:r>
              <a:rPr lang="en-GB" b="1" dirty="0">
                <a:solidFill>
                  <a:schemeClr val="bg1"/>
                </a:solidFill>
                <a:latin typeface="Frutiger 65"/>
              </a:rPr>
              <a:t>highly valued </a:t>
            </a:r>
            <a:r>
              <a:rPr lang="en-GB" dirty="0">
                <a:solidFill>
                  <a:schemeClr val="bg1"/>
                </a:solidFill>
                <a:latin typeface="Frutiger 65"/>
              </a:rPr>
              <a:t>in the evidence to the Review and should make a significant contribution to collective learning about reform and its implications. </a:t>
            </a:r>
          </a:p>
          <a:p>
            <a:pPr>
              <a:buFont typeface="Wingdings" charset="2"/>
              <a:buChar char="Ø"/>
            </a:pPr>
            <a:r>
              <a:rPr lang="en-GB" b="1" dirty="0">
                <a:solidFill>
                  <a:schemeClr val="bg1"/>
                </a:solidFill>
                <a:latin typeface="Frutiger 65"/>
              </a:rPr>
              <a:t>As the reforms take shape, it will be even more important to establish a national picture of progress together with specific advice and examples of interesting practice.</a:t>
            </a:r>
            <a:r>
              <a:rPr lang="en-GB" dirty="0">
                <a:solidFill>
                  <a:schemeClr val="bg1"/>
                </a:solidFill>
                <a:latin typeface="Frutiger 65"/>
              </a:rPr>
              <a:t> </a:t>
            </a: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89865757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7475"/>
            <a:ext cx="8229600" cy="529568"/>
          </a:xfrm>
        </p:spPr>
        <p:txBody>
          <a:bodyPr>
            <a:normAutofit/>
          </a:bodyPr>
          <a:lstStyle/>
          <a:p>
            <a:r>
              <a:rPr lang="en-US" b="1" dirty="0">
                <a:solidFill>
                  <a:schemeClr val="bg1"/>
                </a:solidFill>
                <a:latin typeface="Frutiger 65"/>
              </a:rPr>
              <a:t>System-Level Evaluation</a:t>
            </a:r>
          </a:p>
        </p:txBody>
      </p:sp>
      <p:sp>
        <p:nvSpPr>
          <p:cNvPr id="3" name="Content Placeholder 2"/>
          <p:cNvSpPr>
            <a:spLocks noGrp="1"/>
          </p:cNvSpPr>
          <p:nvPr>
            <p:ph idx="1"/>
          </p:nvPr>
        </p:nvSpPr>
        <p:spPr>
          <a:xfrm>
            <a:off x="457200" y="832104"/>
            <a:ext cx="8229600" cy="3961113"/>
          </a:xfrm>
        </p:spPr>
        <p:txBody>
          <a:bodyPr>
            <a:normAutofit/>
          </a:bodyPr>
          <a:lstStyle/>
          <a:p>
            <a:pPr marL="0" indent="0">
              <a:buNone/>
            </a:pPr>
            <a:r>
              <a:rPr lang="en-GB" sz="1800" b="1" dirty="0" err="1">
                <a:solidFill>
                  <a:schemeClr val="bg1"/>
                </a:solidFill>
                <a:latin typeface="Frutiger 65"/>
              </a:rPr>
              <a:t>Estyn</a:t>
            </a:r>
            <a:r>
              <a:rPr lang="en-GB" sz="1800" b="1" dirty="0">
                <a:solidFill>
                  <a:schemeClr val="bg1"/>
                </a:solidFill>
                <a:latin typeface="Frutiger 65"/>
              </a:rPr>
              <a:t> should make a stronger contribution to system-level evaluation.</a:t>
            </a:r>
            <a:r>
              <a:rPr lang="en-GB" sz="1800" dirty="0">
                <a:solidFill>
                  <a:schemeClr val="bg1"/>
                </a:solidFill>
                <a:latin typeface="Frutiger 65"/>
              </a:rPr>
              <a:t> </a:t>
            </a:r>
          </a:p>
          <a:p>
            <a:pPr>
              <a:buFont typeface="Wingdings" charset="2"/>
              <a:buChar char="Ø"/>
            </a:pPr>
            <a:r>
              <a:rPr lang="en-GB" sz="1800" dirty="0">
                <a:solidFill>
                  <a:schemeClr val="bg1"/>
                </a:solidFill>
                <a:latin typeface="Frutiger 65"/>
              </a:rPr>
              <a:t>HMCI annual reports already inform a broad range of stakeholders about the performance of Welsh education as seen by inspectors. </a:t>
            </a:r>
          </a:p>
          <a:p>
            <a:pPr>
              <a:buFont typeface="Wingdings" charset="2"/>
              <a:buChar char="Ø"/>
            </a:pPr>
            <a:r>
              <a:rPr lang="en-GB" sz="1800" dirty="0">
                <a:solidFill>
                  <a:schemeClr val="bg1"/>
                </a:solidFill>
                <a:latin typeface="Frutiger 65"/>
              </a:rPr>
              <a:t>Their contribution to policy and practice would be enhanced if a wider body of evidence were brought to bear. A 3-yearly </a:t>
            </a:r>
            <a:r>
              <a:rPr lang="en-GB" sz="1800" b="1" dirty="0">
                <a:solidFill>
                  <a:schemeClr val="bg1"/>
                </a:solidFill>
                <a:latin typeface="Frutiger 65"/>
              </a:rPr>
              <a:t>‘state of the nation’ report </a:t>
            </a:r>
            <a:r>
              <a:rPr lang="en-GB" sz="1800" dirty="0">
                <a:solidFill>
                  <a:schemeClr val="bg1"/>
                </a:solidFill>
                <a:latin typeface="Frutiger 65"/>
              </a:rPr>
              <a:t>could provide an enhanced evidence base if included a more developed analysis of relevant research findings, survey results and the latest evidence from international experience, including PISA. </a:t>
            </a:r>
          </a:p>
          <a:p>
            <a:pPr>
              <a:buFont typeface="Wingdings" charset="2"/>
              <a:buChar char="Ø"/>
            </a:pPr>
            <a:r>
              <a:rPr lang="en-GB" sz="1800" b="1" dirty="0">
                <a:solidFill>
                  <a:schemeClr val="bg1"/>
                </a:solidFill>
                <a:latin typeface="Frutiger 65"/>
              </a:rPr>
              <a:t>System-level reporting by </a:t>
            </a:r>
            <a:r>
              <a:rPr lang="en-GB" sz="1800" b="1" dirty="0" err="1">
                <a:solidFill>
                  <a:schemeClr val="bg1"/>
                </a:solidFill>
                <a:latin typeface="Frutiger 65"/>
              </a:rPr>
              <a:t>Estyn</a:t>
            </a:r>
            <a:r>
              <a:rPr lang="en-GB" sz="1800" b="1" dirty="0">
                <a:solidFill>
                  <a:schemeClr val="bg1"/>
                </a:solidFill>
                <a:latin typeface="Frutiger 65"/>
              </a:rPr>
              <a:t> should be more targeted towards key current matters of policy and practice. In the next few years, for example, reports that specifically focused on progress with the reforms could make an important contribution to their success and inform the reform process. </a:t>
            </a:r>
            <a:endParaRPr lang="en-GB" sz="1800" dirty="0">
              <a:solidFill>
                <a:schemeClr val="bg1"/>
              </a:solidFill>
              <a:latin typeface="Frutiger 65"/>
            </a:endParaRPr>
          </a:p>
        </p:txBody>
      </p:sp>
    </p:spTree>
    <p:extLst>
      <p:ext uri="{BB962C8B-B14F-4D97-AF65-F5344CB8AC3E}">
        <p14:creationId xmlns:p14="http://schemas.microsoft.com/office/powerpoint/2010/main" val="29599959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4544"/>
            <a:ext cx="8229600" cy="857250"/>
          </a:xfrm>
        </p:spPr>
        <p:txBody>
          <a:bodyPr/>
          <a:lstStyle/>
          <a:p>
            <a:r>
              <a:rPr lang="en-US" b="1" dirty="0">
                <a:solidFill>
                  <a:schemeClr val="bg1"/>
                </a:solidFill>
                <a:latin typeface="Frutiger 65"/>
              </a:rPr>
              <a:t>Wider Accountability</a:t>
            </a:r>
          </a:p>
        </p:txBody>
      </p:sp>
      <p:sp>
        <p:nvSpPr>
          <p:cNvPr id="3" name="Content Placeholder 2"/>
          <p:cNvSpPr>
            <a:spLocks noGrp="1"/>
          </p:cNvSpPr>
          <p:nvPr>
            <p:ph idx="1"/>
          </p:nvPr>
        </p:nvSpPr>
        <p:spPr>
          <a:xfrm>
            <a:off x="457200" y="897564"/>
            <a:ext cx="8229600" cy="4158462"/>
          </a:xfrm>
        </p:spPr>
        <p:txBody>
          <a:bodyPr>
            <a:normAutofit/>
          </a:bodyPr>
          <a:lstStyle/>
          <a:p>
            <a:pPr marL="0" indent="0">
              <a:buNone/>
            </a:pPr>
            <a:r>
              <a:rPr lang="en-GB" b="1" dirty="0">
                <a:solidFill>
                  <a:schemeClr val="bg1"/>
                </a:solidFill>
                <a:latin typeface="Frutiger 65"/>
              </a:rPr>
              <a:t>Changes to </a:t>
            </a:r>
            <a:r>
              <a:rPr lang="en-GB" b="1" dirty="0" err="1">
                <a:solidFill>
                  <a:schemeClr val="bg1"/>
                </a:solidFill>
                <a:latin typeface="Frutiger 65"/>
              </a:rPr>
              <a:t>Estyn’s</a:t>
            </a:r>
            <a:r>
              <a:rPr lang="en-GB" b="1" dirty="0">
                <a:solidFill>
                  <a:schemeClr val="bg1"/>
                </a:solidFill>
                <a:latin typeface="Frutiger 65"/>
              </a:rPr>
              <a:t> role and to school inspection will require a review of the wider implications for other aspects of accountability in the system.</a:t>
            </a:r>
          </a:p>
          <a:p>
            <a:pPr marL="0" indent="0">
              <a:buNone/>
            </a:pPr>
            <a:r>
              <a:rPr lang="en-GB" b="1" dirty="0">
                <a:solidFill>
                  <a:schemeClr val="bg1"/>
                </a:solidFill>
                <a:latin typeface="Frutiger 65"/>
              </a:rPr>
              <a:t> </a:t>
            </a:r>
          </a:p>
          <a:p>
            <a:pPr>
              <a:buFont typeface="Wingdings" charset="2"/>
              <a:buChar char="Ø"/>
            </a:pPr>
            <a:r>
              <a:rPr lang="en-GB" dirty="0">
                <a:solidFill>
                  <a:schemeClr val="bg1"/>
                </a:solidFill>
                <a:latin typeface="Frutiger 65"/>
              </a:rPr>
              <a:t>It is essential that the accountability landscape captured in </a:t>
            </a:r>
            <a:r>
              <a:rPr lang="en-GB" b="1" dirty="0">
                <a:solidFill>
                  <a:schemeClr val="bg1"/>
                </a:solidFill>
                <a:latin typeface="Frutiger 65"/>
              </a:rPr>
              <a:t>the proposed national evaluation and assessment framework should align purposes, responsibilities and procedures across national and local bodies. </a:t>
            </a:r>
          </a:p>
          <a:p>
            <a:pPr>
              <a:buFont typeface="Wingdings" charset="2"/>
              <a:buChar char="Ø"/>
            </a:pPr>
            <a:r>
              <a:rPr lang="en-GB" b="1" dirty="0">
                <a:solidFill>
                  <a:schemeClr val="bg1"/>
                </a:solidFill>
                <a:latin typeface="Frutiger 65"/>
              </a:rPr>
              <a:t>The framework should provide necessary assurance while avoiding the negative unintended consequences than can accompany high stakes measurement.</a:t>
            </a:r>
            <a:r>
              <a:rPr lang="en-GB" dirty="0">
                <a:solidFill>
                  <a:schemeClr val="bg1"/>
                </a:solidFill>
                <a:latin typeface="Frutiger 65"/>
              </a:rPr>
              <a:t> </a:t>
            </a:r>
            <a:endParaRPr lang="en-US" dirty="0">
              <a:solidFill>
                <a:schemeClr val="bg1"/>
              </a:solidFill>
              <a:latin typeface="Frutiger 65"/>
            </a:endParaRPr>
          </a:p>
        </p:txBody>
      </p:sp>
    </p:spTree>
    <p:extLst>
      <p:ext uri="{BB962C8B-B14F-4D97-AF65-F5344CB8AC3E}">
        <p14:creationId xmlns:p14="http://schemas.microsoft.com/office/powerpoint/2010/main" val="29034569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extBox 3"/>
          <p:cNvSpPr txBox="1">
            <a:spLocks noChangeArrowheads="1"/>
          </p:cNvSpPr>
          <p:nvPr/>
        </p:nvSpPr>
        <p:spPr bwMode="auto">
          <a:xfrm>
            <a:off x="611188" y="1545432"/>
            <a:ext cx="799306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80975" indent="-180975" eaLnBrk="0" hangingPunct="0">
              <a:defRPr sz="1200">
                <a:solidFill>
                  <a:srgbClr val="000000"/>
                </a:solidFill>
                <a:latin typeface="Helvetica" charset="0"/>
                <a:ea typeface="MS PGothic" charset="0"/>
                <a:cs typeface="MS PGothic" charset="0"/>
                <a:sym typeface="Helvetica" charset="0"/>
              </a:defRPr>
            </a:lvl1pPr>
            <a:lvl2pPr marL="742950" indent="-285750" eaLnBrk="0" hangingPunct="0">
              <a:defRPr sz="1200">
                <a:solidFill>
                  <a:srgbClr val="000000"/>
                </a:solidFill>
                <a:latin typeface="Helvetica" charset="0"/>
                <a:ea typeface="MS PGothic" charset="0"/>
                <a:cs typeface="MS PGothic" charset="0"/>
                <a:sym typeface="Helvetica" charset="0"/>
              </a:defRPr>
            </a:lvl2pPr>
            <a:lvl3pPr marL="1143000" indent="-228600" eaLnBrk="0" hangingPunct="0">
              <a:defRPr sz="1200">
                <a:solidFill>
                  <a:srgbClr val="000000"/>
                </a:solidFill>
                <a:latin typeface="Helvetica" charset="0"/>
                <a:ea typeface="MS PGothic" charset="0"/>
                <a:cs typeface="MS PGothic" charset="0"/>
                <a:sym typeface="Helvetica" charset="0"/>
              </a:defRPr>
            </a:lvl3pPr>
            <a:lvl4pPr marL="1600200" indent="-228600" eaLnBrk="0" hangingPunct="0">
              <a:defRPr sz="1200">
                <a:solidFill>
                  <a:srgbClr val="000000"/>
                </a:solidFill>
                <a:latin typeface="Helvetica" charset="0"/>
                <a:ea typeface="MS PGothic" charset="0"/>
                <a:cs typeface="MS PGothic" charset="0"/>
                <a:sym typeface="Helvetica" charset="0"/>
              </a:defRPr>
            </a:lvl4pPr>
            <a:lvl5pPr marL="2057400" indent="-228600" eaLnBrk="0" hangingPunct="0">
              <a:defRPr sz="1200">
                <a:solidFill>
                  <a:srgbClr val="000000"/>
                </a:solidFill>
                <a:latin typeface="Helvetica" charset="0"/>
                <a:ea typeface="MS PGothic" charset="0"/>
                <a:cs typeface="MS PGothic" charset="0"/>
                <a:sym typeface="Helvetica" charset="0"/>
              </a:defRPr>
            </a:lvl5pPr>
            <a:lvl6pPr marL="2514600" indent="-228600" eaLnBrk="0" fontAlgn="base" hangingPunct="0">
              <a:spcBef>
                <a:spcPct val="0"/>
              </a:spcBef>
              <a:spcAft>
                <a:spcPct val="0"/>
              </a:spcAft>
              <a:defRPr sz="1200">
                <a:solidFill>
                  <a:srgbClr val="000000"/>
                </a:solidFill>
                <a:latin typeface="Helvetica" charset="0"/>
                <a:ea typeface="MS PGothic" charset="0"/>
                <a:cs typeface="MS PGothic" charset="0"/>
                <a:sym typeface="Helvetica" charset="0"/>
              </a:defRPr>
            </a:lvl6pPr>
            <a:lvl7pPr marL="2971800" indent="-228600" eaLnBrk="0" fontAlgn="base" hangingPunct="0">
              <a:spcBef>
                <a:spcPct val="0"/>
              </a:spcBef>
              <a:spcAft>
                <a:spcPct val="0"/>
              </a:spcAft>
              <a:defRPr sz="1200">
                <a:solidFill>
                  <a:srgbClr val="000000"/>
                </a:solidFill>
                <a:latin typeface="Helvetica" charset="0"/>
                <a:ea typeface="MS PGothic" charset="0"/>
                <a:cs typeface="MS PGothic" charset="0"/>
                <a:sym typeface="Helvetica" charset="0"/>
              </a:defRPr>
            </a:lvl7pPr>
            <a:lvl8pPr marL="3429000" indent="-228600" eaLnBrk="0" fontAlgn="base" hangingPunct="0">
              <a:spcBef>
                <a:spcPct val="0"/>
              </a:spcBef>
              <a:spcAft>
                <a:spcPct val="0"/>
              </a:spcAft>
              <a:defRPr sz="1200">
                <a:solidFill>
                  <a:srgbClr val="000000"/>
                </a:solidFill>
                <a:latin typeface="Helvetica" charset="0"/>
                <a:ea typeface="MS PGothic" charset="0"/>
                <a:cs typeface="MS PGothic" charset="0"/>
                <a:sym typeface="Helvetica" charset="0"/>
              </a:defRPr>
            </a:lvl8pPr>
            <a:lvl9pPr marL="3886200" indent="-228600" eaLnBrk="0" fontAlgn="base" hangingPunct="0">
              <a:spcBef>
                <a:spcPct val="0"/>
              </a:spcBef>
              <a:spcAft>
                <a:spcPct val="0"/>
              </a:spcAft>
              <a:defRPr sz="1200">
                <a:solidFill>
                  <a:srgbClr val="000000"/>
                </a:solidFill>
                <a:latin typeface="Helvetica" charset="0"/>
                <a:ea typeface="MS PGothic" charset="0"/>
                <a:cs typeface="MS PGothic" charset="0"/>
                <a:sym typeface="Helvetica" charset="0"/>
              </a:defRPr>
            </a:lvl9pPr>
          </a:lstStyle>
          <a:p>
            <a:pPr eaLnBrk="1">
              <a:spcBef>
                <a:spcPts val="1000"/>
              </a:spcBef>
              <a:spcAft>
                <a:spcPts val="1000"/>
              </a:spcAft>
              <a:buFont typeface="Arial" charset="0"/>
              <a:buChar char="•"/>
            </a:pPr>
            <a:endParaRPr lang="en-GB" sz="2000">
              <a:latin typeface="Calibri" charset="0"/>
            </a:endParaRPr>
          </a:p>
        </p:txBody>
      </p:sp>
      <p:sp>
        <p:nvSpPr>
          <p:cNvPr id="7170" name="Rectangle 5"/>
          <p:cNvSpPr>
            <a:spLocks noGrp="1"/>
          </p:cNvSpPr>
          <p:nvPr>
            <p:ph type="body" idx="1"/>
          </p:nvPr>
        </p:nvSpPr>
        <p:spPr bwMode="auto">
          <a:xfrm>
            <a:off x="611560" y="1125115"/>
            <a:ext cx="8229600" cy="399580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noAutofit/>
          </a:bodyPr>
          <a:lstStyle/>
          <a:p>
            <a:pPr>
              <a:lnSpc>
                <a:spcPct val="150000"/>
              </a:lnSpc>
              <a:buClr>
                <a:schemeClr val="bg1"/>
              </a:buClr>
            </a:pPr>
            <a:r>
              <a:rPr lang="en-GB" sz="1300" b="1" dirty="0">
                <a:solidFill>
                  <a:schemeClr val="bg1"/>
                </a:solidFill>
                <a:latin typeface="Frutiger 65"/>
                <a:ea typeface="MS PGothic" charset="0"/>
              </a:rPr>
              <a:t>Be true to the purposes of Curriculum for Wales</a:t>
            </a:r>
          </a:p>
          <a:p>
            <a:pPr>
              <a:lnSpc>
                <a:spcPct val="150000"/>
              </a:lnSpc>
              <a:buClr>
                <a:schemeClr val="bg1"/>
              </a:buClr>
            </a:pPr>
            <a:r>
              <a:rPr lang="en-GB" sz="1300" b="1" dirty="0">
                <a:solidFill>
                  <a:schemeClr val="bg1"/>
                </a:solidFill>
                <a:latin typeface="Frutiger 65"/>
                <a:ea typeface="MS PGothic" charset="0"/>
              </a:rPr>
              <a:t>Provide independent perspective based on evidence</a:t>
            </a:r>
          </a:p>
          <a:p>
            <a:pPr>
              <a:lnSpc>
                <a:spcPct val="150000"/>
              </a:lnSpc>
              <a:buClr>
                <a:schemeClr val="bg1"/>
              </a:buClr>
            </a:pPr>
            <a:r>
              <a:rPr lang="en-GB" sz="1300" b="1" dirty="0">
                <a:solidFill>
                  <a:schemeClr val="bg1"/>
                </a:solidFill>
                <a:latin typeface="Frutiger 65"/>
                <a:ea typeface="MS PGothic" charset="0"/>
              </a:rPr>
              <a:t>Enhance quality and standards</a:t>
            </a:r>
          </a:p>
          <a:p>
            <a:pPr>
              <a:lnSpc>
                <a:spcPct val="150000"/>
              </a:lnSpc>
              <a:buClr>
                <a:schemeClr val="bg1"/>
              </a:buClr>
            </a:pPr>
            <a:r>
              <a:rPr lang="en-GB" sz="1300" b="1" dirty="0">
                <a:solidFill>
                  <a:schemeClr val="bg1"/>
                </a:solidFill>
                <a:latin typeface="Frutiger 65"/>
                <a:ea typeface="MS PGothic" charset="0"/>
              </a:rPr>
              <a:t>Enhance the quality of the learning experience</a:t>
            </a:r>
          </a:p>
          <a:p>
            <a:pPr>
              <a:lnSpc>
                <a:spcPct val="150000"/>
              </a:lnSpc>
              <a:buClr>
                <a:schemeClr val="bg1"/>
              </a:buClr>
            </a:pPr>
            <a:r>
              <a:rPr lang="en-GB" sz="1300" b="1" dirty="0">
                <a:solidFill>
                  <a:schemeClr val="bg1"/>
                </a:solidFill>
                <a:latin typeface="Frutiger 65"/>
                <a:ea typeface="MS PGothic" charset="0"/>
              </a:rPr>
              <a:t>Empowerment and responsibility in schools</a:t>
            </a:r>
          </a:p>
          <a:p>
            <a:pPr>
              <a:lnSpc>
                <a:spcPct val="150000"/>
              </a:lnSpc>
              <a:buClr>
                <a:schemeClr val="bg1"/>
              </a:buClr>
            </a:pPr>
            <a:r>
              <a:rPr lang="en-GB" sz="1300" b="1" dirty="0">
                <a:solidFill>
                  <a:schemeClr val="bg1"/>
                </a:solidFill>
                <a:latin typeface="Frutiger 65"/>
                <a:ea typeface="MS PGothic" charset="0"/>
              </a:rPr>
              <a:t>Enable not simply label</a:t>
            </a:r>
          </a:p>
          <a:p>
            <a:pPr>
              <a:lnSpc>
                <a:spcPct val="150000"/>
              </a:lnSpc>
              <a:buClr>
                <a:schemeClr val="bg1"/>
              </a:buClr>
            </a:pPr>
            <a:r>
              <a:rPr lang="en-GB" sz="1300" b="1" dirty="0">
                <a:solidFill>
                  <a:schemeClr val="bg1"/>
                </a:solidFill>
                <a:latin typeface="Frutiger 65"/>
                <a:ea typeface="MS PGothic" charset="0"/>
              </a:rPr>
              <a:t>Value qualitative judgement </a:t>
            </a:r>
            <a:r>
              <a:rPr lang="mr-IN" sz="1300" b="1" dirty="0">
                <a:solidFill>
                  <a:schemeClr val="bg1"/>
                </a:solidFill>
                <a:latin typeface="Frutiger 65"/>
                <a:ea typeface="MS PGothic" charset="0"/>
              </a:rPr>
              <a:t>–</a:t>
            </a:r>
            <a:r>
              <a:rPr lang="en-GB" sz="1300" b="1" dirty="0">
                <a:solidFill>
                  <a:schemeClr val="bg1"/>
                </a:solidFill>
                <a:latin typeface="Frutiger 65"/>
                <a:ea typeface="MS PGothic" charset="0"/>
              </a:rPr>
              <a:t> by professionals and of learning</a:t>
            </a:r>
          </a:p>
          <a:p>
            <a:pPr>
              <a:lnSpc>
                <a:spcPct val="150000"/>
              </a:lnSpc>
              <a:buClr>
                <a:schemeClr val="bg1"/>
              </a:buClr>
            </a:pPr>
            <a:r>
              <a:rPr lang="en-GB" sz="1300" b="1" dirty="0">
                <a:solidFill>
                  <a:schemeClr val="bg1"/>
                </a:solidFill>
                <a:latin typeface="Frutiger 65"/>
                <a:ea typeface="MS PGothic" charset="0"/>
              </a:rPr>
              <a:t>Learning culture throughout the educational and political community </a:t>
            </a:r>
            <a:r>
              <a:rPr lang="mr-IN" sz="1300" b="1" dirty="0">
                <a:solidFill>
                  <a:schemeClr val="bg1"/>
                </a:solidFill>
                <a:latin typeface="Frutiger 65"/>
                <a:ea typeface="MS PGothic" charset="0"/>
              </a:rPr>
              <a:t>–</a:t>
            </a:r>
            <a:r>
              <a:rPr lang="en-GB" sz="1300" b="1" dirty="0">
                <a:solidFill>
                  <a:schemeClr val="bg1"/>
                </a:solidFill>
                <a:latin typeface="Frutiger 65"/>
                <a:ea typeface="MS PGothic" charset="0"/>
              </a:rPr>
              <a:t> self evaluation for learning</a:t>
            </a:r>
          </a:p>
          <a:p>
            <a:pPr>
              <a:lnSpc>
                <a:spcPct val="150000"/>
              </a:lnSpc>
              <a:buClr>
                <a:schemeClr val="bg1"/>
              </a:buClr>
            </a:pPr>
            <a:r>
              <a:rPr lang="en-GB" sz="1300" b="1" dirty="0">
                <a:solidFill>
                  <a:schemeClr val="bg1"/>
                </a:solidFill>
                <a:latin typeface="Frutiger 65"/>
                <a:ea typeface="MS PGothic" charset="0"/>
              </a:rPr>
              <a:t>Be willing to examine established beliefs and habits</a:t>
            </a:r>
          </a:p>
          <a:p>
            <a:pPr>
              <a:lnSpc>
                <a:spcPct val="150000"/>
              </a:lnSpc>
              <a:buClr>
                <a:schemeClr val="bg1"/>
              </a:buClr>
            </a:pPr>
            <a:r>
              <a:rPr lang="en-GB" sz="1300" b="1" dirty="0">
                <a:solidFill>
                  <a:schemeClr val="bg1"/>
                </a:solidFill>
                <a:latin typeface="Frutiger 65"/>
                <a:ea typeface="MS PGothic" charset="0"/>
              </a:rPr>
              <a:t>Different but enhanced role for </a:t>
            </a:r>
            <a:r>
              <a:rPr lang="en-GB" sz="1300" b="1" dirty="0" err="1">
                <a:solidFill>
                  <a:schemeClr val="bg1"/>
                </a:solidFill>
                <a:latin typeface="Frutiger 65"/>
                <a:ea typeface="MS PGothic" charset="0"/>
              </a:rPr>
              <a:t>Estyn</a:t>
            </a:r>
            <a:endParaRPr lang="en-GB" sz="1300" b="1" dirty="0">
              <a:solidFill>
                <a:schemeClr val="bg1"/>
              </a:solidFill>
              <a:latin typeface="Frutiger 65"/>
              <a:ea typeface="MS PGothic" charset="0"/>
            </a:endParaRPr>
          </a:p>
        </p:txBody>
      </p:sp>
      <p:sp>
        <p:nvSpPr>
          <p:cNvPr id="2" name="TextBox 1"/>
          <p:cNvSpPr txBox="1"/>
          <p:nvPr/>
        </p:nvSpPr>
        <p:spPr>
          <a:xfrm>
            <a:off x="946433" y="957"/>
            <a:ext cx="8640960" cy="1077218"/>
          </a:xfrm>
          <a:prstGeom prst="rect">
            <a:avLst/>
          </a:prstGeom>
          <a:noFill/>
        </p:spPr>
        <p:txBody>
          <a:bodyPr wrap="square" rtlCol="0">
            <a:spAutoFit/>
          </a:bodyPr>
          <a:lstStyle/>
          <a:p>
            <a:r>
              <a:rPr lang="en-US" sz="3200" b="1" dirty="0">
                <a:solidFill>
                  <a:schemeClr val="bg1"/>
                </a:solidFill>
                <a:latin typeface="Frutiger 65"/>
              </a:rPr>
              <a:t>Underlying messages about inspection, 	accountability and improvement </a:t>
            </a:r>
          </a:p>
        </p:txBody>
      </p:sp>
    </p:spTree>
    <p:extLst>
      <p:ext uri="{BB962C8B-B14F-4D97-AF65-F5344CB8AC3E}">
        <p14:creationId xmlns:p14="http://schemas.microsoft.com/office/powerpoint/2010/main" val="977054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0">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0">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0">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0">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7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latin typeface="Frutiger 65"/>
              </a:rPr>
              <a:t> Report Messages</a:t>
            </a:r>
          </a:p>
        </p:txBody>
      </p:sp>
      <p:sp>
        <p:nvSpPr>
          <p:cNvPr id="3" name="Content Placeholder 2"/>
          <p:cNvSpPr>
            <a:spLocks noGrp="1"/>
          </p:cNvSpPr>
          <p:nvPr>
            <p:ph idx="1"/>
          </p:nvPr>
        </p:nvSpPr>
        <p:spPr/>
        <p:txBody>
          <a:bodyPr>
            <a:normAutofit fontScale="77500" lnSpcReduction="20000"/>
          </a:bodyPr>
          <a:lstStyle/>
          <a:p>
            <a:pPr lvl="0"/>
            <a:r>
              <a:rPr lang="en-US" dirty="0">
                <a:solidFill>
                  <a:schemeClr val="bg1"/>
                </a:solidFill>
                <a:latin typeface="Frutiger 65"/>
              </a:rPr>
              <a:t>An enhanced role for </a:t>
            </a:r>
            <a:r>
              <a:rPr lang="en-US" dirty="0" err="1">
                <a:solidFill>
                  <a:schemeClr val="bg1"/>
                </a:solidFill>
                <a:latin typeface="Frutiger 65"/>
              </a:rPr>
              <a:t>Estyn</a:t>
            </a:r>
            <a:r>
              <a:rPr lang="en-US" dirty="0">
                <a:solidFill>
                  <a:schemeClr val="bg1"/>
                </a:solidFill>
                <a:latin typeface="Frutiger 65"/>
              </a:rPr>
              <a:t> </a:t>
            </a:r>
            <a:r>
              <a:rPr lang="en-GB" dirty="0">
                <a:solidFill>
                  <a:schemeClr val="bg1"/>
                </a:solidFill>
                <a:latin typeface="Frutiger 65"/>
              </a:rPr>
              <a:t>in providing </a:t>
            </a:r>
            <a:r>
              <a:rPr lang="en-US" dirty="0">
                <a:solidFill>
                  <a:schemeClr val="bg1"/>
                </a:solidFill>
                <a:latin typeface="Frutiger 65"/>
              </a:rPr>
              <a:t>evaluation and support at the school, local authority, regional, and national levels.</a:t>
            </a:r>
            <a:endParaRPr lang="en-GB" dirty="0">
              <a:solidFill>
                <a:schemeClr val="bg1"/>
              </a:solidFill>
              <a:latin typeface="Frutiger 65"/>
            </a:endParaRPr>
          </a:p>
          <a:p>
            <a:pPr lvl="0"/>
            <a:r>
              <a:rPr lang="en-US" dirty="0" err="1">
                <a:solidFill>
                  <a:schemeClr val="bg1"/>
                </a:solidFill>
                <a:latin typeface="Frutiger 65"/>
              </a:rPr>
              <a:t>Mobilisation</a:t>
            </a:r>
            <a:r>
              <a:rPr lang="en-US" dirty="0">
                <a:solidFill>
                  <a:schemeClr val="bg1"/>
                </a:solidFill>
                <a:latin typeface="Frutiger 65"/>
              </a:rPr>
              <a:t> of </a:t>
            </a:r>
            <a:r>
              <a:rPr lang="en-US" dirty="0" err="1">
                <a:solidFill>
                  <a:schemeClr val="bg1"/>
                </a:solidFill>
                <a:latin typeface="Frutiger 65"/>
              </a:rPr>
              <a:t>Estyn’s</a:t>
            </a:r>
            <a:r>
              <a:rPr lang="en-US" dirty="0">
                <a:solidFill>
                  <a:schemeClr val="bg1"/>
                </a:solidFill>
                <a:latin typeface="Frutiger 65"/>
              </a:rPr>
              <a:t> resources to kick-start reform with an initial short pause in the inspection cycle to allow inspectors and schools to work together on the reforms.</a:t>
            </a:r>
            <a:endParaRPr lang="en-GB" dirty="0">
              <a:solidFill>
                <a:schemeClr val="bg1"/>
              </a:solidFill>
              <a:latin typeface="Frutiger 65"/>
            </a:endParaRPr>
          </a:p>
          <a:p>
            <a:pPr lvl="0"/>
            <a:r>
              <a:rPr lang="en-US" dirty="0">
                <a:solidFill>
                  <a:schemeClr val="bg1"/>
                </a:solidFill>
                <a:latin typeface="Frutiger 65"/>
              </a:rPr>
              <a:t>Increased responsibility for schools to evaluate their own performance with confirmation of the quality of that self evaluation by </a:t>
            </a:r>
            <a:r>
              <a:rPr lang="en-US" dirty="0" err="1">
                <a:solidFill>
                  <a:schemeClr val="bg1"/>
                </a:solidFill>
                <a:latin typeface="Frutiger 65"/>
              </a:rPr>
              <a:t>Estyn</a:t>
            </a:r>
            <a:r>
              <a:rPr lang="en-US" dirty="0">
                <a:solidFill>
                  <a:schemeClr val="bg1"/>
                </a:solidFill>
                <a:latin typeface="Frutiger 65"/>
              </a:rPr>
              <a:t>.</a:t>
            </a:r>
            <a:endParaRPr lang="en-GB" dirty="0">
              <a:solidFill>
                <a:schemeClr val="bg1"/>
              </a:solidFill>
              <a:latin typeface="Frutiger 65"/>
            </a:endParaRPr>
          </a:p>
          <a:p>
            <a:pPr lvl="0"/>
            <a:r>
              <a:rPr lang="en-US" dirty="0">
                <a:solidFill>
                  <a:schemeClr val="bg1"/>
                </a:solidFill>
                <a:latin typeface="Frutiger 65"/>
              </a:rPr>
              <a:t>More informative inspection reports with rounded evaluations replacing summative grades.  </a:t>
            </a:r>
            <a:endParaRPr lang="en-GB" dirty="0">
              <a:solidFill>
                <a:schemeClr val="bg1"/>
              </a:solidFill>
              <a:latin typeface="Frutiger 65"/>
            </a:endParaRPr>
          </a:p>
          <a:p>
            <a:pPr lvl="0"/>
            <a:r>
              <a:rPr lang="en-US" dirty="0">
                <a:solidFill>
                  <a:schemeClr val="bg1"/>
                </a:solidFill>
                <a:latin typeface="Frutiger 65"/>
              </a:rPr>
              <a:t>More tailored focus on schools causing concern with diagnostic inspections providing better insights into necessary changes.</a:t>
            </a:r>
            <a:endParaRPr lang="en-GB" dirty="0">
              <a:solidFill>
                <a:schemeClr val="bg1"/>
              </a:solidFill>
              <a:latin typeface="Frutiger 65"/>
            </a:endParaRPr>
          </a:p>
          <a:p>
            <a:pPr lvl="0"/>
            <a:r>
              <a:rPr lang="en-US" dirty="0">
                <a:solidFill>
                  <a:schemeClr val="bg1"/>
                </a:solidFill>
                <a:latin typeface="Frutiger 65"/>
              </a:rPr>
              <a:t>Timely evaluation of progress with reforms nationally through thematic reporting and a three-yearly ‘state of the nation’ HMCI Report.</a:t>
            </a:r>
            <a:endParaRPr lang="en-GB" dirty="0">
              <a:solidFill>
                <a:schemeClr val="bg1"/>
              </a:solidFill>
              <a:latin typeface="Frutiger 65"/>
            </a:endParaRPr>
          </a:p>
          <a:p>
            <a:pPr lvl="0"/>
            <a:r>
              <a:rPr lang="en-US" dirty="0">
                <a:solidFill>
                  <a:schemeClr val="bg1"/>
                </a:solidFill>
                <a:latin typeface="Frutiger 65"/>
              </a:rPr>
              <a:t>Further entrenching </a:t>
            </a:r>
            <a:r>
              <a:rPr lang="en-US" dirty="0" err="1">
                <a:solidFill>
                  <a:schemeClr val="bg1"/>
                </a:solidFill>
                <a:latin typeface="Frutiger 65"/>
              </a:rPr>
              <a:t>Estyn’s</a:t>
            </a:r>
            <a:r>
              <a:rPr lang="en-US" dirty="0">
                <a:solidFill>
                  <a:schemeClr val="bg1"/>
                </a:solidFill>
                <a:latin typeface="Frutiger 65"/>
              </a:rPr>
              <a:t> independence.</a:t>
            </a:r>
          </a:p>
          <a:p>
            <a:pPr lvl="0"/>
            <a:r>
              <a:rPr lang="en-US" dirty="0">
                <a:solidFill>
                  <a:schemeClr val="bg1"/>
                </a:solidFill>
                <a:latin typeface="Frutiger 65"/>
              </a:rPr>
              <a:t>Need for alignment across the accountability landscape.</a:t>
            </a:r>
            <a:endParaRPr lang="en-GB" dirty="0">
              <a:solidFill>
                <a:schemeClr val="bg1"/>
              </a:solidFill>
              <a:latin typeface="Frutiger 65"/>
            </a:endParaRPr>
          </a:p>
          <a:p>
            <a:pPr marL="0" indent="0">
              <a:buNone/>
            </a:pPr>
            <a:endParaRPr lang="en-US" dirty="0">
              <a:solidFill>
                <a:schemeClr val="bg1"/>
              </a:solidFill>
              <a:latin typeface="Frutiger 65"/>
            </a:endParaRPr>
          </a:p>
        </p:txBody>
      </p:sp>
    </p:spTree>
    <p:extLst>
      <p:ext uri="{BB962C8B-B14F-4D97-AF65-F5344CB8AC3E}">
        <p14:creationId xmlns:p14="http://schemas.microsoft.com/office/powerpoint/2010/main" val="505392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F35AFF8-7D76-4B64-8452-3F7DE84D606A}"/>
              </a:ext>
            </a:extLst>
          </p:cNvPr>
          <p:cNvSpPr>
            <a:spLocks noGrp="1"/>
          </p:cNvSpPr>
          <p:nvPr>
            <p:ph idx="1"/>
          </p:nvPr>
        </p:nvSpPr>
        <p:spPr>
          <a:xfrm>
            <a:off x="540162" y="1369219"/>
            <a:ext cx="7886700" cy="3263504"/>
          </a:xfrm>
        </p:spPr>
        <p:txBody>
          <a:bodyPr>
            <a:normAutofit/>
          </a:bodyPr>
          <a:lstStyle/>
          <a:p>
            <a:pPr marL="82294" indent="0">
              <a:buNone/>
            </a:pPr>
            <a:r>
              <a:rPr lang="en-GB" sz="1800" dirty="0">
                <a:solidFill>
                  <a:schemeClr val="bg1"/>
                </a:solidFill>
                <a:latin typeface="Frutiger 65"/>
                <a:cs typeface="Calibri" panose="020F0502020204030204" pitchFamily="34" charset="0"/>
              </a:rPr>
              <a:t>A global group of educational systems committing to advancing equity, excellence, well-being, social justice and human rights for all students within high quality, professionally-run systems.</a:t>
            </a:r>
          </a:p>
          <a:p>
            <a:pPr marL="82294" indent="0">
              <a:buNone/>
            </a:pPr>
            <a:endParaRPr lang="en-GB" sz="1800" dirty="0">
              <a:solidFill>
                <a:schemeClr val="bg1"/>
              </a:solidFill>
              <a:latin typeface="Frutiger 65"/>
              <a:cs typeface="Calibri" panose="020F0502020204030204" pitchFamily="34" charset="0"/>
            </a:endParaRPr>
          </a:p>
          <a:p>
            <a:pPr marL="82294" indent="0">
              <a:buNone/>
            </a:pPr>
            <a:r>
              <a:rPr lang="en-GB" sz="1800" dirty="0">
                <a:solidFill>
                  <a:schemeClr val="bg1"/>
                </a:solidFill>
                <a:latin typeface="Frutiger 65"/>
                <a:cs typeface="Calibri" panose="020F0502020204030204" pitchFamily="34" charset="0"/>
              </a:rPr>
              <a:t>Finland			Iceland		Sweden</a:t>
            </a:r>
          </a:p>
          <a:p>
            <a:pPr marL="82294" indent="0">
              <a:buNone/>
            </a:pPr>
            <a:endParaRPr lang="en-GB" sz="1800" dirty="0">
              <a:solidFill>
                <a:schemeClr val="bg1"/>
              </a:solidFill>
              <a:latin typeface="Frutiger 65"/>
              <a:cs typeface="Calibri" panose="020F0502020204030204" pitchFamily="34" charset="0"/>
            </a:endParaRPr>
          </a:p>
          <a:p>
            <a:pPr marL="82294" indent="0">
              <a:buNone/>
            </a:pPr>
            <a:r>
              <a:rPr lang="en-GB" sz="1800" dirty="0">
                <a:solidFill>
                  <a:schemeClr val="bg1"/>
                </a:solidFill>
                <a:latin typeface="Frutiger 65"/>
                <a:cs typeface="Calibri" panose="020F0502020204030204" pitchFamily="34" charset="0"/>
              </a:rPr>
              <a:t>Ontario			California		Vermont</a:t>
            </a:r>
          </a:p>
          <a:p>
            <a:endParaRPr lang="en-GB" sz="1800" dirty="0">
              <a:solidFill>
                <a:schemeClr val="bg1"/>
              </a:solidFill>
              <a:latin typeface="Frutiger 65"/>
              <a:cs typeface="Calibri" panose="020F0502020204030204" pitchFamily="34" charset="0"/>
            </a:endParaRPr>
          </a:p>
          <a:p>
            <a:pPr marL="82294" indent="0">
              <a:buNone/>
            </a:pPr>
            <a:r>
              <a:rPr lang="en-GB" sz="1800" dirty="0">
                <a:solidFill>
                  <a:schemeClr val="bg1"/>
                </a:solidFill>
                <a:latin typeface="Frutiger 65"/>
                <a:cs typeface="Calibri" panose="020F0502020204030204" pitchFamily="34" charset="0"/>
              </a:rPr>
              <a:t>Ireland			Scotland		Wales</a:t>
            </a:r>
          </a:p>
          <a:p>
            <a:pPr marL="82294" indent="0">
              <a:buNone/>
            </a:pPr>
            <a:endParaRPr lang="en-GB" sz="1800" dirty="0">
              <a:solidFill>
                <a:schemeClr val="bg1"/>
              </a:solidFill>
              <a:latin typeface="Frutiger 65"/>
            </a:endParaRPr>
          </a:p>
        </p:txBody>
      </p:sp>
      <p:sp>
        <p:nvSpPr>
          <p:cNvPr id="3" name="Title 2">
            <a:extLst>
              <a:ext uri="{FF2B5EF4-FFF2-40B4-BE49-F238E27FC236}">
                <a16:creationId xmlns:a16="http://schemas.microsoft.com/office/drawing/2014/main" id="{A4B7D08E-F3C5-4532-947D-494619F76F9F}"/>
              </a:ext>
            </a:extLst>
          </p:cNvPr>
          <p:cNvSpPr>
            <a:spLocks noGrp="1"/>
          </p:cNvSpPr>
          <p:nvPr>
            <p:ph type="title"/>
          </p:nvPr>
        </p:nvSpPr>
        <p:spPr/>
        <p:txBody>
          <a:bodyPr>
            <a:normAutofit/>
          </a:bodyPr>
          <a:lstStyle/>
          <a:p>
            <a:r>
              <a:rPr lang="en-GB" sz="2700" b="1" dirty="0">
                <a:solidFill>
                  <a:schemeClr val="bg1"/>
                </a:solidFill>
                <a:latin typeface="Frutiger 65"/>
                <a:cs typeface="Calibri" panose="020F0502020204030204" pitchFamily="34" charset="0"/>
              </a:rPr>
              <a:t>Atlantic Rim Collaboratory</a:t>
            </a:r>
          </a:p>
        </p:txBody>
      </p:sp>
    </p:spTree>
    <p:extLst>
      <p:ext uri="{BB962C8B-B14F-4D97-AF65-F5344CB8AC3E}">
        <p14:creationId xmlns:p14="http://schemas.microsoft.com/office/powerpoint/2010/main" val="161186234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2" name="Petryal 1"/>
          <p:cNvSpPr/>
          <p:nvPr/>
        </p:nvSpPr>
        <p:spPr>
          <a:xfrm>
            <a:off x="552735" y="1701343"/>
            <a:ext cx="8035120" cy="969494"/>
          </a:xfrm>
          <a:prstGeom prst="rect">
            <a:avLst/>
          </a:prstGeom>
        </p:spPr>
        <p:txBody>
          <a:bodyPr wrap="square" lIns="64307" tIns="34289" rIns="64307" bIns="34289">
            <a:spAutoFit/>
          </a:bodyPr>
          <a:lstStyle/>
          <a:p>
            <a:pPr algn="ctr">
              <a:lnSpc>
                <a:spcPct val="130000"/>
              </a:lnSpc>
            </a:pPr>
            <a:r>
              <a:rPr lang="cy-GB" sz="4500" b="1" dirty="0" err="1">
                <a:solidFill>
                  <a:schemeClr val="bg1"/>
                </a:solidFill>
                <a:latin typeface="Frutiger 65" charset="0"/>
                <a:ea typeface="Frutiger 65" charset="0"/>
                <a:cs typeface="Frutiger 65" charset="0"/>
              </a:rPr>
              <a:t>Tea</a:t>
            </a:r>
            <a:r>
              <a:rPr lang="cy-GB" sz="4500" b="1" dirty="0">
                <a:solidFill>
                  <a:schemeClr val="bg1"/>
                </a:solidFill>
                <a:latin typeface="Frutiger 65" charset="0"/>
                <a:ea typeface="Frutiger 65" charset="0"/>
                <a:cs typeface="Frutiger 65" charset="0"/>
              </a:rPr>
              <a:t> and </a:t>
            </a:r>
            <a:r>
              <a:rPr lang="cy-GB" sz="4500" b="1" dirty="0" err="1">
                <a:solidFill>
                  <a:schemeClr val="bg1"/>
                </a:solidFill>
                <a:latin typeface="Frutiger 65" charset="0"/>
                <a:ea typeface="Frutiger 65" charset="0"/>
                <a:cs typeface="Frutiger 65" charset="0"/>
              </a:rPr>
              <a:t>coffee</a:t>
            </a:r>
            <a:r>
              <a:rPr lang="cy-GB" sz="4500" b="1" dirty="0">
                <a:solidFill>
                  <a:schemeClr val="bg1"/>
                </a:solidFill>
                <a:latin typeface="Frutiger 65" charset="0"/>
                <a:ea typeface="Frutiger 65" charset="0"/>
                <a:cs typeface="Frutiger 65" charset="0"/>
              </a:rPr>
              <a:t> </a:t>
            </a:r>
          </a:p>
        </p:txBody>
      </p:sp>
      <p:cxnSp>
        <p:nvCxnSpPr>
          <p:cNvPr id="7" name="Cysylltydd Syth 6"/>
          <p:cNvCxnSpPr/>
          <p:nvPr/>
        </p:nvCxnSpPr>
        <p:spPr>
          <a:xfrm>
            <a:off x="628807" y="2682727"/>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8" name="Blwch Testun 7"/>
          <p:cNvSpPr txBox="1"/>
          <p:nvPr/>
        </p:nvSpPr>
        <p:spPr>
          <a:xfrm>
            <a:off x="698803" y="3064058"/>
            <a:ext cx="7743287" cy="500135"/>
          </a:xfrm>
          <a:prstGeom prst="rect">
            <a:avLst/>
          </a:prstGeom>
          <a:noFill/>
        </p:spPr>
        <p:txBody>
          <a:bodyPr wrap="square" lIns="64307" tIns="34289" rIns="64307" bIns="34289" rtlCol="0">
            <a:spAutoFit/>
          </a:bodyPr>
          <a:lstStyle/>
          <a:p>
            <a:pPr lvl="0" algn="ctr"/>
            <a:r>
              <a:rPr lang="en-GB" sz="2800" b="1" dirty="0">
                <a:solidFill>
                  <a:schemeClr val="bg1"/>
                </a:solidFill>
                <a:latin typeface="Frutiger 65" charset="0"/>
                <a:ea typeface="Frutiger 65" charset="0"/>
                <a:cs typeface="Frutiger 65" charset="0"/>
              </a:rPr>
              <a:t>www.gov.wales/curriculumforwales </a:t>
            </a:r>
            <a:endParaRPr lang="en-GB" sz="2800" dirty="0">
              <a:solidFill>
                <a:schemeClr val="bg1"/>
              </a:solidFill>
              <a:latin typeface="Frutiger 65" charset="0"/>
              <a:ea typeface="Frutiger 65" charset="0"/>
              <a:cs typeface="Frutiger 65" charset="0"/>
            </a:endParaRPr>
          </a:p>
        </p:txBody>
      </p:sp>
      <p:sp>
        <p:nvSpPr>
          <p:cNvPr id="10" name="Blwch Testun 9"/>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11" name="Blwch Testun 10"/>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spTree>
    <p:extLst>
      <p:ext uri="{BB962C8B-B14F-4D97-AF65-F5344CB8AC3E}">
        <p14:creationId xmlns:p14="http://schemas.microsoft.com/office/powerpoint/2010/main" val="278607715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2" name="Petryal 1"/>
          <p:cNvSpPr/>
          <p:nvPr/>
        </p:nvSpPr>
        <p:spPr>
          <a:xfrm>
            <a:off x="552735" y="1701343"/>
            <a:ext cx="8035120" cy="969494"/>
          </a:xfrm>
          <a:prstGeom prst="rect">
            <a:avLst/>
          </a:prstGeom>
        </p:spPr>
        <p:txBody>
          <a:bodyPr wrap="square" lIns="64307" tIns="34289" rIns="64307" bIns="34289">
            <a:spAutoFit/>
          </a:bodyPr>
          <a:lstStyle/>
          <a:p>
            <a:pPr algn="ctr">
              <a:lnSpc>
                <a:spcPct val="130000"/>
              </a:lnSpc>
            </a:pPr>
            <a:r>
              <a:rPr lang="cy-GB" sz="4500" b="1" dirty="0">
                <a:solidFill>
                  <a:schemeClr val="bg1"/>
                </a:solidFill>
                <a:latin typeface="Frutiger 65" charset="0"/>
                <a:ea typeface="Frutiger 65" charset="0"/>
                <a:cs typeface="Frutiger 65" charset="0"/>
              </a:rPr>
              <a:t>Kirsty Williams AM</a:t>
            </a:r>
          </a:p>
        </p:txBody>
      </p:sp>
      <p:cxnSp>
        <p:nvCxnSpPr>
          <p:cNvPr id="7" name="Cysylltydd Syth 6"/>
          <p:cNvCxnSpPr/>
          <p:nvPr/>
        </p:nvCxnSpPr>
        <p:spPr>
          <a:xfrm>
            <a:off x="628807" y="2682727"/>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8" name="Blwch Testun 7"/>
          <p:cNvSpPr txBox="1"/>
          <p:nvPr/>
        </p:nvSpPr>
        <p:spPr>
          <a:xfrm>
            <a:off x="698803" y="3064058"/>
            <a:ext cx="7743287" cy="500135"/>
          </a:xfrm>
          <a:prstGeom prst="rect">
            <a:avLst/>
          </a:prstGeom>
          <a:noFill/>
        </p:spPr>
        <p:txBody>
          <a:bodyPr wrap="square" lIns="64307" tIns="34289" rIns="64307" bIns="34289" rtlCol="0">
            <a:spAutoFit/>
          </a:bodyPr>
          <a:lstStyle/>
          <a:p>
            <a:pPr lvl="0" algn="ctr"/>
            <a:r>
              <a:rPr lang="en-GB" sz="2800" dirty="0">
                <a:solidFill>
                  <a:schemeClr val="bg1"/>
                </a:solidFill>
                <a:latin typeface="Frutiger 65" charset="0"/>
                <a:ea typeface="Frutiger 65" charset="0"/>
                <a:cs typeface="Frutiger 65" charset="0"/>
              </a:rPr>
              <a:t>Cabinet Secretary for Education</a:t>
            </a:r>
          </a:p>
        </p:txBody>
      </p:sp>
      <p:sp>
        <p:nvSpPr>
          <p:cNvPr id="10" name="Blwch Testun 9"/>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11" name="Blwch Testun 10"/>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spTree>
    <p:extLst>
      <p:ext uri="{BB962C8B-B14F-4D97-AF65-F5344CB8AC3E}">
        <p14:creationId xmlns:p14="http://schemas.microsoft.com/office/powerpoint/2010/main" val="25788366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2" name="Petryal 1"/>
          <p:cNvSpPr/>
          <p:nvPr/>
        </p:nvSpPr>
        <p:spPr>
          <a:xfrm>
            <a:off x="514665" y="972679"/>
            <a:ext cx="8035120" cy="969494"/>
          </a:xfrm>
          <a:prstGeom prst="rect">
            <a:avLst/>
          </a:prstGeom>
        </p:spPr>
        <p:txBody>
          <a:bodyPr wrap="square" lIns="64307" tIns="34289" rIns="64307" bIns="34289">
            <a:spAutoFit/>
          </a:bodyPr>
          <a:lstStyle/>
          <a:p>
            <a:pPr algn="ctr">
              <a:lnSpc>
                <a:spcPct val="130000"/>
              </a:lnSpc>
            </a:pPr>
            <a:r>
              <a:rPr lang="cy-GB" sz="4500" b="1" dirty="0" err="1">
                <a:solidFill>
                  <a:schemeClr val="bg1"/>
                </a:solidFill>
                <a:latin typeface="Frutiger 65" charset="0"/>
                <a:ea typeface="Frutiger 65" charset="0"/>
                <a:cs typeface="Frutiger 65" charset="0"/>
              </a:rPr>
              <a:t>Question</a:t>
            </a:r>
            <a:r>
              <a:rPr lang="cy-GB" sz="4500" b="1" dirty="0">
                <a:solidFill>
                  <a:schemeClr val="bg1"/>
                </a:solidFill>
                <a:latin typeface="Frutiger 65" charset="0"/>
                <a:ea typeface="Frutiger 65" charset="0"/>
                <a:cs typeface="Frutiger 65" charset="0"/>
              </a:rPr>
              <a:t> &amp; </a:t>
            </a:r>
            <a:r>
              <a:rPr lang="cy-GB" sz="4500" b="1" dirty="0" err="1">
                <a:solidFill>
                  <a:schemeClr val="bg1"/>
                </a:solidFill>
                <a:latin typeface="Frutiger 65" charset="0"/>
                <a:ea typeface="Frutiger 65" charset="0"/>
                <a:cs typeface="Frutiger 65" charset="0"/>
              </a:rPr>
              <a:t>Answer</a:t>
            </a:r>
            <a:r>
              <a:rPr lang="cy-GB" sz="4500" b="1" dirty="0">
                <a:solidFill>
                  <a:schemeClr val="bg1"/>
                </a:solidFill>
                <a:latin typeface="Frutiger 65" charset="0"/>
                <a:ea typeface="Frutiger 65" charset="0"/>
                <a:cs typeface="Frutiger 65" charset="0"/>
              </a:rPr>
              <a:t> Panel</a:t>
            </a:r>
          </a:p>
        </p:txBody>
      </p:sp>
      <p:cxnSp>
        <p:nvCxnSpPr>
          <p:cNvPr id="7" name="Cysylltydd Syth 6"/>
          <p:cNvCxnSpPr/>
          <p:nvPr/>
        </p:nvCxnSpPr>
        <p:spPr>
          <a:xfrm>
            <a:off x="628806" y="1933784"/>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8" name="Blwch Testun 7"/>
          <p:cNvSpPr txBox="1"/>
          <p:nvPr/>
        </p:nvSpPr>
        <p:spPr>
          <a:xfrm>
            <a:off x="660581" y="2119630"/>
            <a:ext cx="7743287" cy="2223684"/>
          </a:xfrm>
          <a:prstGeom prst="rect">
            <a:avLst/>
          </a:prstGeom>
          <a:noFill/>
        </p:spPr>
        <p:txBody>
          <a:bodyPr wrap="square" lIns="64307" tIns="34289" rIns="64307" bIns="34289" rtlCol="0">
            <a:spAutoFit/>
          </a:bodyPr>
          <a:lstStyle/>
          <a:p>
            <a:pPr algn="ctr"/>
            <a:r>
              <a:rPr lang="en-GB" sz="2800" dirty="0">
                <a:solidFill>
                  <a:prstClr val="white"/>
                </a:solidFill>
                <a:latin typeface="Frutiger 65" charset="0"/>
                <a:ea typeface="Frutiger 65" charset="0"/>
                <a:cs typeface="Frutiger 65" charset="0"/>
              </a:rPr>
              <a:t>Kirsty Williams AM</a:t>
            </a:r>
            <a:endParaRPr lang="en-GB" sz="2800" dirty="0">
              <a:solidFill>
                <a:schemeClr val="bg1"/>
              </a:solidFill>
              <a:latin typeface="Frutiger 65" charset="0"/>
              <a:ea typeface="Frutiger 65" charset="0"/>
              <a:cs typeface="Frutiger 65" charset="0"/>
            </a:endParaRPr>
          </a:p>
          <a:p>
            <a:pPr lvl="0" algn="ctr"/>
            <a:r>
              <a:rPr lang="en-GB" sz="2800" dirty="0">
                <a:solidFill>
                  <a:schemeClr val="bg1"/>
                </a:solidFill>
                <a:latin typeface="Frutiger 65" charset="0"/>
                <a:ea typeface="Frutiger 65" charset="0"/>
                <a:cs typeface="Frutiger 65" charset="0"/>
              </a:rPr>
              <a:t>Dr Steve </a:t>
            </a:r>
            <a:r>
              <a:rPr lang="en-GB" sz="2800" dirty="0" err="1">
                <a:solidFill>
                  <a:schemeClr val="bg1"/>
                </a:solidFill>
                <a:latin typeface="Frutiger 65" charset="0"/>
                <a:ea typeface="Frutiger 65" charset="0"/>
                <a:cs typeface="Frutiger 65" charset="0"/>
              </a:rPr>
              <a:t>Munby</a:t>
            </a:r>
            <a:endParaRPr lang="en-GB" sz="2800" dirty="0">
              <a:solidFill>
                <a:schemeClr val="bg1"/>
              </a:solidFill>
              <a:latin typeface="Frutiger 65" charset="0"/>
              <a:ea typeface="Frutiger 65" charset="0"/>
              <a:cs typeface="Frutiger 65" charset="0"/>
            </a:endParaRPr>
          </a:p>
          <a:p>
            <a:pPr lvl="0" algn="ctr"/>
            <a:r>
              <a:rPr lang="en-GB" sz="2800" dirty="0">
                <a:solidFill>
                  <a:schemeClr val="bg1"/>
                </a:solidFill>
                <a:latin typeface="Frutiger 65" charset="0"/>
                <a:ea typeface="Frutiger 65" charset="0"/>
                <a:cs typeface="Frutiger 65" charset="0"/>
              </a:rPr>
              <a:t>Professor Graham Donaldson</a:t>
            </a:r>
          </a:p>
          <a:p>
            <a:pPr lvl="0" algn="ctr">
              <a:lnSpc>
                <a:spcPct val="200000"/>
              </a:lnSpc>
            </a:pPr>
            <a:r>
              <a:rPr lang="en-GB" sz="2800" b="1" dirty="0">
                <a:solidFill>
                  <a:schemeClr val="bg1"/>
                </a:solidFill>
                <a:latin typeface="Frutiger 65" charset="0"/>
                <a:ea typeface="Frutiger 65" charset="0"/>
                <a:cs typeface="Frutiger 65" charset="0"/>
              </a:rPr>
              <a:t>Chair: Ruth Thackeray, GwE</a:t>
            </a:r>
          </a:p>
        </p:txBody>
      </p:sp>
      <p:sp>
        <p:nvSpPr>
          <p:cNvPr id="10" name="Blwch Testun 9"/>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11" name="Blwch Testun 10"/>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spTree>
    <p:extLst>
      <p:ext uri="{BB962C8B-B14F-4D97-AF65-F5344CB8AC3E}">
        <p14:creationId xmlns:p14="http://schemas.microsoft.com/office/powerpoint/2010/main" val="299793489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2" name="Petryal 1"/>
          <p:cNvSpPr/>
          <p:nvPr/>
        </p:nvSpPr>
        <p:spPr>
          <a:xfrm>
            <a:off x="552735" y="1701343"/>
            <a:ext cx="8035120" cy="969494"/>
          </a:xfrm>
          <a:prstGeom prst="rect">
            <a:avLst/>
          </a:prstGeom>
        </p:spPr>
        <p:txBody>
          <a:bodyPr wrap="square" lIns="64307" tIns="34289" rIns="64307" bIns="34289">
            <a:spAutoFit/>
          </a:bodyPr>
          <a:lstStyle/>
          <a:p>
            <a:pPr algn="ctr">
              <a:lnSpc>
                <a:spcPct val="130000"/>
              </a:lnSpc>
            </a:pPr>
            <a:r>
              <a:rPr lang="cy-GB" sz="4500" b="1" dirty="0" err="1">
                <a:solidFill>
                  <a:schemeClr val="bg1"/>
                </a:solidFill>
                <a:latin typeface="Frutiger 65" charset="0"/>
                <a:ea typeface="Frutiger 65" charset="0"/>
                <a:cs typeface="Frutiger 65" charset="0"/>
              </a:rPr>
              <a:t>Morning</a:t>
            </a:r>
            <a:r>
              <a:rPr lang="cy-GB" sz="4500" b="1" dirty="0">
                <a:solidFill>
                  <a:schemeClr val="bg1"/>
                </a:solidFill>
                <a:latin typeface="Frutiger 65" charset="0"/>
                <a:ea typeface="Frutiger 65" charset="0"/>
                <a:cs typeface="Frutiger 65" charset="0"/>
              </a:rPr>
              <a:t> </a:t>
            </a:r>
            <a:r>
              <a:rPr lang="cy-GB" sz="4500" b="1" dirty="0" err="1">
                <a:solidFill>
                  <a:schemeClr val="bg1"/>
                </a:solidFill>
                <a:latin typeface="Frutiger 65" charset="0"/>
                <a:ea typeface="Frutiger 65" charset="0"/>
                <a:cs typeface="Frutiger 65" charset="0"/>
              </a:rPr>
              <a:t>session</a:t>
            </a:r>
            <a:r>
              <a:rPr lang="cy-GB" sz="4500" b="1" dirty="0">
                <a:solidFill>
                  <a:schemeClr val="bg1"/>
                </a:solidFill>
                <a:latin typeface="Frutiger 65" charset="0"/>
                <a:ea typeface="Frutiger 65" charset="0"/>
                <a:cs typeface="Frutiger 65" charset="0"/>
              </a:rPr>
              <a:t> </a:t>
            </a:r>
            <a:r>
              <a:rPr lang="cy-GB" sz="4500" b="1" dirty="0" err="1">
                <a:solidFill>
                  <a:schemeClr val="bg1"/>
                </a:solidFill>
                <a:latin typeface="Frutiger 65" charset="0"/>
                <a:ea typeface="Frutiger 65" charset="0"/>
                <a:cs typeface="Frutiger 65" charset="0"/>
              </a:rPr>
              <a:t>summary</a:t>
            </a:r>
            <a:endParaRPr lang="cy-GB" sz="4500" b="1" dirty="0">
              <a:solidFill>
                <a:schemeClr val="bg1"/>
              </a:solidFill>
              <a:latin typeface="Frutiger 65" charset="0"/>
              <a:ea typeface="Frutiger 65" charset="0"/>
              <a:cs typeface="Frutiger 65" charset="0"/>
            </a:endParaRPr>
          </a:p>
        </p:txBody>
      </p:sp>
      <p:sp>
        <p:nvSpPr>
          <p:cNvPr id="8" name="Blwch Testun 7"/>
          <p:cNvSpPr txBox="1"/>
          <p:nvPr/>
        </p:nvSpPr>
        <p:spPr>
          <a:xfrm>
            <a:off x="663804" y="2915886"/>
            <a:ext cx="7673291" cy="1792796"/>
          </a:xfrm>
          <a:prstGeom prst="rect">
            <a:avLst/>
          </a:prstGeom>
          <a:noFill/>
        </p:spPr>
        <p:txBody>
          <a:bodyPr wrap="square" lIns="64307" tIns="34289" rIns="64307" bIns="34289" rtlCol="0">
            <a:spAutoFit/>
          </a:bodyPr>
          <a:lstStyle/>
          <a:p>
            <a:pPr lvl="0" algn="ctr"/>
            <a:r>
              <a:rPr lang="en-GB" sz="2800" b="1" dirty="0">
                <a:solidFill>
                  <a:schemeClr val="bg1"/>
                </a:solidFill>
                <a:latin typeface="Frutiger 65" charset="0"/>
                <a:ea typeface="Frutiger 65" charset="0"/>
                <a:cs typeface="Frutiger 65" charset="0"/>
              </a:rPr>
              <a:t>Olwen </a:t>
            </a:r>
            <a:r>
              <a:rPr lang="en-GB" sz="2800" b="1" dirty="0" err="1">
                <a:solidFill>
                  <a:schemeClr val="bg1"/>
                </a:solidFill>
                <a:latin typeface="Frutiger 65" charset="0"/>
                <a:ea typeface="Frutiger 65" charset="0"/>
                <a:cs typeface="Frutiger 65" charset="0"/>
              </a:rPr>
              <a:t>Corben</a:t>
            </a:r>
            <a:endParaRPr lang="en-GB" sz="2800" b="1" dirty="0">
              <a:solidFill>
                <a:schemeClr val="bg1"/>
              </a:solidFill>
              <a:latin typeface="Frutiger 65" charset="0"/>
              <a:ea typeface="Frutiger 65" charset="0"/>
              <a:cs typeface="Frutiger 65" charset="0"/>
            </a:endParaRPr>
          </a:p>
          <a:p>
            <a:pPr lvl="0" algn="ctr"/>
            <a:r>
              <a:rPr lang="en-GB" sz="2800" dirty="0" err="1">
                <a:solidFill>
                  <a:schemeClr val="bg1"/>
                </a:solidFill>
                <a:latin typeface="Frutiger 65" charset="0"/>
                <a:ea typeface="Frutiger 65" charset="0"/>
                <a:cs typeface="Frutiger 65" charset="0"/>
              </a:rPr>
              <a:t>Headteacher</a:t>
            </a:r>
            <a:r>
              <a:rPr lang="en-GB" sz="2800" dirty="0">
                <a:solidFill>
                  <a:schemeClr val="bg1"/>
                </a:solidFill>
                <a:latin typeface="Frutiger 65" charset="0"/>
                <a:ea typeface="Frutiger 65" charset="0"/>
                <a:cs typeface="Frutiger 65" charset="0"/>
              </a:rPr>
              <a:t> of Ysgol </a:t>
            </a:r>
            <a:r>
              <a:rPr lang="en-GB" sz="2800" dirty="0" err="1">
                <a:solidFill>
                  <a:schemeClr val="bg1"/>
                </a:solidFill>
                <a:latin typeface="Frutiger 65" charset="0"/>
                <a:ea typeface="Frutiger 65" charset="0"/>
                <a:cs typeface="Frutiger 65" charset="0"/>
              </a:rPr>
              <a:t>Llanarmon</a:t>
            </a:r>
            <a:r>
              <a:rPr lang="en-GB" sz="2800" dirty="0">
                <a:solidFill>
                  <a:schemeClr val="bg1"/>
                </a:solidFill>
                <a:latin typeface="Frutiger 65" charset="0"/>
                <a:ea typeface="Frutiger 65" charset="0"/>
                <a:cs typeface="Frutiger 65" charset="0"/>
              </a:rPr>
              <a:t> </a:t>
            </a:r>
            <a:r>
              <a:rPr lang="en-GB" sz="2800" dirty="0" err="1">
                <a:solidFill>
                  <a:schemeClr val="bg1"/>
                </a:solidFill>
                <a:latin typeface="Frutiger 65" charset="0"/>
                <a:ea typeface="Frutiger 65" charset="0"/>
                <a:cs typeface="Frutiger 65" charset="0"/>
              </a:rPr>
              <a:t>Dyffryn</a:t>
            </a:r>
            <a:r>
              <a:rPr lang="en-GB" sz="2800" dirty="0">
                <a:solidFill>
                  <a:schemeClr val="bg1"/>
                </a:solidFill>
                <a:latin typeface="Frutiger 65" charset="0"/>
                <a:ea typeface="Frutiger 65" charset="0"/>
                <a:cs typeface="Frutiger 65" charset="0"/>
              </a:rPr>
              <a:t> Ceiriog, Ysgol </a:t>
            </a:r>
            <a:r>
              <a:rPr lang="en-GB" sz="2800" dirty="0" err="1">
                <a:solidFill>
                  <a:schemeClr val="bg1"/>
                </a:solidFill>
                <a:latin typeface="Frutiger 65" charset="0"/>
                <a:ea typeface="Frutiger 65" charset="0"/>
                <a:cs typeface="Frutiger 65" charset="0"/>
              </a:rPr>
              <a:t>Cynddelw</a:t>
            </a:r>
            <a:r>
              <a:rPr lang="en-GB" sz="2800" dirty="0">
                <a:solidFill>
                  <a:schemeClr val="bg1"/>
                </a:solidFill>
                <a:latin typeface="Frutiger 65" charset="0"/>
                <a:ea typeface="Frutiger 65" charset="0"/>
                <a:cs typeface="Frutiger 65" charset="0"/>
              </a:rPr>
              <a:t> and Ysgol </a:t>
            </a:r>
            <a:r>
              <a:rPr lang="en-GB" sz="2800" dirty="0" err="1">
                <a:solidFill>
                  <a:schemeClr val="bg1"/>
                </a:solidFill>
                <a:latin typeface="Frutiger 65" charset="0"/>
                <a:ea typeface="Frutiger 65" charset="0"/>
                <a:cs typeface="Frutiger 65" charset="0"/>
              </a:rPr>
              <a:t>Pontfadog</a:t>
            </a:r>
            <a:endParaRPr lang="en-GB" sz="2800" dirty="0">
              <a:solidFill>
                <a:schemeClr val="bg1"/>
              </a:solidFill>
              <a:latin typeface="Frutiger 65" charset="0"/>
              <a:ea typeface="Frutiger 65" charset="0"/>
              <a:cs typeface="Frutiger 65" charset="0"/>
            </a:endParaRPr>
          </a:p>
          <a:p>
            <a:pPr lvl="0" algn="ctr"/>
            <a:endParaRPr lang="en-GB" sz="2800" dirty="0">
              <a:solidFill>
                <a:schemeClr val="bg1"/>
              </a:solidFill>
              <a:latin typeface="Frutiger 65" charset="0"/>
              <a:ea typeface="Frutiger 65" charset="0"/>
              <a:cs typeface="Frutiger 65" charset="0"/>
            </a:endParaRPr>
          </a:p>
        </p:txBody>
      </p:sp>
      <p:sp>
        <p:nvSpPr>
          <p:cNvPr id="10" name="Blwch Testun 9"/>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11" name="Blwch Testun 10"/>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cxnSp>
        <p:nvCxnSpPr>
          <p:cNvPr id="12" name="Cysylltydd Syth 11"/>
          <p:cNvCxnSpPr/>
          <p:nvPr/>
        </p:nvCxnSpPr>
        <p:spPr>
          <a:xfrm>
            <a:off x="628807" y="2682727"/>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902302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2" name="Petryal 1"/>
          <p:cNvSpPr/>
          <p:nvPr/>
        </p:nvSpPr>
        <p:spPr>
          <a:xfrm>
            <a:off x="552735" y="1701343"/>
            <a:ext cx="8035120" cy="969494"/>
          </a:xfrm>
          <a:prstGeom prst="rect">
            <a:avLst/>
          </a:prstGeom>
        </p:spPr>
        <p:txBody>
          <a:bodyPr wrap="square" lIns="64307" tIns="34289" rIns="64307" bIns="34289">
            <a:spAutoFit/>
          </a:bodyPr>
          <a:lstStyle/>
          <a:p>
            <a:pPr algn="ctr">
              <a:lnSpc>
                <a:spcPct val="130000"/>
              </a:lnSpc>
            </a:pPr>
            <a:r>
              <a:rPr lang="cy-GB" sz="4500" b="1" dirty="0" err="1">
                <a:solidFill>
                  <a:schemeClr val="bg1"/>
                </a:solidFill>
                <a:latin typeface="Frutiger 65" charset="0"/>
                <a:ea typeface="Frutiger 65" charset="0"/>
                <a:cs typeface="Frutiger 65" charset="0"/>
              </a:rPr>
              <a:t>Lunch</a:t>
            </a:r>
            <a:endParaRPr lang="cy-GB" sz="4500" b="1" dirty="0">
              <a:solidFill>
                <a:schemeClr val="bg1"/>
              </a:solidFill>
              <a:latin typeface="Frutiger 65" charset="0"/>
              <a:ea typeface="Frutiger 65" charset="0"/>
              <a:cs typeface="Frutiger 65" charset="0"/>
            </a:endParaRPr>
          </a:p>
        </p:txBody>
      </p:sp>
      <p:cxnSp>
        <p:nvCxnSpPr>
          <p:cNvPr id="7" name="Cysylltydd Syth 6"/>
          <p:cNvCxnSpPr/>
          <p:nvPr/>
        </p:nvCxnSpPr>
        <p:spPr>
          <a:xfrm>
            <a:off x="628807" y="2682727"/>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
        <p:nvSpPr>
          <p:cNvPr id="8" name="Blwch Testun 7"/>
          <p:cNvSpPr txBox="1"/>
          <p:nvPr/>
        </p:nvSpPr>
        <p:spPr>
          <a:xfrm>
            <a:off x="698803" y="3064058"/>
            <a:ext cx="7743287" cy="500135"/>
          </a:xfrm>
          <a:prstGeom prst="rect">
            <a:avLst/>
          </a:prstGeom>
          <a:noFill/>
        </p:spPr>
        <p:txBody>
          <a:bodyPr wrap="square" lIns="64307" tIns="34289" rIns="64307" bIns="34289" rtlCol="0">
            <a:spAutoFit/>
          </a:bodyPr>
          <a:lstStyle/>
          <a:p>
            <a:pPr lvl="0" algn="ctr"/>
            <a:r>
              <a:rPr lang="en-GB" sz="2800" b="1" dirty="0">
                <a:solidFill>
                  <a:schemeClr val="bg1"/>
                </a:solidFill>
                <a:latin typeface="Frutiger 65" charset="0"/>
                <a:ea typeface="Frutiger 65" charset="0"/>
                <a:cs typeface="Frutiger 65" charset="0"/>
              </a:rPr>
              <a:t>www.gov.wales/curriculumforwales </a:t>
            </a:r>
            <a:endParaRPr lang="en-GB" sz="2800" dirty="0">
              <a:solidFill>
                <a:schemeClr val="bg1"/>
              </a:solidFill>
              <a:latin typeface="Frutiger 65" charset="0"/>
              <a:ea typeface="Frutiger 65" charset="0"/>
              <a:cs typeface="Frutiger 65" charset="0"/>
            </a:endParaRPr>
          </a:p>
        </p:txBody>
      </p:sp>
      <p:sp>
        <p:nvSpPr>
          <p:cNvPr id="10" name="Blwch Testun 9"/>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11" name="Blwch Testun 10"/>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spTree>
    <p:extLst>
      <p:ext uri="{BB962C8B-B14F-4D97-AF65-F5344CB8AC3E}">
        <p14:creationId xmlns:p14="http://schemas.microsoft.com/office/powerpoint/2010/main" val="320509508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322681" y="3198308"/>
            <a:ext cx="845185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a:r>
              <a:rPr lang="en-GB" altLang="en-US" sz="3200" b="1" dirty="0">
                <a:solidFill>
                  <a:schemeClr val="bg1"/>
                </a:solidFill>
              </a:rPr>
              <a:t>Steve Vincent</a:t>
            </a:r>
          </a:p>
          <a:p>
            <a:pPr algn="ctr"/>
            <a:r>
              <a:rPr lang="en-GB" altLang="en-US" sz="3200" dirty="0">
                <a:solidFill>
                  <a:schemeClr val="bg1"/>
                </a:solidFill>
              </a:rPr>
              <a:t>Welsh Government</a:t>
            </a:r>
          </a:p>
        </p:txBody>
      </p:sp>
      <p:cxnSp>
        <p:nvCxnSpPr>
          <p:cNvPr id="5" name="Cysylltydd Syth 4"/>
          <p:cNvCxnSpPr/>
          <p:nvPr/>
        </p:nvCxnSpPr>
        <p:spPr>
          <a:xfrm>
            <a:off x="445559" y="2990001"/>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7"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8" name="Blwch Testun 7"/>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9" name="Blwch Testun 8"/>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sp>
        <p:nvSpPr>
          <p:cNvPr id="10" name="Petryal 9"/>
          <p:cNvSpPr/>
          <p:nvPr/>
        </p:nvSpPr>
        <p:spPr>
          <a:xfrm>
            <a:off x="651780" y="1081280"/>
            <a:ext cx="8035120" cy="1869741"/>
          </a:xfrm>
          <a:prstGeom prst="rect">
            <a:avLst/>
          </a:prstGeom>
        </p:spPr>
        <p:txBody>
          <a:bodyPr wrap="square" lIns="64307" tIns="34289" rIns="64307" bIns="34289">
            <a:spAutoFit/>
          </a:bodyPr>
          <a:lstStyle/>
          <a:p>
            <a:pPr algn="ctr">
              <a:lnSpc>
                <a:spcPct val="130000"/>
              </a:lnSpc>
            </a:pPr>
            <a:r>
              <a:rPr lang="en-GB" sz="4500" b="1" dirty="0">
                <a:solidFill>
                  <a:schemeClr val="bg1"/>
                </a:solidFill>
                <a:latin typeface="Frutiger 65" charset="0"/>
                <a:ea typeface="Frutiger 65" charset="0"/>
                <a:cs typeface="Frutiger 65" charset="0"/>
              </a:rPr>
              <a:t>Emerging Evaluation and Improvement Framework </a:t>
            </a:r>
            <a:endParaRPr lang="cy-GB" sz="4500" b="1" dirty="0">
              <a:solidFill>
                <a:schemeClr val="bg1"/>
              </a:solidFill>
              <a:latin typeface="Frutiger 65" charset="0"/>
              <a:ea typeface="Frutiger 65" charset="0"/>
              <a:cs typeface="Frutiger 65" charset="0"/>
            </a:endParaRPr>
          </a:p>
        </p:txBody>
      </p:sp>
    </p:spTree>
    <p:extLst>
      <p:ext uri="{BB962C8B-B14F-4D97-AF65-F5344CB8AC3E}">
        <p14:creationId xmlns:p14="http://schemas.microsoft.com/office/powerpoint/2010/main" val="10030224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Box 1"/>
          <p:cNvSpPr txBox="1">
            <a:spLocks noChangeArrowheads="1"/>
          </p:cNvSpPr>
          <p:nvPr/>
        </p:nvSpPr>
        <p:spPr bwMode="auto">
          <a:xfrm>
            <a:off x="858839" y="828675"/>
            <a:ext cx="7405687" cy="386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ＭＳ Ｐゴシック" pitchFamily="34" charset="-128"/>
              </a:defRPr>
            </a:lvl1pPr>
            <a:lvl2pPr marL="1200150" indent="-45720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r>
              <a:rPr lang="en-GB" altLang="en-US" sz="3200" b="1" dirty="0">
                <a:solidFill>
                  <a:schemeClr val="bg1"/>
                </a:solidFill>
              </a:rPr>
              <a:t>Feedback on current system</a:t>
            </a:r>
          </a:p>
          <a:p>
            <a:pPr>
              <a:defRPr/>
            </a:pPr>
            <a:endParaRPr lang="en-GB" altLang="en-US" sz="1500" b="1" dirty="0">
              <a:solidFill>
                <a:schemeClr val="bg1"/>
              </a:solidFill>
            </a:endParaRPr>
          </a:p>
          <a:p>
            <a:pPr marL="457200" indent="-457200">
              <a:buFont typeface="Arial" panose="020B0604020202020204" pitchFamily="34" charset="0"/>
              <a:buChar char="•"/>
              <a:defRPr/>
            </a:pPr>
            <a:r>
              <a:rPr lang="en-GB" altLang="en-US" sz="1800" dirty="0">
                <a:solidFill>
                  <a:schemeClr val="bg1"/>
                </a:solidFill>
              </a:rPr>
              <a:t>a narrowing of choice in the curriculum both at primary and secondary education</a:t>
            </a:r>
          </a:p>
          <a:p>
            <a:pPr marL="457200" indent="-457200">
              <a:buFont typeface="Arial" panose="020B0604020202020204" pitchFamily="34" charset="0"/>
              <a:buChar char="•"/>
              <a:defRPr/>
            </a:pPr>
            <a:r>
              <a:rPr lang="en-GB" altLang="en-US" sz="1800" dirty="0">
                <a:solidFill>
                  <a:schemeClr val="bg1"/>
                </a:solidFill>
              </a:rPr>
              <a:t>benchmarking and </a:t>
            </a:r>
            <a:r>
              <a:rPr lang="en-GB" altLang="en-US" sz="1800" dirty="0" err="1">
                <a:solidFill>
                  <a:schemeClr val="bg1"/>
                </a:solidFill>
              </a:rPr>
              <a:t>quartiling</a:t>
            </a:r>
            <a:r>
              <a:rPr lang="en-GB" altLang="en-US" sz="1800" dirty="0">
                <a:solidFill>
                  <a:schemeClr val="bg1"/>
                </a:solidFill>
              </a:rPr>
              <a:t> driving competition rather than collaboration as schools compete rather than share good practice</a:t>
            </a:r>
          </a:p>
          <a:p>
            <a:pPr marL="457200" indent="-457200">
              <a:buFont typeface="Arial" panose="020B0604020202020204" pitchFamily="34" charset="0"/>
              <a:buChar char="•"/>
              <a:defRPr/>
            </a:pPr>
            <a:r>
              <a:rPr lang="en-GB" altLang="en-US" sz="1800" dirty="0">
                <a:solidFill>
                  <a:schemeClr val="bg1"/>
                </a:solidFill>
              </a:rPr>
              <a:t>teacher assessments should not used as accountability to measure the performance of individual schools</a:t>
            </a:r>
          </a:p>
          <a:p>
            <a:pPr marL="457200" indent="-457200">
              <a:buFont typeface="Arial" panose="020B0604020202020204" pitchFamily="34" charset="0"/>
              <a:buChar char="•"/>
              <a:defRPr/>
            </a:pPr>
            <a:r>
              <a:rPr lang="en-GB" altLang="en-US" sz="1800" dirty="0">
                <a:solidFill>
                  <a:schemeClr val="bg1"/>
                </a:solidFill>
              </a:rPr>
              <a:t>indicators not being inclusive and not focussing on the individual pupil</a:t>
            </a:r>
          </a:p>
          <a:p>
            <a:pPr marL="457200" indent="-457200">
              <a:buFont typeface="Arial" panose="020B0604020202020204" pitchFamily="34" charset="0"/>
              <a:buChar char="•"/>
              <a:defRPr/>
            </a:pPr>
            <a:r>
              <a:rPr lang="en-GB" altLang="en-US" sz="1800" dirty="0">
                <a:solidFill>
                  <a:schemeClr val="bg1"/>
                </a:solidFill>
              </a:rPr>
              <a:t>the system being driven by performance indicators above the needs of individual students which leads to gaming.</a:t>
            </a:r>
          </a:p>
          <a:p>
            <a:pPr>
              <a:defRPr/>
            </a:pPr>
            <a:endParaRPr lang="en-GB" altLang="en-US" sz="1800" dirty="0">
              <a:solidFill>
                <a:schemeClr val="bg1"/>
              </a:solidFill>
            </a:endParaRPr>
          </a:p>
        </p:txBody>
      </p:sp>
      <p:pic>
        <p:nvPicPr>
          <p:cNvPr id="3"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5" name="TextBox 1"/>
          <p:cNvSpPr txBox="1">
            <a:spLocks noChangeArrowheads="1"/>
          </p:cNvSpPr>
          <p:nvPr/>
        </p:nvSpPr>
        <p:spPr bwMode="auto">
          <a:xfrm>
            <a:off x="858838" y="1104900"/>
            <a:ext cx="7227887" cy="35855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ＭＳ Ｐゴシック" pitchFamily="34" charset="-128"/>
              </a:defRPr>
            </a:lvl1pPr>
            <a:lvl2pPr marL="1200150" indent="-45720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r>
              <a:rPr lang="en-GB" altLang="en-US" sz="3200" b="1" dirty="0">
                <a:solidFill>
                  <a:schemeClr val="bg1"/>
                </a:solidFill>
              </a:rPr>
              <a:t>What do the profession want to see</a:t>
            </a:r>
          </a:p>
          <a:p>
            <a:pPr>
              <a:defRPr/>
            </a:pPr>
            <a:endParaRPr lang="en-GB" altLang="en-US" sz="1500" b="1" dirty="0">
              <a:solidFill>
                <a:schemeClr val="bg1"/>
              </a:solidFill>
            </a:endParaRPr>
          </a:p>
          <a:p>
            <a:pPr marL="457200" indent="-457200">
              <a:buFont typeface="Arial" panose="020B0604020202020204" pitchFamily="34" charset="0"/>
              <a:buChar char="•"/>
              <a:defRPr/>
            </a:pPr>
            <a:r>
              <a:rPr lang="en-GB" altLang="en-US" sz="1800" dirty="0">
                <a:solidFill>
                  <a:schemeClr val="bg1"/>
                </a:solidFill>
              </a:rPr>
              <a:t>indicators to be inclusive and focus on the needs of the individual pupil;</a:t>
            </a:r>
          </a:p>
          <a:p>
            <a:pPr marL="457200" indent="-457200">
              <a:buFont typeface="Arial" panose="020B0604020202020204" pitchFamily="34" charset="0"/>
              <a:buChar char="•"/>
              <a:defRPr/>
            </a:pPr>
            <a:r>
              <a:rPr lang="en-GB" altLang="en-US" sz="1800" dirty="0">
                <a:solidFill>
                  <a:schemeClr val="bg1"/>
                </a:solidFill>
              </a:rPr>
              <a:t>indicators to drive an inclusive and diverse curriculum benefitting all pupils;</a:t>
            </a:r>
          </a:p>
          <a:p>
            <a:pPr marL="457200" indent="-457200">
              <a:buFont typeface="Arial" panose="020B0604020202020204" pitchFamily="34" charset="0"/>
              <a:buChar char="•"/>
              <a:defRPr/>
            </a:pPr>
            <a:r>
              <a:rPr lang="en-GB" altLang="en-US" sz="1800" dirty="0">
                <a:solidFill>
                  <a:schemeClr val="bg1"/>
                </a:solidFill>
              </a:rPr>
              <a:t>greater autonomy for schools to determine key indicators based on local needs but to retain national indicators for key subjects (English/Welsh, mathematics and science);</a:t>
            </a:r>
          </a:p>
          <a:p>
            <a:pPr marL="457200" indent="-457200">
              <a:buFont typeface="Arial" panose="020B0604020202020204" pitchFamily="34" charset="0"/>
              <a:buChar char="•"/>
              <a:defRPr/>
            </a:pPr>
            <a:r>
              <a:rPr lang="en-GB" altLang="en-US" sz="1800" dirty="0">
                <a:solidFill>
                  <a:schemeClr val="bg1"/>
                </a:solidFill>
              </a:rPr>
              <a:t>celebrate all pupils and recognise progression from an agreed starting point and value added;</a:t>
            </a:r>
          </a:p>
          <a:p>
            <a:pPr marL="457200" indent="-457200">
              <a:buFont typeface="Arial" panose="020B0604020202020204" pitchFamily="34" charset="0"/>
              <a:buChar char="•"/>
              <a:defRPr/>
            </a:pPr>
            <a:r>
              <a:rPr lang="en-GB" sz="1800" dirty="0">
                <a:solidFill>
                  <a:schemeClr val="bg1"/>
                </a:solidFill>
              </a:rPr>
              <a:t>acknowledge the importance of wellbeing</a:t>
            </a:r>
            <a:endParaRPr lang="en-GB" altLang="en-US" sz="1800" dirty="0">
              <a:solidFill>
                <a:schemeClr val="bg1"/>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5" name="TextBox 1"/>
          <p:cNvSpPr txBox="1">
            <a:spLocks noChangeArrowheads="1"/>
          </p:cNvSpPr>
          <p:nvPr/>
        </p:nvSpPr>
        <p:spPr bwMode="auto">
          <a:xfrm>
            <a:off x="858838" y="1104900"/>
            <a:ext cx="7227887" cy="3031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ＭＳ Ｐゴシック" pitchFamily="34" charset="-128"/>
              </a:defRPr>
            </a:lvl1pPr>
            <a:lvl2pPr marL="1200150" indent="-45720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r>
              <a:rPr lang="en-GB" altLang="en-US" sz="3200" b="1" dirty="0">
                <a:solidFill>
                  <a:schemeClr val="bg1"/>
                </a:solidFill>
              </a:rPr>
              <a:t>Our Challenges in Moving Forward</a:t>
            </a:r>
          </a:p>
          <a:p>
            <a:pPr>
              <a:defRPr/>
            </a:pPr>
            <a:endParaRPr lang="en-GB" altLang="en-US" sz="1500" dirty="0">
              <a:solidFill>
                <a:schemeClr val="bg1"/>
              </a:solidFill>
            </a:endParaRPr>
          </a:p>
          <a:p>
            <a:pPr marL="457200" indent="-457200">
              <a:buFont typeface="Arial" panose="020B0604020202020204" pitchFamily="34" charset="0"/>
              <a:buChar char="•"/>
              <a:defRPr/>
            </a:pPr>
            <a:r>
              <a:rPr lang="en-GB" altLang="en-US" sz="1800" dirty="0">
                <a:solidFill>
                  <a:schemeClr val="bg1"/>
                </a:solidFill>
              </a:rPr>
              <a:t>A system that is fair, coherent, proportionate and transparent</a:t>
            </a:r>
          </a:p>
          <a:p>
            <a:pPr marL="457200" indent="-457200">
              <a:buFont typeface="Arial" panose="020B0604020202020204" pitchFamily="34" charset="0"/>
              <a:buChar char="•"/>
              <a:defRPr/>
            </a:pPr>
            <a:r>
              <a:rPr lang="en-GB" altLang="en-US" sz="1800" dirty="0">
                <a:solidFill>
                  <a:schemeClr val="bg1"/>
                </a:solidFill>
              </a:rPr>
              <a:t>That recognises all children in the system</a:t>
            </a:r>
          </a:p>
          <a:p>
            <a:pPr marL="457200" indent="-457200">
              <a:buFont typeface="Arial" panose="020B0604020202020204" pitchFamily="34" charset="0"/>
              <a:buChar char="•"/>
              <a:defRPr/>
            </a:pPr>
            <a:r>
              <a:rPr lang="en-GB" altLang="en-US" sz="1800" dirty="0">
                <a:solidFill>
                  <a:schemeClr val="bg1"/>
                </a:solidFill>
              </a:rPr>
              <a:t>Looks at progress/added value</a:t>
            </a:r>
          </a:p>
          <a:p>
            <a:pPr marL="457200" indent="-457200">
              <a:buFont typeface="Arial" panose="020B0604020202020204" pitchFamily="34" charset="0"/>
              <a:buChar char="•"/>
              <a:defRPr/>
            </a:pPr>
            <a:r>
              <a:rPr lang="en-GB" altLang="en-US" sz="1800" dirty="0">
                <a:solidFill>
                  <a:schemeClr val="bg1"/>
                </a:solidFill>
              </a:rPr>
              <a:t>Based on self evaluation</a:t>
            </a:r>
          </a:p>
          <a:p>
            <a:pPr marL="457200" indent="-457200">
              <a:buFont typeface="Arial" panose="020B0604020202020204" pitchFamily="34" charset="0"/>
              <a:buChar char="•"/>
              <a:defRPr/>
            </a:pPr>
            <a:r>
              <a:rPr lang="en-GB" altLang="en-US" sz="1800" dirty="0">
                <a:solidFill>
                  <a:schemeClr val="bg1"/>
                </a:solidFill>
              </a:rPr>
              <a:t>Mix between evaluation and performance measures</a:t>
            </a:r>
          </a:p>
          <a:p>
            <a:pPr marL="457200" indent="-457200">
              <a:buFont typeface="Arial" panose="020B0604020202020204" pitchFamily="34" charset="0"/>
              <a:buChar char="•"/>
              <a:defRPr/>
            </a:pPr>
            <a:r>
              <a:rPr lang="en-GB" altLang="en-US" sz="1800" dirty="0">
                <a:solidFill>
                  <a:schemeClr val="bg1"/>
                </a:solidFill>
              </a:rPr>
              <a:t>Encourages breadth of curriculum</a:t>
            </a:r>
          </a:p>
          <a:p>
            <a:pPr marL="457200" indent="-457200">
              <a:buFont typeface="Arial" panose="020B0604020202020204" pitchFamily="34" charset="0"/>
              <a:buChar char="•"/>
              <a:defRPr/>
            </a:pPr>
            <a:r>
              <a:rPr lang="en-GB" altLang="en-US" sz="1800" dirty="0">
                <a:solidFill>
                  <a:schemeClr val="bg1"/>
                </a:solidFill>
              </a:rPr>
              <a:t>Suite of indicators and not just one measure</a:t>
            </a:r>
          </a:p>
          <a:p>
            <a:pPr marL="457200" indent="-457200">
              <a:buFont typeface="Arial" panose="020B0604020202020204" pitchFamily="34" charset="0"/>
              <a:buChar char="•"/>
              <a:defRPr/>
            </a:pPr>
            <a:endParaRPr lang="en-GB" altLang="en-US" sz="1800" dirty="0">
              <a:solidFill>
                <a:schemeClr val="bg1"/>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5" name="TextBox 1"/>
          <p:cNvSpPr txBox="1">
            <a:spLocks noChangeArrowheads="1"/>
          </p:cNvSpPr>
          <p:nvPr/>
        </p:nvSpPr>
        <p:spPr bwMode="auto">
          <a:xfrm>
            <a:off x="858838" y="1104900"/>
            <a:ext cx="7227887" cy="22006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ＭＳ Ｐゴシック" pitchFamily="34" charset="-128"/>
              </a:defRPr>
            </a:lvl1pPr>
            <a:lvl2pPr marL="1200150" indent="-45720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r>
              <a:rPr lang="en-GB" altLang="en-US" sz="3200" b="1" dirty="0">
                <a:solidFill>
                  <a:schemeClr val="bg1"/>
                </a:solidFill>
              </a:rPr>
              <a:t>So far we have….</a:t>
            </a:r>
          </a:p>
          <a:p>
            <a:pPr>
              <a:defRPr/>
            </a:pPr>
            <a:endParaRPr lang="en-GB" altLang="en-US" sz="1500" dirty="0">
              <a:solidFill>
                <a:schemeClr val="bg1"/>
              </a:solidFill>
            </a:endParaRPr>
          </a:p>
          <a:p>
            <a:pPr marL="457200" indent="-457200">
              <a:buFont typeface="Arial" panose="020B0604020202020204" pitchFamily="34" charset="0"/>
              <a:buChar char="•"/>
              <a:defRPr/>
            </a:pPr>
            <a:r>
              <a:rPr lang="en-GB" altLang="en-US" sz="1800" dirty="0">
                <a:solidFill>
                  <a:schemeClr val="bg1"/>
                </a:solidFill>
              </a:rPr>
              <a:t>announced new performance measures for secondary schools</a:t>
            </a:r>
          </a:p>
          <a:p>
            <a:pPr marL="457200" indent="-457200">
              <a:buFont typeface="Arial" panose="020B0604020202020204" pitchFamily="34" charset="0"/>
              <a:buChar char="•"/>
              <a:defRPr/>
            </a:pPr>
            <a:r>
              <a:rPr lang="en-GB" altLang="en-US" sz="1800" dirty="0">
                <a:solidFill>
                  <a:schemeClr val="bg1"/>
                </a:solidFill>
              </a:rPr>
              <a:t>removed teacher assessments from the accountability system</a:t>
            </a:r>
          </a:p>
          <a:p>
            <a:pPr marL="457200" indent="-457200">
              <a:buFont typeface="Arial" panose="020B0604020202020204" pitchFamily="34" charset="0"/>
              <a:buChar char="•"/>
              <a:defRPr/>
            </a:pPr>
            <a:r>
              <a:rPr lang="en-GB" altLang="en-US" sz="1800" dirty="0">
                <a:solidFill>
                  <a:schemeClr val="bg1"/>
                </a:solidFill>
              </a:rPr>
              <a:t>removed step 1 (data) from categorisation</a:t>
            </a:r>
          </a:p>
          <a:p>
            <a:pPr marL="457200" indent="-457200">
              <a:buFont typeface="Arial" panose="020B0604020202020204" pitchFamily="34" charset="0"/>
              <a:buChar char="•"/>
              <a:defRPr/>
            </a:pPr>
            <a:r>
              <a:rPr lang="en-GB" altLang="en-US" sz="1800" dirty="0">
                <a:solidFill>
                  <a:schemeClr val="bg1"/>
                </a:solidFill>
              </a:rPr>
              <a:t>working with you to develop a new evaluation and improvement framework</a:t>
            </a:r>
          </a:p>
        </p:txBody>
      </p:sp>
    </p:spTree>
    <p:extLst>
      <p:ext uri="{BB962C8B-B14F-4D97-AF65-F5344CB8AC3E}">
        <p14:creationId xmlns:p14="http://schemas.microsoft.com/office/powerpoint/2010/main" val="1512625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D6202DF-CB82-492F-8248-14F810D80BED}"/>
              </a:ext>
            </a:extLst>
          </p:cNvPr>
          <p:cNvSpPr>
            <a:spLocks noGrp="1"/>
          </p:cNvSpPr>
          <p:nvPr>
            <p:ph idx="1"/>
          </p:nvPr>
        </p:nvSpPr>
        <p:spPr/>
        <p:txBody>
          <a:bodyPr>
            <a:normAutofit fontScale="85000" lnSpcReduction="20000"/>
          </a:bodyPr>
          <a:lstStyle/>
          <a:p>
            <a:endParaRPr lang="en-GB" dirty="0">
              <a:solidFill>
                <a:schemeClr val="bg1"/>
              </a:solidFill>
              <a:latin typeface="Frutiger 65"/>
              <a:cs typeface="Calibri" panose="020F0502020204030204" pitchFamily="34" charset="0"/>
            </a:endParaRPr>
          </a:p>
          <a:p>
            <a:pPr lvl="0"/>
            <a:r>
              <a:rPr lang="en-GB" sz="1800" dirty="0">
                <a:solidFill>
                  <a:schemeClr val="bg1"/>
                </a:solidFill>
                <a:latin typeface="Frutiger 65"/>
                <a:cs typeface="Calibri" panose="020F0502020204030204" pitchFamily="34" charset="0"/>
              </a:rPr>
              <a:t>Is it reliable? </a:t>
            </a:r>
          </a:p>
          <a:p>
            <a:endParaRPr lang="en-GB" sz="1800" dirty="0">
              <a:solidFill>
                <a:schemeClr val="bg1"/>
              </a:solidFill>
              <a:latin typeface="Frutiger 65"/>
              <a:cs typeface="Calibri" panose="020F0502020204030204" pitchFamily="34" charset="0"/>
            </a:endParaRPr>
          </a:p>
          <a:p>
            <a:pPr lvl="0"/>
            <a:r>
              <a:rPr lang="en-GB" sz="1800" dirty="0">
                <a:solidFill>
                  <a:schemeClr val="bg1"/>
                </a:solidFill>
                <a:latin typeface="Frutiger 65"/>
                <a:cs typeface="Calibri" panose="020F0502020204030204" pitchFamily="34" charset="0"/>
              </a:rPr>
              <a:t>Is it valid?  </a:t>
            </a:r>
          </a:p>
          <a:p>
            <a:endParaRPr lang="en-GB" sz="1800" dirty="0">
              <a:solidFill>
                <a:schemeClr val="bg1"/>
              </a:solidFill>
              <a:latin typeface="Frutiger 65"/>
              <a:cs typeface="Calibri" panose="020F0502020204030204" pitchFamily="34" charset="0"/>
            </a:endParaRPr>
          </a:p>
          <a:p>
            <a:pPr lvl="0"/>
            <a:r>
              <a:rPr lang="en-GB" sz="1800" dirty="0">
                <a:solidFill>
                  <a:schemeClr val="bg1"/>
                </a:solidFill>
                <a:latin typeface="Frutiger 65"/>
                <a:cs typeface="Calibri" panose="020F0502020204030204" pitchFamily="34" charset="0"/>
              </a:rPr>
              <a:t>Is it fair? </a:t>
            </a:r>
          </a:p>
          <a:p>
            <a:endParaRPr lang="en-GB" sz="1800" dirty="0">
              <a:solidFill>
                <a:schemeClr val="bg1"/>
              </a:solidFill>
              <a:latin typeface="Frutiger 65"/>
              <a:cs typeface="Calibri" panose="020F0502020204030204" pitchFamily="34" charset="0"/>
            </a:endParaRPr>
          </a:p>
          <a:p>
            <a:pPr lvl="0"/>
            <a:r>
              <a:rPr lang="en-GB" sz="1800" dirty="0">
                <a:solidFill>
                  <a:schemeClr val="bg1"/>
                </a:solidFill>
                <a:latin typeface="Frutiger 65"/>
                <a:cs typeface="Calibri" panose="020F0502020204030204" pitchFamily="34" charset="0"/>
              </a:rPr>
              <a:t>Are the purposes clear? (there is a need for big data and for small data)</a:t>
            </a:r>
          </a:p>
          <a:p>
            <a:pPr marL="82294" indent="0">
              <a:buNone/>
            </a:pPr>
            <a:endParaRPr lang="en-GB" sz="1800" dirty="0">
              <a:solidFill>
                <a:schemeClr val="bg1"/>
              </a:solidFill>
              <a:latin typeface="Frutiger 65"/>
              <a:cs typeface="Calibri" panose="020F0502020204030204" pitchFamily="34" charset="0"/>
            </a:endParaRPr>
          </a:p>
          <a:p>
            <a:r>
              <a:rPr lang="en-GB" sz="1800" dirty="0">
                <a:solidFill>
                  <a:schemeClr val="bg1"/>
                </a:solidFill>
                <a:latin typeface="Frutiger 65"/>
                <a:cs typeface="Calibri" panose="020F0502020204030204" pitchFamily="34" charset="0"/>
              </a:rPr>
              <a:t>Are there unintended consequences?</a:t>
            </a:r>
          </a:p>
          <a:p>
            <a:endParaRPr lang="en-GB" sz="1800" dirty="0">
              <a:solidFill>
                <a:schemeClr val="bg1"/>
              </a:solidFill>
              <a:latin typeface="Frutiger 65"/>
              <a:cs typeface="Calibri" panose="020F0502020204030204" pitchFamily="34" charset="0"/>
            </a:endParaRPr>
          </a:p>
          <a:p>
            <a:r>
              <a:rPr lang="en-GB" sz="1800" dirty="0">
                <a:solidFill>
                  <a:schemeClr val="bg1"/>
                </a:solidFill>
                <a:latin typeface="Frutiger 65"/>
                <a:cs typeface="Calibri" panose="020F0502020204030204" pitchFamily="34" charset="0"/>
              </a:rPr>
              <a:t>Is it worth the effort?</a:t>
            </a:r>
          </a:p>
        </p:txBody>
      </p:sp>
      <p:sp>
        <p:nvSpPr>
          <p:cNvPr id="3" name="Title 2">
            <a:extLst>
              <a:ext uri="{FF2B5EF4-FFF2-40B4-BE49-F238E27FC236}">
                <a16:creationId xmlns:a16="http://schemas.microsoft.com/office/drawing/2014/main" id="{40F0B54A-9C2F-4F88-8E85-385C3BDCD4B1}"/>
              </a:ext>
            </a:extLst>
          </p:cNvPr>
          <p:cNvSpPr>
            <a:spLocks noGrp="1"/>
          </p:cNvSpPr>
          <p:nvPr>
            <p:ph type="title"/>
          </p:nvPr>
        </p:nvSpPr>
        <p:spPr/>
        <p:txBody>
          <a:bodyPr>
            <a:noAutofit/>
          </a:bodyPr>
          <a:lstStyle/>
          <a:p>
            <a:r>
              <a:rPr lang="en-GB" sz="2700" b="1" dirty="0">
                <a:solidFill>
                  <a:schemeClr val="bg1"/>
                </a:solidFill>
                <a:latin typeface="Frutiger 65"/>
                <a:cs typeface="Calibri" panose="020F0502020204030204" pitchFamily="34" charset="0"/>
              </a:rPr>
              <a:t>The Six Questions for an Assessment and Accountability System</a:t>
            </a:r>
          </a:p>
        </p:txBody>
      </p:sp>
    </p:spTree>
    <p:extLst>
      <p:ext uri="{BB962C8B-B14F-4D97-AF65-F5344CB8AC3E}">
        <p14:creationId xmlns:p14="http://schemas.microsoft.com/office/powerpoint/2010/main" val="92383570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5" name="TextBox 1"/>
          <p:cNvSpPr txBox="1">
            <a:spLocks noChangeArrowheads="1"/>
          </p:cNvSpPr>
          <p:nvPr/>
        </p:nvSpPr>
        <p:spPr bwMode="auto">
          <a:xfrm>
            <a:off x="858838" y="1104900"/>
            <a:ext cx="7227887" cy="21390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itchFamily="34" charset="0"/>
                <a:ea typeface="ＭＳ Ｐゴシック" pitchFamily="34" charset="-128"/>
              </a:defRPr>
            </a:lvl1pPr>
            <a:lvl2pPr marL="1200150" indent="-45720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r>
              <a:rPr lang="en-GB" altLang="en-US" sz="3200" b="1" dirty="0">
                <a:solidFill>
                  <a:schemeClr val="bg1"/>
                </a:solidFill>
              </a:rPr>
              <a:t>Evaluation and Improvement Framework</a:t>
            </a:r>
          </a:p>
          <a:p>
            <a:pPr>
              <a:defRPr/>
            </a:pPr>
            <a:endParaRPr lang="en-GB" altLang="en-US" sz="1500" dirty="0">
              <a:solidFill>
                <a:schemeClr val="bg1"/>
              </a:solidFill>
            </a:endParaRPr>
          </a:p>
          <a:p>
            <a:pPr marL="457200" indent="-457200">
              <a:buFont typeface="Arial" panose="020B0604020202020204" pitchFamily="34" charset="0"/>
              <a:buChar char="•"/>
              <a:defRPr/>
            </a:pPr>
            <a:r>
              <a:rPr lang="en-GB" altLang="en-US" sz="1800" dirty="0">
                <a:solidFill>
                  <a:schemeClr val="bg1"/>
                </a:solidFill>
              </a:rPr>
              <a:t>self-evaluation</a:t>
            </a:r>
          </a:p>
          <a:p>
            <a:pPr marL="457200" indent="-457200">
              <a:buFont typeface="Arial" panose="020B0604020202020204" pitchFamily="34" charset="0"/>
              <a:buChar char="•"/>
              <a:defRPr/>
            </a:pPr>
            <a:r>
              <a:rPr lang="en-GB" altLang="en-US" sz="1800" dirty="0">
                <a:solidFill>
                  <a:schemeClr val="bg1"/>
                </a:solidFill>
              </a:rPr>
              <a:t>peer review and verification</a:t>
            </a:r>
          </a:p>
          <a:p>
            <a:pPr marL="457200" indent="-457200">
              <a:buFont typeface="Arial" panose="020B0604020202020204" pitchFamily="34" charset="0"/>
              <a:buChar char="•"/>
              <a:defRPr/>
            </a:pPr>
            <a:r>
              <a:rPr lang="en-GB" altLang="en-US" sz="1800" dirty="0">
                <a:solidFill>
                  <a:schemeClr val="bg1"/>
                </a:solidFill>
              </a:rPr>
              <a:t>evaluation indicators</a:t>
            </a:r>
          </a:p>
        </p:txBody>
      </p:sp>
    </p:spTree>
    <p:extLst>
      <p:ext uri="{BB962C8B-B14F-4D97-AF65-F5344CB8AC3E}">
        <p14:creationId xmlns:p14="http://schemas.microsoft.com/office/powerpoint/2010/main" val="41506750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tryal 1"/>
          <p:cNvSpPr/>
          <p:nvPr/>
        </p:nvSpPr>
        <p:spPr>
          <a:xfrm>
            <a:off x="552735" y="1496391"/>
            <a:ext cx="8035120" cy="1915907"/>
          </a:xfrm>
          <a:prstGeom prst="rect">
            <a:avLst/>
          </a:prstGeom>
        </p:spPr>
        <p:txBody>
          <a:bodyPr wrap="square" lIns="68579" tIns="34289" rIns="68579" bIns="34289">
            <a:spAutoFit/>
          </a:bodyPr>
          <a:lstStyle/>
          <a:p>
            <a:pPr algn="ctr"/>
            <a:r>
              <a:rPr lang="en-GB" sz="4000" b="1" dirty="0">
                <a:solidFill>
                  <a:schemeClr val="bg1"/>
                </a:solidFill>
                <a:latin typeface="Frutiger 65"/>
                <a:cs typeface="Calibri" panose="020F0502020204030204" pitchFamily="34" charset="0"/>
              </a:rPr>
              <a:t>Developing a national school self-evaluation and improvement toolkit</a:t>
            </a:r>
            <a:endParaRPr lang="cy-GB" sz="4000" b="1" dirty="0">
              <a:solidFill>
                <a:schemeClr val="bg1"/>
              </a:solidFill>
              <a:latin typeface="Frutiger 65"/>
              <a:ea typeface="Frutiger 65" charset="0"/>
              <a:cs typeface="Calibri" panose="020F0502020204030204" pitchFamily="34" charset="0"/>
            </a:endParaRPr>
          </a:p>
        </p:txBody>
      </p:sp>
      <p:pic>
        <p:nvPicPr>
          <p:cNvPr id="5" name="Picture 4"/>
          <p:cNvPicPr/>
          <p:nvPr/>
        </p:nvPicPr>
        <p:blipFill>
          <a:blip r:embed="rId2" cstate="print">
            <a:extLst>
              <a:ext uri="{28A0092B-C50C-407E-A947-70E740481C1C}">
                <a14:useLocalDpi xmlns:a14="http://schemas.microsoft.com/office/drawing/2010/main" val="0"/>
              </a:ext>
            </a:extLst>
          </a:blip>
          <a:stretch>
            <a:fillRect/>
          </a:stretch>
        </p:blipFill>
        <p:spPr>
          <a:xfrm>
            <a:off x="6296065" y="362323"/>
            <a:ext cx="1643063" cy="507206"/>
          </a:xfrm>
          <a:prstGeom prst="rect">
            <a:avLst/>
          </a:prstGeom>
        </p:spPr>
      </p:pic>
      <p:pic>
        <p:nvPicPr>
          <p:cNvPr id="10" name="Picture 9"/>
          <p:cNvPicPr/>
          <p:nvPr/>
        </p:nvPicPr>
        <p:blipFill>
          <a:blip r:embed="rId3" cstate="print">
            <a:extLst>
              <a:ext uri="{28A0092B-C50C-407E-A947-70E740481C1C}">
                <a14:useLocalDpi xmlns:a14="http://schemas.microsoft.com/office/drawing/2010/main" val="0"/>
              </a:ext>
            </a:extLst>
          </a:blip>
          <a:stretch>
            <a:fillRect/>
          </a:stretch>
        </p:blipFill>
        <p:spPr>
          <a:xfrm>
            <a:off x="926936" y="288971"/>
            <a:ext cx="2222183" cy="944880"/>
          </a:xfrm>
          <a:prstGeom prst="rect">
            <a:avLst/>
          </a:prstGeom>
        </p:spPr>
      </p:pic>
      <p:sp>
        <p:nvSpPr>
          <p:cNvPr id="6" name="Petryal 5"/>
          <p:cNvSpPr/>
          <p:nvPr/>
        </p:nvSpPr>
        <p:spPr>
          <a:xfrm>
            <a:off x="509191" y="3853086"/>
            <a:ext cx="8035120" cy="1054133"/>
          </a:xfrm>
          <a:prstGeom prst="rect">
            <a:avLst/>
          </a:prstGeom>
        </p:spPr>
        <p:txBody>
          <a:bodyPr wrap="square" lIns="68579" tIns="34289" rIns="68579" bIns="34289">
            <a:spAutoFit/>
          </a:bodyPr>
          <a:lstStyle/>
          <a:p>
            <a:pPr lvl="0" algn="ctr"/>
            <a:r>
              <a:rPr lang="en-GB" sz="3200" b="1" dirty="0" err="1">
                <a:solidFill>
                  <a:schemeClr val="bg1"/>
                </a:solidFill>
                <a:latin typeface="Frutiger 65" charset="0"/>
                <a:ea typeface="Frutiger 65" charset="0"/>
                <a:cs typeface="Frutiger 65" charset="0"/>
              </a:rPr>
              <a:t>Meilyr</a:t>
            </a:r>
            <a:r>
              <a:rPr lang="en-GB" sz="3200" b="1" dirty="0">
                <a:solidFill>
                  <a:schemeClr val="bg1"/>
                </a:solidFill>
                <a:latin typeface="Frutiger 65" charset="0"/>
                <a:ea typeface="Frutiger 65" charset="0"/>
                <a:cs typeface="Frutiger 65" charset="0"/>
              </a:rPr>
              <a:t> Rowlands</a:t>
            </a:r>
            <a:r>
              <a:rPr lang="en-GB" sz="3200" dirty="0">
                <a:solidFill>
                  <a:schemeClr val="bg1"/>
                </a:solidFill>
                <a:latin typeface="Frutiger 65" charset="0"/>
                <a:ea typeface="Frutiger 65" charset="0"/>
                <a:cs typeface="Frutiger 65" charset="0"/>
              </a:rPr>
              <a:t> </a:t>
            </a:r>
          </a:p>
          <a:p>
            <a:pPr lvl="0" algn="ctr"/>
            <a:r>
              <a:rPr lang="en-GB" sz="3200" dirty="0">
                <a:solidFill>
                  <a:schemeClr val="bg1"/>
                </a:solidFill>
                <a:latin typeface="Frutiger 65" charset="0"/>
                <a:ea typeface="Frutiger 65" charset="0"/>
                <a:cs typeface="Frutiger 65" charset="0"/>
              </a:rPr>
              <a:t>Her Majesty’s Chief Inspector, </a:t>
            </a:r>
            <a:r>
              <a:rPr lang="en-GB" sz="3200" dirty="0" err="1">
                <a:solidFill>
                  <a:schemeClr val="bg1"/>
                </a:solidFill>
                <a:latin typeface="Frutiger 65" charset="0"/>
                <a:ea typeface="Frutiger 65" charset="0"/>
                <a:cs typeface="Frutiger 65" charset="0"/>
              </a:rPr>
              <a:t>Estyn</a:t>
            </a:r>
            <a:endParaRPr lang="en-GB" sz="3200" dirty="0">
              <a:solidFill>
                <a:schemeClr val="bg1"/>
              </a:solidFill>
              <a:latin typeface="Frutiger 65" charset="0"/>
              <a:ea typeface="Frutiger 65" charset="0"/>
              <a:cs typeface="Frutiger 65" charset="0"/>
            </a:endParaRPr>
          </a:p>
        </p:txBody>
      </p:sp>
      <p:cxnSp>
        <p:nvCxnSpPr>
          <p:cNvPr id="7" name="Cysylltydd Syth 6"/>
          <p:cNvCxnSpPr/>
          <p:nvPr/>
        </p:nvCxnSpPr>
        <p:spPr>
          <a:xfrm>
            <a:off x="628807" y="3655165"/>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522087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nvSpPr>
        <p:spPr>
          <a:xfrm>
            <a:off x="0" y="1103601"/>
            <a:ext cx="9144000" cy="857250"/>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700" b="1" dirty="0">
                <a:solidFill>
                  <a:schemeClr val="bg1"/>
                </a:solidFill>
                <a:latin typeface="Frutiger 65"/>
                <a:cs typeface="Calibri" panose="020F0502020204030204" pitchFamily="34" charset="0"/>
              </a:rPr>
              <a:t>Developing a national school self-evaluation and improvement toolkit</a:t>
            </a:r>
            <a:endParaRPr lang="en-GB" sz="2700" b="1" dirty="0">
              <a:solidFill>
                <a:schemeClr val="bg1"/>
              </a:solidFill>
              <a:latin typeface="Frutiger 65"/>
              <a:cs typeface="Calibri" panose="020F0502020204030204" pitchFamily="34" charset="0"/>
            </a:endParaRPr>
          </a:p>
        </p:txBody>
      </p:sp>
      <p:sp>
        <p:nvSpPr>
          <p:cNvPr id="5" name="Content Placeholder 2"/>
          <p:cNvSpPr>
            <a:spLocks noGrp="1"/>
          </p:cNvSpPr>
          <p:nvPr/>
        </p:nvSpPr>
        <p:spPr>
          <a:xfrm>
            <a:off x="285618" y="2052963"/>
            <a:ext cx="6172200" cy="3394472"/>
          </a:xfrm>
          <a:prstGeom prst="rect">
            <a:avLst/>
          </a:prstGeom>
        </p:spPr>
        <p:txBody>
          <a:bodyPr vert="horz" lIns="68580" tIns="34290" rIns="68580" bIns="3429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500" b="1" dirty="0">
                <a:solidFill>
                  <a:schemeClr val="bg1"/>
                </a:solidFill>
                <a:latin typeface="Frutiger 65"/>
                <a:cs typeface="Calibri" panose="020F0502020204030204" pitchFamily="34" charset="0"/>
              </a:rPr>
              <a:t>Outline of the session:</a:t>
            </a:r>
          </a:p>
          <a:p>
            <a:r>
              <a:rPr lang="en-US" sz="2500" dirty="0">
                <a:solidFill>
                  <a:schemeClr val="bg1"/>
                </a:solidFill>
                <a:latin typeface="Frutiger 65"/>
                <a:cs typeface="Calibri" panose="020F0502020204030204" pitchFamily="34" charset="0"/>
              </a:rPr>
              <a:t>Introduction </a:t>
            </a:r>
          </a:p>
          <a:p>
            <a:r>
              <a:rPr lang="en-US" sz="2500" dirty="0">
                <a:solidFill>
                  <a:schemeClr val="bg1"/>
                </a:solidFill>
                <a:latin typeface="Frutiger 65"/>
                <a:cs typeface="Calibri" panose="020F0502020204030204" pitchFamily="34" charset="0"/>
              </a:rPr>
              <a:t>Activity 1 Round table discussion </a:t>
            </a:r>
          </a:p>
          <a:p>
            <a:r>
              <a:rPr lang="en-US" sz="2500" dirty="0">
                <a:solidFill>
                  <a:schemeClr val="bg1"/>
                </a:solidFill>
                <a:latin typeface="Frutiger 65"/>
                <a:cs typeface="Calibri" panose="020F0502020204030204" pitchFamily="34" charset="0"/>
              </a:rPr>
              <a:t>Feedback</a:t>
            </a:r>
          </a:p>
          <a:p>
            <a:r>
              <a:rPr lang="en-US" sz="2500" dirty="0">
                <a:solidFill>
                  <a:schemeClr val="bg1"/>
                </a:solidFill>
                <a:latin typeface="Frutiger 65"/>
                <a:cs typeface="Calibri" panose="020F0502020204030204" pitchFamily="34" charset="0"/>
              </a:rPr>
              <a:t>Activity 2 Round table discussion</a:t>
            </a:r>
          </a:p>
          <a:p>
            <a:r>
              <a:rPr lang="en-US" sz="2500" dirty="0">
                <a:solidFill>
                  <a:schemeClr val="bg1"/>
                </a:solidFill>
                <a:latin typeface="Frutiger 65"/>
                <a:cs typeface="Calibri" panose="020F0502020204030204" pitchFamily="34" charset="0"/>
              </a:rPr>
              <a:t>Feedback</a:t>
            </a:r>
            <a:endParaRPr lang="en-GB" sz="2500" dirty="0">
              <a:solidFill>
                <a:schemeClr val="bg1"/>
              </a:solidFill>
              <a:latin typeface="Frutiger 65"/>
              <a:cs typeface="Calibri" panose="020F0502020204030204" pitchFamily="34" charset="0"/>
            </a:endParaRP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84100" y="66611"/>
            <a:ext cx="2222183" cy="944880"/>
          </a:xfrm>
          <a:prstGeom prst="rect">
            <a:avLst/>
          </a:prstGeom>
        </p:spPr>
      </p:pic>
      <p:pic>
        <p:nvPicPr>
          <p:cNvPr id="7" name="Picture 6"/>
          <p:cNvPicPr/>
          <p:nvPr/>
        </p:nvPicPr>
        <p:blipFill>
          <a:blip r:embed="rId4" cstate="print">
            <a:extLst>
              <a:ext uri="{28A0092B-C50C-407E-A947-70E740481C1C}">
                <a14:useLocalDpi xmlns:a14="http://schemas.microsoft.com/office/drawing/2010/main" val="0"/>
              </a:ext>
            </a:extLst>
          </a:blip>
          <a:stretch>
            <a:fillRect/>
          </a:stretch>
        </p:blipFill>
        <p:spPr>
          <a:xfrm>
            <a:off x="6615841" y="195013"/>
            <a:ext cx="1643063" cy="507206"/>
          </a:xfrm>
          <a:prstGeom prst="rect">
            <a:avLst/>
          </a:prstGeom>
        </p:spPr>
      </p:pic>
    </p:spTree>
    <p:extLst>
      <p:ext uri="{BB962C8B-B14F-4D97-AF65-F5344CB8AC3E}">
        <p14:creationId xmlns:p14="http://schemas.microsoft.com/office/powerpoint/2010/main" val="31343265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nvSpPr>
        <p:spPr>
          <a:xfrm>
            <a:off x="1" y="1159431"/>
            <a:ext cx="9180368" cy="857250"/>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defTabSz="685800">
              <a:defRPr/>
            </a:pPr>
            <a:r>
              <a:rPr lang="en-GB" sz="2700" b="1" dirty="0">
                <a:solidFill>
                  <a:schemeClr val="bg1"/>
                </a:solidFill>
                <a:latin typeface="Frutiger 65"/>
                <a:cs typeface="Calibri" panose="020F0502020204030204" pitchFamily="34" charset="0"/>
              </a:rPr>
              <a:t>Why a national school self-evaluation and improvement toolkit?</a:t>
            </a:r>
          </a:p>
        </p:txBody>
      </p:sp>
      <p:sp>
        <p:nvSpPr>
          <p:cNvPr id="5" name="Content Placeholder 2"/>
          <p:cNvSpPr>
            <a:spLocks noGrp="1"/>
          </p:cNvSpPr>
          <p:nvPr/>
        </p:nvSpPr>
        <p:spPr>
          <a:xfrm>
            <a:off x="286234" y="2046349"/>
            <a:ext cx="8546870" cy="2705594"/>
          </a:xfrm>
          <a:prstGeom prst="rect">
            <a:avLst/>
          </a:prstGeom>
        </p:spPr>
        <p:txBody>
          <a:bodyPr vert="horz" lIns="68580" tIns="34290" rIns="68580" bIns="3429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500" b="1" dirty="0">
                <a:solidFill>
                  <a:schemeClr val="bg1"/>
                </a:solidFill>
                <a:latin typeface="Frutiger 65"/>
                <a:cs typeface="Calibri" panose="020F0502020204030204" pitchFamily="34" charset="0"/>
              </a:rPr>
              <a:t>Current </a:t>
            </a:r>
            <a:r>
              <a:rPr lang="en-GB" sz="2500" b="1" dirty="0">
                <a:solidFill>
                  <a:schemeClr val="bg1"/>
                </a:solidFill>
                <a:latin typeface="Frutiger 65"/>
                <a:cs typeface="Calibri" panose="020F0502020204030204" pitchFamily="34" charset="0"/>
              </a:rPr>
              <a:t>self-evaluation and improvement planning</a:t>
            </a:r>
            <a:endParaRPr lang="en-US" sz="2500" b="1" dirty="0">
              <a:solidFill>
                <a:schemeClr val="bg1"/>
              </a:solidFill>
              <a:latin typeface="Frutiger 65"/>
              <a:cs typeface="Calibri" panose="020F0502020204030204" pitchFamily="34" charset="0"/>
            </a:endParaRPr>
          </a:p>
          <a:p>
            <a:r>
              <a:rPr lang="en-US" sz="2500" dirty="0">
                <a:solidFill>
                  <a:schemeClr val="bg1"/>
                </a:solidFill>
                <a:latin typeface="Frutiger 65"/>
                <a:cs typeface="Calibri" panose="020F0502020204030204" pitchFamily="34" charset="0"/>
              </a:rPr>
              <a:t>Examples of effective practice to build on </a:t>
            </a:r>
          </a:p>
          <a:p>
            <a:r>
              <a:rPr lang="en-US" sz="2500" dirty="0">
                <a:solidFill>
                  <a:schemeClr val="bg1"/>
                </a:solidFill>
                <a:latin typeface="Frutiger 65"/>
                <a:cs typeface="Calibri" panose="020F0502020204030204" pitchFamily="34" charset="0"/>
              </a:rPr>
              <a:t>Variable quality and </a:t>
            </a:r>
            <a:r>
              <a:rPr lang="en-GB" sz="2500" dirty="0">
                <a:solidFill>
                  <a:schemeClr val="bg1"/>
                </a:solidFill>
                <a:latin typeface="Frutiger 65"/>
                <a:cs typeface="Calibri" panose="020F0502020204030204" pitchFamily="34" charset="0"/>
              </a:rPr>
              <a:t>inconsistent understanding </a:t>
            </a:r>
          </a:p>
          <a:p>
            <a:r>
              <a:rPr lang="en-GB" sz="2500" dirty="0">
                <a:solidFill>
                  <a:schemeClr val="bg1"/>
                </a:solidFill>
                <a:latin typeface="Frutiger 65"/>
                <a:cs typeface="Calibri" panose="020F0502020204030204" pitchFamily="34" charset="0"/>
              </a:rPr>
              <a:t>Various instruments and tools</a:t>
            </a:r>
          </a:p>
          <a:p>
            <a:r>
              <a:rPr lang="en-US" sz="2500" dirty="0">
                <a:solidFill>
                  <a:schemeClr val="bg1"/>
                </a:solidFill>
                <a:latin typeface="Frutiger 65"/>
                <a:cs typeface="Calibri" panose="020F0502020204030204" pitchFamily="34" charset="0"/>
              </a:rPr>
              <a:t>How can we improve practice through collaborative working and professional learning? </a:t>
            </a: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542587" y="143486"/>
            <a:ext cx="2222183" cy="944880"/>
          </a:xfrm>
          <a:prstGeom prst="rect">
            <a:avLst/>
          </a:prstGeom>
        </p:spPr>
      </p:pic>
      <p:pic>
        <p:nvPicPr>
          <p:cNvPr id="7" name="Picture 6"/>
          <p:cNvPicPr/>
          <p:nvPr/>
        </p:nvPicPr>
        <p:blipFill>
          <a:blip r:embed="rId4" cstate="print">
            <a:extLst>
              <a:ext uri="{28A0092B-C50C-407E-A947-70E740481C1C}">
                <a14:useLocalDpi xmlns:a14="http://schemas.microsoft.com/office/drawing/2010/main" val="0"/>
              </a:ext>
            </a:extLst>
          </a:blip>
          <a:stretch>
            <a:fillRect/>
          </a:stretch>
        </p:blipFill>
        <p:spPr>
          <a:xfrm>
            <a:off x="6974328" y="271888"/>
            <a:ext cx="1643063" cy="507206"/>
          </a:xfrm>
          <a:prstGeom prst="rect">
            <a:avLst/>
          </a:prstGeom>
        </p:spPr>
      </p:pic>
    </p:spTree>
    <p:extLst>
      <p:ext uri="{BB962C8B-B14F-4D97-AF65-F5344CB8AC3E}">
        <p14:creationId xmlns:p14="http://schemas.microsoft.com/office/powerpoint/2010/main" val="396623043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nvSpPr>
        <p:spPr>
          <a:xfrm>
            <a:off x="436419" y="1229077"/>
            <a:ext cx="8393257" cy="857250"/>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defTabSz="685800">
              <a:defRPr/>
            </a:pPr>
            <a:r>
              <a:rPr lang="en-GB" sz="2700" b="1" dirty="0">
                <a:solidFill>
                  <a:schemeClr val="bg1"/>
                </a:solidFill>
                <a:latin typeface="Frutiger 65"/>
                <a:cs typeface="Calibri" panose="020F0502020204030204" pitchFamily="34" charset="0"/>
              </a:rPr>
              <a:t>Why a national school self-evaluation and improvement toolkit?</a:t>
            </a:r>
          </a:p>
        </p:txBody>
      </p:sp>
      <p:sp>
        <p:nvSpPr>
          <p:cNvPr id="6" name="Content Placeholder 2"/>
          <p:cNvSpPr>
            <a:spLocks noGrp="1"/>
          </p:cNvSpPr>
          <p:nvPr/>
        </p:nvSpPr>
        <p:spPr>
          <a:xfrm>
            <a:off x="436419" y="2327838"/>
            <a:ext cx="7534114" cy="2203040"/>
          </a:xfrm>
          <a:prstGeom prst="rect">
            <a:avLst/>
          </a:prstGeom>
        </p:spPr>
        <p:txBody>
          <a:bodyPr vert="horz" lIns="68580" tIns="34290" rIns="68580" bIns="3429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2700" b="1" dirty="0">
                <a:solidFill>
                  <a:schemeClr val="bg1"/>
                </a:solidFill>
                <a:latin typeface="Frutiger 65"/>
                <a:cs typeface="Calibri" panose="020F0502020204030204" pitchFamily="34" charset="0"/>
              </a:rPr>
              <a:t>Education in Wales is changing</a:t>
            </a:r>
          </a:p>
          <a:p>
            <a:r>
              <a:rPr lang="en-GB" sz="2700" dirty="0">
                <a:solidFill>
                  <a:schemeClr val="bg1"/>
                </a:solidFill>
                <a:latin typeface="Frutiger 65"/>
                <a:cs typeface="Calibri" panose="020F0502020204030204" pitchFamily="34" charset="0"/>
              </a:rPr>
              <a:t>A new culture of collaboration and self-improvement </a:t>
            </a:r>
          </a:p>
          <a:p>
            <a:r>
              <a:rPr lang="en-US" sz="2700" dirty="0">
                <a:solidFill>
                  <a:schemeClr val="bg1"/>
                </a:solidFill>
                <a:latin typeface="Frutiger 65"/>
                <a:cs typeface="Calibri" panose="020F0502020204030204" pitchFamily="34" charset="0"/>
              </a:rPr>
              <a:t>New curriculum</a:t>
            </a:r>
          </a:p>
          <a:p>
            <a:r>
              <a:rPr lang="en-US" sz="2700" dirty="0">
                <a:solidFill>
                  <a:schemeClr val="bg1"/>
                </a:solidFill>
                <a:latin typeface="Frutiger 65"/>
                <a:cs typeface="Calibri" panose="020F0502020204030204" pitchFamily="34" charset="0"/>
              </a:rPr>
              <a:t>New assessment, evaluation and improvement framework</a:t>
            </a:r>
          </a:p>
          <a:p>
            <a:endParaRPr lang="en-US" sz="2100" dirty="0">
              <a:latin typeface="Frutiger 65"/>
            </a:endParaRPr>
          </a:p>
        </p:txBody>
      </p:sp>
      <p:pic>
        <p:nvPicPr>
          <p:cNvPr id="5" name="Picture 4"/>
          <p:cNvPicPr/>
          <p:nvPr/>
        </p:nvPicPr>
        <p:blipFill>
          <a:blip r:embed="rId3" cstate="print">
            <a:extLst>
              <a:ext uri="{28A0092B-C50C-407E-A947-70E740481C1C}">
                <a14:useLocalDpi xmlns:a14="http://schemas.microsoft.com/office/drawing/2010/main" val="0"/>
              </a:ext>
            </a:extLst>
          </a:blip>
          <a:stretch>
            <a:fillRect/>
          </a:stretch>
        </p:blipFill>
        <p:spPr>
          <a:xfrm>
            <a:off x="542587" y="143486"/>
            <a:ext cx="2222183" cy="944880"/>
          </a:xfrm>
          <a:prstGeom prst="rect">
            <a:avLst/>
          </a:prstGeom>
        </p:spPr>
      </p:pic>
      <p:pic>
        <p:nvPicPr>
          <p:cNvPr id="7" name="Picture 6"/>
          <p:cNvPicPr/>
          <p:nvPr/>
        </p:nvPicPr>
        <p:blipFill>
          <a:blip r:embed="rId4" cstate="print">
            <a:extLst>
              <a:ext uri="{28A0092B-C50C-407E-A947-70E740481C1C}">
                <a14:useLocalDpi xmlns:a14="http://schemas.microsoft.com/office/drawing/2010/main" val="0"/>
              </a:ext>
            </a:extLst>
          </a:blip>
          <a:stretch>
            <a:fillRect/>
          </a:stretch>
        </p:blipFill>
        <p:spPr>
          <a:xfrm>
            <a:off x="6974328" y="271888"/>
            <a:ext cx="1643063" cy="507206"/>
          </a:xfrm>
          <a:prstGeom prst="rect">
            <a:avLst/>
          </a:prstGeom>
        </p:spPr>
      </p:pic>
    </p:spTree>
    <p:extLst>
      <p:ext uri="{BB962C8B-B14F-4D97-AF65-F5344CB8AC3E}">
        <p14:creationId xmlns:p14="http://schemas.microsoft.com/office/powerpoint/2010/main" val="3276858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2" name="Petryal 1"/>
          <p:cNvSpPr/>
          <p:nvPr/>
        </p:nvSpPr>
        <p:spPr>
          <a:xfrm>
            <a:off x="628656" y="976267"/>
            <a:ext cx="8035120" cy="1889746"/>
          </a:xfrm>
          <a:prstGeom prst="rect">
            <a:avLst/>
          </a:prstGeom>
        </p:spPr>
        <p:txBody>
          <a:bodyPr wrap="square" lIns="64307" tIns="34289" rIns="64307" bIns="34289">
            <a:spAutoFit/>
          </a:bodyPr>
          <a:lstStyle/>
          <a:p>
            <a:pPr algn="ctr">
              <a:lnSpc>
                <a:spcPct val="130000"/>
              </a:lnSpc>
            </a:pPr>
            <a:r>
              <a:rPr lang="en-GB" sz="4600" b="1" dirty="0">
                <a:solidFill>
                  <a:schemeClr val="bg1"/>
                </a:solidFill>
                <a:latin typeface="Frutiger 65" charset="0"/>
                <a:ea typeface="Frutiger 65" charset="0"/>
                <a:cs typeface="Frutiger 65" charset="0"/>
              </a:rPr>
              <a:t>Workshop 1</a:t>
            </a:r>
            <a:r>
              <a:rPr lang="en-GB" sz="4500" b="1" dirty="0">
                <a:solidFill>
                  <a:schemeClr val="bg1"/>
                </a:solidFill>
                <a:latin typeface="Frutiger 65" charset="0"/>
                <a:ea typeface="Frutiger 65" charset="0"/>
                <a:cs typeface="Frutiger 65" charset="0"/>
              </a:rPr>
              <a:t>:</a:t>
            </a:r>
          </a:p>
          <a:p>
            <a:pPr algn="ctr">
              <a:lnSpc>
                <a:spcPct val="130000"/>
              </a:lnSpc>
            </a:pPr>
            <a:r>
              <a:rPr lang="cy-GB" sz="4500" b="1" dirty="0" err="1">
                <a:solidFill>
                  <a:schemeClr val="bg1"/>
                </a:solidFill>
                <a:latin typeface="Frutiger 65" charset="0"/>
                <a:ea typeface="Frutiger 65" charset="0"/>
                <a:cs typeface="Frutiger 65" charset="0"/>
              </a:rPr>
              <a:t>What</a:t>
            </a:r>
            <a:r>
              <a:rPr lang="cy-GB" sz="4500" b="1" dirty="0">
                <a:solidFill>
                  <a:schemeClr val="bg1"/>
                </a:solidFill>
                <a:latin typeface="Frutiger 65" charset="0"/>
                <a:ea typeface="Frutiger 65" charset="0"/>
                <a:cs typeface="Frutiger 65" charset="0"/>
              </a:rPr>
              <a:t> </a:t>
            </a:r>
            <a:r>
              <a:rPr lang="cy-GB" sz="4500" b="1" dirty="0" err="1">
                <a:solidFill>
                  <a:schemeClr val="bg1"/>
                </a:solidFill>
                <a:latin typeface="Frutiger 65" charset="0"/>
                <a:ea typeface="Frutiger 65" charset="0"/>
                <a:cs typeface="Frutiger 65" charset="0"/>
              </a:rPr>
              <a:t>needs</a:t>
            </a:r>
            <a:r>
              <a:rPr lang="cy-GB" sz="4500" b="1" dirty="0">
                <a:solidFill>
                  <a:schemeClr val="bg1"/>
                </a:solidFill>
                <a:latin typeface="Frutiger 65" charset="0"/>
                <a:ea typeface="Frutiger 65" charset="0"/>
                <a:cs typeface="Frutiger 65" charset="0"/>
              </a:rPr>
              <a:t> to </a:t>
            </a:r>
            <a:r>
              <a:rPr lang="cy-GB" sz="4500" b="1" dirty="0" err="1">
                <a:solidFill>
                  <a:schemeClr val="bg1"/>
                </a:solidFill>
                <a:latin typeface="Frutiger 65" charset="0"/>
                <a:ea typeface="Frutiger 65" charset="0"/>
                <a:cs typeface="Frutiger 65" charset="0"/>
              </a:rPr>
              <a:t>change</a:t>
            </a:r>
            <a:r>
              <a:rPr lang="cy-GB" sz="4500" b="1" dirty="0">
                <a:solidFill>
                  <a:schemeClr val="bg1"/>
                </a:solidFill>
                <a:latin typeface="Frutiger 65" charset="0"/>
                <a:ea typeface="Frutiger 65" charset="0"/>
                <a:cs typeface="Frutiger 65" charset="0"/>
              </a:rPr>
              <a:t>?</a:t>
            </a:r>
          </a:p>
        </p:txBody>
      </p:sp>
      <p:sp>
        <p:nvSpPr>
          <p:cNvPr id="8" name="Blwch Testun 7"/>
          <p:cNvSpPr txBox="1"/>
          <p:nvPr/>
        </p:nvSpPr>
        <p:spPr>
          <a:xfrm>
            <a:off x="163773" y="3055947"/>
            <a:ext cx="8847902" cy="931022"/>
          </a:xfrm>
          <a:prstGeom prst="rect">
            <a:avLst/>
          </a:prstGeom>
          <a:noFill/>
        </p:spPr>
        <p:txBody>
          <a:bodyPr wrap="square" lIns="64307" tIns="34289" rIns="64307" bIns="34289" rtlCol="0">
            <a:spAutoFit/>
          </a:bodyPr>
          <a:lstStyle/>
          <a:p>
            <a:pPr lvl="0" algn="ctr"/>
            <a:r>
              <a:rPr lang="en-GB" sz="2800" b="1" dirty="0" err="1">
                <a:solidFill>
                  <a:schemeClr val="bg1"/>
                </a:solidFill>
                <a:latin typeface="Frutiger 65" charset="0"/>
                <a:ea typeface="Frutiger 65" charset="0"/>
                <a:cs typeface="Frutiger 65" charset="0"/>
              </a:rPr>
              <a:t>Meilyr</a:t>
            </a:r>
            <a:r>
              <a:rPr lang="en-GB" sz="2800" b="1" dirty="0">
                <a:solidFill>
                  <a:schemeClr val="bg1"/>
                </a:solidFill>
                <a:latin typeface="Frutiger 65" charset="0"/>
                <a:ea typeface="Frutiger 65" charset="0"/>
                <a:cs typeface="Frutiger 65" charset="0"/>
              </a:rPr>
              <a:t> Rowlands</a:t>
            </a:r>
            <a:r>
              <a:rPr lang="en-GB" sz="2800" dirty="0">
                <a:solidFill>
                  <a:schemeClr val="bg1"/>
                </a:solidFill>
                <a:latin typeface="Frutiger 65" charset="0"/>
                <a:ea typeface="Frutiger 65" charset="0"/>
                <a:cs typeface="Frutiger 65" charset="0"/>
              </a:rPr>
              <a:t>, </a:t>
            </a:r>
          </a:p>
          <a:p>
            <a:pPr lvl="0" algn="ctr"/>
            <a:r>
              <a:rPr lang="en-GB" sz="2800" dirty="0">
                <a:solidFill>
                  <a:schemeClr val="bg1"/>
                </a:solidFill>
                <a:latin typeface="Frutiger 65" charset="0"/>
                <a:ea typeface="Frutiger 65" charset="0"/>
                <a:cs typeface="Frutiger 65" charset="0"/>
              </a:rPr>
              <a:t>Her Majesty’s Chief Inspector, </a:t>
            </a:r>
            <a:r>
              <a:rPr lang="en-GB" sz="2800" dirty="0" err="1">
                <a:solidFill>
                  <a:schemeClr val="bg1"/>
                </a:solidFill>
                <a:latin typeface="Frutiger 65" charset="0"/>
                <a:ea typeface="Frutiger 65" charset="0"/>
                <a:cs typeface="Frutiger 65" charset="0"/>
              </a:rPr>
              <a:t>Estyn</a:t>
            </a:r>
            <a:endParaRPr lang="en-GB" sz="2800" dirty="0">
              <a:solidFill>
                <a:schemeClr val="bg1"/>
              </a:solidFill>
              <a:latin typeface="Frutiger 65" charset="0"/>
              <a:ea typeface="Frutiger 65" charset="0"/>
              <a:cs typeface="Frutiger 65" charset="0"/>
            </a:endParaRPr>
          </a:p>
        </p:txBody>
      </p:sp>
      <p:sp>
        <p:nvSpPr>
          <p:cNvPr id="10" name="Blwch Testun 9"/>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11" name="Blwch Testun 10"/>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cxnSp>
        <p:nvCxnSpPr>
          <p:cNvPr id="12" name="Cysylltydd Syth 11"/>
          <p:cNvCxnSpPr/>
          <p:nvPr/>
        </p:nvCxnSpPr>
        <p:spPr>
          <a:xfrm>
            <a:off x="628807" y="2862739"/>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84189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7480" y="2213962"/>
            <a:ext cx="2113005" cy="994172"/>
          </a:xfrm>
        </p:spPr>
        <p:txBody>
          <a:bodyPr>
            <a:normAutofit/>
          </a:bodyPr>
          <a:lstStyle/>
          <a:p>
            <a:pPr algn="ctr"/>
            <a:r>
              <a:rPr lang="en-GB" sz="2700" dirty="0">
                <a:solidFill>
                  <a:schemeClr val="bg1"/>
                </a:solidFill>
                <a:latin typeface="Frutiger 65"/>
                <a:cs typeface="Calibri" panose="020F0502020204030204" pitchFamily="34" charset="0"/>
              </a:rPr>
              <a:t>Things to </a:t>
            </a:r>
            <a:r>
              <a:rPr lang="en-GB" sz="2700" b="1" dirty="0">
                <a:solidFill>
                  <a:schemeClr val="bg1"/>
                </a:solidFill>
                <a:latin typeface="Frutiger 65"/>
                <a:cs typeface="Calibri" panose="020F0502020204030204" pitchFamily="34" charset="0"/>
              </a:rPr>
              <a:t>stop</a:t>
            </a:r>
            <a:r>
              <a:rPr lang="en-GB" sz="2700" dirty="0">
                <a:solidFill>
                  <a:schemeClr val="bg1"/>
                </a:solidFill>
                <a:latin typeface="Frutiger 65"/>
                <a:cs typeface="Calibri" panose="020F0502020204030204" pitchFamily="34" charset="0"/>
              </a:rPr>
              <a:t> doing</a:t>
            </a:r>
          </a:p>
        </p:txBody>
      </p:sp>
      <p:sp>
        <p:nvSpPr>
          <p:cNvPr id="4" name="Title 1"/>
          <p:cNvSpPr txBox="1">
            <a:spLocks/>
          </p:cNvSpPr>
          <p:nvPr/>
        </p:nvSpPr>
        <p:spPr>
          <a:xfrm>
            <a:off x="2960962" y="2213962"/>
            <a:ext cx="3027404" cy="994172"/>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700" dirty="0">
                <a:latin typeface="Frutiger 65"/>
                <a:cs typeface="Arial" panose="020B0604020202020204" pitchFamily="34" charset="0"/>
              </a:rPr>
              <a:t>Things to continue / do differently</a:t>
            </a:r>
          </a:p>
        </p:txBody>
      </p:sp>
      <p:sp>
        <p:nvSpPr>
          <p:cNvPr id="6" name="Title 1"/>
          <p:cNvSpPr txBox="1">
            <a:spLocks/>
          </p:cNvSpPr>
          <p:nvPr/>
        </p:nvSpPr>
        <p:spPr>
          <a:xfrm>
            <a:off x="6184556" y="2213962"/>
            <a:ext cx="2545493" cy="994172"/>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700" dirty="0">
                <a:solidFill>
                  <a:schemeClr val="bg1"/>
                </a:solidFill>
                <a:latin typeface="Frutiger 65"/>
                <a:cs typeface="Calibri" panose="020F0502020204030204" pitchFamily="34" charset="0"/>
              </a:rPr>
              <a:t>Things to start doing</a:t>
            </a:r>
          </a:p>
        </p:txBody>
      </p:sp>
      <p:sp>
        <p:nvSpPr>
          <p:cNvPr id="3" name="Rectangle 2"/>
          <p:cNvSpPr/>
          <p:nvPr/>
        </p:nvSpPr>
        <p:spPr>
          <a:xfrm>
            <a:off x="324160" y="1339408"/>
            <a:ext cx="1975541" cy="530915"/>
          </a:xfrm>
          <a:prstGeom prst="rect">
            <a:avLst/>
          </a:prstGeom>
        </p:spPr>
        <p:txBody>
          <a:bodyPr wrap="none" lIns="68580" tIns="34290" rIns="68580" bIns="34290">
            <a:spAutoFit/>
          </a:bodyPr>
          <a:lstStyle/>
          <a:p>
            <a:r>
              <a:rPr lang="en-GB" sz="3000" b="1" dirty="0">
                <a:solidFill>
                  <a:schemeClr val="bg1"/>
                </a:solidFill>
                <a:latin typeface="Frutiger 65"/>
                <a:cs typeface="Arial" panose="020B0604020202020204" pitchFamily="34" charset="0"/>
              </a:rPr>
              <a:t>Activity 1:</a:t>
            </a:r>
            <a:endParaRPr lang="en-GB" sz="3000" dirty="0">
              <a:solidFill>
                <a:schemeClr val="bg1"/>
              </a:solidFill>
              <a:latin typeface="Frutiger 65"/>
            </a:endParaRPr>
          </a:p>
        </p:txBody>
      </p:sp>
      <p:pic>
        <p:nvPicPr>
          <p:cNvPr id="7" name="Picture 6"/>
          <p:cNvPicPr/>
          <p:nvPr/>
        </p:nvPicPr>
        <p:blipFill>
          <a:blip r:embed="rId3" cstate="print">
            <a:extLst>
              <a:ext uri="{28A0092B-C50C-407E-A947-70E740481C1C}">
                <a14:useLocalDpi xmlns:a14="http://schemas.microsoft.com/office/drawing/2010/main" val="0"/>
              </a:ext>
            </a:extLst>
          </a:blip>
          <a:stretch>
            <a:fillRect/>
          </a:stretch>
        </p:blipFill>
        <p:spPr>
          <a:xfrm>
            <a:off x="472448" y="181692"/>
            <a:ext cx="2222183" cy="944880"/>
          </a:xfrm>
          <a:prstGeom prst="rect">
            <a:avLst/>
          </a:prstGeom>
        </p:spPr>
      </p:pic>
      <p:pic>
        <p:nvPicPr>
          <p:cNvPr id="8" name="Picture 7"/>
          <p:cNvPicPr/>
          <p:nvPr/>
        </p:nvPicPr>
        <p:blipFill>
          <a:blip r:embed="rId4" cstate="print">
            <a:extLst>
              <a:ext uri="{28A0092B-C50C-407E-A947-70E740481C1C}">
                <a14:useLocalDpi xmlns:a14="http://schemas.microsoft.com/office/drawing/2010/main" val="0"/>
              </a:ext>
            </a:extLst>
          </a:blip>
          <a:stretch>
            <a:fillRect/>
          </a:stretch>
        </p:blipFill>
        <p:spPr>
          <a:xfrm>
            <a:off x="6974328" y="271888"/>
            <a:ext cx="1643063" cy="507206"/>
          </a:xfrm>
          <a:prstGeom prst="rect">
            <a:avLst/>
          </a:prstGeom>
        </p:spPr>
      </p:pic>
    </p:spTree>
    <p:extLst>
      <p:ext uri="{BB962C8B-B14F-4D97-AF65-F5344CB8AC3E}">
        <p14:creationId xmlns:p14="http://schemas.microsoft.com/office/powerpoint/2010/main" val="66402610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237" y="872133"/>
            <a:ext cx="2113005" cy="994172"/>
          </a:xfrm>
        </p:spPr>
        <p:txBody>
          <a:bodyPr>
            <a:normAutofit/>
          </a:bodyPr>
          <a:lstStyle/>
          <a:p>
            <a:pPr algn="ctr"/>
            <a:r>
              <a:rPr lang="en-GB" sz="2700" dirty="0">
                <a:solidFill>
                  <a:schemeClr val="bg1"/>
                </a:solidFill>
                <a:latin typeface="Frutiger 65"/>
                <a:cs typeface="Arial" panose="020B0604020202020204" pitchFamily="34" charset="0"/>
              </a:rPr>
              <a:t>Things to </a:t>
            </a:r>
            <a:r>
              <a:rPr lang="en-GB" sz="2700" b="1" dirty="0">
                <a:solidFill>
                  <a:schemeClr val="bg1"/>
                </a:solidFill>
                <a:latin typeface="Frutiger 65"/>
                <a:cs typeface="Arial" panose="020B0604020202020204" pitchFamily="34" charset="0"/>
              </a:rPr>
              <a:t>stop</a:t>
            </a:r>
            <a:r>
              <a:rPr lang="en-GB" sz="2700" dirty="0">
                <a:solidFill>
                  <a:schemeClr val="bg1"/>
                </a:solidFill>
                <a:latin typeface="Frutiger 65"/>
                <a:cs typeface="Arial" panose="020B0604020202020204" pitchFamily="34" charset="0"/>
              </a:rPr>
              <a:t> doing</a:t>
            </a:r>
          </a:p>
        </p:txBody>
      </p:sp>
      <p:sp>
        <p:nvSpPr>
          <p:cNvPr id="3" name="Content Placeholder 2"/>
          <p:cNvSpPr>
            <a:spLocks noGrp="1"/>
          </p:cNvSpPr>
          <p:nvPr>
            <p:ph idx="1"/>
          </p:nvPr>
        </p:nvSpPr>
        <p:spPr>
          <a:xfrm>
            <a:off x="92679" y="1788254"/>
            <a:ext cx="2885302" cy="3263504"/>
          </a:xfrm>
        </p:spPr>
        <p:txBody>
          <a:bodyPr>
            <a:normAutofit fontScale="55000" lnSpcReduction="20000"/>
          </a:bodyPr>
          <a:lstStyle/>
          <a:p>
            <a:pPr marL="214313" indent="-214313"/>
            <a:r>
              <a:rPr lang="en-GB" sz="2800" dirty="0">
                <a:solidFill>
                  <a:schemeClr val="bg1"/>
                </a:solidFill>
                <a:latin typeface="Frutiger 65"/>
                <a:cs typeface="Arial" panose="020B0604020202020204" pitchFamily="34" charset="0"/>
              </a:rPr>
              <a:t>Working for an external audience</a:t>
            </a:r>
          </a:p>
          <a:p>
            <a:pPr marL="214313" indent="-214313"/>
            <a:r>
              <a:rPr lang="en-GB" sz="2800" dirty="0">
                <a:solidFill>
                  <a:schemeClr val="bg1"/>
                </a:solidFill>
                <a:latin typeface="Frutiger 65"/>
                <a:cs typeface="Arial" panose="020B0604020202020204" pitchFamily="34" charset="0"/>
              </a:rPr>
              <a:t>Focussing on the quality of paperwork</a:t>
            </a:r>
          </a:p>
          <a:p>
            <a:pPr marL="214313" indent="-214313"/>
            <a:r>
              <a:rPr lang="en-GB" sz="2800" dirty="0">
                <a:solidFill>
                  <a:schemeClr val="bg1"/>
                </a:solidFill>
                <a:latin typeface="Frutiger 65"/>
                <a:cs typeface="Arial" panose="020B0604020202020204" pitchFamily="34" charset="0"/>
              </a:rPr>
              <a:t>Self-evaluation as an ‘event’</a:t>
            </a:r>
          </a:p>
          <a:p>
            <a:pPr marL="214313" indent="-214313"/>
            <a:r>
              <a:rPr lang="en-GB" sz="2800" dirty="0">
                <a:solidFill>
                  <a:schemeClr val="bg1"/>
                </a:solidFill>
                <a:latin typeface="Frutiger 65"/>
                <a:cs typeface="Arial" panose="020B0604020202020204" pitchFamily="34" charset="0"/>
              </a:rPr>
              <a:t>Focussing on a narrow range of data</a:t>
            </a:r>
          </a:p>
          <a:p>
            <a:pPr marL="214313" indent="-214313"/>
            <a:r>
              <a:rPr lang="en-GB" sz="2800" dirty="0">
                <a:solidFill>
                  <a:schemeClr val="bg1"/>
                </a:solidFill>
                <a:latin typeface="Frutiger 65"/>
                <a:cs typeface="Arial" panose="020B0604020202020204" pitchFamily="34" charset="0"/>
              </a:rPr>
              <a:t>Measuring/judging everything at all times</a:t>
            </a:r>
          </a:p>
          <a:p>
            <a:pPr marL="214313" indent="-214313"/>
            <a:r>
              <a:rPr lang="en-GB" sz="2800" dirty="0">
                <a:solidFill>
                  <a:schemeClr val="bg1"/>
                </a:solidFill>
                <a:latin typeface="Frutiger 65"/>
                <a:cs typeface="Arial" panose="020B0604020202020204" pitchFamily="34" charset="0"/>
              </a:rPr>
              <a:t>Self-evaluation as the domain of senior leaders only</a:t>
            </a:r>
          </a:p>
          <a:p>
            <a:pPr marL="214313" indent="-214313"/>
            <a:r>
              <a:rPr lang="en-GB" sz="2800" dirty="0">
                <a:solidFill>
                  <a:schemeClr val="bg1"/>
                </a:solidFill>
                <a:latin typeface="Frutiger 65"/>
                <a:cs typeface="Arial" panose="020B0604020202020204" pitchFamily="34" charset="0"/>
              </a:rPr>
              <a:t>‘Putting everything into boxes’ rather than seeing the links</a:t>
            </a:r>
          </a:p>
          <a:p>
            <a:pPr marL="214313" indent="-214313"/>
            <a:r>
              <a:rPr lang="en-GB" sz="2800" dirty="0">
                <a:solidFill>
                  <a:schemeClr val="bg1"/>
                </a:solidFill>
                <a:latin typeface="Frutiger 65"/>
                <a:cs typeface="Arial" panose="020B0604020202020204" pitchFamily="34" charset="0"/>
              </a:rPr>
              <a:t>Making things appear better than they are</a:t>
            </a:r>
          </a:p>
          <a:p>
            <a:pPr marL="214313" indent="-214313"/>
            <a:endParaRPr lang="en-GB" dirty="0">
              <a:solidFill>
                <a:schemeClr val="bg1"/>
              </a:solidFill>
              <a:latin typeface="Frutiger 65"/>
              <a:cs typeface="Arial" panose="020B0604020202020204" pitchFamily="34" charset="0"/>
            </a:endParaRPr>
          </a:p>
          <a:p>
            <a:pPr marL="214313" indent="-214313"/>
            <a:endParaRPr lang="en-GB" dirty="0">
              <a:solidFill>
                <a:schemeClr val="bg1"/>
              </a:solidFill>
              <a:latin typeface="Frutiger 65"/>
              <a:cs typeface="Arial" panose="020B0604020202020204" pitchFamily="34" charset="0"/>
            </a:endParaRPr>
          </a:p>
          <a:p>
            <a:endParaRPr lang="en-GB" dirty="0">
              <a:solidFill>
                <a:schemeClr val="bg1"/>
              </a:solidFill>
              <a:latin typeface="Frutiger 65"/>
            </a:endParaRPr>
          </a:p>
        </p:txBody>
      </p:sp>
      <p:sp>
        <p:nvSpPr>
          <p:cNvPr id="4" name="Title 1"/>
          <p:cNvSpPr txBox="1">
            <a:spLocks/>
          </p:cNvSpPr>
          <p:nvPr/>
        </p:nvSpPr>
        <p:spPr>
          <a:xfrm>
            <a:off x="2823520" y="893440"/>
            <a:ext cx="3027404" cy="994172"/>
          </a:xfrm>
          <a:prstGeom prst="rect">
            <a:avLst/>
          </a:prstGeom>
        </p:spPr>
        <p:txBody>
          <a:bodyPr vert="horz" lIns="68580" tIns="34290" rIns="68580" bIns="3429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400" b="1" dirty="0">
                <a:solidFill>
                  <a:schemeClr val="tx1">
                    <a:lumMod val="95000"/>
                    <a:lumOff val="5000"/>
                  </a:schemeClr>
                </a:solidFill>
                <a:latin typeface="Frutiger 65"/>
                <a:cs typeface="Calibri" panose="020F0502020204030204" pitchFamily="34" charset="0"/>
              </a:rPr>
              <a:t>Things to continue / do differently</a:t>
            </a:r>
          </a:p>
        </p:txBody>
      </p:sp>
      <p:sp>
        <p:nvSpPr>
          <p:cNvPr id="5" name="Content Placeholder 2"/>
          <p:cNvSpPr txBox="1">
            <a:spLocks/>
          </p:cNvSpPr>
          <p:nvPr/>
        </p:nvSpPr>
        <p:spPr>
          <a:xfrm>
            <a:off x="3070655" y="1788254"/>
            <a:ext cx="2743200" cy="3263504"/>
          </a:xfrm>
          <a:prstGeom prst="rect">
            <a:avLst/>
          </a:prstGeom>
        </p:spPr>
        <p:txBody>
          <a:bodyPr vert="horz" lIns="68580" tIns="34290" rIns="68580" bIns="34290"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solidFill>
                  <a:schemeClr val="tx1">
                    <a:lumMod val="95000"/>
                    <a:lumOff val="5000"/>
                  </a:schemeClr>
                </a:solidFill>
                <a:latin typeface="Frutiger 65"/>
              </a:rPr>
              <a:t>Share effective practice between schools</a:t>
            </a:r>
          </a:p>
          <a:p>
            <a:r>
              <a:rPr lang="en-GB" dirty="0">
                <a:solidFill>
                  <a:schemeClr val="tx1">
                    <a:lumMod val="95000"/>
                    <a:lumOff val="5000"/>
                  </a:schemeClr>
                </a:solidFill>
                <a:latin typeface="Frutiger 65"/>
              </a:rPr>
              <a:t>Have a long-term plan/vision</a:t>
            </a:r>
          </a:p>
          <a:p>
            <a:r>
              <a:rPr lang="en-GB" dirty="0">
                <a:solidFill>
                  <a:schemeClr val="tx1">
                    <a:lumMod val="95000"/>
                    <a:lumOff val="5000"/>
                  </a:schemeClr>
                </a:solidFill>
                <a:latin typeface="Frutiger 65"/>
              </a:rPr>
              <a:t>Use a good range of processes to find robust evidence</a:t>
            </a:r>
          </a:p>
          <a:p>
            <a:r>
              <a:rPr lang="en-GB" dirty="0">
                <a:solidFill>
                  <a:schemeClr val="tx1">
                    <a:lumMod val="95000"/>
                    <a:lumOff val="5000"/>
                  </a:schemeClr>
                </a:solidFill>
                <a:latin typeface="Frutiger 65"/>
              </a:rPr>
              <a:t>Use data proportionately</a:t>
            </a:r>
          </a:p>
          <a:p>
            <a:r>
              <a:rPr lang="en-GB" dirty="0">
                <a:solidFill>
                  <a:schemeClr val="tx1">
                    <a:lumMod val="95000"/>
                    <a:lumOff val="5000"/>
                  </a:schemeClr>
                </a:solidFill>
                <a:latin typeface="Frutiger 65"/>
              </a:rPr>
              <a:t>Involve all stakeholders</a:t>
            </a:r>
          </a:p>
          <a:p>
            <a:r>
              <a:rPr lang="en-GB" dirty="0">
                <a:solidFill>
                  <a:schemeClr val="tx1">
                    <a:lumMod val="95000"/>
                    <a:lumOff val="5000"/>
                  </a:schemeClr>
                </a:solidFill>
                <a:latin typeface="Frutiger 65"/>
              </a:rPr>
              <a:t>Align self-evaluation work to school improvement as an integrated process</a:t>
            </a:r>
          </a:p>
          <a:p>
            <a:r>
              <a:rPr lang="en-GB" dirty="0">
                <a:solidFill>
                  <a:schemeClr val="tx1">
                    <a:lumMod val="95000"/>
                    <a:lumOff val="5000"/>
                  </a:schemeClr>
                </a:solidFill>
                <a:latin typeface="Frutiger 65"/>
              </a:rPr>
              <a:t>Continue to work towards reducing workload</a:t>
            </a:r>
          </a:p>
          <a:p>
            <a:endParaRPr lang="en-GB" dirty="0">
              <a:solidFill>
                <a:schemeClr val="bg1">
                  <a:lumMod val="75000"/>
                </a:schemeClr>
              </a:solidFill>
              <a:latin typeface="Frutiger 65"/>
            </a:endParaRPr>
          </a:p>
        </p:txBody>
      </p:sp>
      <p:sp>
        <p:nvSpPr>
          <p:cNvPr id="6" name="Title 1"/>
          <p:cNvSpPr txBox="1">
            <a:spLocks/>
          </p:cNvSpPr>
          <p:nvPr/>
        </p:nvSpPr>
        <p:spPr>
          <a:xfrm>
            <a:off x="6196912" y="872132"/>
            <a:ext cx="2545493" cy="994172"/>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2700" dirty="0">
                <a:solidFill>
                  <a:schemeClr val="bg1"/>
                </a:solidFill>
                <a:latin typeface="Frutiger 65"/>
                <a:cs typeface="Arial" panose="020B0604020202020204" pitchFamily="34" charset="0"/>
              </a:rPr>
              <a:t>Things to </a:t>
            </a:r>
            <a:r>
              <a:rPr lang="en-GB" sz="2700" b="1" dirty="0">
                <a:solidFill>
                  <a:schemeClr val="bg1"/>
                </a:solidFill>
                <a:latin typeface="Frutiger 65"/>
                <a:cs typeface="Arial" panose="020B0604020202020204" pitchFamily="34" charset="0"/>
              </a:rPr>
              <a:t>start</a:t>
            </a:r>
            <a:r>
              <a:rPr lang="en-GB" sz="2700" dirty="0">
                <a:solidFill>
                  <a:schemeClr val="bg1"/>
                </a:solidFill>
                <a:latin typeface="Frutiger 65"/>
                <a:cs typeface="Arial" panose="020B0604020202020204" pitchFamily="34" charset="0"/>
              </a:rPr>
              <a:t> doing</a:t>
            </a:r>
          </a:p>
        </p:txBody>
      </p:sp>
      <p:sp>
        <p:nvSpPr>
          <p:cNvPr id="7" name="Content Placeholder 2"/>
          <p:cNvSpPr txBox="1">
            <a:spLocks/>
          </p:cNvSpPr>
          <p:nvPr/>
        </p:nvSpPr>
        <p:spPr>
          <a:xfrm>
            <a:off x="5999206" y="1887611"/>
            <a:ext cx="2940908" cy="3263504"/>
          </a:xfrm>
          <a:prstGeom prst="rect">
            <a:avLst/>
          </a:prstGeom>
        </p:spPr>
        <p:txBody>
          <a:bodyPr vert="horz" lIns="68580" tIns="34290" rIns="68580" bIns="34290" rtlCol="0">
            <a:normAutofit fontScale="5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dirty="0">
                <a:solidFill>
                  <a:schemeClr val="bg1"/>
                </a:solidFill>
                <a:latin typeface="Frutiger 65"/>
              </a:rPr>
              <a:t>Change the culture around school improvement</a:t>
            </a:r>
          </a:p>
          <a:p>
            <a:r>
              <a:rPr lang="en-GB" dirty="0">
                <a:solidFill>
                  <a:schemeClr val="bg1"/>
                </a:solidFill>
                <a:latin typeface="Frutiger 65"/>
              </a:rPr>
              <a:t>Make self-evaluation for your school and your learners</a:t>
            </a:r>
          </a:p>
          <a:p>
            <a:r>
              <a:rPr lang="en-GB" dirty="0">
                <a:solidFill>
                  <a:schemeClr val="bg1"/>
                </a:solidFill>
                <a:latin typeface="Frutiger 65"/>
              </a:rPr>
              <a:t>Be frank, open and honest</a:t>
            </a:r>
          </a:p>
          <a:p>
            <a:r>
              <a:rPr lang="en-GB" dirty="0">
                <a:solidFill>
                  <a:schemeClr val="bg1"/>
                </a:solidFill>
                <a:latin typeface="Frutiger 65"/>
              </a:rPr>
              <a:t>Allow time for processes</a:t>
            </a:r>
          </a:p>
          <a:p>
            <a:r>
              <a:rPr lang="en-GB" dirty="0">
                <a:solidFill>
                  <a:schemeClr val="bg1"/>
                </a:solidFill>
                <a:latin typeface="Frutiger 65"/>
              </a:rPr>
              <a:t>Attach importance to wider measures to reflect learners’ progress and the school’s journey over time</a:t>
            </a:r>
          </a:p>
          <a:p>
            <a:r>
              <a:rPr lang="en-GB" dirty="0">
                <a:solidFill>
                  <a:schemeClr val="bg1"/>
                </a:solidFill>
                <a:latin typeface="Frutiger 65"/>
              </a:rPr>
              <a:t>Develop a robust and constructive regime of peer review</a:t>
            </a:r>
          </a:p>
          <a:p>
            <a:r>
              <a:rPr lang="en-GB" dirty="0">
                <a:solidFill>
                  <a:schemeClr val="bg1"/>
                </a:solidFill>
                <a:latin typeface="Frutiger 65"/>
              </a:rPr>
              <a:t>Improve continuity between schools (KS2-3)</a:t>
            </a:r>
          </a:p>
        </p:txBody>
      </p:sp>
      <p:pic>
        <p:nvPicPr>
          <p:cNvPr id="8" name="Picture 7"/>
          <p:cNvPicPr/>
          <p:nvPr/>
        </p:nvPicPr>
        <p:blipFill>
          <a:blip r:embed="rId3" cstate="print">
            <a:extLst>
              <a:ext uri="{28A0092B-C50C-407E-A947-70E740481C1C}">
                <a14:useLocalDpi xmlns:a14="http://schemas.microsoft.com/office/drawing/2010/main" val="0"/>
              </a:ext>
            </a:extLst>
          </a:blip>
          <a:stretch>
            <a:fillRect/>
          </a:stretch>
        </p:blipFill>
        <p:spPr>
          <a:xfrm>
            <a:off x="542587" y="143486"/>
            <a:ext cx="2222183" cy="944880"/>
          </a:xfrm>
          <a:prstGeom prst="rect">
            <a:avLst/>
          </a:prstGeom>
        </p:spPr>
      </p:pic>
      <p:pic>
        <p:nvPicPr>
          <p:cNvPr id="9" name="Picture 8"/>
          <p:cNvPicPr/>
          <p:nvPr/>
        </p:nvPicPr>
        <p:blipFill>
          <a:blip r:embed="rId4" cstate="print">
            <a:extLst>
              <a:ext uri="{28A0092B-C50C-407E-A947-70E740481C1C}">
                <a14:useLocalDpi xmlns:a14="http://schemas.microsoft.com/office/drawing/2010/main" val="0"/>
              </a:ext>
            </a:extLst>
          </a:blip>
          <a:stretch>
            <a:fillRect/>
          </a:stretch>
        </p:blipFill>
        <p:spPr>
          <a:xfrm>
            <a:off x="6974328" y="271888"/>
            <a:ext cx="1643063" cy="507206"/>
          </a:xfrm>
          <a:prstGeom prst="rect">
            <a:avLst/>
          </a:prstGeom>
        </p:spPr>
      </p:pic>
    </p:spTree>
    <p:extLst>
      <p:ext uri="{BB962C8B-B14F-4D97-AF65-F5344CB8AC3E}">
        <p14:creationId xmlns:p14="http://schemas.microsoft.com/office/powerpoint/2010/main" val="418241206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4"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2" name="Petryal 1"/>
          <p:cNvSpPr/>
          <p:nvPr/>
        </p:nvSpPr>
        <p:spPr>
          <a:xfrm>
            <a:off x="628656" y="607567"/>
            <a:ext cx="8035120" cy="2749982"/>
          </a:xfrm>
          <a:prstGeom prst="rect">
            <a:avLst/>
          </a:prstGeom>
        </p:spPr>
        <p:txBody>
          <a:bodyPr wrap="square" lIns="64307" tIns="34289" rIns="64307" bIns="34289">
            <a:spAutoFit/>
          </a:bodyPr>
          <a:lstStyle/>
          <a:p>
            <a:pPr algn="ctr">
              <a:lnSpc>
                <a:spcPct val="130000"/>
              </a:lnSpc>
            </a:pPr>
            <a:r>
              <a:rPr lang="en-GB" sz="4600" b="1" dirty="0">
                <a:solidFill>
                  <a:schemeClr val="bg1"/>
                </a:solidFill>
                <a:latin typeface="Frutiger 65" charset="0"/>
                <a:ea typeface="Frutiger 65" charset="0"/>
                <a:cs typeface="Frutiger 65" charset="0"/>
              </a:rPr>
              <a:t>Workshop 2</a:t>
            </a:r>
            <a:r>
              <a:rPr lang="en-GB" sz="4400" b="1" dirty="0">
                <a:solidFill>
                  <a:schemeClr val="bg1"/>
                </a:solidFill>
                <a:latin typeface="Frutiger 65" charset="0"/>
                <a:ea typeface="Frutiger 65" charset="0"/>
                <a:cs typeface="Frutiger 65" charset="0"/>
              </a:rPr>
              <a:t>:</a:t>
            </a:r>
          </a:p>
          <a:p>
            <a:pPr algn="ctr">
              <a:lnSpc>
                <a:spcPct val="130000"/>
              </a:lnSpc>
            </a:pPr>
            <a:r>
              <a:rPr lang="en-GB" sz="4400" b="1" dirty="0">
                <a:solidFill>
                  <a:schemeClr val="bg1"/>
                </a:solidFill>
                <a:latin typeface="Frutiger 65" charset="0"/>
                <a:ea typeface="Frutiger 65" charset="0"/>
                <a:cs typeface="Frutiger 65" charset="0"/>
              </a:rPr>
              <a:t>What are the defining principles of Self-evaluation?</a:t>
            </a:r>
            <a:endParaRPr lang="cy-GB" sz="4400" b="1" dirty="0">
              <a:solidFill>
                <a:schemeClr val="bg1"/>
              </a:solidFill>
              <a:latin typeface="Frutiger 65" charset="0"/>
              <a:ea typeface="Frutiger 65" charset="0"/>
              <a:cs typeface="Frutiger 65" charset="0"/>
            </a:endParaRPr>
          </a:p>
        </p:txBody>
      </p:sp>
      <p:sp>
        <p:nvSpPr>
          <p:cNvPr id="8" name="Blwch Testun 7"/>
          <p:cNvSpPr txBox="1"/>
          <p:nvPr/>
        </p:nvSpPr>
        <p:spPr>
          <a:xfrm>
            <a:off x="222265" y="3631135"/>
            <a:ext cx="8847902" cy="931022"/>
          </a:xfrm>
          <a:prstGeom prst="rect">
            <a:avLst/>
          </a:prstGeom>
          <a:noFill/>
        </p:spPr>
        <p:txBody>
          <a:bodyPr wrap="square" lIns="64307" tIns="34289" rIns="64307" bIns="34289" rtlCol="0">
            <a:spAutoFit/>
          </a:bodyPr>
          <a:lstStyle/>
          <a:p>
            <a:pPr lvl="0" algn="ctr"/>
            <a:r>
              <a:rPr lang="en-GB" sz="2800" b="1" dirty="0" err="1">
                <a:solidFill>
                  <a:schemeClr val="bg1"/>
                </a:solidFill>
                <a:latin typeface="Frutiger 65" charset="0"/>
                <a:ea typeface="Frutiger 65" charset="0"/>
                <a:cs typeface="Frutiger 65" charset="0"/>
              </a:rPr>
              <a:t>Meilyr</a:t>
            </a:r>
            <a:r>
              <a:rPr lang="en-GB" sz="2800" b="1" dirty="0">
                <a:solidFill>
                  <a:schemeClr val="bg1"/>
                </a:solidFill>
                <a:latin typeface="Frutiger 65" charset="0"/>
                <a:ea typeface="Frutiger 65" charset="0"/>
                <a:cs typeface="Frutiger 65" charset="0"/>
              </a:rPr>
              <a:t> Rowlands</a:t>
            </a:r>
            <a:r>
              <a:rPr lang="en-GB" sz="2800" dirty="0">
                <a:solidFill>
                  <a:schemeClr val="bg1"/>
                </a:solidFill>
                <a:latin typeface="Frutiger 65" charset="0"/>
                <a:ea typeface="Frutiger 65" charset="0"/>
                <a:cs typeface="Frutiger 65" charset="0"/>
              </a:rPr>
              <a:t>, </a:t>
            </a:r>
          </a:p>
          <a:p>
            <a:pPr lvl="0" algn="ctr"/>
            <a:r>
              <a:rPr lang="en-GB" sz="2800" dirty="0">
                <a:solidFill>
                  <a:schemeClr val="bg1"/>
                </a:solidFill>
                <a:latin typeface="Frutiger 65" charset="0"/>
                <a:ea typeface="Frutiger 65" charset="0"/>
                <a:cs typeface="Frutiger 65" charset="0"/>
              </a:rPr>
              <a:t>Her Majesty’s Chief Inspector, </a:t>
            </a:r>
            <a:r>
              <a:rPr lang="en-GB" sz="2800" dirty="0" err="1">
                <a:solidFill>
                  <a:schemeClr val="bg1"/>
                </a:solidFill>
                <a:latin typeface="Frutiger 65" charset="0"/>
                <a:ea typeface="Frutiger 65" charset="0"/>
                <a:cs typeface="Frutiger 65" charset="0"/>
              </a:rPr>
              <a:t>Estyn</a:t>
            </a:r>
            <a:endParaRPr lang="en-GB" sz="2800" dirty="0">
              <a:solidFill>
                <a:schemeClr val="bg1"/>
              </a:solidFill>
              <a:latin typeface="Frutiger 65" charset="0"/>
              <a:ea typeface="Frutiger 65" charset="0"/>
              <a:cs typeface="Frutiger 65" charset="0"/>
            </a:endParaRPr>
          </a:p>
        </p:txBody>
      </p:sp>
      <p:sp>
        <p:nvSpPr>
          <p:cNvPr id="10" name="Blwch Testun 9"/>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11" name="Blwch Testun 10"/>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cxnSp>
        <p:nvCxnSpPr>
          <p:cNvPr id="12" name="Cysylltydd Syth 11"/>
          <p:cNvCxnSpPr/>
          <p:nvPr/>
        </p:nvCxnSpPr>
        <p:spPr>
          <a:xfrm>
            <a:off x="450885" y="3464392"/>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12580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9" y="2075690"/>
            <a:ext cx="8412480" cy="776480"/>
          </a:xfrm>
        </p:spPr>
        <p:txBody>
          <a:bodyPr>
            <a:noAutofit/>
          </a:bodyPr>
          <a:lstStyle/>
          <a:p>
            <a:r>
              <a:rPr lang="en-GB" sz="3000" b="1" dirty="0">
                <a:solidFill>
                  <a:schemeClr val="bg1"/>
                </a:solidFill>
                <a:latin typeface="Frutiger 65"/>
                <a:cs typeface="Arial" panose="020B0604020202020204" pitchFamily="34" charset="0"/>
              </a:rPr>
              <a:t>Activity 2:  </a:t>
            </a:r>
            <a:br>
              <a:rPr lang="en-GB" sz="3000" b="1" dirty="0">
                <a:solidFill>
                  <a:schemeClr val="bg1"/>
                </a:solidFill>
                <a:latin typeface="Frutiger 65"/>
                <a:cs typeface="Arial" panose="020B0604020202020204" pitchFamily="34" charset="0"/>
              </a:rPr>
            </a:br>
            <a:r>
              <a:rPr lang="en-GB" sz="3000" b="1" dirty="0">
                <a:solidFill>
                  <a:schemeClr val="bg1"/>
                </a:solidFill>
                <a:latin typeface="Frutiger 65"/>
                <a:cs typeface="Arial" panose="020B0604020202020204" pitchFamily="34" charset="0"/>
              </a:rPr>
              <a:t>Principles to guide the creation of the national self-evaluation and improvement toolkit.</a:t>
            </a:r>
            <a:endParaRPr lang="en-GB" sz="3000" dirty="0">
              <a:solidFill>
                <a:schemeClr val="bg1"/>
              </a:solidFill>
              <a:latin typeface="Frutiger 65"/>
              <a:cs typeface="Arial" panose="020B0604020202020204" pitchFamily="34" charset="0"/>
            </a:endParaRPr>
          </a:p>
        </p:txBody>
      </p:sp>
      <p:pic>
        <p:nvPicPr>
          <p:cNvPr id="3" name="Picture 2"/>
          <p:cNvPicPr/>
          <p:nvPr/>
        </p:nvPicPr>
        <p:blipFill>
          <a:blip r:embed="rId3" cstate="print">
            <a:extLst>
              <a:ext uri="{28A0092B-C50C-407E-A947-70E740481C1C}">
                <a14:useLocalDpi xmlns:a14="http://schemas.microsoft.com/office/drawing/2010/main" val="0"/>
              </a:ext>
            </a:extLst>
          </a:blip>
          <a:stretch>
            <a:fillRect/>
          </a:stretch>
        </p:blipFill>
        <p:spPr>
          <a:xfrm>
            <a:off x="542587" y="143486"/>
            <a:ext cx="2222183" cy="944880"/>
          </a:xfrm>
          <a:prstGeom prst="rect">
            <a:avLst/>
          </a:prstGeom>
        </p:spPr>
      </p:pic>
      <p:pic>
        <p:nvPicPr>
          <p:cNvPr id="4" name="Picture 3"/>
          <p:cNvPicPr/>
          <p:nvPr/>
        </p:nvPicPr>
        <p:blipFill>
          <a:blip r:embed="rId4" cstate="print">
            <a:extLst>
              <a:ext uri="{28A0092B-C50C-407E-A947-70E740481C1C}">
                <a14:useLocalDpi xmlns:a14="http://schemas.microsoft.com/office/drawing/2010/main" val="0"/>
              </a:ext>
            </a:extLst>
          </a:blip>
          <a:stretch>
            <a:fillRect/>
          </a:stretch>
        </p:blipFill>
        <p:spPr>
          <a:xfrm>
            <a:off x="6974328" y="271888"/>
            <a:ext cx="1643063" cy="507206"/>
          </a:xfrm>
          <a:prstGeom prst="rect">
            <a:avLst/>
          </a:prstGeom>
        </p:spPr>
      </p:pic>
    </p:spTree>
    <p:extLst>
      <p:ext uri="{BB962C8B-B14F-4D97-AF65-F5344CB8AC3E}">
        <p14:creationId xmlns:p14="http://schemas.microsoft.com/office/powerpoint/2010/main" val="838267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8D7940B-D803-4008-9914-858F04739FEB}"/>
              </a:ext>
            </a:extLst>
          </p:cNvPr>
          <p:cNvSpPr>
            <a:spLocks noGrp="1"/>
          </p:cNvSpPr>
          <p:nvPr>
            <p:ph idx="1"/>
          </p:nvPr>
        </p:nvSpPr>
        <p:spPr>
          <a:xfrm>
            <a:off x="457200" y="2085977"/>
            <a:ext cx="8229600" cy="2905269"/>
          </a:xfrm>
        </p:spPr>
        <p:txBody>
          <a:bodyPr>
            <a:normAutofit/>
          </a:bodyPr>
          <a:lstStyle/>
          <a:p>
            <a:pPr marL="82294" indent="0">
              <a:buNone/>
            </a:pPr>
            <a:r>
              <a:rPr lang="en-US" sz="1800" i="1" dirty="0">
                <a:solidFill>
                  <a:schemeClr val="bg1"/>
                </a:solidFill>
                <a:latin typeface="Frutiger 65"/>
                <a:cs typeface="Calibri" panose="020F0502020204030204" pitchFamily="34" charset="0"/>
              </a:rPr>
              <a:t>‘Given a set of criteria ….a policy or program is said to be </a:t>
            </a:r>
            <a:r>
              <a:rPr lang="en-US" sz="1800" b="1" i="1" dirty="0">
                <a:solidFill>
                  <a:schemeClr val="bg1"/>
                </a:solidFill>
                <a:latin typeface="Frutiger 65"/>
                <a:cs typeface="Calibri" panose="020F0502020204030204" pitchFamily="34" charset="0"/>
              </a:rPr>
              <a:t>systemically valid </a:t>
            </a:r>
            <a:r>
              <a:rPr lang="en-US" sz="1800" i="1" dirty="0">
                <a:solidFill>
                  <a:schemeClr val="bg1"/>
                </a:solidFill>
                <a:latin typeface="Frutiger 65"/>
                <a:cs typeface="Calibri" panose="020F0502020204030204" pitchFamily="34" charset="0"/>
              </a:rPr>
              <a:t>if it results in improvements in one or more valued criteria, </a:t>
            </a:r>
            <a:r>
              <a:rPr lang="en-US" sz="1800" i="1" u="sng" dirty="0">
                <a:solidFill>
                  <a:schemeClr val="bg1"/>
                </a:solidFill>
                <a:latin typeface="Frutiger 65"/>
                <a:cs typeface="Calibri" panose="020F0502020204030204" pitchFamily="34" charset="0"/>
              </a:rPr>
              <a:t>but</a:t>
            </a:r>
            <a:r>
              <a:rPr lang="en-US" sz="1800" i="1" dirty="0">
                <a:solidFill>
                  <a:schemeClr val="bg1"/>
                </a:solidFill>
                <a:latin typeface="Frutiger 65"/>
                <a:cs typeface="Calibri" panose="020F0502020204030204" pitchFamily="34" charset="0"/>
              </a:rPr>
              <a:t> without causing significant deterioration in other valued criteria’</a:t>
            </a:r>
            <a:r>
              <a:rPr lang="en-US" sz="1800" dirty="0">
                <a:solidFill>
                  <a:schemeClr val="bg1"/>
                </a:solidFill>
                <a:latin typeface="Frutiger 65"/>
                <a:cs typeface="Calibri" panose="020F0502020204030204" pitchFamily="34" charset="0"/>
              </a:rPr>
              <a:t>.  </a:t>
            </a:r>
          </a:p>
          <a:p>
            <a:endParaRPr lang="en-US" sz="1800" dirty="0">
              <a:solidFill>
                <a:schemeClr val="bg1"/>
              </a:solidFill>
              <a:latin typeface="Frutiger 65"/>
              <a:cs typeface="Calibri" panose="020F0502020204030204" pitchFamily="34" charset="0"/>
            </a:endParaRPr>
          </a:p>
          <a:p>
            <a:endParaRPr lang="en-US" sz="1800" dirty="0">
              <a:solidFill>
                <a:schemeClr val="bg1"/>
              </a:solidFill>
              <a:latin typeface="Frutiger 65"/>
              <a:cs typeface="Calibri" panose="020F0502020204030204" pitchFamily="34" charset="0"/>
            </a:endParaRPr>
          </a:p>
          <a:p>
            <a:pPr marL="82294" indent="0">
              <a:buNone/>
            </a:pPr>
            <a:r>
              <a:rPr lang="en-US" sz="1800" dirty="0">
                <a:solidFill>
                  <a:schemeClr val="bg1"/>
                </a:solidFill>
                <a:latin typeface="Frutiger 65"/>
                <a:cs typeface="Calibri" panose="020F0502020204030204" pitchFamily="34" charset="0"/>
              </a:rPr>
              <a:t>							(Braun &amp; </a:t>
            </a:r>
            <a:r>
              <a:rPr lang="en-US" sz="1800" dirty="0" err="1">
                <a:solidFill>
                  <a:schemeClr val="bg1"/>
                </a:solidFill>
                <a:latin typeface="Frutiger 65"/>
                <a:cs typeface="Calibri" panose="020F0502020204030204" pitchFamily="34" charset="0"/>
              </a:rPr>
              <a:t>Kanjee</a:t>
            </a:r>
            <a:r>
              <a:rPr lang="en-US" sz="1800" dirty="0">
                <a:solidFill>
                  <a:schemeClr val="bg1"/>
                </a:solidFill>
                <a:latin typeface="Frutiger 65"/>
                <a:cs typeface="Calibri" panose="020F0502020204030204" pitchFamily="34" charset="0"/>
              </a:rPr>
              <a:t>, 2006)</a:t>
            </a:r>
            <a:endParaRPr lang="en-GB" sz="1800" dirty="0">
              <a:solidFill>
                <a:schemeClr val="bg1"/>
              </a:solidFill>
              <a:latin typeface="Frutiger 65"/>
              <a:cs typeface="Calibri" panose="020F0502020204030204" pitchFamily="34" charset="0"/>
            </a:endParaRPr>
          </a:p>
        </p:txBody>
      </p:sp>
      <p:sp>
        <p:nvSpPr>
          <p:cNvPr id="3" name="Title 2">
            <a:extLst>
              <a:ext uri="{FF2B5EF4-FFF2-40B4-BE49-F238E27FC236}">
                <a16:creationId xmlns:a16="http://schemas.microsoft.com/office/drawing/2014/main" id="{D5BD9FDB-56ED-457E-83FE-D3F7F8A06656}"/>
              </a:ext>
            </a:extLst>
          </p:cNvPr>
          <p:cNvSpPr>
            <a:spLocks noGrp="1"/>
          </p:cNvSpPr>
          <p:nvPr>
            <p:ph type="title"/>
          </p:nvPr>
        </p:nvSpPr>
        <p:spPr/>
        <p:txBody>
          <a:bodyPr>
            <a:noAutofit/>
          </a:bodyPr>
          <a:lstStyle/>
          <a:p>
            <a:r>
              <a:rPr lang="en-GB" sz="2700" b="1" dirty="0">
                <a:solidFill>
                  <a:schemeClr val="bg1"/>
                </a:solidFill>
                <a:latin typeface="Frutiger 65"/>
                <a:cs typeface="Calibri" panose="020F0502020204030204" pitchFamily="34" charset="0"/>
              </a:rPr>
              <a:t>The importance of thinking about overall consequences -the whole eco-system</a:t>
            </a:r>
          </a:p>
        </p:txBody>
      </p:sp>
    </p:spTree>
    <p:extLst>
      <p:ext uri="{BB962C8B-B14F-4D97-AF65-F5344CB8AC3E}">
        <p14:creationId xmlns:p14="http://schemas.microsoft.com/office/powerpoint/2010/main" val="210292599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130" y="1053671"/>
            <a:ext cx="8865870" cy="776480"/>
          </a:xfrm>
        </p:spPr>
        <p:txBody>
          <a:bodyPr>
            <a:noAutofit/>
          </a:bodyPr>
          <a:lstStyle/>
          <a:p>
            <a:r>
              <a:rPr lang="en-GB" sz="2400" b="1" dirty="0">
                <a:solidFill>
                  <a:schemeClr val="bg1"/>
                </a:solidFill>
                <a:latin typeface="Frutiger 65"/>
                <a:cs typeface="Calibri" panose="020F0502020204030204" pitchFamily="34" charset="0"/>
              </a:rPr>
              <a:t>Principles to guide the creation of the national self-evaluation and improvement toolkit. </a:t>
            </a:r>
            <a:endParaRPr lang="en-GB" sz="2400" dirty="0">
              <a:solidFill>
                <a:schemeClr val="bg1"/>
              </a:solidFill>
              <a:latin typeface="Frutiger 65"/>
              <a:cs typeface="Calibri" panose="020F0502020204030204" pitchFamily="34" charset="0"/>
            </a:endParaRPr>
          </a:p>
        </p:txBody>
      </p:sp>
      <p:sp>
        <p:nvSpPr>
          <p:cNvPr id="3" name="Content Placeholder 2"/>
          <p:cNvSpPr>
            <a:spLocks noGrp="1"/>
          </p:cNvSpPr>
          <p:nvPr>
            <p:ph idx="1"/>
          </p:nvPr>
        </p:nvSpPr>
        <p:spPr>
          <a:xfrm>
            <a:off x="304591" y="1836427"/>
            <a:ext cx="7886700" cy="3263504"/>
          </a:xfrm>
        </p:spPr>
        <p:txBody>
          <a:bodyPr>
            <a:normAutofit/>
          </a:bodyPr>
          <a:lstStyle/>
          <a:p>
            <a:pPr marL="0" indent="0">
              <a:buNone/>
            </a:pPr>
            <a:r>
              <a:rPr lang="en-GB" b="1" dirty="0">
                <a:solidFill>
                  <a:schemeClr val="bg1"/>
                </a:solidFill>
                <a:latin typeface="Frutiger 65"/>
                <a:cs typeface="Calibri" panose="020F0502020204030204" pitchFamily="34" charset="0"/>
              </a:rPr>
              <a:t>The toolkit should:</a:t>
            </a:r>
          </a:p>
          <a:p>
            <a:pPr>
              <a:spcBef>
                <a:spcPts val="0"/>
              </a:spcBef>
            </a:pPr>
            <a:r>
              <a:rPr lang="en-GB" dirty="0">
                <a:solidFill>
                  <a:schemeClr val="bg1"/>
                </a:solidFill>
                <a:latin typeface="Frutiger 65"/>
                <a:cs typeface="Calibri" panose="020F0502020204030204" pitchFamily="34" charset="0"/>
              </a:rPr>
              <a:t>Focus on achieving the best for all pupils</a:t>
            </a:r>
          </a:p>
          <a:p>
            <a:pPr>
              <a:spcBef>
                <a:spcPts val="0"/>
              </a:spcBef>
            </a:pPr>
            <a:r>
              <a:rPr lang="en-GB" dirty="0">
                <a:solidFill>
                  <a:schemeClr val="bg1"/>
                </a:solidFill>
                <a:latin typeface="Frutiger 65"/>
                <a:cs typeface="Calibri" panose="020F0502020204030204" pitchFamily="34" charset="0"/>
              </a:rPr>
              <a:t>Enable learners to achieve the four curriculum purposes</a:t>
            </a:r>
          </a:p>
          <a:p>
            <a:pPr>
              <a:spcBef>
                <a:spcPts val="0"/>
              </a:spcBef>
            </a:pPr>
            <a:r>
              <a:rPr lang="en-GB" dirty="0">
                <a:solidFill>
                  <a:schemeClr val="bg1"/>
                </a:solidFill>
                <a:latin typeface="Frutiger 65"/>
                <a:cs typeface="Calibri" panose="020F0502020204030204" pitchFamily="34" charset="0"/>
              </a:rPr>
              <a:t>Promote self-evaluation for learning and improvement</a:t>
            </a:r>
          </a:p>
          <a:p>
            <a:pPr>
              <a:spcBef>
                <a:spcPts val="0"/>
              </a:spcBef>
            </a:pPr>
            <a:r>
              <a:rPr lang="en-GB" dirty="0">
                <a:solidFill>
                  <a:schemeClr val="bg1"/>
                </a:solidFill>
                <a:latin typeface="Frutiger 65"/>
                <a:cs typeface="Calibri" panose="020F0502020204030204" pitchFamily="34" charset="0"/>
              </a:rPr>
              <a:t>Meet the needs of each school’s context</a:t>
            </a:r>
          </a:p>
          <a:p>
            <a:pPr>
              <a:spcBef>
                <a:spcPts val="0"/>
              </a:spcBef>
            </a:pPr>
            <a:r>
              <a:rPr lang="en-GB" dirty="0">
                <a:solidFill>
                  <a:schemeClr val="bg1"/>
                </a:solidFill>
                <a:latin typeface="Frutiger 65"/>
                <a:cs typeface="Calibri" panose="020F0502020204030204" pitchFamily="34" charset="0"/>
              </a:rPr>
              <a:t>Value all aspects of a school’s work </a:t>
            </a:r>
          </a:p>
          <a:p>
            <a:pPr>
              <a:spcBef>
                <a:spcPts val="0"/>
              </a:spcBef>
            </a:pPr>
            <a:r>
              <a:rPr lang="en-GB" dirty="0">
                <a:solidFill>
                  <a:schemeClr val="bg1"/>
                </a:solidFill>
                <a:latin typeface="Frutiger 65"/>
                <a:cs typeface="Calibri" panose="020F0502020204030204" pitchFamily="34" charset="0"/>
              </a:rPr>
              <a:t>Connect the work of all organisations</a:t>
            </a:r>
          </a:p>
          <a:p>
            <a:pPr>
              <a:spcBef>
                <a:spcPts val="0"/>
              </a:spcBef>
            </a:pPr>
            <a:r>
              <a:rPr lang="en-GB" dirty="0">
                <a:solidFill>
                  <a:schemeClr val="bg1"/>
                </a:solidFill>
                <a:latin typeface="Frutiger 65"/>
                <a:cs typeface="Calibri" panose="020F0502020204030204" pitchFamily="34" charset="0"/>
              </a:rPr>
              <a:t>Support sustainable, manageable and ongoing improvement</a:t>
            </a:r>
          </a:p>
          <a:p>
            <a:pPr>
              <a:spcBef>
                <a:spcPts val="0"/>
              </a:spcBef>
            </a:pPr>
            <a:r>
              <a:rPr lang="en-GB" dirty="0">
                <a:solidFill>
                  <a:schemeClr val="bg1"/>
                </a:solidFill>
                <a:latin typeface="Frutiger 65"/>
                <a:cs typeface="Calibri" panose="020F0502020204030204" pitchFamily="34" charset="0"/>
              </a:rPr>
              <a:t>Encourage honesty and transparency </a:t>
            </a:r>
          </a:p>
          <a:p>
            <a:pPr>
              <a:spcBef>
                <a:spcPts val="0"/>
              </a:spcBef>
            </a:pPr>
            <a:r>
              <a:rPr lang="en-GB" dirty="0">
                <a:solidFill>
                  <a:schemeClr val="bg1"/>
                </a:solidFill>
                <a:latin typeface="Frutiger 65"/>
                <a:cs typeface="Calibri" panose="020F0502020204030204" pitchFamily="34" charset="0"/>
              </a:rPr>
              <a:t>Support professional learning</a:t>
            </a:r>
          </a:p>
          <a:p>
            <a:pPr>
              <a:spcBef>
                <a:spcPts val="0"/>
              </a:spcBef>
            </a:pPr>
            <a:r>
              <a:rPr lang="en-GB" dirty="0">
                <a:solidFill>
                  <a:schemeClr val="bg1"/>
                </a:solidFill>
                <a:latin typeface="Frutiger 65"/>
                <a:cs typeface="Calibri" panose="020F0502020204030204" pitchFamily="34" charset="0"/>
              </a:rPr>
              <a:t>Belong to the profession</a:t>
            </a:r>
          </a:p>
          <a:p>
            <a:pPr marL="0" indent="0">
              <a:buNone/>
            </a:pPr>
            <a:endParaRPr lang="en-GB" dirty="0">
              <a:solidFill>
                <a:schemeClr val="bg1"/>
              </a:solidFill>
              <a:latin typeface="Frutiger 65"/>
            </a:endParaRP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542587" y="143486"/>
            <a:ext cx="2222183" cy="944880"/>
          </a:xfrm>
          <a:prstGeom prst="rect">
            <a:avLst/>
          </a:prstGeom>
        </p:spPr>
      </p:pic>
      <p:pic>
        <p:nvPicPr>
          <p:cNvPr id="5" name="Picture 4"/>
          <p:cNvPicPr/>
          <p:nvPr/>
        </p:nvPicPr>
        <p:blipFill>
          <a:blip r:embed="rId4" cstate="print">
            <a:extLst>
              <a:ext uri="{28A0092B-C50C-407E-A947-70E740481C1C}">
                <a14:useLocalDpi xmlns:a14="http://schemas.microsoft.com/office/drawing/2010/main" val="0"/>
              </a:ext>
            </a:extLst>
          </a:blip>
          <a:stretch>
            <a:fillRect/>
          </a:stretch>
        </p:blipFill>
        <p:spPr>
          <a:xfrm>
            <a:off x="6974328" y="271888"/>
            <a:ext cx="1643063" cy="507206"/>
          </a:xfrm>
          <a:prstGeom prst="rect">
            <a:avLst/>
          </a:prstGeom>
        </p:spPr>
      </p:pic>
    </p:spTree>
    <p:extLst>
      <p:ext uri="{BB962C8B-B14F-4D97-AF65-F5344CB8AC3E}">
        <p14:creationId xmlns:p14="http://schemas.microsoft.com/office/powerpoint/2010/main" val="278864105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nvSpPr>
        <p:spPr>
          <a:xfrm>
            <a:off x="-114300" y="1109065"/>
            <a:ext cx="9258300" cy="857250"/>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2700" b="1" dirty="0">
                <a:solidFill>
                  <a:schemeClr val="bg1"/>
                </a:solidFill>
                <a:latin typeface="Frutiger 65"/>
                <a:cs typeface="Calibri" panose="020F0502020204030204" pitchFamily="34" charset="0"/>
              </a:rPr>
              <a:t>How to develop a national school self-evaluation and improvement toolkit?</a:t>
            </a:r>
          </a:p>
        </p:txBody>
      </p:sp>
      <p:sp>
        <p:nvSpPr>
          <p:cNvPr id="7" name="Content Placeholder 2"/>
          <p:cNvSpPr>
            <a:spLocks noGrp="1"/>
          </p:cNvSpPr>
          <p:nvPr/>
        </p:nvSpPr>
        <p:spPr>
          <a:xfrm>
            <a:off x="1096505" y="2069737"/>
            <a:ext cx="6836690" cy="2752090"/>
          </a:xfrm>
          <a:prstGeom prst="rect">
            <a:avLst/>
          </a:prstGeom>
        </p:spPr>
        <p:txBody>
          <a:bodyPr vert="horz" lIns="68580" tIns="34290" rIns="68580" bIns="3429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0"/>
              </a:spcBef>
            </a:pPr>
            <a:r>
              <a:rPr lang="en-US" sz="2700" dirty="0">
                <a:solidFill>
                  <a:schemeClr val="bg1"/>
                </a:solidFill>
                <a:latin typeface="Frutiger 65"/>
                <a:cs typeface="Calibri" panose="020F0502020204030204" pitchFamily="34" charset="0"/>
              </a:rPr>
              <a:t>Start: March 2018</a:t>
            </a:r>
          </a:p>
          <a:p>
            <a:pPr>
              <a:spcBef>
                <a:spcPts val="0"/>
              </a:spcBef>
            </a:pPr>
            <a:r>
              <a:rPr lang="en-US" sz="2700" dirty="0">
                <a:solidFill>
                  <a:schemeClr val="bg1"/>
                </a:solidFill>
                <a:latin typeface="Frutiger 65"/>
                <a:cs typeface="Calibri" panose="020F0502020204030204" pitchFamily="34" charset="0"/>
              </a:rPr>
              <a:t>Broad co-construction approach</a:t>
            </a:r>
          </a:p>
          <a:p>
            <a:pPr marL="342900" lvl="1" indent="0">
              <a:spcBef>
                <a:spcPts val="0"/>
              </a:spcBef>
              <a:buNone/>
            </a:pPr>
            <a:r>
              <a:rPr lang="en-US" sz="2700" dirty="0">
                <a:solidFill>
                  <a:schemeClr val="bg1"/>
                </a:solidFill>
                <a:latin typeface="Frutiger 65"/>
                <a:cs typeface="Calibri" panose="020F0502020204030204" pitchFamily="34" charset="0"/>
              </a:rPr>
              <a:t>- Stakeholder / Working group</a:t>
            </a:r>
          </a:p>
          <a:p>
            <a:pPr marL="342900" lvl="1" indent="0">
              <a:spcBef>
                <a:spcPts val="0"/>
              </a:spcBef>
              <a:buNone/>
            </a:pPr>
            <a:r>
              <a:rPr lang="en-US" sz="2700" dirty="0">
                <a:solidFill>
                  <a:schemeClr val="bg1"/>
                </a:solidFill>
                <a:latin typeface="Frutiger 65"/>
                <a:cs typeface="Calibri" panose="020F0502020204030204" pitchFamily="34" charset="0"/>
              </a:rPr>
              <a:t>- Consultation during various events </a:t>
            </a:r>
          </a:p>
          <a:p>
            <a:pPr marL="342900" lvl="1" indent="0">
              <a:spcBef>
                <a:spcPts val="0"/>
              </a:spcBef>
              <a:buNone/>
            </a:pPr>
            <a:r>
              <a:rPr lang="en-US" sz="2700" dirty="0">
                <a:solidFill>
                  <a:schemeClr val="bg1"/>
                </a:solidFill>
                <a:latin typeface="Frutiger 65"/>
                <a:cs typeface="Calibri" panose="020F0502020204030204" pitchFamily="34" charset="0"/>
              </a:rPr>
              <a:t>- Facilitated by </a:t>
            </a:r>
            <a:r>
              <a:rPr lang="en-US" sz="2700" dirty="0" err="1">
                <a:solidFill>
                  <a:schemeClr val="bg1"/>
                </a:solidFill>
                <a:latin typeface="Frutiger 65"/>
                <a:cs typeface="Calibri" panose="020F0502020204030204" pitchFamily="34" charset="0"/>
              </a:rPr>
              <a:t>Estyn</a:t>
            </a:r>
            <a:r>
              <a:rPr lang="en-US" sz="2700" dirty="0">
                <a:solidFill>
                  <a:schemeClr val="bg1"/>
                </a:solidFill>
                <a:latin typeface="Frutiger 65"/>
                <a:cs typeface="Calibri" panose="020F0502020204030204" pitchFamily="34" charset="0"/>
              </a:rPr>
              <a:t> and OECD</a:t>
            </a:r>
            <a:endParaRPr lang="en-US" sz="2700" dirty="0">
              <a:solidFill>
                <a:schemeClr val="bg1"/>
              </a:solidFill>
              <a:latin typeface="Frutiger 65"/>
            </a:endParaRPr>
          </a:p>
          <a:p>
            <a:pPr>
              <a:spcBef>
                <a:spcPts val="0"/>
              </a:spcBef>
            </a:pPr>
            <a:r>
              <a:rPr lang="en-US" sz="2700" dirty="0">
                <a:solidFill>
                  <a:schemeClr val="bg1"/>
                </a:solidFill>
                <a:latin typeface="Frutiger 65"/>
                <a:cs typeface="Calibri" panose="020F0502020204030204" pitchFamily="34" charset="0"/>
              </a:rPr>
              <a:t>Piloting </a:t>
            </a:r>
            <a:r>
              <a:rPr lang="en-US" sz="2700" b="1" dirty="0">
                <a:solidFill>
                  <a:schemeClr val="bg1"/>
                </a:solidFill>
                <a:latin typeface="Frutiger 65"/>
                <a:cs typeface="Calibri" panose="020F0502020204030204" pitchFamily="34" charset="0"/>
              </a:rPr>
              <a:t>to start in</a:t>
            </a:r>
            <a:r>
              <a:rPr lang="en-US" sz="2700" dirty="0">
                <a:solidFill>
                  <a:schemeClr val="bg1"/>
                </a:solidFill>
                <a:latin typeface="Frutiger 65"/>
                <a:cs typeface="Calibri" panose="020F0502020204030204" pitchFamily="34" charset="0"/>
              </a:rPr>
              <a:t> </a:t>
            </a:r>
            <a:r>
              <a:rPr lang="en-US" sz="2700" b="1" dirty="0">
                <a:solidFill>
                  <a:schemeClr val="bg1"/>
                </a:solidFill>
                <a:latin typeface="Frutiger 65"/>
                <a:cs typeface="Calibri" panose="020F0502020204030204" pitchFamily="34" charset="0"/>
              </a:rPr>
              <a:t>Autumn</a:t>
            </a:r>
            <a:r>
              <a:rPr lang="en-US" sz="2700" dirty="0">
                <a:solidFill>
                  <a:schemeClr val="bg1"/>
                </a:solidFill>
                <a:latin typeface="Frutiger 65"/>
                <a:cs typeface="Calibri" panose="020F0502020204030204" pitchFamily="34" charset="0"/>
              </a:rPr>
              <a:t> 2018</a:t>
            </a:r>
          </a:p>
        </p:txBody>
      </p:sp>
      <p:pic>
        <p:nvPicPr>
          <p:cNvPr id="4" name="Picture 3"/>
          <p:cNvPicPr/>
          <p:nvPr/>
        </p:nvPicPr>
        <p:blipFill>
          <a:blip r:embed="rId3" cstate="print">
            <a:extLst>
              <a:ext uri="{28A0092B-C50C-407E-A947-70E740481C1C}">
                <a14:useLocalDpi xmlns:a14="http://schemas.microsoft.com/office/drawing/2010/main" val="0"/>
              </a:ext>
            </a:extLst>
          </a:blip>
          <a:stretch>
            <a:fillRect/>
          </a:stretch>
        </p:blipFill>
        <p:spPr>
          <a:xfrm>
            <a:off x="542587" y="143486"/>
            <a:ext cx="2222183" cy="944880"/>
          </a:xfrm>
          <a:prstGeom prst="rect">
            <a:avLst/>
          </a:prstGeom>
        </p:spPr>
      </p:pic>
      <p:pic>
        <p:nvPicPr>
          <p:cNvPr id="5" name="Picture 4"/>
          <p:cNvPicPr/>
          <p:nvPr/>
        </p:nvPicPr>
        <p:blipFill>
          <a:blip r:embed="rId4" cstate="print">
            <a:extLst>
              <a:ext uri="{28A0092B-C50C-407E-A947-70E740481C1C}">
                <a14:useLocalDpi xmlns:a14="http://schemas.microsoft.com/office/drawing/2010/main" val="0"/>
              </a:ext>
            </a:extLst>
          </a:blip>
          <a:stretch>
            <a:fillRect/>
          </a:stretch>
        </p:blipFill>
        <p:spPr>
          <a:xfrm>
            <a:off x="6974328" y="271888"/>
            <a:ext cx="1643063" cy="507206"/>
          </a:xfrm>
          <a:prstGeom prst="rect">
            <a:avLst/>
          </a:prstGeom>
        </p:spPr>
      </p:pic>
    </p:spTree>
    <p:extLst>
      <p:ext uri="{BB962C8B-B14F-4D97-AF65-F5344CB8AC3E}">
        <p14:creationId xmlns:p14="http://schemas.microsoft.com/office/powerpoint/2010/main" val="326514919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2" name="Petryal 1"/>
          <p:cNvSpPr/>
          <p:nvPr/>
        </p:nvSpPr>
        <p:spPr>
          <a:xfrm>
            <a:off x="725536" y="987047"/>
            <a:ext cx="7646513" cy="1775997"/>
          </a:xfrm>
          <a:prstGeom prst="rect">
            <a:avLst/>
          </a:prstGeom>
        </p:spPr>
        <p:txBody>
          <a:bodyPr wrap="square" lIns="64307" tIns="34289" rIns="64307" bIns="34289">
            <a:spAutoFit/>
          </a:bodyPr>
          <a:lstStyle/>
          <a:p>
            <a:pPr algn="ctr">
              <a:lnSpc>
                <a:spcPct val="130000"/>
              </a:lnSpc>
            </a:pPr>
            <a:r>
              <a:rPr lang="en-GB" sz="4500" b="1" dirty="0">
                <a:solidFill>
                  <a:schemeClr val="bg1"/>
                </a:solidFill>
                <a:latin typeface="Frutiger 65" charset="0"/>
                <a:ea typeface="Frutiger 65" charset="0"/>
                <a:cs typeface="Frutiger 65" charset="0"/>
              </a:rPr>
              <a:t>Peer Review and Evaluation Indicators</a:t>
            </a:r>
            <a:endParaRPr lang="cy-GB" sz="4500" b="1" dirty="0">
              <a:solidFill>
                <a:schemeClr val="bg1"/>
              </a:solidFill>
              <a:latin typeface="Frutiger 65" charset="0"/>
              <a:ea typeface="Frutiger 65" charset="0"/>
              <a:cs typeface="Frutiger 65" charset="0"/>
            </a:endParaRPr>
          </a:p>
        </p:txBody>
      </p:sp>
      <p:sp>
        <p:nvSpPr>
          <p:cNvPr id="8" name="Blwch Testun 7"/>
          <p:cNvSpPr txBox="1"/>
          <p:nvPr/>
        </p:nvSpPr>
        <p:spPr>
          <a:xfrm>
            <a:off x="628762" y="3090420"/>
            <a:ext cx="7743287" cy="931022"/>
          </a:xfrm>
          <a:prstGeom prst="rect">
            <a:avLst/>
          </a:prstGeom>
          <a:noFill/>
        </p:spPr>
        <p:txBody>
          <a:bodyPr wrap="square" lIns="64307" tIns="34289" rIns="64307" bIns="34289" rtlCol="0">
            <a:spAutoFit/>
          </a:bodyPr>
          <a:lstStyle/>
          <a:p>
            <a:pPr lvl="0" algn="ctr"/>
            <a:r>
              <a:rPr lang="en-GB" sz="2800" b="1" dirty="0">
                <a:solidFill>
                  <a:schemeClr val="bg1"/>
                </a:solidFill>
                <a:latin typeface="Frutiger 65" charset="0"/>
                <a:ea typeface="Frutiger 65" charset="0"/>
                <a:cs typeface="Frutiger 65" charset="0"/>
              </a:rPr>
              <a:t>Marc </a:t>
            </a:r>
            <a:r>
              <a:rPr lang="en-GB" sz="2800" b="1" dirty="0" err="1">
                <a:solidFill>
                  <a:schemeClr val="bg1"/>
                </a:solidFill>
                <a:latin typeface="Frutiger 65" charset="0"/>
                <a:ea typeface="Frutiger 65" charset="0"/>
                <a:cs typeface="Frutiger 65" charset="0"/>
              </a:rPr>
              <a:t>Berw</a:t>
            </a:r>
            <a:r>
              <a:rPr lang="en-GB" sz="2800" b="1" dirty="0">
                <a:solidFill>
                  <a:schemeClr val="bg1"/>
                </a:solidFill>
                <a:latin typeface="Frutiger 65" charset="0"/>
                <a:ea typeface="Frutiger 65" charset="0"/>
                <a:cs typeface="Frutiger 65" charset="0"/>
              </a:rPr>
              <a:t> Hughes</a:t>
            </a:r>
          </a:p>
          <a:p>
            <a:pPr lvl="0" algn="ctr"/>
            <a:r>
              <a:rPr lang="en-GB" sz="2800" dirty="0" err="1">
                <a:solidFill>
                  <a:schemeClr val="bg1"/>
                </a:solidFill>
                <a:latin typeface="Frutiger 65" charset="0"/>
                <a:ea typeface="Frutiger 65" charset="0"/>
                <a:cs typeface="Frutiger 65" charset="0"/>
              </a:rPr>
              <a:t>GwE</a:t>
            </a:r>
            <a:endParaRPr lang="en-GB" sz="2800" dirty="0">
              <a:solidFill>
                <a:schemeClr val="bg1"/>
              </a:solidFill>
              <a:latin typeface="Frutiger 65" charset="0"/>
              <a:ea typeface="Frutiger 65" charset="0"/>
              <a:cs typeface="Frutiger 65" charset="0"/>
            </a:endParaRPr>
          </a:p>
        </p:txBody>
      </p:sp>
      <p:sp>
        <p:nvSpPr>
          <p:cNvPr id="10" name="Blwch Testun 9"/>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11" name="Blwch Testun 10"/>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cxnSp>
        <p:nvCxnSpPr>
          <p:cNvPr id="12" name="Cysylltydd Syth 11"/>
          <p:cNvCxnSpPr/>
          <p:nvPr/>
        </p:nvCxnSpPr>
        <p:spPr>
          <a:xfrm>
            <a:off x="677148" y="2943976"/>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042776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2" name="Petryal 1"/>
          <p:cNvSpPr/>
          <p:nvPr/>
        </p:nvSpPr>
        <p:spPr>
          <a:xfrm>
            <a:off x="628656" y="1396056"/>
            <a:ext cx="8035120" cy="893704"/>
          </a:xfrm>
          <a:prstGeom prst="rect">
            <a:avLst/>
          </a:prstGeom>
        </p:spPr>
        <p:txBody>
          <a:bodyPr wrap="square" lIns="64307" tIns="34289" rIns="64307" bIns="34289">
            <a:spAutoFit/>
          </a:bodyPr>
          <a:lstStyle/>
          <a:p>
            <a:pPr algn="ctr">
              <a:lnSpc>
                <a:spcPct val="130000"/>
              </a:lnSpc>
            </a:pPr>
            <a:r>
              <a:rPr lang="en-GB" sz="4600" b="1" dirty="0">
                <a:solidFill>
                  <a:schemeClr val="bg1"/>
                </a:solidFill>
                <a:latin typeface="Frutiger 65" charset="0"/>
                <a:ea typeface="Frutiger 65" charset="0"/>
                <a:cs typeface="Frutiger 65" charset="0"/>
              </a:rPr>
              <a:t>Workshop</a:t>
            </a:r>
            <a:endParaRPr lang="en-GB" sz="4400" b="1" dirty="0">
              <a:solidFill>
                <a:schemeClr val="bg1"/>
              </a:solidFill>
              <a:latin typeface="Frutiger 65" charset="0"/>
              <a:ea typeface="Frutiger 65" charset="0"/>
              <a:cs typeface="Frutiger 65" charset="0"/>
            </a:endParaRPr>
          </a:p>
        </p:txBody>
      </p:sp>
      <p:sp>
        <p:nvSpPr>
          <p:cNvPr id="8" name="Blwch Testun 7"/>
          <p:cNvSpPr txBox="1"/>
          <p:nvPr/>
        </p:nvSpPr>
        <p:spPr>
          <a:xfrm>
            <a:off x="222265" y="2926460"/>
            <a:ext cx="8847902" cy="1054133"/>
          </a:xfrm>
          <a:prstGeom prst="rect">
            <a:avLst/>
          </a:prstGeom>
          <a:noFill/>
        </p:spPr>
        <p:txBody>
          <a:bodyPr wrap="square" lIns="64307" tIns="34289" rIns="64307" bIns="34289" rtlCol="0">
            <a:spAutoFit/>
          </a:bodyPr>
          <a:lstStyle/>
          <a:p>
            <a:pPr lvl="0" algn="ctr"/>
            <a:r>
              <a:rPr lang="en-GB" sz="3200" b="1" dirty="0">
                <a:solidFill>
                  <a:schemeClr val="bg1"/>
                </a:solidFill>
                <a:latin typeface="Frutiger 65" charset="0"/>
                <a:ea typeface="Frutiger 65" charset="0"/>
                <a:cs typeface="Frutiger 65" charset="0"/>
              </a:rPr>
              <a:t>Steve Davies</a:t>
            </a:r>
          </a:p>
          <a:p>
            <a:pPr lvl="0" algn="ctr"/>
            <a:r>
              <a:rPr lang="en-GB" sz="3200" dirty="0">
                <a:solidFill>
                  <a:schemeClr val="bg1"/>
                </a:solidFill>
                <a:latin typeface="Frutiger 65" charset="0"/>
                <a:ea typeface="Frutiger 65" charset="0"/>
                <a:cs typeface="Frutiger 65" charset="0"/>
              </a:rPr>
              <a:t>Welsh Government</a:t>
            </a:r>
          </a:p>
        </p:txBody>
      </p:sp>
      <p:sp>
        <p:nvSpPr>
          <p:cNvPr id="10" name="Blwch Testun 9"/>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11" name="Blwch Testun 10"/>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cxnSp>
        <p:nvCxnSpPr>
          <p:cNvPr id="12" name="Cysylltydd Syth 11"/>
          <p:cNvCxnSpPr/>
          <p:nvPr/>
        </p:nvCxnSpPr>
        <p:spPr>
          <a:xfrm>
            <a:off x="628656" y="2600326"/>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295920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85011" y="280021"/>
            <a:ext cx="1417892" cy="692658"/>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07998" y="136003"/>
            <a:ext cx="761238" cy="980694"/>
          </a:xfrm>
          <a:prstGeom prst="rect">
            <a:avLst/>
          </a:prstGeom>
        </p:spPr>
      </p:pic>
      <p:sp>
        <p:nvSpPr>
          <p:cNvPr id="5" name="TextBox 1"/>
          <p:cNvSpPr txBox="1">
            <a:spLocks noChangeArrowheads="1"/>
          </p:cNvSpPr>
          <p:nvPr/>
        </p:nvSpPr>
        <p:spPr bwMode="auto">
          <a:xfrm>
            <a:off x="421764" y="1336045"/>
            <a:ext cx="8394689" cy="3093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pitchFamily="34" charset="0"/>
                <a:ea typeface="ＭＳ Ｐゴシック" pitchFamily="34" charset="-128"/>
              </a:defRPr>
            </a:lvl1pPr>
            <a:lvl2pPr marL="1200150" indent="-45720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defTabSz="479231">
              <a:defRPr/>
            </a:pPr>
            <a:r>
              <a:rPr lang="en-GB" altLang="en-US" sz="3600" b="1" dirty="0">
                <a:solidFill>
                  <a:prstClr val="white"/>
                </a:solidFill>
              </a:rPr>
              <a:t>Workshop</a:t>
            </a:r>
          </a:p>
          <a:p>
            <a:pPr defTabSz="479231">
              <a:defRPr/>
            </a:pPr>
            <a:endParaRPr lang="en-GB" altLang="en-US" sz="1500" b="1" dirty="0">
              <a:solidFill>
                <a:prstClr val="white"/>
              </a:solidFill>
            </a:endParaRPr>
          </a:p>
          <a:p>
            <a:pPr defTabSz="479231">
              <a:defRPr/>
            </a:pPr>
            <a:r>
              <a:rPr lang="en-GB" altLang="en-US" sz="1800" b="1" dirty="0">
                <a:solidFill>
                  <a:prstClr val="white"/>
                </a:solidFill>
              </a:rPr>
              <a:t>Q1</a:t>
            </a:r>
          </a:p>
          <a:p>
            <a:pPr marL="214313" indent="-214313" defTabSz="479231">
              <a:buFont typeface="Arial" panose="020B0604020202020204" pitchFamily="34" charset="0"/>
              <a:buChar char="•"/>
              <a:defRPr/>
            </a:pPr>
            <a:r>
              <a:rPr lang="en-GB" altLang="en-US" sz="1800" dirty="0">
                <a:solidFill>
                  <a:prstClr val="white"/>
                </a:solidFill>
              </a:rPr>
              <a:t>What should peer review look like and how can we avoid it being inspectorial?</a:t>
            </a:r>
          </a:p>
          <a:p>
            <a:pPr defTabSz="479231">
              <a:defRPr/>
            </a:pPr>
            <a:endParaRPr lang="en-GB" altLang="en-US" sz="1800" dirty="0">
              <a:solidFill>
                <a:prstClr val="white"/>
              </a:solidFill>
            </a:endParaRPr>
          </a:p>
          <a:p>
            <a:pPr defTabSz="479231">
              <a:defRPr/>
            </a:pPr>
            <a:r>
              <a:rPr lang="en-GB" altLang="en-US" sz="1800" b="1" dirty="0">
                <a:solidFill>
                  <a:prstClr val="white"/>
                </a:solidFill>
              </a:rPr>
              <a:t>Q2</a:t>
            </a:r>
          </a:p>
          <a:p>
            <a:pPr marL="214313" indent="-214313" defTabSz="479231">
              <a:buFont typeface="Arial" panose="020B0604020202020204" pitchFamily="34" charset="0"/>
              <a:buChar char="•"/>
              <a:defRPr/>
            </a:pPr>
            <a:r>
              <a:rPr lang="en-GB" altLang="en-US" sz="1800" dirty="0">
                <a:solidFill>
                  <a:prstClr val="white"/>
                </a:solidFill>
              </a:rPr>
              <a:t>What areas do we need to self-evaluate and what could the evaluation indicators look like?</a:t>
            </a:r>
          </a:p>
          <a:p>
            <a:pPr marL="774000" indent="-285750" defTabSz="479231">
              <a:buFont typeface="Courier New" panose="02070309020205020404" pitchFamily="49" charset="0"/>
              <a:buChar char="o"/>
              <a:defRPr/>
            </a:pPr>
            <a:r>
              <a:rPr lang="en-GB" altLang="en-US" sz="1800" dirty="0">
                <a:solidFill>
                  <a:prstClr val="white"/>
                </a:solidFill>
              </a:rPr>
              <a:t>	inclusive and focus on the needs of the individual pupil  and wellbeing</a:t>
            </a:r>
          </a:p>
          <a:p>
            <a:pPr marL="774000" indent="-285750" defTabSz="479231">
              <a:buFont typeface="Courier New" panose="02070309020205020404" pitchFamily="49" charset="0"/>
              <a:buChar char="o"/>
              <a:defRPr/>
            </a:pPr>
            <a:r>
              <a:rPr lang="en-GB" altLang="en-US" sz="1800" dirty="0">
                <a:solidFill>
                  <a:prstClr val="white"/>
                </a:solidFill>
              </a:rPr>
              <a:t>	recognise progression from an agreed starting point and 	value added</a:t>
            </a:r>
          </a:p>
        </p:txBody>
      </p:sp>
    </p:spTree>
    <p:extLst>
      <p:ext uri="{BB962C8B-B14F-4D97-AF65-F5344CB8AC3E}">
        <p14:creationId xmlns:p14="http://schemas.microsoft.com/office/powerpoint/2010/main" val="40030123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275" y="713199"/>
            <a:ext cx="1890522" cy="692658"/>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2" name="Title 1"/>
          <p:cNvSpPr>
            <a:spLocks noGrp="1"/>
          </p:cNvSpPr>
          <p:nvPr>
            <p:ph type="title"/>
          </p:nvPr>
        </p:nvSpPr>
        <p:spPr/>
        <p:txBody>
          <a:bodyPr/>
          <a:lstStyle/>
          <a:p>
            <a:pPr algn="ctr"/>
            <a:r>
              <a:rPr lang="en-GB" b="1" dirty="0">
                <a:solidFill>
                  <a:schemeClr val="bg1"/>
                </a:solidFill>
                <a:latin typeface="Arial" panose="020B0604020202020204" pitchFamily="34" charset="0"/>
                <a:cs typeface="Arial" panose="020B0604020202020204" pitchFamily="34" charset="0"/>
              </a:rPr>
              <a:t>Initial thoughts</a:t>
            </a:r>
          </a:p>
        </p:txBody>
      </p:sp>
      <p:sp>
        <p:nvSpPr>
          <p:cNvPr id="6" name="Content Placeholder 5"/>
          <p:cNvSpPr>
            <a:spLocks noGrp="1"/>
          </p:cNvSpPr>
          <p:nvPr>
            <p:ph sz="half" idx="1"/>
          </p:nvPr>
        </p:nvSpPr>
        <p:spPr>
          <a:xfrm>
            <a:off x="628650" y="1369219"/>
            <a:ext cx="3886200" cy="4050920"/>
          </a:xfrm>
        </p:spPr>
        <p:txBody>
          <a:bodyPr>
            <a:normAutofit fontScale="32500" lnSpcReduction="20000"/>
          </a:bodyPr>
          <a:lstStyle/>
          <a:p>
            <a:r>
              <a:rPr lang="en-GB" sz="5500" dirty="0">
                <a:solidFill>
                  <a:schemeClr val="bg1"/>
                </a:solidFill>
                <a:latin typeface="Arial" panose="020B0604020202020204" pitchFamily="34" charset="0"/>
                <a:cs typeface="Arial" panose="020B0604020202020204" pitchFamily="34" charset="0"/>
              </a:rPr>
              <a:t>Engagement with the four purposes of the Curriculum for Wales</a:t>
            </a:r>
          </a:p>
          <a:p>
            <a:r>
              <a:rPr lang="en-GB" sz="5500" dirty="0">
                <a:solidFill>
                  <a:schemeClr val="bg1"/>
                </a:solidFill>
                <a:latin typeface="Arial" panose="020B0604020202020204" pitchFamily="34" charset="0"/>
                <a:cs typeface="Arial" panose="020B0604020202020204" pitchFamily="34" charset="0"/>
              </a:rPr>
              <a:t>Pupils progressing in their learning and achieving appropriately high standards across all aspects of the curriculum</a:t>
            </a:r>
          </a:p>
          <a:p>
            <a:r>
              <a:rPr lang="en-GB" sz="5500" dirty="0">
                <a:solidFill>
                  <a:schemeClr val="bg1"/>
                </a:solidFill>
                <a:latin typeface="Arial" panose="020B0604020202020204" pitchFamily="34" charset="0"/>
                <a:cs typeface="Arial" panose="020B0604020202020204" pitchFamily="34" charset="0"/>
              </a:rPr>
              <a:t>The breadth, balance and appropriateness of the curriculum for your learners within context of your school</a:t>
            </a:r>
          </a:p>
          <a:p>
            <a:r>
              <a:rPr lang="en-GB" sz="5500" dirty="0">
                <a:solidFill>
                  <a:schemeClr val="bg1"/>
                </a:solidFill>
                <a:latin typeface="Arial" panose="020B0604020202020204" pitchFamily="34" charset="0"/>
                <a:cs typeface="Arial" panose="020B0604020202020204" pitchFamily="34" charset="0"/>
              </a:rPr>
              <a:t>Quality of learning and teaching</a:t>
            </a:r>
          </a:p>
          <a:p>
            <a:r>
              <a:rPr lang="en-GB" sz="5500" dirty="0">
                <a:solidFill>
                  <a:schemeClr val="bg1"/>
                </a:solidFill>
                <a:latin typeface="Arial" panose="020B0604020202020204" pitchFamily="34" charset="0"/>
                <a:cs typeface="Arial" panose="020B0604020202020204" pitchFamily="34" charset="0"/>
              </a:rPr>
              <a:t>Wellbeing of all pupils</a:t>
            </a:r>
          </a:p>
          <a:p>
            <a:r>
              <a:rPr lang="en-GB" sz="5500" dirty="0">
                <a:solidFill>
                  <a:schemeClr val="bg1"/>
                </a:solidFill>
                <a:latin typeface="Arial" panose="020B0604020202020204" pitchFamily="34" charset="0"/>
                <a:cs typeface="Arial" panose="020B0604020202020204" pitchFamily="34" charset="0"/>
              </a:rPr>
              <a:t>Inclusivity of your school</a:t>
            </a:r>
          </a:p>
          <a:p>
            <a:endParaRPr lang="en-GB" dirty="0">
              <a:solidFill>
                <a:schemeClr val="bg1"/>
              </a:solidFill>
            </a:endParaRPr>
          </a:p>
        </p:txBody>
      </p:sp>
      <p:sp>
        <p:nvSpPr>
          <p:cNvPr id="7" name="Content Placeholder 6"/>
          <p:cNvSpPr>
            <a:spLocks noGrp="1"/>
          </p:cNvSpPr>
          <p:nvPr>
            <p:ph sz="half" idx="2"/>
          </p:nvPr>
        </p:nvSpPr>
        <p:spPr>
          <a:xfrm>
            <a:off x="4629150" y="1369219"/>
            <a:ext cx="3886200" cy="4793042"/>
          </a:xfrm>
        </p:spPr>
        <p:txBody>
          <a:bodyPr>
            <a:normAutofit fontScale="32500" lnSpcReduction="20000"/>
          </a:bodyPr>
          <a:lstStyle/>
          <a:p>
            <a:pPr marL="0" indent="0">
              <a:buNone/>
            </a:pPr>
            <a:r>
              <a:rPr lang="en-GB" sz="5500" dirty="0">
                <a:solidFill>
                  <a:schemeClr val="bg1"/>
                </a:solidFill>
                <a:latin typeface="Arial" panose="020B0604020202020204" pitchFamily="34" charset="0"/>
                <a:cs typeface="Arial" panose="020B0604020202020204" pitchFamily="34" charset="0"/>
              </a:rPr>
              <a:t>Building capacity to support</a:t>
            </a:r>
          </a:p>
          <a:p>
            <a:pPr marL="0" indent="0">
              <a:buNone/>
            </a:pPr>
            <a:endParaRPr lang="en-GB" sz="5500" dirty="0">
              <a:solidFill>
                <a:schemeClr val="bg1"/>
              </a:solidFill>
              <a:latin typeface="Arial" panose="020B0604020202020204" pitchFamily="34" charset="0"/>
              <a:cs typeface="Arial" panose="020B0604020202020204" pitchFamily="34" charset="0"/>
            </a:endParaRPr>
          </a:p>
          <a:p>
            <a:r>
              <a:rPr lang="en-GB" sz="5500" dirty="0">
                <a:solidFill>
                  <a:schemeClr val="bg1"/>
                </a:solidFill>
                <a:latin typeface="Arial" panose="020B0604020202020204" pitchFamily="34" charset="0"/>
                <a:cs typeface="Arial" panose="020B0604020202020204" pitchFamily="34" charset="0"/>
              </a:rPr>
              <a:t>Professional learning </a:t>
            </a:r>
          </a:p>
          <a:p>
            <a:r>
              <a:rPr lang="en-GB" sz="5500" dirty="0">
                <a:solidFill>
                  <a:schemeClr val="bg1"/>
                </a:solidFill>
                <a:latin typeface="Arial" panose="020B0604020202020204" pitchFamily="34" charset="0"/>
                <a:cs typeface="Arial" panose="020B0604020202020204" pitchFamily="34" charset="0"/>
              </a:rPr>
              <a:t>Leadership</a:t>
            </a:r>
          </a:p>
          <a:p>
            <a:r>
              <a:rPr lang="en-GB" sz="5500" dirty="0">
                <a:solidFill>
                  <a:schemeClr val="bg1"/>
                </a:solidFill>
                <a:latin typeface="Arial" panose="020B0604020202020204" pitchFamily="34" charset="0"/>
                <a:cs typeface="Arial" panose="020B0604020202020204" pitchFamily="34" charset="0"/>
              </a:rPr>
              <a:t>Self-evaluation</a:t>
            </a:r>
          </a:p>
          <a:p>
            <a:r>
              <a:rPr lang="en-GB" sz="5500" dirty="0">
                <a:solidFill>
                  <a:schemeClr val="bg1"/>
                </a:solidFill>
                <a:latin typeface="Arial" panose="020B0604020202020204" pitchFamily="34" charset="0"/>
                <a:cs typeface="Arial" panose="020B0604020202020204" pitchFamily="34" charset="0"/>
              </a:rPr>
              <a:t>Collaboration with other schools</a:t>
            </a:r>
          </a:p>
          <a:p>
            <a:r>
              <a:rPr lang="en-GB" sz="5500" dirty="0">
                <a:solidFill>
                  <a:schemeClr val="bg1"/>
                </a:solidFill>
                <a:latin typeface="Arial" panose="020B0604020202020204" pitchFamily="34" charset="0"/>
                <a:cs typeface="Arial" panose="020B0604020202020204" pitchFamily="34" charset="0"/>
              </a:rPr>
              <a:t>Contribution to wider school community</a:t>
            </a:r>
          </a:p>
          <a:p>
            <a:endParaRPr lang="en-GB" dirty="0"/>
          </a:p>
        </p:txBody>
      </p:sp>
    </p:spTree>
    <p:extLst>
      <p:ext uri="{BB962C8B-B14F-4D97-AF65-F5344CB8AC3E}">
        <p14:creationId xmlns:p14="http://schemas.microsoft.com/office/powerpoint/2010/main" val="51918122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11" name="Blwch Testun 10"/>
          <p:cNvSpPr txBox="1"/>
          <p:nvPr/>
        </p:nvSpPr>
        <p:spPr>
          <a:xfrm>
            <a:off x="623603" y="3010821"/>
            <a:ext cx="7743287" cy="1054133"/>
          </a:xfrm>
          <a:prstGeom prst="rect">
            <a:avLst/>
          </a:prstGeom>
          <a:noFill/>
        </p:spPr>
        <p:txBody>
          <a:bodyPr wrap="square" lIns="64307" tIns="34289" rIns="64307" bIns="34289" rtlCol="0">
            <a:spAutoFit/>
          </a:bodyPr>
          <a:lstStyle/>
          <a:p>
            <a:pPr lvl="0" algn="ctr"/>
            <a:r>
              <a:rPr lang="en-GB" sz="3200" b="1" dirty="0">
                <a:solidFill>
                  <a:schemeClr val="bg1"/>
                </a:solidFill>
                <a:latin typeface="Frutiger 65" charset="0"/>
                <a:ea typeface="Frutiger 65" charset="0"/>
                <a:cs typeface="Frutiger 65" charset="0"/>
              </a:rPr>
              <a:t>Steve Davies</a:t>
            </a:r>
          </a:p>
          <a:p>
            <a:pPr lvl="0" algn="ctr"/>
            <a:r>
              <a:rPr lang="en-GB" sz="3200" dirty="0">
                <a:solidFill>
                  <a:schemeClr val="bg1"/>
                </a:solidFill>
                <a:latin typeface="Frutiger 65" charset="0"/>
                <a:ea typeface="Frutiger 65" charset="0"/>
                <a:cs typeface="Frutiger 65" charset="0"/>
              </a:rPr>
              <a:t>Welsh Government</a:t>
            </a:r>
          </a:p>
        </p:txBody>
      </p:sp>
      <p:sp>
        <p:nvSpPr>
          <p:cNvPr id="10" name="Petryal 9"/>
          <p:cNvSpPr/>
          <p:nvPr/>
        </p:nvSpPr>
        <p:spPr>
          <a:xfrm>
            <a:off x="33929" y="1391022"/>
            <a:ext cx="8977746" cy="969494"/>
          </a:xfrm>
          <a:prstGeom prst="rect">
            <a:avLst/>
          </a:prstGeom>
        </p:spPr>
        <p:txBody>
          <a:bodyPr wrap="square" lIns="64307" tIns="34289" rIns="64307" bIns="34289">
            <a:spAutoFit/>
          </a:bodyPr>
          <a:lstStyle/>
          <a:p>
            <a:pPr algn="ctr">
              <a:lnSpc>
                <a:spcPct val="130000"/>
              </a:lnSpc>
            </a:pPr>
            <a:r>
              <a:rPr lang="en-GB" sz="4500" b="1" dirty="0">
                <a:solidFill>
                  <a:schemeClr val="bg1"/>
                </a:solidFill>
                <a:latin typeface="Frutiger 65" charset="0"/>
                <a:ea typeface="Frutiger 65" charset="0"/>
                <a:cs typeface="Frutiger 65" charset="0"/>
              </a:rPr>
              <a:t>Feedback of key messages</a:t>
            </a:r>
          </a:p>
        </p:txBody>
      </p:sp>
      <p:sp>
        <p:nvSpPr>
          <p:cNvPr id="13" name="Blwch Testun 12"/>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14" name="Blwch Testun 13"/>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cxnSp>
        <p:nvCxnSpPr>
          <p:cNvPr id="15" name="Cysylltydd Syth 14"/>
          <p:cNvCxnSpPr/>
          <p:nvPr/>
        </p:nvCxnSpPr>
        <p:spPr>
          <a:xfrm>
            <a:off x="628807" y="2682727"/>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99133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2681" y="280021"/>
            <a:ext cx="1890522" cy="692658"/>
          </a:xfrm>
          <a:prstGeom prst="rect">
            <a:avLst/>
          </a:prstGeom>
        </p:spPr>
      </p:pic>
      <p:pic>
        <p:nvPicPr>
          <p:cNvPr id="5"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86664" y="136003"/>
            <a:ext cx="1014984" cy="980694"/>
          </a:xfrm>
          <a:prstGeom prst="rect">
            <a:avLst/>
          </a:prstGeom>
        </p:spPr>
      </p:pic>
      <p:sp>
        <p:nvSpPr>
          <p:cNvPr id="11" name="Blwch Testun 10"/>
          <p:cNvSpPr txBox="1"/>
          <p:nvPr/>
        </p:nvSpPr>
        <p:spPr>
          <a:xfrm>
            <a:off x="698803" y="2954553"/>
            <a:ext cx="7743287" cy="1054133"/>
          </a:xfrm>
          <a:prstGeom prst="rect">
            <a:avLst/>
          </a:prstGeom>
          <a:noFill/>
        </p:spPr>
        <p:txBody>
          <a:bodyPr wrap="square" lIns="64307" tIns="34289" rIns="64307" bIns="34289" rtlCol="0">
            <a:spAutoFit/>
          </a:bodyPr>
          <a:lstStyle/>
          <a:p>
            <a:pPr lvl="0" algn="ctr"/>
            <a:r>
              <a:rPr lang="en-GB" sz="3200" b="1" dirty="0">
                <a:solidFill>
                  <a:schemeClr val="bg1"/>
                </a:solidFill>
                <a:latin typeface="Frutiger 65" charset="0"/>
                <a:ea typeface="Frutiger 65" charset="0"/>
                <a:cs typeface="Frutiger 65" charset="0"/>
              </a:rPr>
              <a:t>Steve Davies</a:t>
            </a:r>
          </a:p>
          <a:p>
            <a:pPr lvl="0" algn="ctr"/>
            <a:r>
              <a:rPr lang="en-GB" sz="3200" dirty="0">
                <a:solidFill>
                  <a:schemeClr val="bg1"/>
                </a:solidFill>
                <a:latin typeface="Frutiger 65" charset="0"/>
                <a:ea typeface="Frutiger 65" charset="0"/>
                <a:cs typeface="Frutiger 65" charset="0"/>
              </a:rPr>
              <a:t>Welsh Government</a:t>
            </a:r>
          </a:p>
        </p:txBody>
      </p:sp>
      <p:sp>
        <p:nvSpPr>
          <p:cNvPr id="10" name="Petryal 9"/>
          <p:cNvSpPr/>
          <p:nvPr/>
        </p:nvSpPr>
        <p:spPr>
          <a:xfrm>
            <a:off x="552735" y="1484272"/>
            <a:ext cx="8035120" cy="969494"/>
          </a:xfrm>
          <a:prstGeom prst="rect">
            <a:avLst/>
          </a:prstGeom>
        </p:spPr>
        <p:txBody>
          <a:bodyPr wrap="square" lIns="64307" tIns="34289" rIns="64307" bIns="34289">
            <a:spAutoFit/>
          </a:bodyPr>
          <a:lstStyle/>
          <a:p>
            <a:pPr algn="ctr">
              <a:lnSpc>
                <a:spcPct val="130000"/>
              </a:lnSpc>
            </a:pPr>
            <a:r>
              <a:rPr lang="en-GB" sz="4500" b="1" dirty="0">
                <a:solidFill>
                  <a:schemeClr val="bg1"/>
                </a:solidFill>
                <a:latin typeface="Frutiger 65" charset="0"/>
                <a:ea typeface="Frutiger 65" charset="0"/>
                <a:cs typeface="Frutiger 65" charset="0"/>
              </a:rPr>
              <a:t>Round-up</a:t>
            </a:r>
            <a:endParaRPr lang="cy-GB" sz="4500" b="1" dirty="0">
              <a:solidFill>
                <a:schemeClr val="bg1"/>
              </a:solidFill>
              <a:latin typeface="Frutiger 65" charset="0"/>
              <a:ea typeface="Frutiger 65" charset="0"/>
              <a:cs typeface="Frutiger 65" charset="0"/>
            </a:endParaRPr>
          </a:p>
        </p:txBody>
      </p:sp>
      <p:sp>
        <p:nvSpPr>
          <p:cNvPr id="13" name="Blwch Testun 12"/>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14" name="Blwch Testun 13"/>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cxnSp>
        <p:nvCxnSpPr>
          <p:cNvPr id="15" name="Cysylltydd Syth 14"/>
          <p:cNvCxnSpPr/>
          <p:nvPr/>
        </p:nvCxnSpPr>
        <p:spPr>
          <a:xfrm>
            <a:off x="628807" y="2682727"/>
            <a:ext cx="7743287" cy="0"/>
          </a:xfrm>
          <a:prstGeom prst="line">
            <a:avLst/>
          </a:prstGeom>
          <a:ln w="2222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562498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86417" y="1543786"/>
            <a:ext cx="3419626" cy="1252898"/>
          </a:xfrm>
          <a:prstGeom prst="rect">
            <a:avLst/>
          </a:prstGeom>
        </p:spPr>
      </p:pic>
      <p:pic>
        <p:nvPicPr>
          <p:cNvPr id="5"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418000" y="1679887"/>
            <a:ext cx="1014984" cy="980694"/>
          </a:xfrm>
          <a:prstGeom prst="rect">
            <a:avLst/>
          </a:prstGeom>
        </p:spPr>
      </p:pic>
      <p:sp>
        <p:nvSpPr>
          <p:cNvPr id="13" name="Blwch Testun 12"/>
          <p:cNvSpPr txBox="1"/>
          <p:nvPr/>
        </p:nvSpPr>
        <p:spPr>
          <a:xfrm>
            <a:off x="322687" y="4677175"/>
            <a:ext cx="4694487" cy="392413"/>
          </a:xfrm>
          <a:prstGeom prst="rect">
            <a:avLst/>
          </a:prstGeom>
          <a:noFill/>
        </p:spPr>
        <p:txBody>
          <a:bodyPr wrap="square" lIns="64307" tIns="34289" rIns="64307" bIns="34289" rtlCol="0">
            <a:spAutoFit/>
          </a:bodyPr>
          <a:lstStyle/>
          <a:p>
            <a:r>
              <a:rPr lang="en-GB" sz="2100" dirty="0">
                <a:solidFill>
                  <a:schemeClr val="bg1"/>
                </a:solidFill>
                <a:latin typeface="Frutiger 65"/>
              </a:rPr>
              <a:t>#</a:t>
            </a:r>
            <a:r>
              <a:rPr lang="en-GB" sz="2100" dirty="0" err="1">
                <a:solidFill>
                  <a:schemeClr val="bg1"/>
                </a:solidFill>
                <a:latin typeface="Frutiger 65"/>
              </a:rPr>
              <a:t>CenhadaethAddysgCymru</a:t>
            </a:r>
            <a:endParaRPr lang="cy-GB" sz="2100" dirty="0">
              <a:solidFill>
                <a:schemeClr val="bg1"/>
              </a:solidFill>
              <a:latin typeface="Frutiger 65"/>
            </a:endParaRPr>
          </a:p>
        </p:txBody>
      </p:sp>
      <p:sp>
        <p:nvSpPr>
          <p:cNvPr id="14" name="Blwch Testun 13"/>
          <p:cNvSpPr txBox="1"/>
          <p:nvPr/>
        </p:nvSpPr>
        <p:spPr>
          <a:xfrm>
            <a:off x="4317188" y="4677175"/>
            <a:ext cx="4694487" cy="392413"/>
          </a:xfrm>
          <a:prstGeom prst="rect">
            <a:avLst/>
          </a:prstGeom>
          <a:noFill/>
        </p:spPr>
        <p:txBody>
          <a:bodyPr wrap="square" lIns="64307" tIns="34289" rIns="64307" bIns="34289" rtlCol="0">
            <a:spAutoFit/>
          </a:bodyPr>
          <a:lstStyle/>
          <a:p>
            <a:pPr algn="r"/>
            <a:r>
              <a:rPr lang="en-GB" sz="2100" dirty="0">
                <a:solidFill>
                  <a:schemeClr val="bg1"/>
                </a:solidFill>
                <a:latin typeface="Frutiger 65"/>
              </a:rPr>
              <a:t>#</a:t>
            </a:r>
            <a:r>
              <a:rPr lang="en-GB" sz="2100" dirty="0" err="1">
                <a:solidFill>
                  <a:schemeClr val="bg1"/>
                </a:solidFill>
                <a:latin typeface="Frutiger 65"/>
              </a:rPr>
              <a:t>EducationMissionWales</a:t>
            </a:r>
            <a:endParaRPr lang="cy-GB" sz="2100" dirty="0">
              <a:solidFill>
                <a:schemeClr val="bg1"/>
              </a:solidFill>
              <a:latin typeface="Frutiger 65"/>
            </a:endParaRPr>
          </a:p>
        </p:txBody>
      </p:sp>
      <p:sp>
        <p:nvSpPr>
          <p:cNvPr id="2" name="Petryal 1"/>
          <p:cNvSpPr/>
          <p:nvPr/>
        </p:nvSpPr>
        <p:spPr>
          <a:xfrm>
            <a:off x="1532456" y="2832948"/>
            <a:ext cx="5900732" cy="492443"/>
          </a:xfrm>
          <a:prstGeom prst="rect">
            <a:avLst/>
          </a:prstGeom>
        </p:spPr>
        <p:txBody>
          <a:bodyPr wrap="square">
            <a:spAutoFit/>
          </a:bodyPr>
          <a:lstStyle/>
          <a:p>
            <a:pPr lvl="0" algn="ctr"/>
            <a:r>
              <a:rPr lang="en-GB" sz="2600" b="1" dirty="0">
                <a:solidFill>
                  <a:schemeClr val="bg1"/>
                </a:solidFill>
                <a:latin typeface="Frutiger 65" charset="0"/>
                <a:ea typeface="Frutiger 65" charset="0"/>
                <a:cs typeface="Frutiger 65" charset="0"/>
              </a:rPr>
              <a:t>www.gov.wales/curriculumforwales </a:t>
            </a:r>
            <a:endParaRPr lang="en-GB" sz="2600" dirty="0">
              <a:solidFill>
                <a:schemeClr val="bg1"/>
              </a:solidFill>
              <a:latin typeface="Frutiger 65" charset="0"/>
              <a:ea typeface="Frutiger 65" charset="0"/>
              <a:cs typeface="Frutiger 65" charset="0"/>
            </a:endParaRPr>
          </a:p>
        </p:txBody>
      </p:sp>
    </p:spTree>
    <p:extLst>
      <p:ext uri="{BB962C8B-B14F-4D97-AF65-F5344CB8AC3E}">
        <p14:creationId xmlns:p14="http://schemas.microsoft.com/office/powerpoint/2010/main" val="4145491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DBAA1FE-D64A-42B4-A7B2-C4DFEC0DCFEF}"/>
              </a:ext>
            </a:extLst>
          </p:cNvPr>
          <p:cNvSpPr>
            <a:spLocks noGrp="1"/>
          </p:cNvSpPr>
          <p:nvPr>
            <p:ph idx="1"/>
          </p:nvPr>
        </p:nvSpPr>
        <p:spPr>
          <a:xfrm>
            <a:off x="457200" y="874516"/>
            <a:ext cx="8229600" cy="3394472"/>
          </a:xfrm>
        </p:spPr>
        <p:txBody>
          <a:bodyPr>
            <a:normAutofit lnSpcReduction="10000"/>
          </a:bodyPr>
          <a:lstStyle/>
          <a:p>
            <a:pPr marL="82294" indent="0">
              <a:buNone/>
            </a:pPr>
            <a:endParaRPr lang="en-GB" dirty="0">
              <a:solidFill>
                <a:schemeClr val="bg1"/>
              </a:solidFill>
              <a:latin typeface="Frutiger 65"/>
              <a:cs typeface="Calibri" panose="020F0502020204030204" pitchFamily="34" charset="0"/>
            </a:endParaRPr>
          </a:p>
          <a:p>
            <a:pPr lvl="0"/>
            <a:r>
              <a:rPr lang="nb-NO" dirty="0">
                <a:solidFill>
                  <a:schemeClr val="bg1"/>
                </a:solidFill>
                <a:latin typeface="Frutiger 65"/>
                <a:cs typeface="Calibri" panose="020F0502020204030204" pitchFamily="34" charset="0"/>
              </a:rPr>
              <a:t>Be clear about the difference in </a:t>
            </a:r>
            <a:r>
              <a:rPr lang="nb-NO" b="1" dirty="0">
                <a:solidFill>
                  <a:schemeClr val="bg1"/>
                </a:solidFill>
                <a:latin typeface="Frutiger 65"/>
                <a:cs typeface="Calibri" panose="020F0502020204030204" pitchFamily="34" charset="0"/>
              </a:rPr>
              <a:t>purpose and function </a:t>
            </a:r>
            <a:r>
              <a:rPr lang="nb-NO" dirty="0">
                <a:solidFill>
                  <a:schemeClr val="bg1"/>
                </a:solidFill>
                <a:latin typeface="Frutiger 65"/>
                <a:cs typeface="Calibri" panose="020F0502020204030204" pitchFamily="34" charset="0"/>
              </a:rPr>
              <a:t>between:</a:t>
            </a:r>
            <a:endParaRPr lang="en-GB" dirty="0">
              <a:solidFill>
                <a:schemeClr val="bg1"/>
              </a:solidFill>
              <a:latin typeface="Frutiger 65"/>
              <a:cs typeface="Calibri" panose="020F0502020204030204" pitchFamily="34" charset="0"/>
            </a:endParaRPr>
          </a:p>
          <a:p>
            <a:pPr marL="1006247" lvl="2" indent="-285750"/>
            <a:r>
              <a:rPr lang="nb-NO" dirty="0">
                <a:solidFill>
                  <a:schemeClr val="bg1"/>
                </a:solidFill>
                <a:latin typeface="Frutiger 65"/>
                <a:cs typeface="Calibri" panose="020F0502020204030204" pitchFamily="34" charset="0"/>
              </a:rPr>
              <a:t>accountability systems </a:t>
            </a:r>
            <a:endParaRPr lang="en-GB" dirty="0">
              <a:solidFill>
                <a:schemeClr val="bg1"/>
              </a:solidFill>
              <a:latin typeface="Frutiger 65"/>
              <a:cs typeface="Calibri" panose="020F0502020204030204" pitchFamily="34" charset="0"/>
            </a:endParaRPr>
          </a:p>
          <a:p>
            <a:pPr marL="1006247" lvl="2" indent="-285750"/>
            <a:r>
              <a:rPr lang="nb-NO" dirty="0">
                <a:solidFill>
                  <a:schemeClr val="bg1"/>
                </a:solidFill>
                <a:latin typeface="Frutiger 65"/>
                <a:cs typeface="Calibri" panose="020F0502020204030204" pitchFamily="34" charset="0"/>
              </a:rPr>
              <a:t>how schools and systems keep track of standards and benchmark 	progress.</a:t>
            </a:r>
            <a:endParaRPr lang="en-GB" dirty="0">
              <a:solidFill>
                <a:schemeClr val="bg1"/>
              </a:solidFill>
              <a:latin typeface="Frutiger 65"/>
              <a:cs typeface="Calibri" panose="020F0502020204030204" pitchFamily="34" charset="0"/>
            </a:endParaRPr>
          </a:p>
          <a:p>
            <a:pPr marL="1006247" lvl="2" indent="-285750"/>
            <a:r>
              <a:rPr lang="nb-NO" dirty="0">
                <a:solidFill>
                  <a:schemeClr val="bg1"/>
                </a:solidFill>
                <a:latin typeface="Frutiger 65"/>
                <a:cs typeface="Calibri" panose="020F0502020204030204" pitchFamily="34" charset="0"/>
              </a:rPr>
              <a:t>how teachers use assessment diagnostically in the classroom.  </a:t>
            </a:r>
          </a:p>
          <a:p>
            <a:pPr marL="82294" indent="0">
              <a:buNone/>
            </a:pPr>
            <a:endParaRPr lang="en-GB" dirty="0">
              <a:solidFill>
                <a:schemeClr val="bg1"/>
              </a:solidFill>
              <a:latin typeface="Frutiger 65"/>
              <a:cs typeface="Calibri" panose="020F0502020204030204" pitchFamily="34" charset="0"/>
            </a:endParaRPr>
          </a:p>
          <a:p>
            <a:pPr lvl="0"/>
            <a:r>
              <a:rPr lang="nb-NO" dirty="0">
                <a:solidFill>
                  <a:schemeClr val="bg1"/>
                </a:solidFill>
                <a:latin typeface="Frutiger 65"/>
                <a:cs typeface="Calibri" panose="020F0502020204030204" pitchFamily="34" charset="0"/>
              </a:rPr>
              <a:t>Both </a:t>
            </a:r>
            <a:r>
              <a:rPr lang="nb-NO" b="1" dirty="0">
                <a:solidFill>
                  <a:schemeClr val="bg1"/>
                </a:solidFill>
                <a:latin typeface="Frutiger 65"/>
                <a:cs typeface="Calibri" panose="020F0502020204030204" pitchFamily="34" charset="0"/>
              </a:rPr>
              <a:t>big data and small data </a:t>
            </a:r>
            <a:r>
              <a:rPr lang="nb-NO" dirty="0">
                <a:solidFill>
                  <a:schemeClr val="bg1"/>
                </a:solidFill>
                <a:latin typeface="Frutiger 65"/>
                <a:cs typeface="Calibri" panose="020F0502020204030204" pitchFamily="34" charset="0"/>
              </a:rPr>
              <a:t>have their place. Big data has limited use on its own.  Use small data to help to explain issues raised by big data.</a:t>
            </a:r>
          </a:p>
          <a:p>
            <a:pPr marL="82294" indent="0">
              <a:buNone/>
            </a:pPr>
            <a:endParaRPr lang="en-GB" dirty="0">
              <a:solidFill>
                <a:schemeClr val="bg1"/>
              </a:solidFill>
              <a:latin typeface="Frutiger 65"/>
              <a:cs typeface="Calibri" panose="020F0502020204030204" pitchFamily="34" charset="0"/>
            </a:endParaRPr>
          </a:p>
          <a:p>
            <a:pPr lvl="0"/>
            <a:r>
              <a:rPr lang="nb-NO" dirty="0">
                <a:solidFill>
                  <a:schemeClr val="bg1"/>
                </a:solidFill>
                <a:latin typeface="Frutiger 65"/>
                <a:cs typeface="Calibri" panose="020F0502020204030204" pitchFamily="34" charset="0"/>
              </a:rPr>
              <a:t>Peer review, lesson study, joint action research and school self-evaluation can be very good ways to use small data (and big data) effectively</a:t>
            </a:r>
            <a:r>
              <a:rPr lang="nb-NO" b="1" dirty="0">
                <a:solidFill>
                  <a:schemeClr val="bg1"/>
                </a:solidFill>
                <a:latin typeface="Frutiger 65"/>
                <a:cs typeface="Calibri" panose="020F0502020204030204" pitchFamily="34" charset="0"/>
              </a:rPr>
              <a:t>.</a:t>
            </a:r>
            <a:endParaRPr lang="en-GB" dirty="0">
              <a:solidFill>
                <a:schemeClr val="bg1"/>
              </a:solidFill>
              <a:latin typeface="Frutiger 65"/>
              <a:cs typeface="Calibri" panose="020F0502020204030204" pitchFamily="34" charset="0"/>
            </a:endParaRPr>
          </a:p>
          <a:p>
            <a:endParaRPr lang="en-GB" dirty="0">
              <a:solidFill>
                <a:schemeClr val="bg1"/>
              </a:solidFill>
              <a:latin typeface="Frutiger 65"/>
            </a:endParaRPr>
          </a:p>
        </p:txBody>
      </p:sp>
      <p:sp>
        <p:nvSpPr>
          <p:cNvPr id="3" name="Title 2">
            <a:extLst>
              <a:ext uri="{FF2B5EF4-FFF2-40B4-BE49-F238E27FC236}">
                <a16:creationId xmlns:a16="http://schemas.microsoft.com/office/drawing/2014/main" id="{E61C4CDA-8F6F-4CFD-97AB-92292C87794D}"/>
              </a:ext>
            </a:extLst>
          </p:cNvPr>
          <p:cNvSpPr>
            <a:spLocks noGrp="1"/>
          </p:cNvSpPr>
          <p:nvPr>
            <p:ph type="title"/>
          </p:nvPr>
        </p:nvSpPr>
        <p:spPr>
          <a:xfrm>
            <a:off x="595094" y="215121"/>
            <a:ext cx="7886700" cy="994172"/>
          </a:xfrm>
        </p:spPr>
        <p:txBody>
          <a:bodyPr>
            <a:normAutofit/>
          </a:bodyPr>
          <a:lstStyle/>
          <a:p>
            <a:r>
              <a:rPr lang="en-GB" sz="2700" b="1" dirty="0">
                <a:solidFill>
                  <a:schemeClr val="bg1"/>
                </a:solidFill>
                <a:latin typeface="Frutiger 65"/>
                <a:cs typeface="Calibri" panose="020F0502020204030204" pitchFamily="34" charset="0"/>
              </a:rPr>
              <a:t>Lessons Learned from ARC Summit  2017</a:t>
            </a:r>
          </a:p>
        </p:txBody>
      </p:sp>
    </p:spTree>
    <p:extLst>
      <p:ext uri="{BB962C8B-B14F-4D97-AF65-F5344CB8AC3E}">
        <p14:creationId xmlns:p14="http://schemas.microsoft.com/office/powerpoint/2010/main" val="251830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8150842-0E88-4D2A-82BF-7A7518B73B1B}"/>
              </a:ext>
            </a:extLst>
          </p:cNvPr>
          <p:cNvSpPr>
            <a:spLocks noGrp="1"/>
          </p:cNvSpPr>
          <p:nvPr>
            <p:ph idx="1"/>
          </p:nvPr>
        </p:nvSpPr>
        <p:spPr>
          <a:xfrm>
            <a:off x="457200" y="1157765"/>
            <a:ext cx="8229600" cy="3583449"/>
          </a:xfrm>
        </p:spPr>
        <p:txBody>
          <a:bodyPr>
            <a:normAutofit/>
          </a:bodyPr>
          <a:lstStyle/>
          <a:p>
            <a:pPr lvl="0"/>
            <a:endParaRPr lang="nb-NO" b="1" dirty="0">
              <a:solidFill>
                <a:schemeClr val="bg1"/>
              </a:solidFill>
              <a:latin typeface="Frutiger 65"/>
              <a:cs typeface="Calibri" panose="020F0502020204030204" pitchFamily="34" charset="0"/>
            </a:endParaRPr>
          </a:p>
          <a:p>
            <a:pPr lvl="0"/>
            <a:r>
              <a:rPr lang="nb-NO" sz="1800" dirty="0">
                <a:solidFill>
                  <a:schemeClr val="bg1"/>
                </a:solidFill>
                <a:latin typeface="Frutiger 65"/>
                <a:cs typeface="Calibri" panose="020F0502020204030204" pitchFamily="34" charset="0"/>
              </a:rPr>
              <a:t>Consider how to use </a:t>
            </a:r>
            <a:r>
              <a:rPr lang="nb-NO" sz="1800" b="1" dirty="0">
                <a:solidFill>
                  <a:schemeClr val="bg1"/>
                </a:solidFill>
                <a:latin typeface="Frutiger 65"/>
                <a:cs typeface="Calibri" panose="020F0502020204030204" pitchFamily="34" charset="0"/>
              </a:rPr>
              <a:t>sampling</a:t>
            </a:r>
            <a:r>
              <a:rPr lang="nb-NO" sz="1800" dirty="0">
                <a:solidFill>
                  <a:schemeClr val="bg1"/>
                </a:solidFill>
                <a:latin typeface="Frutiger 65"/>
                <a:cs typeface="Calibri" panose="020F0502020204030204" pitchFamily="34" charset="0"/>
              </a:rPr>
              <a:t> to monitor overall standards and to inform policy and resource allocation.</a:t>
            </a:r>
          </a:p>
          <a:p>
            <a:pPr marL="82294" indent="0">
              <a:buNone/>
            </a:pPr>
            <a:endParaRPr lang="en-GB" sz="1800" dirty="0">
              <a:solidFill>
                <a:schemeClr val="bg1"/>
              </a:solidFill>
              <a:latin typeface="Frutiger 65"/>
              <a:cs typeface="Calibri" panose="020F0502020204030204" pitchFamily="34" charset="0"/>
            </a:endParaRPr>
          </a:p>
          <a:p>
            <a:pPr lvl="0"/>
            <a:r>
              <a:rPr lang="nb-NO" sz="1800" dirty="0">
                <a:solidFill>
                  <a:schemeClr val="bg1"/>
                </a:solidFill>
                <a:latin typeface="Frutiger 65"/>
                <a:cs typeface="Calibri" panose="020F0502020204030204" pitchFamily="34" charset="0"/>
              </a:rPr>
              <a:t>When designing an accountability system, </a:t>
            </a:r>
            <a:r>
              <a:rPr lang="nb-NO" sz="1800" b="1" dirty="0">
                <a:solidFill>
                  <a:schemeClr val="bg1"/>
                </a:solidFill>
                <a:latin typeface="Frutiger 65"/>
                <a:cs typeface="Calibri" panose="020F0502020204030204" pitchFamily="34" charset="0"/>
              </a:rPr>
              <a:t>involve teachers and school leaders.</a:t>
            </a:r>
            <a:r>
              <a:rPr lang="nb-NO" sz="1800" dirty="0">
                <a:solidFill>
                  <a:schemeClr val="bg1"/>
                </a:solidFill>
                <a:latin typeface="Frutiger 65"/>
                <a:cs typeface="Calibri" panose="020F0502020204030204" pitchFamily="34" charset="0"/>
              </a:rPr>
              <a:t>  Identify potential negative consequences and work with all stakeholders to try to minimise negative consequences, as well as to develop ownership.</a:t>
            </a:r>
            <a:endParaRPr lang="en-GB" sz="1800" dirty="0">
              <a:solidFill>
                <a:schemeClr val="bg1"/>
              </a:solidFill>
              <a:latin typeface="Frutiger 65"/>
              <a:cs typeface="Calibri" panose="020F0502020204030204" pitchFamily="34" charset="0"/>
            </a:endParaRPr>
          </a:p>
          <a:p>
            <a:endParaRPr lang="en-GB" dirty="0">
              <a:solidFill>
                <a:schemeClr val="bg1"/>
              </a:solidFill>
              <a:latin typeface="Frutiger 65"/>
            </a:endParaRPr>
          </a:p>
        </p:txBody>
      </p:sp>
      <p:sp>
        <p:nvSpPr>
          <p:cNvPr id="3" name="Title 2">
            <a:extLst>
              <a:ext uri="{FF2B5EF4-FFF2-40B4-BE49-F238E27FC236}">
                <a16:creationId xmlns:a16="http://schemas.microsoft.com/office/drawing/2014/main" id="{D554E99C-F3CA-4115-9E08-860A61C52AA4}"/>
              </a:ext>
            </a:extLst>
          </p:cNvPr>
          <p:cNvSpPr>
            <a:spLocks noGrp="1"/>
          </p:cNvSpPr>
          <p:nvPr>
            <p:ph type="title"/>
          </p:nvPr>
        </p:nvSpPr>
        <p:spPr/>
        <p:txBody>
          <a:bodyPr>
            <a:normAutofit/>
          </a:bodyPr>
          <a:lstStyle/>
          <a:p>
            <a:r>
              <a:rPr lang="en-GB" sz="2700" b="1" dirty="0">
                <a:solidFill>
                  <a:schemeClr val="bg1"/>
                </a:solidFill>
                <a:latin typeface="Frutiger 65"/>
                <a:cs typeface="Calibri" panose="020F0502020204030204" pitchFamily="34" charset="0"/>
              </a:rPr>
              <a:t>Lessons Learned from ARC Summit  2017</a:t>
            </a:r>
            <a:endParaRPr lang="en-GB" sz="2700" b="1" dirty="0">
              <a:solidFill>
                <a:schemeClr val="bg1"/>
              </a:solidFill>
              <a:latin typeface="Frutiger 65"/>
            </a:endParaRPr>
          </a:p>
        </p:txBody>
      </p:sp>
    </p:spTree>
    <p:extLst>
      <p:ext uri="{BB962C8B-B14F-4D97-AF65-F5344CB8AC3E}">
        <p14:creationId xmlns:p14="http://schemas.microsoft.com/office/powerpoint/2010/main" val="764072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4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em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2.xml.rels>&#65279;<?xml version="1.0" encoding="utf-8"?><Relationships xmlns="http://schemas.openxmlformats.org/package/2006/relationships"><Relationship Type="http://schemas.openxmlformats.org/officeDocument/2006/relationships/customXmlProps" Target="/customXML/itemProps2.xml" Id="Rd3c4172d526e4b2384ade4b889302c76" /></Relationships>
</file>

<file path=customXML/item2.xml><?xml version="1.0" encoding="utf-8"?>
<metadata xmlns="http://www.objective.com/ecm/document/metadata/FF3C5B18883D4E21973B57C2EEED7FD1" version="1.0.0">
  <systemFields>
    <field name="Objective-Id">
      <value order="0">A22620137</value>
    </field>
    <field name="Objective-Title">
      <value order="0">Primary Headteacher Conference presentation - Venue Cymru - Arena - Amended at Conference version English</value>
    </field>
    <field name="Objective-Description">
      <value order="0"/>
    </field>
    <field name="Objective-CreationStamp">
      <value order="0">2018-06-07T14:56:51Z</value>
    </field>
    <field name="Objective-IsApproved">
      <value order="0">false</value>
    </field>
    <field name="Objective-IsPublished">
      <value order="0">true</value>
    </field>
    <field name="Objective-DatePublished">
      <value order="0">2018-06-07T14:57:04Z</value>
    </field>
    <field name="Objective-ModificationStamp">
      <value order="0">2018-06-07T14:57:53Z</value>
    </field>
    <field name="Objective-Owner">
      <value order="0">Hughes, Haydon (EPS - Digital and Strategic Comms)</value>
    </field>
    <field name="Objective-Path">
      <value order="0">Objective Global Folder:Business File Plan:Education &amp; Public Services (EPS):Education &amp; Public Services (EPS) - Operations Directorate:1 - Save:6. EPS Digital &amp; Strategic Communications:Strategic Communications &amp; Marketing - Education &amp; Welsh Language:Communications &amp; Marketing:Projects/ Campaigns:EPS Digital &amp;Strategic Communications - Communications &amp; Marketing - Primary Conferences - June 2018:GwE - 7 June 2018</value>
    </field>
    <field name="Objective-Parent">
      <value order="0">GwE - 7 June 2018</value>
    </field>
    <field name="Objective-State">
      <value order="0">Published</value>
    </field>
    <field name="Objective-VersionId">
      <value order="0">vA44941040</value>
    </field>
    <field name="Objective-Version">
      <value order="0">1.0</value>
    </field>
    <field name="Objective-VersionNumber">
      <value order="0">1</value>
    </field>
    <field name="Objective-VersionComment">
      <value order="0">First version</value>
    </field>
    <field name="Objective-FileNumber">
      <value order="0">qA1344257</value>
    </field>
    <field name="Objective-Classification">
      <value order="0">Official</value>
    </field>
    <field name="Objective-Caveats">
      <value order="0"/>
    </field>
  </systemFields>
  <catalogues>
    <catalogue name="Document Type Catalogue" type="type" ori="id:cA14">
      <field name="Objective-Language">
        <value order="0">English (eng)</value>
      </field>
      <field name="Objective-Date Acquired">
        <value order="0">2018-06-07T22:59:59Z</value>
      </field>
      <field name="Objective-What to Keep">
        <value order="0">No</value>
      </field>
      <field name="Objective-Official Translation">
        <value order="0"/>
      </field>
      <field name="Objective-Connect Creator">
        <value order="0"/>
      </field>
    </catalogue>
  </catalogues>
</metadata>
</file>

<file path=customXML/itemProps2.xml><?xml version="1.0" encoding="utf-8"?>
<ds:datastoreItem xmlns:ds="http://schemas.openxmlformats.org/officeDocument/2006/customXml" ds:itemID="{5745109E-2DDF-40CB-AC2B-FF9B10C90820}">
  <ds:schemaRefs>
    <ds:schemaRef ds:uri="http://www.objective.com/ecm/document/metadata/FF3C5B18883D4E21973B57C2EEED7FD1"/>
  </ds:schemaRefs>
</ds:datastoreItem>
</file>

<file path=docProps/app.xml><?xml version="1.0" encoding="utf-8"?>
<Properties xmlns="http://schemas.openxmlformats.org/officeDocument/2006/extended-properties" xmlns:vt="http://schemas.openxmlformats.org/officeDocument/2006/docPropsVTypes">
  <TotalTime>5857</TotalTime>
  <Words>4663</Words>
  <Application>Microsoft Office PowerPoint</Application>
  <PresentationFormat>On-screen Show (16:9)</PresentationFormat>
  <Paragraphs>536</Paragraphs>
  <Slides>78</Slides>
  <Notes>27</Notes>
  <HiddenSlides>2</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78</vt:i4>
      </vt:variant>
    </vt:vector>
  </HeadingPairs>
  <TitlesOfParts>
    <vt:vector size="90" baseType="lpstr">
      <vt:lpstr>MS PGothic</vt:lpstr>
      <vt:lpstr>MS PGothic</vt:lpstr>
      <vt:lpstr>Arial</vt:lpstr>
      <vt:lpstr>Calibri</vt:lpstr>
      <vt:lpstr>Calibri Light</vt:lpstr>
      <vt:lpstr>Courier New</vt:lpstr>
      <vt:lpstr>Frutiger 65</vt:lpstr>
      <vt:lpstr>Helvetica</vt:lpstr>
      <vt:lpstr>Mangal</vt:lpstr>
      <vt:lpstr>Wingdings</vt:lpstr>
      <vt:lpstr>Office Theme</vt:lpstr>
      <vt:lpstr>54_Office Theme</vt:lpstr>
      <vt:lpstr>PowerPoint Presentation</vt:lpstr>
      <vt:lpstr>PowerPoint Presentation</vt:lpstr>
      <vt:lpstr>PowerPoint Presentation</vt:lpstr>
      <vt:lpstr>PowerPoint Presentation</vt:lpstr>
      <vt:lpstr>Atlantic Rim Collaboratory</vt:lpstr>
      <vt:lpstr>The Six Questions for an Assessment and Accountability System</vt:lpstr>
      <vt:lpstr>The importance of thinking about overall consequences -the whole eco-system</vt:lpstr>
      <vt:lpstr>Lessons Learned from ARC Summit  2017</vt:lpstr>
      <vt:lpstr>Lessons Learned from ARC Summit  2017</vt:lpstr>
      <vt:lpstr>Lessons Learned from ARC Summit  2017</vt:lpstr>
      <vt:lpstr>PowerPoint Presentation</vt:lpstr>
      <vt:lpstr> Five key aspects of an effective accountability system </vt:lpstr>
      <vt:lpstr>Too often the end result of high stakes external accountability is:</vt:lpstr>
      <vt:lpstr> Five key aspects of an effective accountability system </vt:lpstr>
      <vt:lpstr>Leaders “make the weather” in their own context</vt:lpstr>
      <vt:lpstr>Surveillance or Collective Accountability </vt:lpstr>
      <vt:lpstr>PowerPoint Presentation</vt:lpstr>
      <vt:lpstr>PowerPoint Presentation</vt:lpstr>
      <vt:lpstr>PowerPoint Presentation</vt:lpstr>
      <vt:lpstr>The challenge</vt:lpstr>
      <vt:lpstr>Success in the new curriculum means</vt:lpstr>
      <vt:lpstr>Estyn Review Terms of reference   </vt:lpstr>
      <vt:lpstr>What do we need from accountability and inspection?</vt:lpstr>
      <vt:lpstr>Issues</vt:lpstr>
      <vt:lpstr>A Learning Inspectorate </vt:lpstr>
      <vt:lpstr>Estyn’s Strengths</vt:lpstr>
      <vt:lpstr>Flexibility in Adding Value</vt:lpstr>
      <vt:lpstr> Standards and Purposes</vt:lpstr>
      <vt:lpstr>New Inspection Arrangements</vt:lpstr>
      <vt:lpstr>Inspection Issues</vt:lpstr>
      <vt:lpstr>Perverse Effects of ‘High-Stakes’</vt:lpstr>
      <vt:lpstr>Summative Grading and High-Stakes Effects</vt:lpstr>
      <vt:lpstr>Inspection and Reform</vt:lpstr>
      <vt:lpstr>Inspecting What Matters</vt:lpstr>
      <vt:lpstr>Assurance and Improvement</vt:lpstr>
      <vt:lpstr>Self Evaluation for Learning</vt:lpstr>
      <vt:lpstr>External Perspectives</vt:lpstr>
      <vt:lpstr>Inspection and Public Confidence</vt:lpstr>
      <vt:lpstr>Phased Progress to Validated Self Evaluation (VSE)</vt:lpstr>
      <vt:lpstr>Enhanced Support for Reform from Estyn</vt:lpstr>
      <vt:lpstr>Evaluation in Text</vt:lpstr>
      <vt:lpstr>Earned VSE</vt:lpstr>
      <vt:lpstr>Diagnostic Inspections</vt:lpstr>
      <vt:lpstr>More Flexibile Follow-Up</vt:lpstr>
      <vt:lpstr>Strengthen Thematics</vt:lpstr>
      <vt:lpstr>System-Level Evaluation</vt:lpstr>
      <vt:lpstr>Wider Accountability</vt:lpstr>
      <vt:lpstr>PowerPoint Presentation</vt:lpstr>
      <vt:lpstr> Report Messages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Things to stop doing</vt:lpstr>
      <vt:lpstr>Things to stop doing</vt:lpstr>
      <vt:lpstr>PowerPoint Presentation</vt:lpstr>
      <vt:lpstr>Activity 2:   Principles to guide the creation of the national self-evaluation and improvement toolkit.</vt:lpstr>
      <vt:lpstr>Principles to guide the creation of the national self-evaluation and improvement toolkit. </vt:lpstr>
      <vt:lpstr>PowerPoint Presentation</vt:lpstr>
      <vt:lpstr>PowerPoint Presentation</vt:lpstr>
      <vt:lpstr>PowerPoint Presentation</vt:lpstr>
      <vt:lpstr>PowerPoint Presentation</vt:lpstr>
      <vt:lpstr>Initial thoughts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Hollie Edwards</dc:creator>
  <cp:lastModifiedBy>Orchard Audio Visual</cp:lastModifiedBy>
  <cp:revision>232</cp:revision>
  <dcterms:created xsi:type="dcterms:W3CDTF">2017-09-21T08:19:29Z</dcterms:created>
  <dcterms:modified xsi:type="dcterms:W3CDTF">2018-06-07T13:43:08Z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A22620137</vt:lpwstr>
  </property>
  <property fmtid="{D5CDD505-2E9C-101B-9397-08002B2CF9AE}" pid="4" name="Objective-Title">
    <vt:lpwstr>Primary Headteacher Conference presentation - Venue Cymru - Arena - Amended at Conference version English</vt:lpwstr>
  </property>
  <property fmtid="{D5CDD505-2E9C-101B-9397-08002B2CF9AE}" pid="5" name="Objective-Comment">
    <vt:lpwstr/>
  </property>
  <property fmtid="{D5CDD505-2E9C-101B-9397-08002B2CF9AE}" pid="6" name="Objective-CreationStamp">
    <vt:filetime>2018-06-07T14:57:03Z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2018-06-07T14:57:04Z</vt:filetime>
  </property>
  <property fmtid="{D5CDD505-2E9C-101B-9397-08002B2CF9AE}" pid="10" name="Objective-ModificationStamp">
    <vt:filetime>2018-06-07T14:57:53Z</vt:filetime>
  </property>
  <property fmtid="{D5CDD505-2E9C-101B-9397-08002B2CF9AE}" pid="11" name="Objective-Owner">
    <vt:lpwstr>Hughes, Haydon (EPS - Digital and Strategic Comms)</vt:lpwstr>
  </property>
  <property fmtid="{D5CDD505-2E9C-101B-9397-08002B2CF9AE}" pid="12" name="Objective-Path">
    <vt:lpwstr>Objective Global Folder:Business File Plan:Education &amp; Public Services (EPS):Education &amp; Public Services (EPS) - Operations Directorate:1 - Save:6. EPS Digital &amp; Strategic Communications:Strategic Communications &amp; Marketing - Education &amp; Welsh Language:Communications &amp; Marketing:Projects/ Campaigns:EPS Digital &amp;Strategic Communications - Communications &amp; Marketing - Primary Conferences - June 2018:GwE - 7 June 2018:</vt:lpwstr>
  </property>
  <property fmtid="{D5CDD505-2E9C-101B-9397-08002B2CF9AE}" pid="13" name="Objective-Parent">
    <vt:lpwstr>GwE - 7 June 2018</vt:lpwstr>
  </property>
  <property fmtid="{D5CDD505-2E9C-101B-9397-08002B2CF9AE}" pid="14" name="Objective-State">
    <vt:lpwstr>Published</vt:lpwstr>
  </property>
  <property fmtid="{D5CDD505-2E9C-101B-9397-08002B2CF9AE}" pid="15" name="Objective-Version">
    <vt:lpwstr>1.0</vt:lpwstr>
  </property>
  <property fmtid="{D5CDD505-2E9C-101B-9397-08002B2CF9AE}" pid="16" name="Objective-VersionNumber">
    <vt:r8>1</vt:r8>
  </property>
  <property fmtid="{D5CDD505-2E9C-101B-9397-08002B2CF9AE}" pid="17" name="Objective-VersionComment">
    <vt:lpwstr>First version</vt:lpwstr>
  </property>
  <property fmtid="{D5CDD505-2E9C-101B-9397-08002B2CF9AE}" pid="18" name="Objective-FileNumber">
    <vt:lpwstr/>
  </property>
  <property fmtid="{D5CDD505-2E9C-101B-9397-08002B2CF9AE}" pid="19" name="Objective-Classification">
    <vt:lpwstr>[Inherited - Official]</vt:lpwstr>
  </property>
  <property fmtid="{D5CDD505-2E9C-101B-9397-08002B2CF9AE}" pid="20" name="Objective-Caveats">
    <vt:lpwstr/>
  </property>
  <property fmtid="{D5CDD505-2E9C-101B-9397-08002B2CF9AE}" pid="21" name="Objective-Language [system]">
    <vt:lpwstr>English (eng)</vt:lpwstr>
  </property>
  <property fmtid="{D5CDD505-2E9C-101B-9397-08002B2CF9AE}" pid="22" name="Objective-Date Acquired [system]">
    <vt:filetime>2018-06-06T23:00:00Z</vt:filetime>
  </property>
  <property fmtid="{D5CDD505-2E9C-101B-9397-08002B2CF9AE}" pid="23" name="Objective-What to Keep [system]">
    <vt:lpwstr>No</vt:lpwstr>
  </property>
  <property fmtid="{D5CDD505-2E9C-101B-9397-08002B2CF9AE}" pid="24" name="Objective-Official Translation [system]">
    <vt:lpwstr/>
  </property>
  <property fmtid="{D5CDD505-2E9C-101B-9397-08002B2CF9AE}" pid="25" name="Objective-Connect Creator [system]">
    <vt:lpwstr/>
  </property>
  <property fmtid="{D5CDD505-2E9C-101B-9397-08002B2CF9AE}" pid="26" name="Objective-Description">
    <vt:lpwstr/>
  </property>
  <property fmtid="{D5CDD505-2E9C-101B-9397-08002B2CF9AE}" pid="27" name="Objective-VersionId">
    <vt:lpwstr>vA44941040</vt:lpwstr>
  </property>
  <property fmtid="{D5CDD505-2E9C-101B-9397-08002B2CF9AE}" pid="28" name="Objective-Language">
    <vt:lpwstr>English (eng)</vt:lpwstr>
  </property>
  <property fmtid="{D5CDD505-2E9C-101B-9397-08002B2CF9AE}" pid="29" name="Objective-Date Acquired">
    <vt:filetime>2018-06-07T22:59:59Z</vt:filetime>
  </property>
  <property fmtid="{D5CDD505-2E9C-101B-9397-08002B2CF9AE}" pid="30" name="Objective-What to Keep">
    <vt:lpwstr>No</vt:lpwstr>
  </property>
  <property fmtid="{D5CDD505-2E9C-101B-9397-08002B2CF9AE}" pid="31" name="Objective-Official Translation">
    <vt:lpwstr/>
  </property>
  <property fmtid="{D5CDD505-2E9C-101B-9397-08002B2CF9AE}" pid="32" name="Objective-Connect Creator">
    <vt:lpwstr/>
  </property>
</Properties>
</file>