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7BD64-BAAD-4ED1-A7C0-9B361558042A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E1BE-540A-4403-A46B-051056261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5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5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2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4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5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5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4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3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6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0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9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2EA8-3680-4A60-99D1-D58AFDB5233D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F70B8-082E-44DF-86E2-3413C6885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source=images&amp;cd=&amp;cad=rja&amp;uact=8&amp;ved=0CAcQjRw&amp;url=http://storify.com/hala545/apparently-twitter-is-dangerous&amp;ei=h426VM6VNJTwaMn9gcgK&amp;bvm=bv.83829542,d.ZGU&amp;psig=AFQjCNGjHy38YopprUK3HA5vyiQ4EVUOMA&amp;ust=142159844869327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google.co.uk/url?sa=i&amp;rct=j&amp;q=&amp;esrc=s&amp;source=images&amp;cd=&amp;cad=rja&amp;uact=8&amp;ved=0CAcQjRw&amp;url=http://storify.com/hala545/apparently-twitter-is-dangerous&amp;ei=h426VM6VNJTwaMn9gcgK&amp;bvm=bv.83829542,d.ZGU&amp;psig=AFQjCNGjHy38YopprUK3HA5vyiQ4EVUOMA&amp;ust=1421598448693273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oogle.co.uk/url?sa=i&amp;rct=j&amp;q=&amp;esrc=s&amp;source=images&amp;cd=&amp;cad=rja&amp;uact=8&amp;ved=0CAcQjRw&amp;url=http://storify.com/hala545/apparently-twitter-is-dangerous&amp;ei=h426VM6VNJTwaMn9gcgK&amp;bvm=bv.83829542,d.ZGU&amp;psig=AFQjCNGjHy38YopprUK3HA5vyiQ4EVUOMA&amp;ust=1421598448693273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co.uk/url?sa=i&amp;rct=j&amp;q=&amp;esrc=s&amp;source=images&amp;cd=&amp;cad=rja&amp;uact=8&amp;ved=0CAcQjRw&amp;url=http://storify.com/hala545/apparently-twitter-is-dangerous&amp;ei=h426VM6VNJTwaMn9gcgK&amp;bvm=bv.83829542,d.ZGU&amp;psig=AFQjCNGjHy38YopprUK3HA5vyiQ4EVUOMA&amp;ust=1421598448693273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733256"/>
            <a:ext cx="9144000" cy="1124744"/>
            <a:chOff x="0" y="5733256"/>
            <a:chExt cx="12192000" cy="1124744"/>
          </a:xfrm>
        </p:grpSpPr>
        <p:sp>
          <p:nvSpPr>
            <p:cNvPr id="5" name="Rectangle 4"/>
            <p:cNvSpPr/>
            <p:nvPr/>
          </p:nvSpPr>
          <p:spPr>
            <a:xfrm>
              <a:off x="0" y="5733256"/>
              <a:ext cx="12192000" cy="112474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y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5733256"/>
              <a:ext cx="12192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853210"/>
              <a:ext cx="12192000" cy="0"/>
            </a:xfrm>
            <a:prstGeom prst="line">
              <a:avLst/>
            </a:prstGeom>
            <a:ln w="762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1"/>
            <p:cNvSpPr txBox="1"/>
            <p:nvPr/>
          </p:nvSpPr>
          <p:spPr>
            <a:xfrm>
              <a:off x="1679510" y="6083752"/>
              <a:ext cx="4224469" cy="4237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 err="1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Ysgol</a:t>
              </a:r>
              <a:r>
                <a:rPr lang="en-GB" b="1" dirty="0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 </a:t>
              </a:r>
              <a:r>
                <a:rPr lang="en-GB" b="1" dirty="0" err="1" smtClean="0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Syr</a:t>
              </a:r>
              <a:r>
                <a:rPr lang="en-GB" b="1" dirty="0" smtClean="0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 Thomas Jones </a:t>
              </a:r>
              <a:endParaRPr lang="cy-GB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8592277" y="6122211"/>
              <a:ext cx="337312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cy-GB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2" name="Picture 11" descr="https://encrypted-tbn3.gstatic.com/images?q=tbn:ANd9GcTWwrsJV-zWfgcAdnijy5z9Z4hcw2-FMFS-l0rlWm46mzLtueD7">
              <a:hlinkClick r:id="rId2"/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108" y="6473461"/>
              <a:ext cx="320973" cy="234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0286789" y="6431789"/>
              <a:ext cx="142240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@</a:t>
              </a:r>
              <a:r>
                <a:rPr lang="en-GB" sz="1100" dirty="0" smtClean="0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Y_S_T_J</a:t>
              </a:r>
              <a:endParaRPr lang="cy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6" y="-6875"/>
            <a:ext cx="8064896" cy="569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7" y="5880596"/>
            <a:ext cx="950019" cy="95001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99592" y="836712"/>
            <a:ext cx="324036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C00000"/>
                </a:solidFill>
              </a:rPr>
              <a:t>Meddyliwch am UN </a:t>
            </a:r>
            <a:r>
              <a:rPr lang="en-GB" b="1" dirty="0" err="1" smtClean="0">
                <a:solidFill>
                  <a:srgbClr val="C00000"/>
                </a:solidFill>
              </a:rPr>
              <a:t>gair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</a:rPr>
              <a:t>sy’n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</a:rPr>
              <a:t>gysylltiedig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</a:rPr>
              <a:t>hefo</a:t>
            </a:r>
            <a:r>
              <a:rPr lang="en-GB" b="1" dirty="0" smtClean="0">
                <a:solidFill>
                  <a:srgbClr val="C00000"/>
                </a:solidFill>
              </a:rPr>
              <a:t>……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228184" y="2635401"/>
            <a:ext cx="2232248" cy="29872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Felly </a:t>
            </a:r>
            <a:r>
              <a:rPr lang="en-GB" dirty="0" err="1" smtClean="0"/>
              <a:t>byddai</a:t>
            </a:r>
            <a:r>
              <a:rPr lang="en-GB" dirty="0" smtClean="0"/>
              <a:t> </a:t>
            </a:r>
            <a:r>
              <a:rPr lang="en-GB" dirty="0" err="1" smtClean="0"/>
              <a:t>Cyfamod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:</a:t>
            </a:r>
          </a:p>
          <a:p>
            <a:pPr algn="ctr"/>
            <a:r>
              <a:rPr lang="en-GB" dirty="0" smtClean="0"/>
              <a:t>C = 3</a:t>
            </a:r>
          </a:p>
          <a:p>
            <a:pPr algn="ctr"/>
            <a:r>
              <a:rPr lang="en-GB" dirty="0" smtClean="0"/>
              <a:t>Y = 4</a:t>
            </a:r>
          </a:p>
          <a:p>
            <a:pPr algn="ctr"/>
            <a:r>
              <a:rPr lang="en-GB" dirty="0" smtClean="0"/>
              <a:t>F = 4</a:t>
            </a:r>
          </a:p>
          <a:p>
            <a:pPr algn="ctr"/>
            <a:r>
              <a:rPr lang="en-GB" dirty="0" smtClean="0"/>
              <a:t>A = 1</a:t>
            </a:r>
          </a:p>
          <a:p>
            <a:pPr algn="ctr"/>
            <a:r>
              <a:rPr lang="en-GB" dirty="0" smtClean="0"/>
              <a:t>M = 3</a:t>
            </a:r>
          </a:p>
          <a:p>
            <a:pPr algn="ctr"/>
            <a:r>
              <a:rPr lang="en-GB" dirty="0" smtClean="0"/>
              <a:t>O = 1</a:t>
            </a:r>
          </a:p>
          <a:p>
            <a:pPr algn="ctr"/>
            <a:r>
              <a:rPr lang="en-GB" dirty="0" smtClean="0"/>
              <a:t>D = 2 </a:t>
            </a:r>
          </a:p>
          <a:p>
            <a:pPr algn="ctr"/>
            <a:r>
              <a:rPr lang="en-GB" b="1" dirty="0" smtClean="0"/>
              <a:t>CYFANSWM = 18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0" y="5711012"/>
            <a:ext cx="9144000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5710396"/>
            <a:ext cx="9144000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733256"/>
            <a:ext cx="9144000" cy="1124744"/>
            <a:chOff x="0" y="5733256"/>
            <a:chExt cx="12192000" cy="1124744"/>
          </a:xfrm>
        </p:grpSpPr>
        <p:sp>
          <p:nvSpPr>
            <p:cNvPr id="5" name="Rectangle 4"/>
            <p:cNvSpPr/>
            <p:nvPr/>
          </p:nvSpPr>
          <p:spPr>
            <a:xfrm>
              <a:off x="0" y="5733256"/>
              <a:ext cx="12192000" cy="112474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y-GB"/>
            </a:p>
          </p:txBody>
        </p:sp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58" y="5949280"/>
              <a:ext cx="1104109" cy="788766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5733256"/>
              <a:ext cx="12192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853210"/>
              <a:ext cx="12192000" cy="0"/>
            </a:xfrm>
            <a:prstGeom prst="line">
              <a:avLst/>
            </a:prstGeom>
            <a:ln w="762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1"/>
            <p:cNvSpPr txBox="1"/>
            <p:nvPr/>
          </p:nvSpPr>
          <p:spPr>
            <a:xfrm>
              <a:off x="1679510" y="6083752"/>
              <a:ext cx="4224469" cy="4237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 err="1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Ysgol</a:t>
              </a:r>
              <a:r>
                <a:rPr lang="en-GB" b="1" dirty="0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 </a:t>
              </a:r>
              <a:r>
                <a:rPr lang="en-GB" b="1" dirty="0" err="1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Uwchradd</a:t>
              </a:r>
              <a:r>
                <a:rPr lang="en-GB" b="1" dirty="0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 </a:t>
              </a:r>
              <a:r>
                <a:rPr lang="en-GB" b="1" dirty="0" err="1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Bodedern</a:t>
              </a:r>
              <a:endParaRPr lang="cy-GB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698921" y="6379511"/>
              <a:ext cx="1524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y-GB" sz="1400" b="1" i="1" dirty="0">
                  <a:ln>
                    <a:noFill/>
                  </a:ln>
                  <a:solidFill>
                    <a:srgbClr val="C00000"/>
                  </a:solidFill>
                  <a:effectLst/>
                  <a:latin typeface="Andalus"/>
                  <a:ea typeface="Calibri"/>
                  <a:cs typeface="Times New Roman"/>
                </a:rPr>
                <a:t>Hau i Fedi</a:t>
              </a:r>
              <a:endParaRPr lang="cy-GB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8592277" y="6122211"/>
              <a:ext cx="337312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y-GB" sz="11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www.ysgoluwchraddbodedern.org</a:t>
              </a:r>
              <a:endParaRPr lang="cy-GB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2" name="Picture 11" descr="https://encrypted-tbn3.gstatic.com/images?q=tbn:ANd9GcTWwrsJV-zWfgcAdnijy5z9Z4hcw2-FMFS-l0rlWm46mzLtueD7">
              <a:hlinkClick r:id="rId3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108" y="6473461"/>
              <a:ext cx="320973" cy="234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0286789" y="6431789"/>
              <a:ext cx="142240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@</a:t>
              </a:r>
              <a:r>
                <a:rPr lang="en-GB" sz="1100" dirty="0" err="1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YUBoded</a:t>
              </a:r>
              <a:endParaRPr lang="cy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050" name="Picture 2" descr="http://cdn.lifebuzz.com/images/4309/lifebuzz-bcf0c192839dad00e2553f33496b9759-limit_2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73" y="908720"/>
            <a:ext cx="5745708" cy="3715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3519" y="188640"/>
            <a:ext cx="883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   b   c   </a:t>
            </a:r>
            <a:r>
              <a:rPr lang="en-GB" sz="3200" dirty="0" err="1" smtClean="0">
                <a:latin typeface="Comic Sans MS" panose="030F0702030302020204" pitchFamily="66" charset="0"/>
              </a:rPr>
              <a:t>ch</a:t>
            </a:r>
            <a:r>
              <a:rPr lang="en-GB" sz="3200" dirty="0" smtClean="0">
                <a:latin typeface="Comic Sans MS" panose="030F0702030302020204" pitchFamily="66" charset="0"/>
              </a:rPr>
              <a:t>   d   </a:t>
            </a:r>
            <a:r>
              <a:rPr lang="en-GB" sz="3200" dirty="0" err="1" smtClean="0">
                <a:latin typeface="Comic Sans MS" panose="030F0702030302020204" pitchFamily="66" charset="0"/>
              </a:rPr>
              <a:t>dd</a:t>
            </a:r>
            <a:r>
              <a:rPr lang="en-GB" sz="3200" dirty="0" smtClean="0">
                <a:latin typeface="Comic Sans MS" panose="030F0702030302020204" pitchFamily="66" charset="0"/>
              </a:rPr>
              <a:t>   e   f   </a:t>
            </a:r>
            <a:r>
              <a:rPr lang="en-GB" sz="3200" dirty="0" err="1" smtClean="0">
                <a:latin typeface="Comic Sans MS" panose="030F0702030302020204" pitchFamily="66" charset="0"/>
              </a:rPr>
              <a:t>ff</a:t>
            </a:r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GB" sz="3200" dirty="0" smtClean="0">
                <a:latin typeface="Comic Sans MS" panose="030F0702030302020204" pitchFamily="66" charset="0"/>
              </a:rPr>
              <a:t>   ng   h   </a:t>
            </a:r>
            <a:r>
              <a:rPr lang="en-GB" sz="3200" dirty="0" err="1" smtClean="0">
                <a:latin typeface="Comic Sans MS" panose="030F0702030302020204" pitchFamily="66" charset="0"/>
              </a:rPr>
              <a:t>i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519" y="4797152"/>
            <a:ext cx="883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   </a:t>
            </a:r>
            <a:r>
              <a:rPr lang="en-GB" sz="3200" dirty="0" err="1" smtClean="0">
                <a:latin typeface="Comic Sans MS" panose="030F0702030302020204" pitchFamily="66" charset="0"/>
              </a:rPr>
              <a:t>ll</a:t>
            </a:r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3200" dirty="0" smtClean="0">
                <a:latin typeface="Comic Sans MS" panose="030F0702030302020204" pitchFamily="66" charset="0"/>
              </a:rPr>
              <a:t>   n   o  p   </a:t>
            </a:r>
            <a:r>
              <a:rPr lang="en-GB" sz="3200" dirty="0" err="1" smtClean="0">
                <a:latin typeface="Comic Sans MS" panose="030F0702030302020204" pitchFamily="66" charset="0"/>
              </a:rPr>
              <a:t>ph</a:t>
            </a:r>
            <a:r>
              <a:rPr lang="en-GB" sz="3200" dirty="0" smtClean="0">
                <a:latin typeface="Comic Sans MS" panose="030F0702030302020204" pitchFamily="66" charset="0"/>
              </a:rPr>
              <a:t>   r   </a:t>
            </a:r>
            <a:r>
              <a:rPr lang="en-GB" sz="3200" dirty="0" err="1" smtClean="0">
                <a:latin typeface="Comic Sans MS" panose="030F0702030302020204" pitchFamily="66" charset="0"/>
              </a:rPr>
              <a:t>rh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r>
              <a:rPr lang="en-GB" sz="3200" dirty="0" smtClean="0">
                <a:latin typeface="Comic Sans MS" panose="030F0702030302020204" pitchFamily="66" charset="0"/>
              </a:rPr>
              <a:t>  t   </a:t>
            </a:r>
            <a:r>
              <a:rPr lang="en-GB" sz="3200" dirty="0" err="1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 u   w   y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" y="5686814"/>
            <a:ext cx="9199661" cy="1164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7" y="5880596"/>
            <a:ext cx="950019" cy="9500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710396"/>
            <a:ext cx="9144000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34" y="896745"/>
            <a:ext cx="5745708" cy="372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733256"/>
            <a:ext cx="9144000" cy="1124744"/>
            <a:chOff x="0" y="5733256"/>
            <a:chExt cx="12192000" cy="1124744"/>
          </a:xfrm>
        </p:grpSpPr>
        <p:sp>
          <p:nvSpPr>
            <p:cNvPr id="5" name="Rectangle 4"/>
            <p:cNvSpPr/>
            <p:nvPr/>
          </p:nvSpPr>
          <p:spPr>
            <a:xfrm>
              <a:off x="0" y="5733256"/>
              <a:ext cx="12192000" cy="112474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y-GB"/>
            </a:p>
          </p:txBody>
        </p:sp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58" y="5949280"/>
              <a:ext cx="1104109" cy="788766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5733256"/>
              <a:ext cx="12192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853210"/>
              <a:ext cx="12192000" cy="0"/>
            </a:xfrm>
            <a:prstGeom prst="line">
              <a:avLst/>
            </a:prstGeom>
            <a:ln w="762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698921" y="6379511"/>
              <a:ext cx="1524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y-GB" sz="1400" b="1" i="1" dirty="0">
                  <a:ln>
                    <a:noFill/>
                  </a:ln>
                  <a:solidFill>
                    <a:srgbClr val="C00000"/>
                  </a:solidFill>
                  <a:effectLst/>
                  <a:latin typeface="Andalus"/>
                  <a:ea typeface="Calibri"/>
                  <a:cs typeface="Times New Roman"/>
                </a:rPr>
                <a:t>Hau i Fedi</a:t>
              </a:r>
              <a:endParaRPr lang="cy-GB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8592277" y="6122211"/>
              <a:ext cx="337312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y-GB" sz="11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www.ysgoluwchraddbodedern.org</a:t>
              </a:r>
              <a:endParaRPr lang="cy-GB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2" name="Picture 11" descr="https://encrypted-tbn3.gstatic.com/images?q=tbn:ANd9GcTWwrsJV-zWfgcAdnijy5z9Z4hcw2-FMFS-l0rlWm46mzLtueD7">
              <a:hlinkClick r:id="rId3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108" y="6473461"/>
              <a:ext cx="320973" cy="234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0286789" y="6431789"/>
              <a:ext cx="142240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@</a:t>
              </a:r>
              <a:r>
                <a:rPr lang="en-GB" sz="1100" dirty="0" err="1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YUBoded</a:t>
              </a:r>
              <a:endParaRPr lang="cy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3519" y="188640"/>
            <a:ext cx="883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b   </a:t>
            </a:r>
            <a:r>
              <a:rPr lang="en-GB" sz="3200" dirty="0" smtClean="0">
                <a:latin typeface="Comic Sans MS" panose="030F0702030302020204" pitchFamily="66" charset="0"/>
              </a:rPr>
              <a:t>c   </a:t>
            </a:r>
            <a:r>
              <a:rPr lang="en-GB" sz="3200" dirty="0" err="1" smtClean="0">
                <a:latin typeface="Comic Sans MS" panose="030F0702030302020204" pitchFamily="66" charset="0"/>
              </a:rPr>
              <a:t>ch</a:t>
            </a:r>
            <a:r>
              <a:rPr lang="en-GB" sz="3200" dirty="0" smtClean="0">
                <a:latin typeface="Comic Sans MS" panose="030F0702030302020204" pitchFamily="66" charset="0"/>
              </a:rPr>
              <a:t>   d   </a:t>
            </a:r>
            <a:r>
              <a:rPr lang="en-GB" sz="3200" dirty="0" err="1" smtClean="0">
                <a:latin typeface="Comic Sans MS" panose="030F0702030302020204" pitchFamily="66" charset="0"/>
              </a:rPr>
              <a:t>dd</a:t>
            </a:r>
            <a:r>
              <a:rPr lang="en-GB" sz="3200" dirty="0" smtClean="0">
                <a:latin typeface="Comic Sans MS" panose="030F0702030302020204" pitchFamily="66" charset="0"/>
              </a:rPr>
              <a:t>   e   f   </a:t>
            </a:r>
            <a:r>
              <a:rPr lang="en-GB" sz="3200" dirty="0" err="1" smtClean="0">
                <a:latin typeface="Comic Sans MS" panose="030F0702030302020204" pitchFamily="66" charset="0"/>
              </a:rPr>
              <a:t>ff</a:t>
            </a:r>
            <a:r>
              <a:rPr lang="en-GB" sz="3200" dirty="0" smtClean="0">
                <a:latin typeface="Comic Sans MS" panose="030F0702030302020204" pitchFamily="66" charset="0"/>
              </a:rPr>
              <a:t>   g   ng   h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err="1" smtClean="0">
                <a:latin typeface="Comic Sans MS" panose="030F0702030302020204" pitchFamily="66" charset="0"/>
              </a:rPr>
              <a:t>i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519" y="4797152"/>
            <a:ext cx="883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   </a:t>
            </a:r>
            <a:r>
              <a:rPr lang="en-GB" sz="3200" dirty="0" err="1" smtClean="0">
                <a:latin typeface="Comic Sans MS" panose="030F0702030302020204" pitchFamily="66" charset="0"/>
              </a:rPr>
              <a:t>ll</a:t>
            </a:r>
            <a:r>
              <a:rPr lang="en-GB" sz="3200" dirty="0" smtClean="0">
                <a:latin typeface="Comic Sans MS" panose="030F0702030302020204" pitchFamily="66" charset="0"/>
              </a:rPr>
              <a:t>   m   n   o  p   </a:t>
            </a:r>
            <a:r>
              <a:rPr lang="en-GB" sz="3200" dirty="0" err="1" smtClean="0">
                <a:latin typeface="Comic Sans MS" panose="030F0702030302020204" pitchFamily="66" charset="0"/>
              </a:rPr>
              <a:t>ph</a:t>
            </a:r>
            <a:r>
              <a:rPr lang="en-GB" sz="3200" dirty="0" smtClean="0">
                <a:latin typeface="Comic Sans MS" panose="030F0702030302020204" pitchFamily="66" charset="0"/>
              </a:rPr>
              <a:t>   r   </a:t>
            </a:r>
            <a:r>
              <a:rPr lang="en-GB" sz="3200" dirty="0" err="1" smtClean="0">
                <a:latin typeface="Comic Sans MS" panose="030F0702030302020204" pitchFamily="66" charset="0"/>
              </a:rPr>
              <a:t>rh</a:t>
            </a:r>
            <a:r>
              <a:rPr lang="en-GB" sz="3200" dirty="0" smtClean="0">
                <a:latin typeface="Comic Sans MS" panose="030F0702030302020204" pitchFamily="66" charset="0"/>
              </a:rPr>
              <a:t>  s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err="1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 u   w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2" y="1043108"/>
            <a:ext cx="5462612" cy="371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7" y="5880596"/>
            <a:ext cx="950019" cy="9500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" y="5686814"/>
            <a:ext cx="9199661" cy="11644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0" y="5868653"/>
            <a:ext cx="950019" cy="9500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5710396"/>
            <a:ext cx="9144000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015723"/>
            <a:ext cx="3960440" cy="3741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08974"/>
            <a:ext cx="4148216" cy="37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733256"/>
            <a:ext cx="9144000" cy="1124744"/>
            <a:chOff x="0" y="5733256"/>
            <a:chExt cx="12192000" cy="1124744"/>
          </a:xfrm>
        </p:grpSpPr>
        <p:sp>
          <p:nvSpPr>
            <p:cNvPr id="5" name="Rectangle 4"/>
            <p:cNvSpPr/>
            <p:nvPr/>
          </p:nvSpPr>
          <p:spPr>
            <a:xfrm>
              <a:off x="0" y="5733256"/>
              <a:ext cx="12192000" cy="112474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y-GB"/>
            </a:p>
          </p:txBody>
        </p:sp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58" y="5949280"/>
              <a:ext cx="1104109" cy="788766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5733256"/>
              <a:ext cx="12192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853210"/>
              <a:ext cx="12192000" cy="0"/>
            </a:xfrm>
            <a:prstGeom prst="line">
              <a:avLst/>
            </a:prstGeom>
            <a:ln w="7620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1"/>
            <p:cNvSpPr txBox="1"/>
            <p:nvPr/>
          </p:nvSpPr>
          <p:spPr>
            <a:xfrm>
              <a:off x="1679510" y="6083752"/>
              <a:ext cx="4224469" cy="4237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 err="1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Ysgol</a:t>
              </a:r>
              <a:r>
                <a:rPr lang="en-GB" b="1" dirty="0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 </a:t>
              </a:r>
              <a:r>
                <a:rPr lang="en-GB" b="1" dirty="0" err="1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Uwchradd</a:t>
              </a:r>
              <a:r>
                <a:rPr lang="en-GB" b="1" dirty="0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 </a:t>
              </a:r>
              <a:r>
                <a:rPr lang="en-GB" b="1" dirty="0" err="1">
                  <a:ln w="10160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ndalus"/>
                  <a:ea typeface="Calibri"/>
                  <a:cs typeface="Times New Roman"/>
                </a:rPr>
                <a:t>Bodedern</a:t>
              </a:r>
              <a:endParaRPr lang="cy-GB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698921" y="6379511"/>
              <a:ext cx="1524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y-GB" sz="1400" b="1" i="1" dirty="0">
                  <a:ln>
                    <a:noFill/>
                  </a:ln>
                  <a:solidFill>
                    <a:srgbClr val="C00000"/>
                  </a:solidFill>
                  <a:effectLst/>
                  <a:latin typeface="Andalus"/>
                  <a:ea typeface="Calibri"/>
                  <a:cs typeface="Times New Roman"/>
                </a:rPr>
                <a:t>Hau i Fedi</a:t>
              </a:r>
              <a:endParaRPr lang="cy-GB" sz="1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8592277" y="6122211"/>
              <a:ext cx="337312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y-GB" sz="11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www.ysgoluwchraddbodedern.org</a:t>
              </a:r>
              <a:endParaRPr lang="cy-GB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2" name="Picture 11" descr="https://encrypted-tbn3.gstatic.com/images?q=tbn:ANd9GcTWwrsJV-zWfgcAdnijy5z9Z4hcw2-FMFS-l0rlWm46mzLtueD7">
              <a:hlinkClick r:id="rId3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108" y="6473461"/>
              <a:ext cx="320973" cy="234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0286789" y="6431789"/>
              <a:ext cx="1422400" cy="3175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@</a:t>
              </a:r>
              <a:r>
                <a:rPr lang="en-GB" sz="1100" dirty="0" err="1">
                  <a:solidFill>
                    <a:srgbClr val="FFFFFF"/>
                  </a:solidFill>
                  <a:effectLst/>
                  <a:latin typeface="Arial"/>
                  <a:ea typeface="Calibri"/>
                  <a:cs typeface="Times New Roman"/>
                </a:rPr>
                <a:t>YUBoded</a:t>
              </a:r>
              <a:endParaRPr lang="cy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3519" y="188640"/>
            <a:ext cx="883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   b   c   </a:t>
            </a:r>
            <a:r>
              <a:rPr lang="en-GB" sz="3200" dirty="0" err="1" smtClean="0">
                <a:latin typeface="Comic Sans MS" panose="030F0702030302020204" pitchFamily="66" charset="0"/>
              </a:rPr>
              <a:t>ch</a:t>
            </a:r>
            <a:r>
              <a:rPr lang="en-GB" sz="3200" dirty="0" smtClean="0">
                <a:latin typeface="Comic Sans MS" panose="030F0702030302020204" pitchFamily="66" charset="0"/>
              </a:rPr>
              <a:t>   d   </a:t>
            </a:r>
            <a:r>
              <a:rPr lang="en-GB" sz="3200" dirty="0" err="1" smtClean="0">
                <a:latin typeface="Comic Sans MS" panose="030F0702030302020204" pitchFamily="66" charset="0"/>
              </a:rPr>
              <a:t>dd</a:t>
            </a:r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3200" dirty="0" smtClean="0">
                <a:latin typeface="Comic Sans MS" panose="030F0702030302020204" pitchFamily="66" charset="0"/>
              </a:rPr>
              <a:t>   f   </a:t>
            </a:r>
            <a:r>
              <a:rPr lang="en-GB" sz="3200" dirty="0" err="1" smtClean="0">
                <a:latin typeface="Comic Sans MS" panose="030F0702030302020204" pitchFamily="66" charset="0"/>
              </a:rPr>
              <a:t>ff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g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latin typeface="Comic Sans MS" panose="030F0702030302020204" pitchFamily="66" charset="0"/>
              </a:rPr>
              <a:t>ng   h   </a:t>
            </a:r>
            <a:r>
              <a:rPr lang="en-GB" sz="3200" dirty="0" err="1" smtClean="0">
                <a:latin typeface="Comic Sans MS" panose="030F0702030302020204" pitchFamily="66" charset="0"/>
              </a:rPr>
              <a:t>i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519" y="4797152"/>
            <a:ext cx="883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   </a:t>
            </a:r>
            <a:r>
              <a:rPr lang="en-GB" sz="3200" dirty="0" err="1" smtClean="0">
                <a:latin typeface="Comic Sans MS" panose="030F0702030302020204" pitchFamily="66" charset="0"/>
              </a:rPr>
              <a:t>ll</a:t>
            </a:r>
            <a:r>
              <a:rPr lang="en-GB" sz="3200" dirty="0" smtClean="0">
                <a:latin typeface="Comic Sans MS" panose="030F0702030302020204" pitchFamily="66" charset="0"/>
              </a:rPr>
              <a:t> 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3200" dirty="0" smtClean="0">
                <a:latin typeface="Comic Sans MS" panose="030F0702030302020204" pitchFamily="66" charset="0"/>
              </a:rPr>
              <a:t>   n   o  p   </a:t>
            </a:r>
            <a:r>
              <a:rPr lang="en-GB" sz="3200" dirty="0" err="1" smtClean="0">
                <a:latin typeface="Comic Sans MS" panose="030F0702030302020204" pitchFamily="66" charset="0"/>
              </a:rPr>
              <a:t>ph</a:t>
            </a:r>
            <a:r>
              <a:rPr lang="en-GB" sz="3200" dirty="0" smtClean="0">
                <a:latin typeface="Comic Sans MS" panose="030F0702030302020204" pitchFamily="66" charset="0"/>
              </a:rPr>
              <a:t>   r   </a:t>
            </a:r>
            <a:r>
              <a:rPr lang="en-GB" sz="3200" dirty="0" err="1" smtClean="0">
                <a:latin typeface="Comic Sans MS" panose="030F0702030302020204" pitchFamily="66" charset="0"/>
              </a:rPr>
              <a:t>rh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3200" dirty="0" smtClean="0">
                <a:latin typeface="Comic Sans MS" panose="030F0702030302020204" pitchFamily="66" charset="0"/>
              </a:rPr>
              <a:t>  t   </a:t>
            </a:r>
            <a:r>
              <a:rPr lang="en-GB" sz="3200" dirty="0" err="1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 u   w   y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710396"/>
            <a:ext cx="9144000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" y="5686814"/>
            <a:ext cx="9199661" cy="11644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7" y="5880596"/>
            <a:ext cx="950019" cy="9500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5668725"/>
            <a:ext cx="9144000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Image result for rosh hashanah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59" y="1142438"/>
            <a:ext cx="3879007" cy="35214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3166" y="1129866"/>
            <a:ext cx="3685977" cy="35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151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Andalus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(ST) -  Rowena Sanderson - Dirprwy Pennaeth</dc:creator>
  <cp:lastModifiedBy>Mefys Jones</cp:lastModifiedBy>
  <cp:revision>21</cp:revision>
  <dcterms:created xsi:type="dcterms:W3CDTF">2016-06-13T13:35:05Z</dcterms:created>
  <dcterms:modified xsi:type="dcterms:W3CDTF">2018-06-25T21:00:07Z</dcterms:modified>
</cp:coreProperties>
</file>