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7" r:id="rId2"/>
    <p:sldId id="263" r:id="rId3"/>
    <p:sldId id="258" r:id="rId4"/>
    <p:sldId id="259" r:id="rId5"/>
    <p:sldId id="276" r:id="rId6"/>
    <p:sldId id="260" r:id="rId7"/>
    <p:sldId id="277" r:id="rId8"/>
    <p:sldId id="261" r:id="rId9"/>
    <p:sldId id="279" r:id="rId10"/>
    <p:sldId id="262" r:id="rId11"/>
    <p:sldId id="280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9" autoAdjust="0"/>
    <p:restoredTop sz="81564" autoAdjust="0"/>
  </p:normalViewPr>
  <p:slideViewPr>
    <p:cSldViewPr snapToGrid="0">
      <p:cViewPr varScale="1">
        <p:scale>
          <a:sx n="60" d="100"/>
          <a:sy n="60" d="100"/>
        </p:scale>
        <p:origin x="15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6FF18-51BE-4137-A3BF-1883C768617C}" type="datetimeFigureOut">
              <a:rPr lang="en-GB" smtClean="0"/>
              <a:t>16/03/2018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EF0E6-9B86-46EB-B557-5886432DC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550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C0267-001D-4EC4-9A3D-9E383194F703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741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C0267-001D-4EC4-9A3D-9E383194F703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0217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C0267-001D-4EC4-9A3D-9E383194F703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4875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C0267-001D-4EC4-9A3D-9E383194F703}" type="slidenum">
              <a:rPr lang="en-GB" smtClean="0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583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C0267-001D-4EC4-9A3D-9E383194F703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346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Like the old legacy paper qu1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C0267-001D-4EC4-9A3D-9E383194F703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494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C0267-001D-4EC4-9A3D-9E383194F703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249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Make sure pupils use terms to show accuracy </a:t>
            </a:r>
            <a:r>
              <a:rPr lang="en-GB" dirty="0" err="1"/>
              <a:t>eg</a:t>
            </a:r>
            <a:r>
              <a:rPr lang="en-GB" dirty="0"/>
              <a:t>: fairly accurate because ….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C0267-001D-4EC4-9A3D-9E383194F703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212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is likely to be an obvious topic from the spec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C0267-001D-4EC4-9A3D-9E383194F703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359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Like the old style </a:t>
            </a:r>
            <a:r>
              <a:rPr lang="en-GB" dirty="0" err="1"/>
              <a:t>qu</a:t>
            </a:r>
            <a:r>
              <a:rPr lang="en-GB" dirty="0"/>
              <a:t> from legacy paper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C0267-001D-4EC4-9A3D-9E383194F703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209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is likely to be the most difficult </a:t>
            </a:r>
            <a:r>
              <a:rPr lang="en-GB" dirty="0" err="1"/>
              <a:t>qu</a:t>
            </a:r>
            <a:r>
              <a:rPr lang="en-GB" dirty="0"/>
              <a:t> </a:t>
            </a:r>
          </a:p>
          <a:p>
            <a:r>
              <a:rPr lang="en-GB" dirty="0"/>
              <a:t>Sample answers available on WJEC site to see examples </a:t>
            </a:r>
          </a:p>
          <a:p>
            <a:r>
              <a:rPr lang="en-GB" dirty="0"/>
              <a:t>Pupils don’t need to connect all three together!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C0267-001D-4EC4-9A3D-9E383194F703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8332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is likely to be the most difficult </a:t>
            </a:r>
            <a:r>
              <a:rPr lang="en-GB" dirty="0" err="1"/>
              <a:t>qu</a:t>
            </a:r>
            <a:r>
              <a:rPr lang="en-GB" dirty="0"/>
              <a:t> </a:t>
            </a:r>
          </a:p>
          <a:p>
            <a:r>
              <a:rPr lang="en-GB" dirty="0"/>
              <a:t>Sample answers available on WJEC site to see examples </a:t>
            </a:r>
          </a:p>
          <a:p>
            <a:r>
              <a:rPr lang="en-GB" dirty="0"/>
              <a:t>Pupils don’t need to connect all three together!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C0267-001D-4EC4-9A3D-9E383194F703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336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4A95-426C-4D9F-8B53-44801E80D30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F3FF-2324-4885-9C32-7BEA9F0DB9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480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4A95-426C-4D9F-8B53-44801E80D30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F3FF-2324-4885-9C32-7BEA9F0DB9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361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4A95-426C-4D9F-8B53-44801E80D30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F3FF-2324-4885-9C32-7BEA9F0DB9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49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4A95-426C-4D9F-8B53-44801E80D30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F3FF-2324-4885-9C32-7BEA9F0DB9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23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4A95-426C-4D9F-8B53-44801E80D30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F3FF-2324-4885-9C32-7BEA9F0DB9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725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4A95-426C-4D9F-8B53-44801E80D30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F3FF-2324-4885-9C32-7BEA9F0DB9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867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4A95-426C-4D9F-8B53-44801E80D30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F3FF-2324-4885-9C32-7BEA9F0DB9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4A95-426C-4D9F-8B53-44801E80D30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F3FF-2324-4885-9C32-7BEA9F0DB9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90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4A95-426C-4D9F-8B53-44801E80D30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F3FF-2324-4885-9C32-7BEA9F0DB9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36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4A95-426C-4D9F-8B53-44801E80D30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F3FF-2324-4885-9C32-7BEA9F0DB9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865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74A95-426C-4D9F-8B53-44801E80D30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16/03/2018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F3FF-2324-4885-9C32-7BEA9F0DB9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46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F174A95-426C-4D9F-8B53-44801E80D30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16/03/2018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C70F3FF-2324-4885-9C32-7BEA9F0DB91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18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" y="1819054"/>
            <a:ext cx="8828528" cy="576674"/>
          </a:xfrm>
        </p:spPr>
        <p:txBody>
          <a:bodyPr>
            <a:normAutofit fontScale="900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Uned 1</a:t>
            </a:r>
            <a:b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Taflen Gymorth/PowerPoint ar Gwestiynau Arholiad </a:t>
            </a:r>
            <a:endParaRPr lang="cy-GB" dirty="0"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753034"/>
            <a:ext cx="1090464" cy="94071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920" y="5971962"/>
            <a:ext cx="2148448" cy="721782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689EB10-E61A-4382-BB16-56CFD133741A}"/>
              </a:ext>
            </a:extLst>
          </p:cNvPr>
          <p:cNvSpPr/>
          <p:nvPr/>
        </p:nvSpPr>
        <p:spPr>
          <a:xfrm>
            <a:off x="299796" y="5531090"/>
            <a:ext cx="5219261" cy="114203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y-GB" sz="2000" b="1" dirty="0" smtClean="0"/>
              <a:t>Nodwch mai dim ond un ffordd bosibl o ateb y cwestiynau sy’n cael ei chynnig yn y PowerPoint hwn. </a:t>
            </a:r>
            <a:endParaRPr lang="cy-GB" sz="2000" b="1" dirty="0"/>
          </a:p>
        </p:txBody>
      </p:sp>
    </p:spTree>
    <p:extLst>
      <p:ext uri="{BB962C8B-B14F-4D97-AF65-F5344CB8AC3E}">
        <p14:creationId xmlns:p14="http://schemas.microsoft.com/office/powerpoint/2010/main" val="4268292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1553"/>
            <a:ext cx="9144000" cy="1578576"/>
          </a:xfrm>
        </p:spPr>
        <p:txBody>
          <a:bodyPr>
            <a:noAutofit/>
          </a:bodyPr>
          <a:lstStyle/>
          <a:p>
            <a:pPr algn="l"/>
            <a:r>
              <a:rPr lang="cy-GB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Taflen Gymorth/PowerPoint ar Gwestiynau Arholiad</a:t>
            </a:r>
            <a:r>
              <a:rPr lang="en-GB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GB" sz="2000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GB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GB" sz="2000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GB" sz="20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Cwestiwn</a:t>
            </a:r>
            <a:r>
              <a:rPr lang="en-GB" sz="20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5 </a:t>
            </a:r>
            <a:r>
              <a:rPr lang="en-GB" sz="2000" dirty="0">
                <a:latin typeface="Comic Sans MS" panose="030F0702030302020204" pitchFamily="66" charset="0"/>
              </a:rPr>
              <a:t/>
            </a:r>
            <a:br>
              <a:rPr lang="en-GB" sz="2000" dirty="0">
                <a:latin typeface="Comic Sans MS" panose="030F0702030302020204" pitchFamily="66" charset="0"/>
              </a:rPr>
            </a:br>
            <a:r>
              <a:rPr lang="en-GB" sz="2400" dirty="0" smtClean="0">
                <a:latin typeface="Comic Sans MS" panose="030F0702030302020204" pitchFamily="66" charset="0"/>
              </a:rPr>
              <a:t>I </a:t>
            </a:r>
            <a:r>
              <a:rPr lang="en-GB" sz="2400" b="1" dirty="0" err="1" smtClean="0"/>
              <a:t>ba</a:t>
            </a:r>
            <a:r>
              <a:rPr lang="en-GB" sz="2400" b="1" dirty="0" smtClean="0"/>
              <a:t> </a:t>
            </a:r>
            <a:r>
              <a:rPr lang="en-GB" sz="2400" b="1" dirty="0" err="1"/>
              <a:t>raddau</a:t>
            </a:r>
            <a:r>
              <a:rPr lang="en-GB" sz="2400" b="1" dirty="0"/>
              <a:t> </a:t>
            </a:r>
            <a:r>
              <a:rPr lang="en-GB" sz="2400" b="1" dirty="0" err="1"/>
              <a:t>rydych</a:t>
            </a:r>
            <a:r>
              <a:rPr lang="en-GB" sz="2400" b="1" dirty="0"/>
              <a:t> </a:t>
            </a:r>
            <a:r>
              <a:rPr lang="en-GB" sz="2400" b="1" dirty="0" err="1"/>
              <a:t>yn</a:t>
            </a:r>
            <a:r>
              <a:rPr lang="en-GB" sz="2400" b="1" dirty="0"/>
              <a:t> </a:t>
            </a:r>
            <a:r>
              <a:rPr lang="en-GB" sz="2400" b="1" dirty="0" err="1"/>
              <a:t>cytuno</a:t>
            </a:r>
            <a:r>
              <a:rPr lang="en-GB" sz="2400" b="1" dirty="0"/>
              <a:t> </a:t>
            </a:r>
            <a:r>
              <a:rPr lang="en-GB" sz="2400" b="1" dirty="0" err="1"/>
              <a:t>â'r</a:t>
            </a:r>
            <a:r>
              <a:rPr lang="en-GB" sz="2400" b="1" dirty="0"/>
              <a:t> </a:t>
            </a:r>
            <a:r>
              <a:rPr lang="en-GB" sz="2400" b="1" dirty="0" err="1"/>
              <a:t>dehongliad</a:t>
            </a:r>
            <a:r>
              <a:rPr lang="en-GB" sz="2400" b="1" dirty="0"/>
              <a:t> </a:t>
            </a:r>
            <a:r>
              <a:rPr lang="en-GB" sz="2400" b="1" dirty="0" err="1"/>
              <a:t>hwn</a:t>
            </a:r>
            <a:r>
              <a:rPr lang="en-GB" sz="2400" b="1" dirty="0"/>
              <a:t> am</a:t>
            </a:r>
            <a:r>
              <a:rPr lang="en-GB" sz="2400" dirty="0" smtClean="0">
                <a:latin typeface="Comic Sans MS" panose="030F0702030302020204" pitchFamily="66" charset="0"/>
              </a:rPr>
              <a:t>…… </a:t>
            </a:r>
            <a:r>
              <a:rPr lang="en-GB" sz="2400" dirty="0">
                <a:latin typeface="Comic Sans MS" panose="030F0702030302020204" pitchFamily="66" charset="0"/>
              </a:rPr>
              <a:t>?</a:t>
            </a:r>
            <a:br>
              <a:rPr lang="en-GB" sz="2400" dirty="0">
                <a:latin typeface="Comic Sans MS" panose="030F0702030302020204" pitchFamily="66" charset="0"/>
              </a:rPr>
            </a:br>
            <a:r>
              <a:rPr lang="en-GB" sz="2400" dirty="0">
                <a:latin typeface="Comic Sans MS" panose="030F0702030302020204" pitchFamily="66" charset="0"/>
              </a:rPr>
              <a:t>(16 +3)</a:t>
            </a:r>
            <a:r>
              <a:rPr lang="en-GB" sz="2000" dirty="0">
                <a:latin typeface="Comic Sans MS" panose="030F0702030302020204" pitchFamily="66" charset="0"/>
              </a:rPr>
              <a:t/>
            </a:r>
            <a:br>
              <a:rPr lang="en-GB" sz="2000" dirty="0">
                <a:latin typeface="Comic Sans MS" panose="030F0702030302020204" pitchFamily="66" charset="0"/>
              </a:rPr>
            </a:br>
            <a:r>
              <a:rPr lang="en-GB" sz="2000" dirty="0">
                <a:latin typeface="Comic Sans MS" panose="030F0702030302020204" pitchFamily="66" charset="0"/>
              </a:rPr>
              <a:t/>
            </a:r>
            <a:br>
              <a:rPr lang="en-GB" sz="2000" dirty="0">
                <a:latin typeface="Comic Sans MS" panose="030F0702030302020204" pitchFamily="66" charset="0"/>
              </a:rPr>
            </a:b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315" y="6000903"/>
            <a:ext cx="836685" cy="721783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512" y="6299113"/>
            <a:ext cx="1260803" cy="4235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6407" y="1313026"/>
            <a:ext cx="6571186" cy="5673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279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63456"/>
            <a:ext cx="9144000" cy="1578576"/>
          </a:xfrm>
        </p:spPr>
        <p:txBody>
          <a:bodyPr>
            <a:normAutofit fontScale="90000"/>
          </a:bodyPr>
          <a:lstStyle/>
          <a:p>
            <a:pPr algn="l"/>
            <a: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Taflen Gymorth/PowerPoint ar Gwestiynau Arholiad</a:t>
            </a:r>
            <a: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Cwestiwn 5 </a:t>
            </a:r>
            <a:r>
              <a:rPr lang="cy-GB" dirty="0" smtClean="0">
                <a:latin typeface="Comic Sans MS" panose="030F0702030302020204" pitchFamily="66" charset="0"/>
              </a:rPr>
              <a:t/>
            </a:r>
            <a:br>
              <a:rPr lang="cy-GB" dirty="0" smtClean="0">
                <a:latin typeface="Comic Sans MS" panose="030F0702030302020204" pitchFamily="66" charset="0"/>
              </a:rPr>
            </a:br>
            <a:r>
              <a:rPr lang="cy-GB" sz="3600" dirty="0" smtClean="0">
                <a:latin typeface="Comic Sans MS" panose="030F0702030302020204" pitchFamily="66" charset="0"/>
              </a:rPr>
              <a:t>I </a:t>
            </a:r>
            <a:r>
              <a:rPr lang="cy-GB" sz="3600" b="1" dirty="0" smtClean="0"/>
              <a:t>ba raddau rydych yn cytuno â'r dehongliad hwn am</a:t>
            </a:r>
            <a:r>
              <a:rPr lang="cy-GB" sz="3600" dirty="0" smtClean="0">
                <a:latin typeface="Comic Sans MS" panose="030F0702030302020204" pitchFamily="66" charset="0"/>
              </a:rPr>
              <a:t>…… ? </a:t>
            </a:r>
            <a:r>
              <a:rPr lang="cy-GB" sz="3600" dirty="0" smtClean="0">
                <a:latin typeface="Comic Sans MS" panose="030F0702030302020204" pitchFamily="66" charset="0"/>
              </a:rPr>
              <a:t>(16+3) </a:t>
            </a:r>
            <a:r>
              <a:rPr lang="cy-GB" dirty="0" smtClean="0">
                <a:latin typeface="Comic Sans MS" panose="030F0702030302020204" pitchFamily="66" charset="0"/>
              </a:rPr>
              <a:t/>
            </a:r>
            <a:br>
              <a:rPr lang="cy-GB" dirty="0" smtClean="0">
                <a:latin typeface="Comic Sans MS" panose="030F0702030302020204" pitchFamily="66" charset="0"/>
              </a:rPr>
            </a:br>
            <a:r>
              <a:rPr lang="cy-GB" sz="2700" dirty="0" smtClean="0">
                <a:latin typeface="Comic Sans MS" panose="030F0702030302020204" pitchFamily="66" charset="0"/>
              </a:rPr>
              <a:t/>
            </a:r>
            <a:br>
              <a:rPr lang="cy-GB" sz="2700" dirty="0" smtClean="0">
                <a:latin typeface="Comic Sans MS" panose="030F0702030302020204" pitchFamily="66" charset="0"/>
              </a:rPr>
            </a:br>
            <a:endParaRPr lang="cy-GB" sz="2700" dirty="0"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46" y="5971960"/>
            <a:ext cx="836685" cy="721783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847" y="6270170"/>
            <a:ext cx="1260803" cy="423573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69169" y="2542032"/>
            <a:ext cx="6660678" cy="391396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y-GB" sz="2400" dirty="0" smtClean="0">
                <a:latin typeface="Comic Sans MS" panose="030F0702030302020204" pitchFamily="66" charset="0"/>
              </a:rPr>
              <a:t>Mae’r nodwedd allweddol yn greiddiol  yn y cwestiwn hwn. Bydd yn helpu i chi egluro pam a sut mae’r dehongliad hwn yn amrywio.</a:t>
            </a:r>
          </a:p>
          <a:p>
            <a:pPr algn="ctr"/>
            <a:r>
              <a:rPr lang="cy-GB" sz="2400" dirty="0" smtClean="0">
                <a:latin typeface="Comic Sans MS" panose="030F0702030302020204" pitchFamily="66" charset="0"/>
              </a:rPr>
              <a:t>Mae angen i chi ddefnyddio gwybodaeth fanwl a dangos eich dealltwriaeth o’r ddadl hanesyddol ehangach. </a:t>
            </a:r>
            <a:endParaRPr lang="cy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069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9344"/>
            <a:ext cx="9144000" cy="1578576"/>
          </a:xfrm>
        </p:spPr>
        <p:txBody>
          <a:bodyPr>
            <a:normAutofit fontScale="90000"/>
          </a:bodyPr>
          <a:lstStyle/>
          <a:p>
            <a:r>
              <a:rPr lang="cy-GB" dirty="0" smtClean="0">
                <a:latin typeface="Comic Sans MS" panose="030F0702030302020204" pitchFamily="66" charset="0"/>
              </a:rPr>
              <a:t>Cofiwch fod atebion enghreifftiol ar wefan CBAC.  </a:t>
            </a:r>
            <a:br>
              <a:rPr lang="cy-GB" dirty="0" smtClean="0">
                <a:latin typeface="Comic Sans MS" panose="030F0702030302020204" pitchFamily="66" charset="0"/>
              </a:rPr>
            </a:br>
            <a:r>
              <a:rPr lang="cy-GB" dirty="0" smtClean="0">
                <a:latin typeface="Comic Sans MS" panose="030F0702030302020204" pitchFamily="66" charset="0"/>
              </a:rPr>
              <a:t/>
            </a:r>
            <a:br>
              <a:rPr lang="cy-GB" dirty="0" smtClean="0">
                <a:latin typeface="Comic Sans MS" panose="030F0702030302020204" pitchFamily="66" charset="0"/>
              </a:rPr>
            </a:br>
            <a:r>
              <a:rPr lang="cy-GB" dirty="0" smtClean="0">
                <a:latin typeface="Comic Sans MS" panose="030F0702030302020204" pitchFamily="66" charset="0"/>
              </a:rPr>
              <a:t>(i ddod mis Chwefror/Mawrth 2018) </a:t>
            </a:r>
            <a:br>
              <a:rPr lang="cy-GB" dirty="0" smtClean="0">
                <a:latin typeface="Comic Sans MS" panose="030F0702030302020204" pitchFamily="66" charset="0"/>
              </a:rPr>
            </a:br>
            <a:r>
              <a:rPr lang="cy-GB" dirty="0" smtClean="0">
                <a:latin typeface="Comic Sans MS" panose="030F0702030302020204" pitchFamily="66" charset="0"/>
              </a:rPr>
              <a:t/>
            </a:r>
            <a:br>
              <a:rPr lang="cy-GB" dirty="0" smtClean="0">
                <a:latin typeface="Comic Sans MS" panose="030F0702030302020204" pitchFamily="66" charset="0"/>
              </a:rPr>
            </a:br>
            <a:endParaRPr lang="cy-GB" sz="2700" dirty="0"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753034"/>
            <a:ext cx="1090464" cy="94071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920" y="5971962"/>
            <a:ext cx="2148448" cy="721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32810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cy-GB" dirty="0" smtClean="0">
                <a:latin typeface="Comic Sans MS" panose="030F0702030302020204" pitchFamily="66" charset="0"/>
              </a:rPr>
              <a:t/>
            </a:r>
            <a:br>
              <a:rPr lang="cy-GB" dirty="0" smtClean="0">
                <a:latin typeface="Comic Sans MS" panose="030F0702030302020204" pitchFamily="66" charset="0"/>
              </a:rPr>
            </a:br>
            <a:endParaRPr lang="cy-GB" dirty="0"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752" y="6115302"/>
            <a:ext cx="670583" cy="578442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342" y="6382512"/>
            <a:ext cx="926410" cy="3112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64256"/>
            <a:ext cx="91440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2400" dirty="0" smtClean="0">
                <a:latin typeface="Comic Sans MS" panose="030F0702030302020204" pitchFamily="66" charset="0"/>
              </a:rPr>
              <a:t>Mae’r arholiad hwn yn profi eich sgiliau ffynhonnell, eich gwybodaeth a’ch dealltwriaeth a’ch dehongliad yn y testun. </a:t>
            </a:r>
          </a:p>
          <a:p>
            <a:endParaRPr lang="cy-GB" sz="2400" dirty="0" smtClean="0">
              <a:latin typeface="Comic Sans MS" panose="030F0702030302020204" pitchFamily="66" charset="0"/>
            </a:endParaRPr>
          </a:p>
          <a:p>
            <a:r>
              <a:rPr lang="cy-GB" sz="2400" dirty="0" smtClean="0">
                <a:latin typeface="Comic Sans MS" panose="030F0702030302020204" pitchFamily="66" charset="0"/>
              </a:rPr>
              <a:t>Mae 5 cwestiwn. </a:t>
            </a:r>
          </a:p>
          <a:p>
            <a:r>
              <a:rPr lang="cy-GB" sz="2400" dirty="0" smtClean="0">
                <a:latin typeface="Comic Sans MS" panose="030F0702030302020204" pitchFamily="66" charset="0"/>
              </a:rPr>
              <a:t>Mae pob cwestiwn yn seiliedig ar gwestiwn allweddol</a:t>
            </a:r>
            <a:r>
              <a:rPr lang="cy-GB" sz="2400" dirty="0" smtClean="0">
                <a:latin typeface="Comic Sans MS" panose="030F0702030302020204" pitchFamily="66" charset="0"/>
              </a:rPr>
              <a:t>. </a:t>
            </a:r>
          </a:p>
          <a:p>
            <a:endParaRPr lang="cy-GB" sz="2400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cy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Cwestiwn 1- </a:t>
            </a:r>
            <a:r>
              <a:rPr lang="cy-GB" sz="2400" dirty="0" smtClean="0">
                <a:latin typeface="Comic Sans MS" panose="030F0702030302020204" pitchFamily="66" charset="0"/>
              </a:rPr>
              <a:t>Beth gallwn ni ei ddysgu o Ffynonellau A </a:t>
            </a:r>
            <a:r>
              <a:rPr lang="cy-GB" sz="2400" dirty="0" err="1" smtClean="0">
                <a:latin typeface="Comic Sans MS" panose="030F0702030302020204" pitchFamily="66" charset="0"/>
              </a:rPr>
              <a:t>a</a:t>
            </a:r>
            <a:r>
              <a:rPr lang="cy-GB" sz="2400" dirty="0" smtClean="0">
                <a:latin typeface="Comic Sans MS" panose="030F0702030302020204" pitchFamily="66" charset="0"/>
              </a:rPr>
              <a:t> B am …? </a:t>
            </a:r>
            <a:endParaRPr lang="cy-GB" sz="2400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cy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Cwestiwn 2 </a:t>
            </a:r>
            <a:r>
              <a:rPr lang="cy-GB" sz="2400" dirty="0" smtClean="0">
                <a:latin typeface="Comic Sans MS" panose="030F0702030302020204" pitchFamily="66" charset="0"/>
              </a:rPr>
              <a:t>– </a:t>
            </a:r>
            <a:r>
              <a:rPr lang="cy-GB" sz="2400" dirty="0" smtClean="0">
                <a:latin typeface="Comic Sans MS" panose="030F0702030302020204" pitchFamily="66" charset="0"/>
              </a:rPr>
              <a:t>I ba raddau mae'r ffynhonnell hon yn rhoi esboniad cywir o bwysigrwydd</a:t>
            </a:r>
            <a:r>
              <a:rPr lang="cy-GB" sz="2400" dirty="0" smtClean="0">
                <a:latin typeface="Comic Sans MS" panose="030F0702030302020204" pitchFamily="66" charset="0"/>
              </a:rPr>
              <a:t>…?</a:t>
            </a:r>
          </a:p>
          <a:p>
            <a:pPr>
              <a:lnSpc>
                <a:spcPct val="150000"/>
              </a:lnSpc>
            </a:pPr>
            <a:r>
              <a:rPr lang="cy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Cwestiwn 3 </a:t>
            </a:r>
            <a:r>
              <a:rPr lang="cy-GB" sz="2400" dirty="0" smtClean="0">
                <a:latin typeface="Comic Sans MS" panose="030F0702030302020204" pitchFamily="66" charset="0"/>
              </a:rPr>
              <a:t>– Pam oedd x yn arwyddocaol/bwysig....? </a:t>
            </a:r>
          </a:p>
          <a:p>
            <a:pPr>
              <a:lnSpc>
                <a:spcPct val="150000"/>
              </a:lnSpc>
            </a:pPr>
            <a:r>
              <a:rPr lang="cy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Cwestiwn 4 </a:t>
            </a:r>
            <a:r>
              <a:rPr lang="cy-GB" sz="2400" dirty="0" smtClean="0">
                <a:latin typeface="Comic Sans MS" panose="030F0702030302020204" pitchFamily="66" charset="0"/>
              </a:rPr>
              <a:t>– </a:t>
            </a:r>
            <a:r>
              <a:rPr lang="cy-GB" sz="2400" dirty="0" smtClean="0">
                <a:latin typeface="Comic Sans MS" panose="030F0702030302020204" pitchFamily="66" charset="0"/>
              </a:rPr>
              <a:t>Esboniwch y cysylltiadau rhwng unrhyw dri o’r canlynol…</a:t>
            </a:r>
            <a:endParaRPr lang="cy-GB" sz="2400" dirty="0" smtClean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cy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Cwestiwn 5 </a:t>
            </a:r>
            <a:r>
              <a:rPr lang="cy-GB" sz="2400" dirty="0" smtClean="0">
                <a:latin typeface="Comic Sans MS" panose="030F0702030302020204" pitchFamily="66" charset="0"/>
              </a:rPr>
              <a:t>– </a:t>
            </a:r>
            <a:r>
              <a:rPr lang="cy-GB" sz="2400" dirty="0" smtClean="0">
                <a:latin typeface="Comic Sans MS" panose="030F0702030302020204" pitchFamily="66" charset="0"/>
              </a:rPr>
              <a:t>I ba raddau rydych yn cytuno â'r dehongliad hwn am…… ?</a:t>
            </a:r>
            <a:br>
              <a:rPr lang="cy-GB" sz="2400" dirty="0" smtClean="0">
                <a:latin typeface="Comic Sans MS" panose="030F0702030302020204" pitchFamily="66" charset="0"/>
              </a:rPr>
            </a:br>
            <a:endParaRPr lang="cy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543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5576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Taflen Gymorth/PowerPoint ar Gwestiynau Arholiad </a:t>
            </a:r>
            <a:b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cy-GB" sz="2700" dirty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cy-GB" sz="2700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Cwestiwn 1 </a:t>
            </a:r>
            <a:r>
              <a:rPr lang="cy-GB" dirty="0" smtClean="0">
                <a:latin typeface="Comic Sans MS" panose="030F0702030302020204" pitchFamily="66" charset="0"/>
              </a:rPr>
              <a:t/>
            </a:r>
            <a:br>
              <a:rPr lang="cy-GB" dirty="0" smtClean="0">
                <a:latin typeface="Comic Sans MS" panose="030F0702030302020204" pitchFamily="66" charset="0"/>
              </a:rPr>
            </a:br>
            <a:endParaRPr lang="cy-GB" dirty="0"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672" y="6232078"/>
            <a:ext cx="535159" cy="46166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919" y="6422424"/>
            <a:ext cx="807608" cy="2713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6032" y="1578576"/>
            <a:ext cx="871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2400" b="1" dirty="0" smtClean="0"/>
              <a:t>Beth gallwn ni ei ddysgu o Ffynonellau A </a:t>
            </a:r>
            <a:r>
              <a:rPr lang="cy-GB" sz="2400" b="1" dirty="0" err="1" smtClean="0"/>
              <a:t>a</a:t>
            </a:r>
            <a:r>
              <a:rPr lang="cy-GB" sz="2400" b="1" dirty="0" smtClean="0"/>
              <a:t> B am …?</a:t>
            </a:r>
            <a:r>
              <a:rPr lang="cy-GB" sz="2400" b="1" dirty="0" smtClean="0"/>
              <a:t> </a:t>
            </a:r>
            <a:r>
              <a:rPr lang="cy-GB" sz="2400" dirty="0" smtClean="0"/>
              <a:t>(4) </a:t>
            </a:r>
            <a:endParaRPr lang="cy-GB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77728" y="3858432"/>
            <a:ext cx="5321808" cy="299956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y-GB" sz="2800" dirty="0" smtClean="0">
                <a:latin typeface="Comic Sans MS" panose="030F0702030302020204" pitchFamily="66" charset="0"/>
              </a:rPr>
              <a:t>Rhaid </a:t>
            </a:r>
            <a:r>
              <a:rPr lang="cy-GB" sz="2800" dirty="0" smtClean="0">
                <a:latin typeface="Comic Sans MS" panose="030F0702030302020204" pitchFamily="66" charset="0"/>
              </a:rPr>
              <a:t>i chi ddadansoddi’r DDWY ffynhonnell yn gyfartal. Rhaid i chi ddefnyddio cynnwys y ddwy ffynhonnell yn eich ateb. </a:t>
            </a:r>
            <a:endParaRPr lang="cy-GB" sz="2800" dirty="0"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9957" y="2040241"/>
            <a:ext cx="6954905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68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12232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Taflen Gymorth/PowerPoint ar Gwestiynau Arholiad</a:t>
            </a:r>
            <a: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Cwestiwn 2 </a:t>
            </a:r>
            <a:b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cy-GB" sz="2800" dirty="0" smtClean="0"/>
              <a:t>I ba raddau mae'r ffynhonnell hon yn rhoi esboniad cywir o bwysigrwydd</a:t>
            </a:r>
            <a:r>
              <a:rPr lang="cy-GB" sz="2800" dirty="0" smtClean="0">
                <a:latin typeface="Comic Sans MS" panose="030F0702030302020204" pitchFamily="66" charset="0"/>
              </a:rPr>
              <a:t>…?</a:t>
            </a:r>
            <a:r>
              <a:rPr lang="cy-GB" sz="2800" dirty="0" smtClean="0">
                <a:latin typeface="Comic Sans MS" panose="030F0702030302020204" pitchFamily="66" charset="0"/>
              </a:rPr>
              <a:t>  </a:t>
            </a:r>
            <a:r>
              <a:rPr lang="cy-GB" sz="2700" dirty="0" smtClean="0">
                <a:latin typeface="Comic Sans MS" panose="030F0702030302020204" pitchFamily="66" charset="0"/>
              </a:rPr>
              <a:t>(6) </a:t>
            </a:r>
            <a:r>
              <a:rPr lang="cy-GB" dirty="0" smtClean="0">
                <a:latin typeface="Comic Sans MS" panose="030F0702030302020204" pitchFamily="66" charset="0"/>
              </a:rPr>
              <a:t/>
            </a:r>
            <a:br>
              <a:rPr lang="cy-GB" dirty="0" smtClean="0">
                <a:latin typeface="Comic Sans MS" panose="030F0702030302020204" pitchFamily="66" charset="0"/>
              </a:rPr>
            </a:br>
            <a:endParaRPr lang="cy-GB" dirty="0"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050854"/>
            <a:ext cx="745232" cy="642889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062" y="6419087"/>
            <a:ext cx="817538" cy="2746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0565" y="2892298"/>
            <a:ext cx="7002870" cy="34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546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12232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cy-GB" sz="2700" dirty="0">
                <a:solidFill>
                  <a:srgbClr val="C00000"/>
                </a:solidFill>
                <a:latin typeface="Comic Sans MS" panose="030F0702030302020204" pitchFamily="66" charset="0"/>
              </a:rPr>
              <a:t>Taflen Gymorth/PowerPoint ar Gwestiynau Arholiad</a:t>
            </a:r>
            <a:r>
              <a:rPr lang="en-GB" sz="2700" dirty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GB" sz="2700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GB" sz="27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Cwestiwn</a:t>
            </a:r>
            <a:r>
              <a:rPr lang="en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GB" sz="2700" dirty="0">
                <a:solidFill>
                  <a:srgbClr val="C00000"/>
                </a:solidFill>
                <a:latin typeface="Comic Sans MS" panose="030F0702030302020204" pitchFamily="66" charset="0"/>
              </a:rPr>
              <a:t>2 </a:t>
            </a:r>
            <a:br>
              <a:rPr lang="en-GB" sz="2700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GB" sz="2700" dirty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GB" sz="2700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cy-GB" sz="2800" dirty="0">
                <a:latin typeface="Comic Sans MS" panose="030F0702030302020204" pitchFamily="66" charset="0"/>
              </a:rPr>
              <a:t>I ba raddau mae'r ffynhonnell hon yn rhoi esboniad cywir o bwysigrwydd</a:t>
            </a:r>
            <a:r>
              <a:rPr lang="cy-GB" sz="2800" dirty="0" smtClean="0">
                <a:latin typeface="Comic Sans MS" panose="030F0702030302020204" pitchFamily="66" charset="0"/>
              </a:rPr>
              <a:t>…? </a:t>
            </a:r>
            <a:r>
              <a:rPr lang="en-GB" sz="2700" dirty="0" smtClean="0">
                <a:latin typeface="Comic Sans MS" panose="030F0702030302020204" pitchFamily="66" charset="0"/>
              </a:rPr>
              <a:t>(</a:t>
            </a:r>
            <a:r>
              <a:rPr lang="en-GB" sz="2700" dirty="0">
                <a:latin typeface="Comic Sans MS" panose="030F0702030302020204" pitchFamily="66" charset="0"/>
              </a:rPr>
              <a:t>6) </a:t>
            </a:r>
            <a:r>
              <a:rPr lang="en-GB" dirty="0">
                <a:latin typeface="Comic Sans MS" panose="030F0702030302020204" pitchFamily="66" charset="0"/>
              </a:rPr>
              <a:t/>
            </a:r>
            <a:br>
              <a:rPr lang="en-GB" dirty="0">
                <a:latin typeface="Comic Sans MS" panose="030F0702030302020204" pitchFamily="66" charset="0"/>
              </a:rPr>
            </a:b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6050854"/>
            <a:ext cx="745232" cy="642889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916" y="6412656"/>
            <a:ext cx="836684" cy="281088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67458" y="2793715"/>
            <a:ext cx="7543800" cy="308045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y-GB" sz="2800" dirty="0" smtClean="0">
                <a:latin typeface="Comic Sans MS" panose="030F0702030302020204" pitchFamily="66" charset="0"/>
              </a:rPr>
              <a:t>Mae’r </a:t>
            </a:r>
            <a:r>
              <a:rPr lang="cy-GB" sz="2800" dirty="0" smtClean="0">
                <a:latin typeface="Comic Sans MS" panose="030F0702030302020204" pitchFamily="66" charset="0"/>
              </a:rPr>
              <a:t>cwestiwn yma yn fwy newydd. Rhaid i chi roi’r ffynhonnell mewn cyd-destun. Rhaid i chi roi barn am </a:t>
            </a:r>
            <a:r>
              <a:rPr lang="cy-GB" sz="2800" b="1" dirty="0" smtClean="0">
                <a:latin typeface="Comic Sans MS" panose="030F0702030302020204" pitchFamily="66" charset="0"/>
              </a:rPr>
              <a:t>gywirdeb y ffynhonnell.</a:t>
            </a:r>
            <a:r>
              <a:rPr lang="cy-GB" sz="2800" dirty="0" smtClean="0">
                <a:latin typeface="Comic Sans MS" panose="030F0702030302020204" pitchFamily="66" charset="0"/>
              </a:rPr>
              <a:t> Am farciau  uwch = rhaid i chi drafod cryfderau a chyfyngiadau. </a:t>
            </a:r>
            <a:endParaRPr lang="cy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5576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cy-GB" sz="2700" dirty="0">
                <a:solidFill>
                  <a:srgbClr val="C00000"/>
                </a:solidFill>
                <a:latin typeface="Comic Sans MS" panose="030F0702030302020204" pitchFamily="66" charset="0"/>
              </a:rPr>
              <a:t>Taflen Gymorth/PowerPoint ar Gwestiynau Arholiad </a:t>
            </a:r>
            <a: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cy-GB" sz="2700" dirty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cy-GB" sz="2700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GB" sz="27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Cwestiwn</a:t>
            </a:r>
            <a:r>
              <a:rPr lang="en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GB" sz="2700" dirty="0">
                <a:solidFill>
                  <a:srgbClr val="C00000"/>
                </a:solidFill>
                <a:latin typeface="Comic Sans MS" panose="030F0702030302020204" pitchFamily="66" charset="0"/>
              </a:rPr>
              <a:t>3 </a:t>
            </a:r>
            <a:r>
              <a:rPr lang="en-GB" dirty="0">
                <a:latin typeface="Comic Sans MS" panose="030F0702030302020204" pitchFamily="66" charset="0"/>
              </a:rPr>
              <a:t/>
            </a:r>
            <a:br>
              <a:rPr lang="en-GB" dirty="0">
                <a:latin typeface="Comic Sans MS" panose="030F0702030302020204" pitchFamily="66" charset="0"/>
              </a:rPr>
            </a:b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060" y="6199632"/>
            <a:ext cx="572771" cy="494112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887" y="6422424"/>
            <a:ext cx="807608" cy="2713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303004"/>
            <a:ext cx="8974832" cy="2768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y-GB" sz="2400" dirty="0">
                <a:latin typeface="Comic Sans MS" panose="030F0702030302020204" pitchFamily="66" charset="0"/>
              </a:rPr>
              <a:t>Pam </a:t>
            </a:r>
            <a:r>
              <a:rPr lang="cy-GB" sz="2400" dirty="0" smtClean="0">
                <a:latin typeface="Comic Sans MS" panose="030F0702030302020204" pitchFamily="66" charset="0"/>
              </a:rPr>
              <a:t>oedd..... </a:t>
            </a:r>
            <a:r>
              <a:rPr lang="cy-GB" sz="2400" dirty="0">
                <a:latin typeface="Comic Sans MS" panose="030F0702030302020204" pitchFamily="66" charset="0"/>
              </a:rPr>
              <a:t>yn </a:t>
            </a:r>
            <a:r>
              <a:rPr lang="cy-GB" sz="2400" dirty="0" smtClean="0">
                <a:latin typeface="Comic Sans MS" panose="030F0702030302020204" pitchFamily="66" charset="0"/>
              </a:rPr>
              <a:t>arwyddocaol i....? </a:t>
            </a:r>
            <a:endParaRPr lang="cy-GB" sz="2400" dirty="0">
              <a:latin typeface="Comic Sans MS" panose="030F0702030302020204" pitchFamily="66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Pam </a:t>
            </a:r>
            <a:r>
              <a:rPr lang="en-GB" sz="2400" dirty="0" err="1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wnaeth</a:t>
            </a:r>
            <a:r>
              <a:rPr lang="en-GB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…..  </a:t>
            </a:r>
            <a:r>
              <a:rPr lang="en-GB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?        (12)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786" y="2446004"/>
            <a:ext cx="7733400" cy="4115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472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5576"/>
            <a:ext cx="8229600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Taflen Gymorth/PowerPoint ar Gwestiynau Arholiad </a:t>
            </a:r>
            <a:b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Cwestiwn 3 </a:t>
            </a:r>
            <a:r>
              <a:rPr lang="cy-GB" dirty="0" smtClean="0">
                <a:latin typeface="Comic Sans MS" panose="030F0702030302020204" pitchFamily="66" charset="0"/>
              </a:rPr>
              <a:t/>
            </a:r>
            <a:br>
              <a:rPr lang="cy-GB" dirty="0" smtClean="0">
                <a:latin typeface="Comic Sans MS" panose="030F0702030302020204" pitchFamily="66" charset="0"/>
              </a:rPr>
            </a:br>
            <a:endParaRPr lang="cy-GB" dirty="0"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060" y="6199632"/>
            <a:ext cx="572771" cy="494112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887" y="6422424"/>
            <a:ext cx="807608" cy="2713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303004"/>
            <a:ext cx="8974832" cy="2768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y-GB" sz="2400" dirty="0" smtClean="0">
                <a:latin typeface="Comic Sans MS" panose="030F0702030302020204" pitchFamily="66" charset="0"/>
              </a:rPr>
              <a:t>Pam oedd..... yn arwyddocaol i....?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y-GB" sz="100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y-GB" sz="2400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Pam wnaeth…..  ?        (12)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y-GB" sz="2400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y-GB" sz="2400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cy-GB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9168" y="2633472"/>
            <a:ext cx="7168896" cy="40602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y-GB" sz="2800" dirty="0" smtClean="0">
                <a:latin typeface="Comic Sans MS" panose="030F0702030302020204" pitchFamily="66" charset="0"/>
              </a:rPr>
              <a:t>Mae’n bwysig eich bod yn rhoi barn. Rhaid i chi gyfiawnhau pam bod ‘X’ yn arwyddocaol. </a:t>
            </a:r>
          </a:p>
          <a:p>
            <a:pPr algn="ctr"/>
            <a:r>
              <a:rPr lang="cy-GB" sz="2800" dirty="0" smtClean="0">
                <a:latin typeface="Comic Sans MS" panose="030F0702030302020204" pitchFamily="66" charset="0"/>
              </a:rPr>
              <a:t>Rhaid defnyddio hyn gyda gwybodaeth fanwl a chyd-destun hanesyddol priodol. </a:t>
            </a:r>
            <a:endParaRPr lang="cy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38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00" y="1551144"/>
            <a:ext cx="877483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Taflen Gymorth/PowerPoint ar Gwestiynau Arholiad</a:t>
            </a:r>
            <a: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Cwestiwn 4</a:t>
            </a:r>
            <a:b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cy-GB" sz="2800" b="1" dirty="0" smtClean="0"/>
              <a:t>Esboniwch y cysylltiadau rhwng unrhyw dri o’r canlynol:</a:t>
            </a:r>
            <a:r>
              <a:rPr lang="cy-GB" sz="2700" dirty="0" smtClean="0">
                <a:latin typeface="Comic Sans MS" panose="030F0702030302020204" pitchFamily="66" charset="0"/>
              </a:rPr>
              <a:t/>
            </a:r>
            <a:br>
              <a:rPr lang="cy-GB" sz="2700" dirty="0" smtClean="0">
                <a:latin typeface="Comic Sans MS" panose="030F0702030302020204" pitchFamily="66" charset="0"/>
              </a:rPr>
            </a:br>
            <a:r>
              <a:rPr lang="cy-GB" sz="2700" dirty="0" smtClean="0">
                <a:latin typeface="Comic Sans MS" panose="030F0702030302020204" pitchFamily="66" charset="0"/>
              </a:rPr>
              <a:t>								 [12] </a:t>
            </a:r>
            <a:br>
              <a:rPr lang="cy-GB" sz="2700" dirty="0" smtClean="0">
                <a:latin typeface="Comic Sans MS" panose="030F0702030302020204" pitchFamily="66" charset="0"/>
              </a:rPr>
            </a:br>
            <a:r>
              <a:rPr lang="cy-GB" sz="2400" dirty="0" smtClean="0"/>
              <a:t/>
            </a:r>
            <a:br>
              <a:rPr lang="cy-GB" sz="2400" dirty="0" smtClean="0"/>
            </a:br>
            <a:endParaRPr lang="cy-GB" sz="2700" dirty="0"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264" y="6126480"/>
            <a:ext cx="657568" cy="567264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0470" y="6382512"/>
            <a:ext cx="926410" cy="3112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354" y="2950176"/>
            <a:ext cx="6667116" cy="35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990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00" y="1551144"/>
            <a:ext cx="877483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y-GB" sz="2700" dirty="0">
                <a:solidFill>
                  <a:srgbClr val="C00000"/>
                </a:solidFill>
                <a:latin typeface="Comic Sans MS" panose="030F0702030302020204" pitchFamily="66" charset="0"/>
              </a:rPr>
              <a:t>Taflen Gymorth/PowerPoint ar Gwestiynau Arholiad </a:t>
            </a:r>
            <a: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cy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GB" sz="2700" dirty="0" err="1" smtClean="0">
                <a:solidFill>
                  <a:srgbClr val="C00000"/>
                </a:solidFill>
                <a:latin typeface="Comic Sans MS" panose="030F0702030302020204" pitchFamily="66" charset="0"/>
              </a:rPr>
              <a:t>Cwestiwn</a:t>
            </a:r>
            <a:r>
              <a:rPr lang="en-GB" sz="27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GB" sz="2700" dirty="0">
                <a:solidFill>
                  <a:srgbClr val="C00000"/>
                </a:solidFill>
                <a:latin typeface="Comic Sans MS" panose="030F0702030302020204" pitchFamily="66" charset="0"/>
              </a:rPr>
              <a:t>4 </a:t>
            </a:r>
            <a:r>
              <a:rPr lang="en-GB" dirty="0" smtClean="0">
                <a:latin typeface="Comic Sans MS" panose="030F0702030302020204" pitchFamily="66" charset="0"/>
              </a:rPr>
              <a:t/>
            </a:r>
            <a:br>
              <a:rPr lang="en-GB" dirty="0" smtClean="0">
                <a:latin typeface="Comic Sans MS" panose="030F0702030302020204" pitchFamily="66" charset="0"/>
              </a:rPr>
            </a:b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cy-GB" sz="2400" b="1" dirty="0" smtClean="0"/>
              <a:t>Esboniwch </a:t>
            </a:r>
            <a:r>
              <a:rPr lang="cy-GB" sz="2400" b="1" dirty="0"/>
              <a:t>y cysylltiadau rhwng unrhyw dri o’r canlynol</a:t>
            </a:r>
            <a:r>
              <a:rPr lang="cy-GB" sz="2400" b="1" dirty="0" smtClean="0"/>
              <a:t>:</a:t>
            </a:r>
            <a:r>
              <a:rPr lang="cy-GB" sz="2400" dirty="0" smtClean="0">
                <a:latin typeface="Comic Sans MS" panose="030F0702030302020204" pitchFamily="66" charset="0"/>
              </a:rPr>
              <a:t/>
            </a:r>
            <a:br>
              <a:rPr lang="cy-GB" sz="2400" dirty="0" smtClean="0">
                <a:latin typeface="Comic Sans MS" panose="030F0702030302020204" pitchFamily="66" charset="0"/>
              </a:rPr>
            </a:br>
            <a:r>
              <a:rPr lang="en-GB" sz="2700" dirty="0">
                <a:latin typeface="Comic Sans MS" panose="030F0702030302020204" pitchFamily="66" charset="0"/>
              </a:rPr>
              <a:t>								 [12] </a:t>
            </a:r>
            <a:br>
              <a:rPr lang="en-GB" sz="2700" dirty="0">
                <a:latin typeface="Comic Sans MS" panose="030F0702030302020204" pitchFamily="66" charset="0"/>
              </a:rPr>
            </a:br>
            <a:r>
              <a:rPr lang="en-GB" sz="2700" dirty="0" smtClean="0">
                <a:latin typeface="Comic Sans MS" panose="030F0702030302020204" pitchFamily="66" charset="0"/>
              </a:rPr>
              <a:t/>
            </a:r>
            <a:br>
              <a:rPr lang="en-GB" sz="2700" dirty="0" smtClean="0">
                <a:latin typeface="Comic Sans MS" panose="030F0702030302020204" pitchFamily="66" charset="0"/>
              </a:rPr>
            </a:br>
            <a:r>
              <a:rPr lang="en-GB" sz="2400" dirty="0"/>
              <a:t/>
            </a:r>
            <a:br>
              <a:rPr lang="en-GB" sz="2400" dirty="0"/>
            </a:br>
            <a:endParaRPr lang="en-GB" sz="2700" dirty="0"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264" y="6126480"/>
            <a:ext cx="657568" cy="567264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0470" y="6382512"/>
            <a:ext cx="926410" cy="311232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00000" y="2906486"/>
            <a:ext cx="6612518" cy="378725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y-GB" sz="2400" dirty="0" smtClean="0">
                <a:latin typeface="Comic Sans MS" panose="030F0702030302020204" pitchFamily="66" charset="0"/>
              </a:rPr>
              <a:t>Rhaid i chi wneud tri chysylltiad rhwng unrhyw rai o’r 4 ar y rhestr. </a:t>
            </a:r>
          </a:p>
          <a:p>
            <a:pPr algn="ctr"/>
            <a:r>
              <a:rPr lang="cy-GB" sz="2400" dirty="0" smtClean="0">
                <a:latin typeface="Comic Sans MS" panose="030F0702030302020204" pitchFamily="66" charset="0"/>
              </a:rPr>
              <a:t>Mae hyn yn ymwneud fwy </a:t>
            </a:r>
            <a:r>
              <a:rPr lang="cy-GB" sz="2400" dirty="0" smtClean="0">
                <a:latin typeface="Comic Sans MS" panose="030F0702030302020204" pitchFamily="66" charset="0"/>
                <a:cs typeface="Calibri" panose="020F0502020204030204" pitchFamily="34" charset="0"/>
              </a:rPr>
              <a:t>â’r </a:t>
            </a:r>
            <a:r>
              <a:rPr lang="cy-GB" sz="2400" b="1" dirty="0" smtClean="0">
                <a:latin typeface="Comic Sans MS" panose="030F0702030302020204" pitchFamily="66" charset="0"/>
                <a:cs typeface="Calibri" panose="020F0502020204030204" pitchFamily="34" charset="0"/>
              </a:rPr>
              <a:t>cysylltiad </a:t>
            </a:r>
            <a:r>
              <a:rPr lang="cy-GB" sz="2400" dirty="0" smtClean="0">
                <a:latin typeface="Comic Sans MS" panose="030F0702030302020204" pitchFamily="66" charset="0"/>
                <a:cs typeface="Calibri" panose="020F0502020204030204" pitchFamily="34" charset="0"/>
              </a:rPr>
              <a:t>yn hytrach na disgrifio’r 3 ar wahân. O’u gosod yn y cyd-destun hanesyddol cywir, rhoddir mwy o farciau.</a:t>
            </a:r>
            <a:r>
              <a:rPr lang="cy-GB" sz="2400" dirty="0" smtClean="0">
                <a:latin typeface="Comic Sans MS" panose="030F0702030302020204" pitchFamily="66" charset="0"/>
              </a:rPr>
              <a:t>   </a:t>
            </a:r>
            <a:endParaRPr lang="cy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80756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</TotalTime>
  <Words>492</Words>
  <Application>Microsoft Office PowerPoint</Application>
  <PresentationFormat>On-screen Show (4:3)</PresentationFormat>
  <Paragraphs>62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Comic Sans MS</vt:lpstr>
      <vt:lpstr>Times New Roman</vt:lpstr>
      <vt:lpstr>1_Office Theme</vt:lpstr>
      <vt:lpstr> Uned 1 Taflen Gymorth/PowerPoint ar Gwestiynau Arholiad </vt:lpstr>
      <vt:lpstr> </vt:lpstr>
      <vt:lpstr>Taflen Gymorth/PowerPoint ar Gwestiynau Arholiad   Cwestiwn 1  </vt:lpstr>
      <vt:lpstr>Taflen Gymorth/PowerPoint ar Gwestiynau Arholiad  Cwestiwn 2   I ba raddau mae'r ffynhonnell hon yn rhoi esboniad cywir o bwysigrwydd…?  (6)  </vt:lpstr>
      <vt:lpstr>Taflen Gymorth/PowerPoint ar Gwestiynau Arholiad  Cwestiwn 2   I ba raddau mae'r ffynhonnell hon yn rhoi esboniad cywir o bwysigrwydd…? (6)  </vt:lpstr>
      <vt:lpstr>Taflen Gymorth/PowerPoint ar Gwestiynau Arholiad   Cwestiwn 3  </vt:lpstr>
      <vt:lpstr>Taflen Gymorth/PowerPoint ar Gwestiynau Arholiad   Cwestiwn 3  </vt:lpstr>
      <vt:lpstr>Taflen Gymorth/PowerPoint ar Gwestiynau Arholiad  Cwestiwn 4  Esboniwch y cysylltiadau rhwng unrhyw dri o’r canlynol:          [12]   </vt:lpstr>
      <vt:lpstr>Taflen Gymorth/PowerPoint ar Gwestiynau Arholiad   Cwestiwn 4   Esboniwch y cysylltiadau rhwng unrhyw dri o’r canlynol:          [12]    </vt:lpstr>
      <vt:lpstr>Taflen Gymorth/PowerPoint ar Gwestiynau Arholiad  Cwestiwn 5  I ba raddau rydych yn cytuno â'r dehongliad hwn am…… ? (16 +3)  </vt:lpstr>
      <vt:lpstr>Taflen Gymorth/PowerPoint ar Gwestiynau Arholiad Cwestiwn 5  I ba raddau rydych yn cytuno â'r dehongliad hwn am…… ? (16+3)   </vt:lpstr>
      <vt:lpstr>Cofiwch fod atebion enghreifftiol ar wefan CBAC.    (i ddod mis Chwefror/Mawrth 2018)   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 Exam Question Help-Sheet/Powerpoint</dc:title>
  <dc:creator>Haslehurst S</dc:creator>
  <cp:lastModifiedBy>Roberts Meleri Haf (GwE)</cp:lastModifiedBy>
  <cp:revision>70</cp:revision>
  <dcterms:created xsi:type="dcterms:W3CDTF">2017-06-16T09:02:48Z</dcterms:created>
  <dcterms:modified xsi:type="dcterms:W3CDTF">2018-03-16T11:03:36Z</dcterms:modified>
</cp:coreProperties>
</file>