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3" r:id="rId3"/>
    <p:sldId id="258" r:id="rId4"/>
    <p:sldId id="265" r:id="rId5"/>
    <p:sldId id="259" r:id="rId6"/>
    <p:sldId id="271" r:id="rId7"/>
    <p:sldId id="260" r:id="rId8"/>
    <p:sldId id="270" r:id="rId9"/>
    <p:sldId id="261" r:id="rId10"/>
    <p:sldId id="268" r:id="rId11"/>
    <p:sldId id="274" r:id="rId12"/>
    <p:sldId id="272" r:id="rId13"/>
    <p:sldId id="262" r:id="rId14"/>
    <p:sldId id="269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74768" autoAdjust="0"/>
  </p:normalViewPr>
  <p:slideViewPr>
    <p:cSldViewPr snapToGrid="0">
      <p:cViewPr varScale="1">
        <p:scale>
          <a:sx n="72" d="100"/>
          <a:sy n="72" d="100"/>
        </p:scale>
        <p:origin x="16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FF18-51BE-4137-A3BF-1883C768617C}" type="datetimeFigureOut">
              <a:rPr lang="en-GB" smtClean="0"/>
              <a:t>23/02/2018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EF0E6-9B86-46EB-B557-5886432DC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5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bosib</a:t>
            </a:r>
            <a:r>
              <a:rPr lang="en-GB" dirty="0"/>
              <a:t> o </a:t>
            </a:r>
            <a:r>
              <a:rPr lang="en-GB" dirty="0" err="1"/>
              <a:t>ateb</a:t>
            </a:r>
            <a:r>
              <a:rPr lang="en-GB" dirty="0"/>
              <a:t> y </a:t>
            </a:r>
            <a:r>
              <a:rPr lang="en-GB" dirty="0" err="1"/>
              <a:t>cwestiwn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. </a:t>
            </a: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ateb</a:t>
            </a:r>
            <a:r>
              <a:rPr lang="en-GB" dirty="0"/>
              <a:t> y </a:t>
            </a:r>
            <a:r>
              <a:rPr lang="en-GB" dirty="0" err="1"/>
              <a:t>cwestiwn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o </a:t>
            </a:r>
            <a:r>
              <a:rPr lang="en-GB" dirty="0" err="1"/>
              <a:t>ffyrdd</a:t>
            </a:r>
            <a:r>
              <a:rPr lang="en-GB" dirty="0"/>
              <a:t>. </a:t>
            </a:r>
          </a:p>
          <a:p>
            <a:r>
              <a:rPr lang="en-GB" dirty="0" err="1"/>
              <a:t>Rhoddir</a:t>
            </a:r>
            <a:r>
              <a:rPr lang="en-GB" dirty="0"/>
              <a:t> </a:t>
            </a:r>
            <a:r>
              <a:rPr lang="en-GB" dirty="0" err="1"/>
              <a:t>enghreifftiau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wefan</a:t>
            </a:r>
            <a:r>
              <a:rPr lang="en-GB" dirty="0"/>
              <a:t> CBAC.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98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2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9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6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4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9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4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3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5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8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6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9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4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0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174A95-426C-4D9F-8B53-44801E80D3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23/02/2018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70F3FF-2324-4885-9C32-7BEA9F0DB91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1819054"/>
            <a:ext cx="8828528" cy="576674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Uned 2 </a:t>
            </a: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PowerPoint /Taflen Gymorth Cwestiynau Arholiad</a:t>
            </a: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cy-GB" dirty="0">
                <a:latin typeface="Comic Sans MS" panose="030F0702030302020204" pitchFamily="66" charset="0"/>
              </a:rPr>
            </a:br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42D7D0-649E-410B-B1BE-8B7FD3D888CC}"/>
              </a:ext>
            </a:extLst>
          </p:cNvPr>
          <p:cNvSpPr/>
          <p:nvPr/>
        </p:nvSpPr>
        <p:spPr>
          <a:xfrm>
            <a:off x="299796" y="5531090"/>
            <a:ext cx="5219261" cy="114203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 b="1" dirty="0"/>
              <a:t>Cofiwch mai dim ond un ffordd bosib o ateb y cwestiynau yw’r PowerPoint hwn. </a:t>
            </a:r>
          </a:p>
        </p:txBody>
      </p:sp>
    </p:spTree>
    <p:extLst>
      <p:ext uri="{BB962C8B-B14F-4D97-AF65-F5344CB8AC3E}">
        <p14:creationId xmlns:p14="http://schemas.microsoft.com/office/powerpoint/2010/main" val="426829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2695156"/>
            <a:ext cx="6220160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indent="-801688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[Cecil Roberts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ysgrifennu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Gwymp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Wall           Street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Bright Twenties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1938]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37265" y="648000"/>
            <a:ext cx="6547103" cy="22990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y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Cyrhaeddodd hysteria’r farchnad stoc ei anterth yn 1929. Roedd pawb yn chwarae’r farchnad....ar fy niwrnod olaf yn Efrog Newydd, mi es at y barbwr. Wrth iddo dynnu’r shît dywedodd yn dawel, ‘Prynwch Standard Gas’, Dwi wedi dyblu...mae’n siwr o ddyblu eto.’ Wrth i mi gerdded i fyny’r grisiau, meddyliais os oedd yr hysteria wedi cyrraedd lefel y barbwr, y byddai rhywbeth yn siwr o ddigwydd yn fuan. 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65717" y="5429404"/>
            <a:ext cx="2977543" cy="12356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? Beth y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ddweud</a:t>
            </a:r>
            <a:r>
              <a:rPr lang="en-GB" dirty="0"/>
              <a:t> </a:t>
            </a:r>
            <a:r>
              <a:rPr lang="en-GB" dirty="0" err="1"/>
              <a:t>wrthych</a:t>
            </a:r>
            <a:r>
              <a:rPr lang="en-GB" dirty="0"/>
              <a:t> am y mater?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809" y="4196934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ddywedodd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a </a:t>
            </a:r>
            <a:r>
              <a:rPr lang="en-GB" dirty="0" err="1"/>
              <a:t>pham</a:t>
            </a:r>
            <a:r>
              <a:rPr lang="en-GB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4489" y="4196934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Pam y </a:t>
            </a:r>
            <a:r>
              <a:rPr lang="en-GB" dirty="0" err="1"/>
              <a:t>cynhyrchwyd</a:t>
            </a:r>
            <a:r>
              <a:rPr lang="en-GB" dirty="0"/>
              <a:t> y </a:t>
            </a:r>
            <a:r>
              <a:rPr lang="en-GB" dirty="0" err="1"/>
              <a:t>ffynhonnell</a:t>
            </a:r>
            <a:r>
              <a:rPr lang="en-GB" dirty="0"/>
              <a:t>? 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phwrpas</a:t>
            </a:r>
            <a:r>
              <a:rPr lang="en-GB" dirty="0"/>
              <a:t>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55656" y="4177822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Cysylltwch</a:t>
            </a:r>
            <a:r>
              <a:rPr lang="en-GB" b="1" dirty="0"/>
              <a:t> y </a:t>
            </a:r>
            <a:r>
              <a:rPr lang="en-GB" b="1" dirty="0" err="1"/>
              <a:t>ffynhonnell</a:t>
            </a:r>
            <a:r>
              <a:rPr lang="en-GB" b="1" dirty="0"/>
              <a:t> </a:t>
            </a:r>
            <a:r>
              <a:rPr lang="en-GB" b="1" dirty="0" err="1"/>
              <a:t>i’r</a:t>
            </a:r>
            <a:r>
              <a:rPr lang="en-GB" b="1" dirty="0"/>
              <a:t> </a:t>
            </a:r>
            <a:r>
              <a:rPr lang="en-GB" b="1" dirty="0" err="1"/>
              <a:t>darlun</a:t>
            </a:r>
            <a:r>
              <a:rPr lang="en-GB" b="1" dirty="0"/>
              <a:t> </a:t>
            </a:r>
            <a:r>
              <a:rPr lang="en-GB" b="1" dirty="0" err="1"/>
              <a:t>mwy</a:t>
            </a:r>
            <a:r>
              <a:rPr lang="en-GB" b="1" dirty="0"/>
              <a:t>.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6DBFBEE-22D8-4B39-80DC-6DB3222F756B}"/>
              </a:ext>
            </a:extLst>
          </p:cNvPr>
          <p:cNvSpPr/>
          <p:nvPr/>
        </p:nvSpPr>
        <p:spPr>
          <a:xfrm>
            <a:off x="113129" y="3200423"/>
            <a:ext cx="2128047" cy="824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Ydy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o’n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ddefnyddiol</a:t>
            </a:r>
            <a:r>
              <a:rPr lang="en-GB" b="1" dirty="0">
                <a:solidFill>
                  <a:srgbClr val="FF0000"/>
                </a:solidFill>
              </a:rPr>
              <a:t>? Pam? </a:t>
            </a:r>
          </a:p>
        </p:txBody>
      </p:sp>
    </p:spTree>
    <p:extLst>
      <p:ext uri="{BB962C8B-B14F-4D97-AF65-F5344CB8AC3E}">
        <p14:creationId xmlns:p14="http://schemas.microsoft.com/office/powerpoint/2010/main" val="16124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65717" y="5429404"/>
            <a:ext cx="2977543" cy="12356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? Beth y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ddweud</a:t>
            </a:r>
            <a:r>
              <a:rPr lang="en-GB" dirty="0"/>
              <a:t> </a:t>
            </a:r>
            <a:r>
              <a:rPr lang="en-GB" dirty="0" err="1"/>
              <a:t>wrthych</a:t>
            </a:r>
            <a:r>
              <a:rPr lang="en-GB" dirty="0"/>
              <a:t> am y mater?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809" y="4196934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Pwy</a:t>
            </a:r>
            <a:r>
              <a:rPr lang="en-GB" dirty="0"/>
              <a:t> </a:t>
            </a:r>
            <a:r>
              <a:rPr lang="en-GB" dirty="0" err="1"/>
              <a:t>ddywedodd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a </a:t>
            </a:r>
            <a:r>
              <a:rPr lang="en-GB" dirty="0" err="1"/>
              <a:t>pham</a:t>
            </a:r>
            <a:r>
              <a:rPr lang="en-GB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54489" y="4196934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Pam y </a:t>
            </a:r>
            <a:r>
              <a:rPr lang="en-GB" dirty="0" err="1"/>
              <a:t>cynhyrchwyd</a:t>
            </a:r>
            <a:r>
              <a:rPr lang="en-GB" dirty="0"/>
              <a:t> y </a:t>
            </a:r>
            <a:r>
              <a:rPr lang="en-GB" dirty="0" err="1"/>
              <a:t>ffynhonnell</a:t>
            </a:r>
            <a:r>
              <a:rPr lang="en-GB" dirty="0"/>
              <a:t>? 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phwrpas</a:t>
            </a:r>
            <a:r>
              <a:rPr lang="en-GB" dirty="0"/>
              <a:t>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55656" y="4177822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Cysylltwch</a:t>
            </a:r>
            <a:r>
              <a:rPr lang="en-GB" b="1" dirty="0"/>
              <a:t> y </a:t>
            </a:r>
            <a:r>
              <a:rPr lang="en-GB" b="1" dirty="0" err="1"/>
              <a:t>ffynhonnell</a:t>
            </a:r>
            <a:r>
              <a:rPr lang="en-GB" b="1" dirty="0"/>
              <a:t> </a:t>
            </a:r>
            <a:r>
              <a:rPr lang="en-GB" b="1" dirty="0" err="1"/>
              <a:t>i’r</a:t>
            </a:r>
            <a:r>
              <a:rPr lang="en-GB" b="1" dirty="0"/>
              <a:t> </a:t>
            </a:r>
            <a:r>
              <a:rPr lang="en-GB" b="1" dirty="0" err="1"/>
              <a:t>darlun</a:t>
            </a:r>
            <a:r>
              <a:rPr lang="en-GB" b="1" dirty="0"/>
              <a:t> </a:t>
            </a:r>
            <a:r>
              <a:rPr lang="en-GB" b="1" dirty="0" err="1"/>
              <a:t>mwy</a:t>
            </a:r>
            <a:r>
              <a:rPr lang="en-GB" b="1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5911" r="22134" b="7807"/>
          <a:stretch/>
        </p:blipFill>
        <p:spPr>
          <a:xfrm rot="5400000">
            <a:off x="3111380" y="-283452"/>
            <a:ext cx="2803270" cy="37240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2090" y="3223857"/>
            <a:ext cx="6858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fanc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Jersey,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ceisio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mynd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dynnu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harian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allan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Black Tuesday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29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Hydref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1929]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8673CD8-27C7-43B7-A4B0-F7D66806C775}"/>
              </a:ext>
            </a:extLst>
          </p:cNvPr>
          <p:cNvSpPr/>
          <p:nvPr/>
        </p:nvSpPr>
        <p:spPr>
          <a:xfrm>
            <a:off x="261470" y="2118095"/>
            <a:ext cx="2128047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Ydy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o’n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ddefnyddiol</a:t>
            </a:r>
            <a:r>
              <a:rPr lang="en-GB" b="1" dirty="0">
                <a:solidFill>
                  <a:srgbClr val="FF0000"/>
                </a:solidFill>
              </a:rPr>
              <a:t>? Pam? </a:t>
            </a:r>
          </a:p>
        </p:txBody>
      </p:sp>
    </p:spTree>
    <p:extLst>
      <p:ext uri="{BB962C8B-B14F-4D97-AF65-F5344CB8AC3E}">
        <p14:creationId xmlns:p14="http://schemas.microsoft.com/office/powerpoint/2010/main" val="871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82" y="6149788"/>
            <a:ext cx="630550" cy="5439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74" y="6422424"/>
            <a:ext cx="807608" cy="2713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82321"/>
            <a:ext cx="3325287" cy="14962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Camau</a:t>
            </a:r>
            <a:r>
              <a:rPr lang="en-GB" sz="1600" dirty="0"/>
              <a:t> </a:t>
            </a:r>
            <a:r>
              <a:rPr lang="en-GB" sz="1600" dirty="0" err="1"/>
              <a:t>Posib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gyfer</a:t>
            </a:r>
            <a:r>
              <a:rPr lang="en-GB" sz="1600" dirty="0"/>
              <a:t> </a:t>
            </a:r>
            <a:r>
              <a:rPr lang="en-GB" sz="1600" dirty="0" err="1"/>
              <a:t>sut</a:t>
            </a:r>
            <a:r>
              <a:rPr lang="en-GB" sz="1600" dirty="0"/>
              <a:t> i </a:t>
            </a:r>
            <a:r>
              <a:rPr lang="en-GB" sz="1600" dirty="0" err="1"/>
              <a:t>ateb</a:t>
            </a:r>
            <a:r>
              <a:rPr lang="en-GB" sz="1600" dirty="0"/>
              <a:t> y </a:t>
            </a:r>
            <a:r>
              <a:rPr lang="en-GB" sz="1600" dirty="0" err="1"/>
              <a:t>cwestiwn</a:t>
            </a:r>
            <a:r>
              <a:rPr lang="en-GB" sz="1600" dirty="0"/>
              <a:t>: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Cam 1 – </a:t>
            </a:r>
            <a:r>
              <a:rPr lang="en-GB" sz="1600" dirty="0" err="1"/>
              <a:t>Darparu</a:t>
            </a:r>
            <a:r>
              <a:rPr lang="en-GB" sz="1600" dirty="0"/>
              <a:t> </a:t>
            </a:r>
            <a:r>
              <a:rPr lang="en-GB" sz="1600" dirty="0" err="1"/>
              <a:t>dyfarniad</a:t>
            </a:r>
            <a:r>
              <a:rPr lang="en-GB" sz="1600" dirty="0"/>
              <a:t> </a:t>
            </a:r>
            <a:r>
              <a:rPr lang="en-GB" sz="1600" dirty="0" err="1"/>
              <a:t>cychwynnol</a:t>
            </a:r>
            <a:r>
              <a:rPr lang="en-GB" sz="1600" dirty="0"/>
              <a:t> a </a:t>
            </a:r>
            <a:r>
              <a:rPr lang="en-GB" sz="1600" dirty="0" err="1"/>
              <a:t>gwybodaeth</a:t>
            </a:r>
            <a:r>
              <a:rPr lang="en-GB" sz="1600" dirty="0"/>
              <a:t> </a:t>
            </a:r>
            <a:r>
              <a:rPr lang="en-GB" sz="1600" dirty="0" err="1"/>
              <a:t>gyd-destunol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728670"/>
            <a:ext cx="3325286" cy="756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Cam 2 – </a:t>
            </a:r>
            <a:r>
              <a:rPr lang="en-GB" sz="1600" dirty="0" err="1"/>
              <a:t>Gwerthuso</a:t>
            </a:r>
            <a:r>
              <a:rPr lang="en-GB" sz="1600" dirty="0"/>
              <a:t> </a:t>
            </a:r>
            <a:r>
              <a:rPr lang="en-GB" sz="1600" dirty="0" err="1"/>
              <a:t>Ffynhonnell</a:t>
            </a:r>
            <a:r>
              <a:rPr lang="en-GB" sz="1600" dirty="0"/>
              <a:t> C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2635717"/>
            <a:ext cx="3325288" cy="9303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Cam 3 –  </a:t>
            </a:r>
            <a:r>
              <a:rPr lang="en-GB" sz="1600" dirty="0" err="1"/>
              <a:t>Darparu</a:t>
            </a:r>
            <a:r>
              <a:rPr lang="en-GB" sz="1600" dirty="0"/>
              <a:t> </a:t>
            </a:r>
            <a:r>
              <a:rPr lang="en-GB" sz="1600" dirty="0" err="1"/>
              <a:t>dyfarniad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ba</a:t>
            </a:r>
            <a:r>
              <a:rPr lang="en-GB" sz="1600" dirty="0"/>
              <a:t> </a:t>
            </a:r>
            <a:r>
              <a:rPr lang="en-GB" sz="1600" dirty="0" err="1"/>
              <a:t>mor</a:t>
            </a:r>
            <a:r>
              <a:rPr lang="en-GB" sz="1600" dirty="0"/>
              <a:t> </a:t>
            </a:r>
            <a:r>
              <a:rPr lang="en-GB" sz="1600" dirty="0" err="1"/>
              <a:t>ddefnyddiol</a:t>
            </a:r>
            <a:r>
              <a:rPr lang="en-GB" sz="1600" dirty="0"/>
              <a:t> </a:t>
            </a:r>
            <a:r>
              <a:rPr lang="en-GB" sz="1600" dirty="0" err="1"/>
              <a:t>ydy</a:t>
            </a:r>
            <a:r>
              <a:rPr lang="en-GB" sz="1600" dirty="0"/>
              <a:t> hi – </a:t>
            </a:r>
            <a:r>
              <a:rPr lang="en-GB" sz="1600" dirty="0" err="1"/>
              <a:t>cywirdeb</a:t>
            </a:r>
            <a:r>
              <a:rPr lang="en-GB" sz="1600" dirty="0"/>
              <a:t> y </a:t>
            </a:r>
            <a:r>
              <a:rPr lang="en-GB" sz="1600" dirty="0" err="1"/>
              <a:t>cynnwys</a:t>
            </a:r>
            <a:r>
              <a:rPr lang="en-GB" sz="1600" dirty="0"/>
              <a:t> </a:t>
            </a:r>
            <a:r>
              <a:rPr lang="en-GB" sz="1600" dirty="0" err="1"/>
              <a:t>a’r</a:t>
            </a:r>
            <a:r>
              <a:rPr lang="en-GB" sz="1600" dirty="0"/>
              <a:t> </a:t>
            </a:r>
            <a:r>
              <a:rPr lang="en-GB" sz="1600" dirty="0" err="1"/>
              <a:t>pwrpas</a:t>
            </a:r>
            <a:endParaRPr lang="en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3729029"/>
            <a:ext cx="3325286" cy="7569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Cam 4 – </a:t>
            </a:r>
            <a:r>
              <a:rPr lang="en-GB" sz="1600" dirty="0" err="1"/>
              <a:t>Gwerthuso</a:t>
            </a:r>
            <a:r>
              <a:rPr lang="en-GB" sz="1600" dirty="0"/>
              <a:t> </a:t>
            </a:r>
            <a:r>
              <a:rPr lang="en-GB" sz="1600" dirty="0" err="1"/>
              <a:t>Ffynhonnell</a:t>
            </a:r>
            <a:r>
              <a:rPr lang="en-GB" sz="1600" dirty="0"/>
              <a:t> D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2" y="4623197"/>
            <a:ext cx="3325288" cy="9303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Cam 5 – </a:t>
            </a:r>
            <a:r>
              <a:rPr lang="en-GB" sz="1600" dirty="0" err="1"/>
              <a:t>Darparu</a:t>
            </a:r>
            <a:r>
              <a:rPr lang="en-GB" sz="1600" dirty="0"/>
              <a:t> </a:t>
            </a:r>
            <a:r>
              <a:rPr lang="en-GB" sz="1600" dirty="0" err="1"/>
              <a:t>dyfarniad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ba</a:t>
            </a:r>
            <a:r>
              <a:rPr lang="en-GB" sz="1600" dirty="0"/>
              <a:t> </a:t>
            </a:r>
            <a:r>
              <a:rPr lang="en-GB" sz="1600" dirty="0" err="1"/>
              <a:t>mor</a:t>
            </a:r>
            <a:r>
              <a:rPr lang="en-GB" sz="1600" dirty="0"/>
              <a:t> </a:t>
            </a:r>
            <a:r>
              <a:rPr lang="en-GB" sz="1600" dirty="0" err="1"/>
              <a:t>ddefnyddiol</a:t>
            </a:r>
            <a:r>
              <a:rPr lang="en-GB" sz="1600" dirty="0"/>
              <a:t> </a:t>
            </a:r>
            <a:r>
              <a:rPr lang="en-GB" sz="1600" dirty="0" err="1"/>
              <a:t>ydy</a:t>
            </a:r>
            <a:r>
              <a:rPr lang="en-GB" sz="1600" dirty="0"/>
              <a:t> hi – </a:t>
            </a:r>
            <a:r>
              <a:rPr lang="en-GB" sz="1600" dirty="0" err="1"/>
              <a:t>cywirdeb</a:t>
            </a:r>
            <a:r>
              <a:rPr lang="en-GB" sz="1600" dirty="0"/>
              <a:t> y </a:t>
            </a:r>
            <a:r>
              <a:rPr lang="en-GB" sz="1600" dirty="0" err="1"/>
              <a:t>cynnwys</a:t>
            </a:r>
            <a:r>
              <a:rPr lang="en-GB" sz="1600" dirty="0"/>
              <a:t> </a:t>
            </a:r>
            <a:r>
              <a:rPr lang="en-GB" sz="1600" dirty="0" err="1"/>
              <a:t>a’r</a:t>
            </a:r>
            <a:r>
              <a:rPr lang="en-GB" sz="1600" dirty="0"/>
              <a:t> </a:t>
            </a:r>
            <a:r>
              <a:rPr lang="en-GB" sz="1600" dirty="0" err="1"/>
              <a:t>pwrpas</a:t>
            </a:r>
            <a:endParaRPr lang="en-GB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753034"/>
            <a:ext cx="3325288" cy="93033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Cam 6 – </a:t>
            </a:r>
            <a:r>
              <a:rPr lang="en-GB" sz="1600" dirty="0" err="1"/>
              <a:t>Dyfarniad</a:t>
            </a:r>
            <a:r>
              <a:rPr lang="en-GB" sz="1600" dirty="0"/>
              <a:t> </a:t>
            </a:r>
            <a:r>
              <a:rPr lang="en-GB" sz="1600" dirty="0" err="1"/>
              <a:t>terfynol</a:t>
            </a:r>
            <a:endParaRPr lang="en-GB" sz="1600" dirty="0"/>
          </a:p>
          <a:p>
            <a:pPr algn="ctr"/>
            <a:r>
              <a:rPr lang="en-GB" sz="1600" b="1" dirty="0" err="1"/>
              <a:t>Rhaid</a:t>
            </a:r>
            <a:r>
              <a:rPr lang="en-GB" sz="1600" b="1" dirty="0"/>
              <a:t> i chi </a:t>
            </a:r>
            <a:r>
              <a:rPr lang="en-GB" sz="1600" b="1" dirty="0" err="1"/>
              <a:t>benderfynu</a:t>
            </a:r>
            <a:r>
              <a:rPr lang="en-GB" sz="1600" b="1" dirty="0"/>
              <a:t> pa un </a:t>
            </a:r>
            <a:r>
              <a:rPr lang="en-GB" sz="1600" b="1" dirty="0" err="1"/>
              <a:t>sydd</a:t>
            </a:r>
            <a:r>
              <a:rPr lang="en-GB" sz="1600" b="1" dirty="0"/>
              <a:t> </a:t>
            </a:r>
            <a:r>
              <a:rPr lang="en-GB" sz="1600" b="1" dirty="0" err="1"/>
              <a:t>fwyaf</a:t>
            </a:r>
            <a:r>
              <a:rPr lang="en-GB" sz="1600" b="1" dirty="0"/>
              <a:t> </a:t>
            </a:r>
            <a:r>
              <a:rPr lang="en-GB" sz="1600" b="1" dirty="0" err="1"/>
              <a:t>defnyddiol</a:t>
            </a:r>
            <a:r>
              <a:rPr lang="en-GB" sz="1600" b="1" dirty="0"/>
              <a:t>!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66738" y="82320"/>
            <a:ext cx="5206806" cy="1244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ddwy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ddefnyddiol</a:t>
            </a:r>
            <a:r>
              <a:rPr lang="en-GB" dirty="0"/>
              <a:t> i </a:t>
            </a:r>
            <a:r>
              <a:rPr lang="en-GB" dirty="0" err="1"/>
              <a:t>hanesydd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astudio’r</a:t>
            </a:r>
            <a:r>
              <a:rPr lang="en-GB" dirty="0"/>
              <a:t> mater…Mae un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egluro</a:t>
            </a:r>
            <a:r>
              <a:rPr lang="en-GB" dirty="0"/>
              <a:t>…..Ac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….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66738" y="1545452"/>
            <a:ext cx="5206806" cy="788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Mae </a:t>
            </a:r>
            <a:r>
              <a:rPr lang="en-GB" dirty="0" err="1"/>
              <a:t>Ffynhonnell</a:t>
            </a:r>
            <a:r>
              <a:rPr lang="en-GB" dirty="0"/>
              <a:t> 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ddefnyddiol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 ….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66738" y="2586193"/>
            <a:ext cx="5206806" cy="824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Awdur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C </a:t>
            </a:r>
            <a:r>
              <a:rPr lang="en-GB" dirty="0" err="1"/>
              <a:t>oedd</a:t>
            </a:r>
            <a:r>
              <a:rPr lang="en-GB" dirty="0"/>
              <a:t> …..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chyhoeddi</a:t>
            </a:r>
            <a:r>
              <a:rPr lang="en-GB" dirty="0"/>
              <a:t>…..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66738" y="3604495"/>
            <a:ext cx="5206806" cy="749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Mae </a:t>
            </a:r>
            <a:r>
              <a:rPr lang="en-GB" dirty="0" err="1"/>
              <a:t>Ffynhonnell</a:t>
            </a:r>
            <a:r>
              <a:rPr lang="en-GB" dirty="0"/>
              <a:t> 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ddefnyddiol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 ….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66738" y="4504853"/>
            <a:ext cx="5206806" cy="7439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Awdur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D </a:t>
            </a:r>
            <a:r>
              <a:rPr lang="en-GB" dirty="0" err="1"/>
              <a:t>oedd</a:t>
            </a:r>
            <a:r>
              <a:rPr lang="en-GB" dirty="0"/>
              <a:t> ...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chyhoeddi</a:t>
            </a:r>
            <a:r>
              <a:rPr lang="en-GB" dirty="0"/>
              <a:t> ….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04841" y="5399575"/>
            <a:ext cx="2036105" cy="12837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cyfan</a:t>
            </a:r>
            <a:r>
              <a:rPr lang="en-GB" dirty="0"/>
              <a:t>,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ddwy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ddefnyddiol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…. / </a:t>
            </a: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E0B7E37E-1A26-45E4-A7CD-2F0F87F19B0C}"/>
              </a:ext>
            </a:extLst>
          </p:cNvPr>
          <p:cNvSpPr/>
          <p:nvPr/>
        </p:nvSpPr>
        <p:spPr>
          <a:xfrm>
            <a:off x="5734699" y="5315718"/>
            <a:ext cx="2036105" cy="12837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cyfan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?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defnyddiol</a:t>
            </a:r>
            <a:r>
              <a:rPr lang="en-GB" dirty="0"/>
              <a:t> </a:t>
            </a:r>
            <a:r>
              <a:rPr lang="en-GB" dirty="0" err="1"/>
              <a:t>oherwydd</a:t>
            </a:r>
            <a:r>
              <a:rPr lang="en-GB" dirty="0"/>
              <a:t>…. / </a:t>
            </a:r>
          </a:p>
        </p:txBody>
      </p:sp>
    </p:spTree>
    <p:extLst>
      <p:ext uri="{BB962C8B-B14F-4D97-AF65-F5344CB8AC3E}">
        <p14:creationId xmlns:p14="http://schemas.microsoft.com/office/powerpoint/2010/main" val="20453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9344"/>
            <a:ext cx="9144000" cy="1578576"/>
          </a:xfrm>
        </p:spPr>
        <p:txBody>
          <a:bodyPr>
            <a:normAutofit fontScale="90000"/>
          </a:bodyPr>
          <a:lstStyle/>
          <a:p>
            <a:pPr algn="l"/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PowerPoint /Taflen Gymorth Cwestiynau Arholiad</a:t>
            </a: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Cwestiwn 5 </a:t>
            </a:r>
            <a:br>
              <a:rPr lang="cy-GB" dirty="0">
                <a:latin typeface="Comic Sans MS" panose="030F0702030302020204" pitchFamily="66" charset="0"/>
              </a:rPr>
            </a:br>
            <a:br>
              <a:rPr lang="cy-GB" dirty="0">
                <a:latin typeface="Comic Sans MS" panose="030F0702030302020204" pitchFamily="66" charset="0"/>
              </a:rPr>
            </a:br>
            <a:r>
              <a:rPr lang="cy-GB" sz="2700" b="1" dirty="0">
                <a:latin typeface="Comic Sans MS" panose="030F0702030302020204" pitchFamily="66" charset="0"/>
              </a:rPr>
              <a:t>A oedd …. ? [16] </a:t>
            </a:r>
            <a:br>
              <a:rPr lang="cy-GB" sz="2700" dirty="0">
                <a:latin typeface="Comic Sans MS" panose="030F0702030302020204" pitchFamily="66" charset="0"/>
              </a:rPr>
            </a:br>
            <a:r>
              <a:rPr lang="cy-GB" sz="2200" i="1" dirty="0">
                <a:latin typeface="Comic Sans MS" panose="030F0702030302020204" pitchFamily="66" charset="0"/>
              </a:rPr>
              <a:t>Defnyddiwch eich gwybodaeth a’ch dealltwriaeth o’r mater i gefnogi eich ateb.. Rhoddir marciau am sillafu, atalnodi, defnyddio gramadeg yn gywir ac iaith arbenigol ar gyfer y cwestiwn hwn.                                                                                                                      [3] </a:t>
            </a:r>
            <a:br>
              <a:rPr lang="cy-GB" sz="2700" dirty="0">
                <a:latin typeface="Comic Sans MS" panose="030F0702030302020204" pitchFamily="66" charset="0"/>
              </a:rPr>
            </a:br>
            <a:endParaRPr lang="cy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9168" y="3895344"/>
            <a:ext cx="5029200" cy="279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400" dirty="0">
                <a:latin typeface="Comic Sans MS" panose="030F0702030302020204" pitchFamily="66" charset="0"/>
              </a:rPr>
              <a:t>Mae angen eich gwybodaeth eich hun arnoch i ddadlau mater. Dylech edrych ar y </a:t>
            </a:r>
            <a:r>
              <a:rPr lang="cy-GB" sz="2400" b="1" dirty="0">
                <a:latin typeface="Comic Sans MS" panose="030F0702030302020204" pitchFamily="66" charset="0"/>
              </a:rPr>
              <a:t>ddwy ochr i’r ddadl. </a:t>
            </a:r>
            <a:r>
              <a:rPr lang="cy-GB" sz="2400" dirty="0">
                <a:latin typeface="Comic Sans MS" panose="030F0702030302020204" pitchFamily="66" charset="0"/>
              </a:rPr>
              <a:t>Dylech ddod i </a:t>
            </a:r>
            <a:r>
              <a:rPr lang="cy-GB" sz="2400" b="1" dirty="0">
                <a:latin typeface="Comic Sans MS" panose="030F0702030302020204" pitchFamily="66" charset="0"/>
              </a:rPr>
              <a:t>ddyfarniad rhesymegol </a:t>
            </a:r>
            <a:r>
              <a:rPr lang="cy-GB" sz="2400" dirty="0">
                <a:latin typeface="Comic Sans MS" panose="030F0702030302020204" pitchFamily="66" charset="0"/>
              </a:rPr>
              <a:t>ar y diwedd. </a:t>
            </a:r>
          </a:p>
        </p:txBody>
      </p:sp>
    </p:spTree>
    <p:extLst>
      <p:ext uri="{BB962C8B-B14F-4D97-AF65-F5344CB8AC3E}">
        <p14:creationId xmlns:p14="http://schemas.microsoft.com/office/powerpoint/2010/main" val="298627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7424" cy="173736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b="1" dirty="0"/>
              <a:t>Ai </a:t>
            </a:r>
            <a:r>
              <a:rPr lang="cy-GB" b="1" dirty="0">
                <a:solidFill>
                  <a:srgbClr val="FF0000"/>
                </a:solidFill>
              </a:rPr>
              <a:t>troseddu cyfundrefnol </a:t>
            </a:r>
            <a:r>
              <a:rPr lang="cy-GB" b="1" dirty="0"/>
              <a:t>oedd y </a:t>
            </a:r>
            <a:r>
              <a:rPr lang="cy-GB" b="1" dirty="0">
                <a:solidFill>
                  <a:srgbClr val="FF0000"/>
                </a:solidFill>
              </a:rPr>
              <a:t>broblem fwyaf</a:t>
            </a:r>
            <a:r>
              <a:rPr lang="cy-GB" b="1" dirty="0"/>
              <a:t> i wynebu </a:t>
            </a:r>
            <a:r>
              <a:rPr lang="cy-GB" b="1" dirty="0">
                <a:solidFill>
                  <a:srgbClr val="FF0000"/>
                </a:solidFill>
              </a:rPr>
              <a:t>cymdeithas</a:t>
            </a:r>
            <a:r>
              <a:rPr lang="cy-GB" b="1" dirty="0"/>
              <a:t> yn America yn y </a:t>
            </a:r>
            <a:r>
              <a:rPr lang="cy-GB" b="1" dirty="0">
                <a:solidFill>
                  <a:srgbClr val="FFFF00"/>
                </a:solidFill>
              </a:rPr>
              <a:t>1920au</a:t>
            </a:r>
            <a:r>
              <a:rPr lang="cy-GB" b="1" dirty="0"/>
              <a:t>?   [16] </a:t>
            </a:r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2880" y="2258328"/>
            <a:ext cx="3145536" cy="1225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/>
              <a:t>Dylech uwcholeuo / tanlinellu’r </a:t>
            </a:r>
            <a:r>
              <a:rPr lang="cy-GB" sz="2000" dirty="0"/>
              <a:t>geiriau allweddol yn y cwestiwn.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76" y="-45554"/>
            <a:ext cx="9107424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75888" y="2176198"/>
            <a:ext cx="3840480" cy="1307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 dirty="0"/>
              <a:t>Mae angen i chi roi ateb dwy-ochrog, cytbwys, wedi’i gefnogi gan dystiolaeth.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" y="3611574"/>
            <a:ext cx="5007750" cy="30821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Step 1 – Introduction</a:t>
            </a:r>
          </a:p>
          <a:p>
            <a:pPr algn="ctr"/>
            <a:r>
              <a:rPr lang="en-GB" sz="2000" dirty="0"/>
              <a:t>Make links to the question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3611574"/>
            <a:ext cx="5007750" cy="30821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Step 2 – Issue in the question</a:t>
            </a:r>
          </a:p>
          <a:p>
            <a:pPr algn="ctr"/>
            <a:r>
              <a:rPr lang="en-GB" sz="2000" dirty="0"/>
              <a:t>Discussion of key factor </a:t>
            </a:r>
          </a:p>
          <a:p>
            <a:pPr algn="ctr"/>
            <a:r>
              <a:rPr lang="en-GB" sz="2000" dirty="0"/>
              <a:t>Relevant and factual details</a:t>
            </a:r>
          </a:p>
          <a:p>
            <a:pPr algn="ctr"/>
            <a:endParaRPr lang="en-GB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11428" y="3624822"/>
            <a:ext cx="5007750" cy="30821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Step 3 – Counter-Argument </a:t>
            </a:r>
          </a:p>
          <a:p>
            <a:pPr algn="ctr"/>
            <a:r>
              <a:rPr lang="en-GB" sz="2000" dirty="0"/>
              <a:t>Discussion of other factors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Use terms – ‘however’, ‘on the other hand’</a:t>
            </a:r>
          </a:p>
          <a:p>
            <a:pPr algn="ctr"/>
            <a:endParaRPr lang="en-GB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36576" y="3611571"/>
            <a:ext cx="5007750" cy="30821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Step 4 – Other factors</a:t>
            </a:r>
          </a:p>
          <a:p>
            <a:pPr algn="ctr"/>
            <a:r>
              <a:rPr lang="en-GB" sz="2000" dirty="0"/>
              <a:t>Relevant and factual details</a:t>
            </a:r>
          </a:p>
          <a:p>
            <a:pPr algn="ctr"/>
            <a:r>
              <a:rPr lang="en-GB" sz="2000" dirty="0"/>
              <a:t> </a:t>
            </a:r>
          </a:p>
          <a:p>
            <a:pPr algn="ctr"/>
            <a:endParaRPr lang="en-GB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16015" y="3624822"/>
            <a:ext cx="5007750" cy="30821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000" dirty="0"/>
              <a:t>Cam 5 – Casgliad</a:t>
            </a:r>
          </a:p>
          <a:p>
            <a:pPr algn="ctr"/>
            <a:endParaRPr lang="cy-GB" sz="2000" dirty="0"/>
          </a:p>
          <a:p>
            <a:pPr algn="ctr"/>
            <a:r>
              <a:rPr lang="cy-GB" sz="2000" dirty="0"/>
              <a:t>Dowch i ddyfarniad rhesymegol. Ai dyna oedd y factor allweddol? NEU a oedd ffactorau eraill pwysicach?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 </a:t>
            </a: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38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  <p:bldP spid="11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6" y="-45554"/>
            <a:ext cx="9107424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b="1" dirty="0"/>
              <a:t>Ai </a:t>
            </a:r>
            <a:r>
              <a:rPr lang="cy-GB" b="1" dirty="0">
                <a:solidFill>
                  <a:srgbClr val="FF0000"/>
                </a:solidFill>
              </a:rPr>
              <a:t>troseddu cyfundrefnol </a:t>
            </a:r>
            <a:r>
              <a:rPr lang="cy-GB" b="1" dirty="0"/>
              <a:t>oedd y </a:t>
            </a:r>
            <a:r>
              <a:rPr lang="cy-GB" b="1" dirty="0">
                <a:solidFill>
                  <a:srgbClr val="FF0000"/>
                </a:solidFill>
              </a:rPr>
              <a:t>broblem fwyaf</a:t>
            </a:r>
            <a:r>
              <a:rPr lang="cy-GB" b="1" dirty="0"/>
              <a:t> i wynebu </a:t>
            </a:r>
            <a:r>
              <a:rPr lang="cy-GB" b="1" dirty="0">
                <a:solidFill>
                  <a:srgbClr val="FF0000"/>
                </a:solidFill>
              </a:rPr>
              <a:t>cymdeithas</a:t>
            </a:r>
            <a:r>
              <a:rPr lang="cy-GB" b="1" dirty="0"/>
              <a:t> yn America yn y </a:t>
            </a:r>
            <a:r>
              <a:rPr lang="cy-GB" b="1" dirty="0">
                <a:solidFill>
                  <a:srgbClr val="FFFF00"/>
                </a:solidFill>
              </a:rPr>
              <a:t>1920au</a:t>
            </a:r>
            <a:r>
              <a:rPr lang="cy-GB" b="1" dirty="0"/>
              <a:t>?   [16] </a:t>
            </a:r>
            <a:endParaRPr lang="cy-GB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08010"/>
              </p:ext>
            </p:extLst>
          </p:nvPr>
        </p:nvGraphicFramePr>
        <p:xfrm>
          <a:off x="1073426" y="2059706"/>
          <a:ext cx="6089374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y-GB" sz="2800" b="1" noProof="0" dirty="0"/>
                        <a:t>Troseddu cyfundrefol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y-GB" sz="2800" b="1" noProof="0" dirty="0"/>
                        <a:t>Ffactorau eraill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1" dirty="0"/>
                    </a:p>
                    <a:p>
                      <a:endParaRPr lang="en-GB" sz="2800" b="1" dirty="0"/>
                    </a:p>
                    <a:p>
                      <a:endParaRPr lang="en-GB" sz="2800" b="1" dirty="0"/>
                    </a:p>
                    <a:p>
                      <a:endParaRPr lang="en-GB" sz="2800" b="1" dirty="0"/>
                    </a:p>
                    <a:p>
                      <a:endParaRPr lang="en-GB" sz="2800" b="1" dirty="0"/>
                    </a:p>
                    <a:p>
                      <a:endParaRPr lang="en-GB" sz="2800" b="1" dirty="0"/>
                    </a:p>
                    <a:p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0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9344"/>
            <a:ext cx="9144000" cy="1578576"/>
          </a:xfrm>
        </p:spPr>
        <p:txBody>
          <a:bodyPr>
            <a:normAutofit fontScale="90000"/>
          </a:bodyPr>
          <a:lstStyle/>
          <a:p>
            <a:r>
              <a:rPr lang="cy-GB" dirty="0">
                <a:latin typeface="Comic Sans MS" panose="030F0702030302020204" pitchFamily="66" charset="0"/>
              </a:rPr>
              <a:t>Cofiwch fod atebion enghreifftiol ar wefan CBAC</a:t>
            </a:r>
            <a:br>
              <a:rPr lang="cy-GB" dirty="0">
                <a:latin typeface="Comic Sans MS" panose="030F0702030302020204" pitchFamily="66" charset="0"/>
              </a:rPr>
            </a:br>
            <a:br>
              <a:rPr lang="cy-GB" dirty="0">
                <a:latin typeface="Comic Sans MS" panose="030F0702030302020204" pitchFamily="66" charset="0"/>
              </a:rPr>
            </a:br>
            <a:r>
              <a:rPr lang="cy-GB" dirty="0">
                <a:latin typeface="Comic Sans MS" panose="030F0702030302020204" pitchFamily="66" charset="0"/>
              </a:rPr>
              <a:t>(yn dod Chwe / Maw 2018) </a:t>
            </a:r>
            <a:br>
              <a:rPr lang="cy-GB" dirty="0">
                <a:latin typeface="Comic Sans MS" panose="030F0702030302020204" pitchFamily="66" charset="0"/>
              </a:rPr>
            </a:br>
            <a:br>
              <a:rPr lang="cy-GB" dirty="0">
                <a:latin typeface="Comic Sans MS" panose="030F0702030302020204" pitchFamily="66" charset="0"/>
              </a:rPr>
            </a:br>
            <a:endParaRPr lang="cy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4406"/>
            <a:ext cx="1088967" cy="939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4985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>
                <a:latin typeface="Comic Sans MS" panose="030F0702030302020204" pitchFamily="66" charset="0"/>
              </a:rPr>
              <a:t>Gallwch sefyll yr arholiad hwn ar ddiwedd Blwyddyn 10. Mae’r arholiad hwn yn profi eich sgiliau ffynhonnell a’ch gwybodaeth a’ch dealltwriaeth o’r pwnc.</a:t>
            </a:r>
          </a:p>
          <a:p>
            <a:endParaRPr lang="cy-GB" sz="2400" dirty="0">
              <a:latin typeface="Comic Sans MS" panose="030F0702030302020204" pitchFamily="66" charset="0"/>
            </a:endParaRPr>
          </a:p>
          <a:p>
            <a:r>
              <a:rPr lang="cy-GB" sz="2400" dirty="0">
                <a:latin typeface="Comic Sans MS" panose="030F0702030302020204" pitchFamily="66" charset="0"/>
              </a:rPr>
              <a:t>Mae 5 cwestiwn a phob un yn seiliedig ar gwestiwn allweddol.</a:t>
            </a:r>
          </a:p>
          <a:p>
            <a:endParaRPr lang="cy-GB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cy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Cwestiwn 1-  </a:t>
            </a:r>
            <a:r>
              <a:rPr lang="cy-GB" sz="2400" dirty="0">
                <a:latin typeface="Comic Sans MS" panose="030F0702030302020204" pitchFamily="66" charset="0"/>
              </a:rPr>
              <a:t>Ffynhonnell A a gwybodaeth</a:t>
            </a:r>
          </a:p>
          <a:p>
            <a:pPr>
              <a:lnSpc>
                <a:spcPct val="150000"/>
              </a:lnSpc>
            </a:pPr>
            <a:r>
              <a:rPr lang="cy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Cwestiwn 2 </a:t>
            </a:r>
            <a:r>
              <a:rPr lang="cy-GB" sz="2400" dirty="0">
                <a:latin typeface="Comic Sans MS" panose="030F0702030302020204" pitchFamily="66" charset="0"/>
              </a:rPr>
              <a:t>– Disgrifiwch / Seiliedig ar wybodaeth</a:t>
            </a:r>
          </a:p>
          <a:p>
            <a:pPr>
              <a:lnSpc>
                <a:spcPct val="150000"/>
              </a:lnSpc>
            </a:pPr>
            <a:r>
              <a:rPr lang="cy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Cwestiwn 3 </a:t>
            </a:r>
            <a:r>
              <a:rPr lang="cy-GB" sz="2400" dirty="0">
                <a:latin typeface="Comic Sans MS" panose="030F0702030302020204" pitchFamily="66" charset="0"/>
              </a:rPr>
              <a:t>– Beth yw pwrpas…? Seiliedig ar ffynhonnell</a:t>
            </a:r>
          </a:p>
          <a:p>
            <a:pPr>
              <a:lnSpc>
                <a:spcPct val="150000"/>
              </a:lnSpc>
            </a:pPr>
            <a:r>
              <a:rPr lang="cy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Cwestiwn 4 </a:t>
            </a:r>
            <a:r>
              <a:rPr lang="cy-GB" sz="2400" dirty="0">
                <a:latin typeface="Comic Sans MS" panose="030F0702030302020204" pitchFamily="66" charset="0"/>
              </a:rPr>
              <a:t>– Pa ffynhonnell sydd fwyaf defnyddiol? Seiliedig ar ffynhonnell</a:t>
            </a:r>
          </a:p>
          <a:p>
            <a:pPr>
              <a:lnSpc>
                <a:spcPct val="150000"/>
              </a:lnSpc>
            </a:pPr>
            <a:r>
              <a:rPr lang="cy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Cwestiwn 5 </a:t>
            </a:r>
            <a:r>
              <a:rPr lang="cy-GB" sz="2400" dirty="0">
                <a:latin typeface="Comic Sans MS" panose="030F0702030302020204" pitchFamily="66" charset="0"/>
              </a:rPr>
              <a:t>– Sgiliau ysgrifennu traethawd estynedig – seiliedig ar wybodaeth</a:t>
            </a:r>
          </a:p>
        </p:txBody>
      </p:sp>
    </p:spTree>
    <p:extLst>
      <p:ext uri="{BB962C8B-B14F-4D97-AF65-F5344CB8AC3E}">
        <p14:creationId xmlns:p14="http://schemas.microsoft.com/office/powerpoint/2010/main" val="270954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PowerPoint /Taflen Gymorth Cwestiynau Arholiad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Cwestiwn</a:t>
            </a: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 1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032" y="1578576"/>
            <a:ext cx="871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/>
              <a:t>Astudiwch y ffynhonnell isod ac ateb y cwestiwn sy’n dilyn. </a:t>
            </a:r>
            <a:br>
              <a:rPr lang="cy-GB" sz="2400" dirty="0"/>
            </a:br>
            <a:br>
              <a:rPr lang="cy-GB" sz="2400" dirty="0"/>
            </a:br>
            <a:r>
              <a:rPr lang="cy-GB" sz="2400" b="1" dirty="0"/>
              <a:t>Defnyddiwch Ffynhonnell A a’ch gwybodaeth eich hun i ddisgrifio…. [6] </a:t>
            </a:r>
            <a:br>
              <a:rPr lang="cy-GB" sz="2400" dirty="0"/>
            </a:br>
            <a:endParaRPr lang="cy-GB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6032" y="3694176"/>
            <a:ext cx="5321808" cy="29995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800" dirty="0">
                <a:latin typeface="Comic Sans MS" panose="030F0702030302020204" pitchFamily="66" charset="0"/>
              </a:rPr>
              <a:t>Rhaid i chi ddadansoddi’r ffynhonnell a dangos eich gwybodaeth a’ch dealltwriaeth o’r cyfnod. Dylech ddisgrifio’r nodweddion allweddol yn y cyd-destun</a:t>
            </a:r>
            <a:r>
              <a:rPr lang="en-GB" sz="28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06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6385" r="23734" b="4489"/>
          <a:stretch/>
        </p:blipFill>
        <p:spPr>
          <a:xfrm rot="5400000">
            <a:off x="2779777" y="237743"/>
            <a:ext cx="2670046" cy="34381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4832" y="35107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y-GB" dirty="0">
                <a:latin typeface="Arial" panose="020B0604020202020204" pitchFamily="34" charset="0"/>
                <a:ea typeface="Calibri" panose="020F0502020204030204" pitchFamily="34" charset="0"/>
              </a:rPr>
              <a:t>Defnyddiwch Ffynhonnell A a’ch gwybodaeth eich hun i ddisgrifio mudo i Unol Daleithiau America rhwng 1870 a 1910. 	</a:t>
            </a:r>
            <a:endParaRPr lang="cy-GB" dirty="0"/>
          </a:p>
        </p:txBody>
      </p:sp>
      <p:sp>
        <p:nvSpPr>
          <p:cNvPr id="11" name="Rounded Rectangle 10"/>
          <p:cNvSpPr/>
          <p:nvPr/>
        </p:nvSpPr>
        <p:spPr>
          <a:xfrm>
            <a:off x="155448" y="652530"/>
            <a:ext cx="2084832" cy="1852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Disgrifiwch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y </a:t>
            </a:r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weld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ffynhonnell</a:t>
            </a:r>
            <a:r>
              <a:rPr lang="en-GB" dirty="0"/>
              <a:t>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0896" y="4653024"/>
            <a:ext cx="2084832" cy="1852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Defnyddiwch</a:t>
            </a:r>
            <a:r>
              <a:rPr lang="en-GB" dirty="0"/>
              <a:t> y </a:t>
            </a:r>
            <a:r>
              <a:rPr lang="en-GB" dirty="0" err="1"/>
              <a:t>wybodaeth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pennawd</a:t>
            </a:r>
            <a:r>
              <a:rPr lang="en-GB" dirty="0"/>
              <a:t>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97864" y="4276984"/>
            <a:ext cx="886968" cy="697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300216" y="334398"/>
            <a:ext cx="2674616" cy="27928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Step 1 – Use the source and describe what you can see.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216" y="354287"/>
            <a:ext cx="2674616" cy="27928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Step 2 – Use the caption to describe what is happening.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00216" y="362704"/>
            <a:ext cx="2674616" cy="27928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Step 3  – Use your knowledge about the topic and expand what you have said.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00216" y="342815"/>
            <a:ext cx="2674616" cy="27928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Cam 4  – </a:t>
            </a:r>
            <a:r>
              <a:rPr lang="en-GB" dirty="0" err="1"/>
              <a:t>Defnyddiwch</a:t>
            </a:r>
            <a:r>
              <a:rPr lang="en-GB" dirty="0"/>
              <a:t> </a:t>
            </a:r>
            <a:r>
              <a:rPr lang="en-GB" dirty="0" err="1"/>
              <a:t>fanylion</a:t>
            </a:r>
            <a:r>
              <a:rPr lang="en-GB" dirty="0"/>
              <a:t> </a:t>
            </a:r>
            <a:r>
              <a:rPr lang="en-GB" dirty="0" err="1"/>
              <a:t>hanesyddol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 i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cyd-destun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02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223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PowerPoint /Taflen Gymorth Cwestiynau Arholiad</a:t>
            </a: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Cwestiwn 2 </a:t>
            </a: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cy-GB" sz="2700" dirty="0">
                <a:latin typeface="Comic Sans MS" panose="030F0702030302020204" pitchFamily="66" charset="0"/>
              </a:rPr>
              <a:t>Disgrifiwch …     [8]</a:t>
            </a:r>
            <a:br>
              <a:rPr lang="cy-GB" dirty="0">
                <a:latin typeface="Comic Sans MS" panose="030F0702030302020204" pitchFamily="66" charset="0"/>
              </a:rPr>
            </a:br>
            <a:endParaRPr lang="cy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6032" y="3517568"/>
            <a:ext cx="5065776" cy="3176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800" dirty="0">
                <a:latin typeface="Comic Sans MS" panose="030F0702030302020204" pitchFamily="66" charset="0"/>
              </a:rPr>
              <a:t>Rhaid i chi ddangos eich gwybodaeth a’ch dealltwriaeth o nodwedd allweddol. Dylech gynnwys manylion a ffeithiau penodol. </a:t>
            </a:r>
          </a:p>
        </p:txBody>
      </p:sp>
    </p:spTree>
    <p:extLst>
      <p:ext uri="{BB962C8B-B14F-4D97-AF65-F5344CB8AC3E}">
        <p14:creationId xmlns:p14="http://schemas.microsoft.com/office/powerpoint/2010/main" val="33975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466927"/>
            <a:ext cx="8515350" cy="1126485"/>
          </a:xfrm>
        </p:spPr>
        <p:txBody>
          <a:bodyPr>
            <a:normAutofit fontScale="90000"/>
          </a:bodyPr>
          <a:lstStyle/>
          <a:p>
            <a:r>
              <a:rPr lang="cy-GB" dirty="0"/>
              <a:t>Disgrifiwch y KKK yn ystod y 1920au [8]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9076" y="1962150"/>
            <a:ext cx="3162300" cy="1181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/>
              <a:t>1 – Cyflwynwch y pwnc – gan wneud yn siwr eich bod yn glir.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9076" y="3298555"/>
            <a:ext cx="3162300" cy="1181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/>
              <a:t>2 – Rhowch fanylion ffeithiol penodol am ystod o bwyntiau allweddol.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9076" y="4800600"/>
            <a:ext cx="3162300" cy="1181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/>
              <a:t>3 Ceisiwch roi cyd-destun hanesyddol da i’r digwyddiad yr ydych yn ei ddisgrifio.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76675" y="1962150"/>
            <a:ext cx="4648200" cy="1181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/>
              <a:t>Sefydliad oedd y KKK a ddechreuodd yn ………………..</a:t>
            </a:r>
          </a:p>
          <a:p>
            <a:pPr algn="ctr"/>
            <a:r>
              <a:rPr lang="cy-GB" dirty="0"/>
              <a:t>Roeddent yn credu mewn …….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76675" y="3298555"/>
            <a:ext cx="4648200" cy="1181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/>
              <a:t>Yr amcanion oedd….</a:t>
            </a:r>
          </a:p>
          <a:p>
            <a:pPr algn="ctr"/>
            <a:r>
              <a:rPr lang="cy-GB" dirty="0"/>
              <a:t>Roedd yr aelodaeth wedi cynyddu yn y 1920au oherwydd…….</a:t>
            </a:r>
          </a:p>
          <a:p>
            <a:pPr algn="ctr"/>
            <a:endParaRPr lang="cy-GB" dirty="0"/>
          </a:p>
        </p:txBody>
      </p:sp>
      <p:sp>
        <p:nvSpPr>
          <p:cNvPr id="9" name="Rounded Rectangle 8"/>
          <p:cNvSpPr/>
          <p:nvPr/>
        </p:nvSpPr>
        <p:spPr>
          <a:xfrm>
            <a:off x="3876675" y="4800600"/>
            <a:ext cx="4648200" cy="1181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dirty="0"/>
              <a:t>Sefydlwyd y KKK ar ôl ………..</a:t>
            </a:r>
          </a:p>
          <a:p>
            <a:pPr algn="ctr"/>
            <a:r>
              <a:rPr lang="cy-GB" dirty="0"/>
              <a:t>Daeth yn llai poblogaidd ar ôl 1925 oherwydd…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63" y="5917290"/>
            <a:ext cx="1090464" cy="94071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15" y="6136218"/>
            <a:ext cx="2148448" cy="7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PowerPoint /Taflen Gymorth Cwestiynau Arholiad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Cwestiwn</a:t>
            </a: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 3 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10973"/>
            <a:ext cx="8974832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Astudiwch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ffynhonnell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isod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ateb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cwestiwn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dilyn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</a:rPr>
              <a:t>Beth </a:t>
            </a:r>
            <a:r>
              <a:rPr lang="en-GB" dirty="0" err="1">
                <a:latin typeface="Comic Sans MS" panose="030F0702030302020204" pitchFamily="66" charset="0"/>
              </a:rPr>
              <a:t>oedd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pwrpas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Ffynhonnell</a:t>
            </a:r>
            <a:r>
              <a:rPr lang="en-GB" dirty="0">
                <a:latin typeface="Comic Sans MS" panose="030F0702030302020204" pitchFamily="66" charset="0"/>
              </a:rPr>
              <a:t> B?                                                                    [8] 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6032" y="3511296"/>
            <a:ext cx="5303520" cy="31824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800" dirty="0">
                <a:latin typeface="Comic Sans MS" panose="030F0702030302020204" pitchFamily="66" charset="0"/>
              </a:rPr>
              <a:t>Rhaid i chi ddangos gwybodaeth a dealltwriaeth drwy ddadansoddi a gwerthuso’r ffynhonnell hanesyddol. Rhaid i chi </a:t>
            </a:r>
            <a:r>
              <a:rPr lang="cy-GB" sz="2800" b="1" dirty="0">
                <a:latin typeface="Comic Sans MS" panose="030F0702030302020204" pitchFamily="66" charset="0"/>
              </a:rPr>
              <a:t>egluro ei phwrpas </a:t>
            </a:r>
            <a:r>
              <a:rPr lang="cy-GB" sz="2800" dirty="0">
                <a:latin typeface="Comic Sans MS" panose="030F0702030302020204" pitchFamily="66" charset="0"/>
              </a:rPr>
              <a:t>– pam y cafodd ei chynhyrchu. </a:t>
            </a:r>
          </a:p>
        </p:txBody>
      </p:sp>
    </p:spTree>
    <p:extLst>
      <p:ext uri="{BB962C8B-B14F-4D97-AF65-F5344CB8AC3E}">
        <p14:creationId xmlns:p14="http://schemas.microsoft.com/office/powerpoint/2010/main" val="5494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652934"/>
          </a:xfrm>
        </p:spPr>
        <p:txBody>
          <a:bodyPr>
            <a:normAutofit fontScale="90000"/>
          </a:bodyPr>
          <a:lstStyle/>
          <a:p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pwrpas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B?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426" y="4308263"/>
            <a:ext cx="3295795" cy="1190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Hysbysiad</a:t>
            </a:r>
            <a:r>
              <a:rPr lang="en-GB" dirty="0"/>
              <a:t> o 1927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y </a:t>
            </a:r>
            <a:r>
              <a:rPr lang="en-GB" dirty="0" err="1"/>
              <a:t>ffilm</a:t>
            </a:r>
            <a:r>
              <a:rPr lang="en-GB" dirty="0"/>
              <a:t> </a:t>
            </a:r>
            <a:r>
              <a:rPr lang="en-GB" i="1" dirty="0"/>
              <a:t>The Jazz Singer.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444" y="1032020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Dylech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19267" y="1028333"/>
            <a:ext cx="2376264" cy="9070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Dylech</a:t>
            </a:r>
            <a:r>
              <a:rPr lang="en-GB" dirty="0"/>
              <a:t> </a:t>
            </a:r>
            <a:r>
              <a:rPr lang="en-GB" dirty="0" err="1"/>
              <a:t>gyfeirio</a:t>
            </a:r>
            <a:r>
              <a:rPr lang="en-GB" dirty="0"/>
              <a:t> at y </a:t>
            </a:r>
            <a:r>
              <a:rPr lang="en-GB" dirty="0" err="1"/>
              <a:t>cyfnod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sylw</a:t>
            </a:r>
            <a:r>
              <a:rPr lang="en-GB"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128" y="2459535"/>
            <a:ext cx="2592288" cy="26567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Dylech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</a:t>
            </a:r>
            <a:r>
              <a:rPr lang="en-GB" dirty="0" err="1"/>
              <a:t>a’ch</a:t>
            </a:r>
            <a:r>
              <a:rPr lang="en-GB" dirty="0"/>
              <a:t> </a:t>
            </a:r>
            <a:r>
              <a:rPr lang="en-GB" dirty="0" err="1"/>
              <a:t>dealltwriaeth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cyd-destun</a:t>
            </a:r>
            <a:r>
              <a:rPr lang="en-GB" dirty="0"/>
              <a:t> </a:t>
            </a:r>
            <a:r>
              <a:rPr lang="en-GB" dirty="0" err="1"/>
              <a:t>hanesyddol</a:t>
            </a:r>
            <a:r>
              <a:rPr lang="en-GB" dirty="0"/>
              <a:t> – </a:t>
            </a:r>
            <a:r>
              <a:rPr lang="en-GB" dirty="0" err="1"/>
              <a:t>meddyliwch</a:t>
            </a:r>
            <a:r>
              <a:rPr lang="en-GB" dirty="0"/>
              <a:t> am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pryd</a:t>
            </a:r>
            <a:r>
              <a:rPr lang="en-GB" dirty="0"/>
              <a:t>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01754" y="2195659"/>
            <a:ext cx="2448272" cy="979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Defnyddiwch</a:t>
            </a:r>
            <a:r>
              <a:rPr lang="en-GB" dirty="0"/>
              <a:t> y </a:t>
            </a:r>
            <a:r>
              <a:rPr lang="en-GB" dirty="0" err="1"/>
              <a:t>geiriau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i’ch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36196" y="3515182"/>
            <a:ext cx="2700300" cy="30821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 – Pick out details from the caption</a:t>
            </a:r>
          </a:p>
          <a:p>
            <a:pPr algn="ctr"/>
            <a:r>
              <a:rPr lang="en-GB" dirty="0"/>
              <a:t>What can you see? What does it say? </a:t>
            </a:r>
          </a:p>
          <a:p>
            <a:pPr algn="ctr"/>
            <a:r>
              <a:rPr lang="en-GB" dirty="0"/>
              <a:t>Make a judgement on its purpose.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49726" y="3575164"/>
            <a:ext cx="2700300" cy="30821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 – Use your topic knowledge – develop the main message </a:t>
            </a:r>
          </a:p>
          <a:p>
            <a:pPr algn="ctr"/>
            <a:r>
              <a:rPr lang="en-GB" dirty="0"/>
              <a:t>Pick out details and explain 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95231" y="3515182"/>
            <a:ext cx="2700300" cy="30821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 – </a:t>
            </a:r>
            <a:r>
              <a:rPr lang="en-GB" dirty="0" err="1"/>
              <a:t>Awgrymwch</a:t>
            </a:r>
            <a:r>
              <a:rPr lang="en-GB" dirty="0"/>
              <a:t> </a:t>
            </a:r>
            <a:r>
              <a:rPr lang="en-GB" dirty="0" err="1"/>
              <a:t>resymau</a:t>
            </a:r>
            <a:r>
              <a:rPr lang="en-GB" dirty="0"/>
              <a:t> pam y </a:t>
            </a:r>
            <a:r>
              <a:rPr lang="en-GB" dirty="0" err="1"/>
              <a:t>cynhyrchwyd</a:t>
            </a:r>
            <a:r>
              <a:rPr lang="en-GB" dirty="0"/>
              <a:t> y </a:t>
            </a:r>
            <a:r>
              <a:rPr lang="en-GB" dirty="0" err="1"/>
              <a:t>ffynhonnell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pryd</a:t>
            </a:r>
            <a:r>
              <a:rPr lang="en-GB" dirty="0"/>
              <a:t>. </a:t>
            </a: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70" y="6257364"/>
            <a:ext cx="647355" cy="558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46" y="6454587"/>
            <a:ext cx="1075233" cy="361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20667" r="17800" b="17111"/>
          <a:stretch/>
        </p:blipFill>
        <p:spPr>
          <a:xfrm>
            <a:off x="2799457" y="1427944"/>
            <a:ext cx="3577751" cy="25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68" y="1604153"/>
            <a:ext cx="87748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PowerPoint /Taflen Gymorth Cwestiynau Arholiad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cy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Cwestiwn 4 </a:t>
            </a:r>
            <a:br>
              <a:rPr lang="cy-GB" dirty="0">
                <a:latin typeface="Comic Sans MS" panose="030F0702030302020204" pitchFamily="66" charset="0"/>
              </a:rPr>
            </a:br>
            <a:br>
              <a:rPr lang="cy-GB" sz="2700" dirty="0">
                <a:latin typeface="Comic Sans MS" panose="030F0702030302020204" pitchFamily="66" charset="0"/>
              </a:rPr>
            </a:br>
            <a:r>
              <a:rPr lang="cy-GB" sz="2400" dirty="0">
                <a:latin typeface="Comic Sans MS" panose="030F0702030302020204" pitchFamily="66" charset="0"/>
              </a:rPr>
              <a:t>Astudiwch y ffynonellau isod ac ateb y cwestiwn sy’n dilyn.</a:t>
            </a:r>
            <a:br>
              <a:rPr lang="cy-GB" sz="2400" dirty="0">
                <a:latin typeface="Comic Sans MS" panose="030F0702030302020204" pitchFamily="66" charset="0"/>
              </a:rPr>
            </a:br>
            <a:br>
              <a:rPr lang="cy-GB" sz="2400" dirty="0">
                <a:latin typeface="Comic Sans MS" panose="030F0702030302020204" pitchFamily="66" charset="0"/>
              </a:rPr>
            </a:br>
            <a:r>
              <a:rPr lang="cy-GB" sz="2400" dirty="0">
                <a:latin typeface="Comic Sans MS" panose="030F0702030302020204" pitchFamily="66" charset="0"/>
              </a:rPr>
              <a:t>Pa un o’r ffynonellau sydd fwyaf defnyddiol i hanesydd yn astudio’r mater…?                                        [</a:t>
            </a:r>
            <a:r>
              <a:rPr lang="cy-GB" sz="2400" dirty="0"/>
              <a:t>12]</a:t>
            </a:r>
            <a:br>
              <a:rPr lang="cy-GB" sz="2400" dirty="0"/>
            </a:br>
            <a:endParaRPr lang="cy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53034"/>
            <a:ext cx="1090464" cy="9407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20" y="5971962"/>
            <a:ext cx="2148448" cy="7217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0000" y="3697357"/>
            <a:ext cx="5359552" cy="29963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400" dirty="0">
                <a:latin typeface="Comic Sans MS" panose="030F0702030302020204" pitchFamily="66" charset="0"/>
              </a:rPr>
              <a:t>Rhaid i chi ddangos eich gwybodaeth a’ch dealltwriaeth i ddod i ddyfarniad am </a:t>
            </a:r>
            <a:r>
              <a:rPr lang="cy-GB" sz="2400" b="1" dirty="0">
                <a:latin typeface="Comic Sans MS" panose="030F0702030302020204" pitchFamily="66" charset="0"/>
              </a:rPr>
              <a:t>ba mor ddefnyddiol yw’r ffynhonnell i hanesydd. </a:t>
            </a:r>
            <a:r>
              <a:rPr lang="cy-GB" sz="2400" dirty="0">
                <a:latin typeface="Comic Sans MS" panose="030F0702030302020204" pitchFamily="66" charset="0"/>
              </a:rPr>
              <a:t>Rhaid i chi ddadansoddi a gwerthuso cynnwys y ffynhonnell cyn </a:t>
            </a:r>
            <a:r>
              <a:rPr lang="cy-GB" sz="2400" b="1" dirty="0">
                <a:latin typeface="Comic Sans MS" panose="030F0702030302020204" pitchFamily="66" charset="0"/>
              </a:rPr>
              <a:t>dod i ddyfarniad</a:t>
            </a:r>
            <a:r>
              <a:rPr lang="cy-GB" sz="24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09909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1139</Words>
  <Application>Microsoft Office PowerPoint</Application>
  <PresentationFormat>On-screen Show (4:3)</PresentationFormat>
  <Paragraphs>135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1_Office Theme</vt:lpstr>
      <vt:lpstr> Uned 2  PowerPoint /Taflen Gymorth Cwestiynau Arholiad   </vt:lpstr>
      <vt:lpstr> </vt:lpstr>
      <vt:lpstr>PowerPoint /Taflen Gymorth Cwestiynau Arholiad  Cwestiwn 1  </vt:lpstr>
      <vt:lpstr> </vt:lpstr>
      <vt:lpstr>PowerPoint /Taflen Gymorth Cwestiynau Arholiad  Cwestiwn 2   Disgrifiwch …     [8] </vt:lpstr>
      <vt:lpstr>Disgrifiwch y KKK yn ystod y 1920au [8]</vt:lpstr>
      <vt:lpstr>PowerPoint /Taflen Gymorth Cwestiynau Arholiad  Cwestiwn 3  </vt:lpstr>
      <vt:lpstr>Beth yw pwrpas Ffynhonnell B? </vt:lpstr>
      <vt:lpstr>PowerPoint /Taflen Gymorth Cwestiynau Arholiad  Cwestiwn 4   Astudiwch y ffynonellau isod ac ateb y cwestiwn sy’n dilyn.  Pa un o’r ffynonellau sydd fwyaf defnyddiol i hanesydd yn astudio’r mater…?                                        [12] </vt:lpstr>
      <vt:lpstr> </vt:lpstr>
      <vt:lpstr> </vt:lpstr>
      <vt:lpstr> </vt:lpstr>
      <vt:lpstr>PowerPoint /Taflen Gymorth Cwestiynau Arholiad  Cwestiwn 5   A oedd …. ? [16]  Defnyddiwch eich gwybodaeth a’ch dealltwriaeth o’r mater i gefnogi eich ateb.. Rhoddir marciau am sillafu, atalnodi, defnyddio gramadeg yn gywir ac iaith arbenigol ar gyfer y cwestiwn hwn.                                                                                                                      [3]  </vt:lpstr>
      <vt:lpstr>Ai troseddu cyfundrefnol oedd y broblem fwyaf i wynebu cymdeithas yn America yn y 1920au?   [16] </vt:lpstr>
      <vt:lpstr> </vt:lpstr>
      <vt:lpstr>Cofiwch fod atebion enghreifftiol ar wefan CBAC  (yn dod Chwe / Maw 2018)   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Exam Question Help-Sheet/Powerpoint</dc:title>
  <dc:creator>Haslehurst S</dc:creator>
  <cp:lastModifiedBy>Gwerfyl</cp:lastModifiedBy>
  <cp:revision>57</cp:revision>
  <dcterms:created xsi:type="dcterms:W3CDTF">2017-06-16T09:02:48Z</dcterms:created>
  <dcterms:modified xsi:type="dcterms:W3CDTF">2018-02-23T14:59:59Z</dcterms:modified>
</cp:coreProperties>
</file>