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7" r:id="rId2"/>
    <p:sldId id="263" r:id="rId3"/>
    <p:sldId id="258" r:id="rId4"/>
    <p:sldId id="259" r:id="rId5"/>
    <p:sldId id="276" r:id="rId6"/>
    <p:sldId id="260" r:id="rId7"/>
    <p:sldId id="277" r:id="rId8"/>
    <p:sldId id="261" r:id="rId9"/>
    <p:sldId id="279" r:id="rId10"/>
    <p:sldId id="262" r:id="rId11"/>
    <p:sldId id="280" r:id="rId12"/>
    <p:sldId id="27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59" autoAdjust="0"/>
    <p:restoredTop sz="81564" autoAdjust="0"/>
  </p:normalViewPr>
  <p:slideViewPr>
    <p:cSldViewPr snapToGrid="0">
      <p:cViewPr varScale="1">
        <p:scale>
          <a:sx n="59" d="100"/>
          <a:sy n="59" d="100"/>
        </p:scale>
        <p:origin x="154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D6FF18-51BE-4137-A3BF-1883C768617C}" type="datetimeFigureOut">
              <a:rPr lang="en-GB" smtClean="0"/>
              <a:t>08/02/2018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9EF0E6-9B86-46EB-B557-5886432DC7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8550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C0267-001D-4EC4-9A3D-9E383194F703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7410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C0267-001D-4EC4-9A3D-9E383194F703}" type="slidenum">
              <a:rPr lang="en-GB" smtClean="0">
                <a:solidFill>
                  <a:prstClr val="black"/>
                </a:solidFill>
              </a:rPr>
              <a:pPr/>
              <a:t>10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0217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C0267-001D-4EC4-9A3D-9E383194F703}" type="slidenum">
              <a:rPr lang="en-GB" smtClean="0">
                <a:solidFill>
                  <a:prstClr val="black"/>
                </a:solidFill>
              </a:rPr>
              <a:pPr/>
              <a:t>11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4875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C0267-001D-4EC4-9A3D-9E383194F703}" type="slidenum">
              <a:rPr lang="en-GB" smtClean="0">
                <a:solidFill>
                  <a:prstClr val="black"/>
                </a:solidFill>
              </a:rPr>
              <a:pPr/>
              <a:t>12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5834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C0267-001D-4EC4-9A3D-9E383194F703}" type="slidenum">
              <a:rPr lang="en-GB" smtClean="0">
                <a:solidFill>
                  <a:prstClr val="black"/>
                </a:solidFill>
              </a:rPr>
              <a:pPr/>
              <a:t>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3466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Like the old legacy paper qu1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C0267-001D-4EC4-9A3D-9E383194F703}" type="slidenum">
              <a:rPr lang="en-GB" smtClean="0">
                <a:solidFill>
                  <a:prstClr val="black"/>
                </a:solidFill>
              </a:rPr>
              <a:pPr/>
              <a:t>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4948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C0267-001D-4EC4-9A3D-9E383194F703}" type="slidenum">
              <a:rPr lang="en-GB" smtClean="0">
                <a:solidFill>
                  <a:prstClr val="black"/>
                </a:solidFill>
              </a:rPr>
              <a:pPr/>
              <a:t>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2499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Make sure pupils use terms to show accuracy </a:t>
            </a:r>
            <a:r>
              <a:rPr lang="en-GB" dirty="0" err="1"/>
              <a:t>eg</a:t>
            </a:r>
            <a:r>
              <a:rPr lang="en-GB" dirty="0"/>
              <a:t>: fairly accurate because ….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C0267-001D-4EC4-9A3D-9E383194F703}" type="slidenum">
              <a:rPr lang="en-GB" smtClean="0">
                <a:solidFill>
                  <a:prstClr val="black"/>
                </a:solidFill>
              </a:rPr>
              <a:pPr/>
              <a:t>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2128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is likely to be an obvious topic from the spec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C0267-001D-4EC4-9A3D-9E383194F703}" type="slidenum">
              <a:rPr lang="en-GB" smtClean="0">
                <a:solidFill>
                  <a:prstClr val="black"/>
                </a:solidFill>
              </a:rPr>
              <a:pPr/>
              <a:t>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3596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Like the old style </a:t>
            </a:r>
            <a:r>
              <a:rPr lang="en-GB" dirty="0" err="1"/>
              <a:t>qu</a:t>
            </a:r>
            <a:r>
              <a:rPr lang="en-GB" dirty="0"/>
              <a:t> from legacy paper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C0267-001D-4EC4-9A3D-9E383194F703}" type="slidenum">
              <a:rPr lang="en-GB" smtClean="0">
                <a:solidFill>
                  <a:prstClr val="black"/>
                </a:solidFill>
              </a:rPr>
              <a:pPr/>
              <a:t>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209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is likely to be the most difficult </a:t>
            </a:r>
            <a:r>
              <a:rPr lang="en-GB" dirty="0" err="1"/>
              <a:t>qu</a:t>
            </a:r>
            <a:r>
              <a:rPr lang="en-GB" dirty="0"/>
              <a:t> </a:t>
            </a:r>
          </a:p>
          <a:p>
            <a:r>
              <a:rPr lang="en-GB" dirty="0"/>
              <a:t>Sample answers available on WJEC site to see examples </a:t>
            </a:r>
          </a:p>
          <a:p>
            <a:r>
              <a:rPr lang="en-GB" dirty="0"/>
              <a:t>Pupils don’t need to connect all three together!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C0267-001D-4EC4-9A3D-9E383194F703}" type="slidenum">
              <a:rPr lang="en-GB" smtClean="0">
                <a:solidFill>
                  <a:prstClr val="black"/>
                </a:solidFill>
              </a:rPr>
              <a:pPr/>
              <a:t>8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8332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is likely to be the most difficult </a:t>
            </a:r>
            <a:r>
              <a:rPr lang="en-GB" dirty="0" err="1"/>
              <a:t>qu</a:t>
            </a:r>
            <a:r>
              <a:rPr lang="en-GB" dirty="0"/>
              <a:t> </a:t>
            </a:r>
          </a:p>
          <a:p>
            <a:r>
              <a:rPr lang="en-GB" dirty="0"/>
              <a:t>Sample answers available on WJEC site to see examples </a:t>
            </a:r>
          </a:p>
          <a:p>
            <a:r>
              <a:rPr lang="en-GB" dirty="0"/>
              <a:t>Pupils don’t need to connect all three together!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C0267-001D-4EC4-9A3D-9E383194F703}" type="slidenum">
              <a:rPr lang="en-GB" smtClean="0">
                <a:solidFill>
                  <a:prstClr val="black"/>
                </a:solidFill>
              </a:rPr>
              <a:pPr/>
              <a:t>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336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74A95-426C-4D9F-8B53-44801E80D30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F3FF-2324-4885-9C32-7BEA9F0DB91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480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74A95-426C-4D9F-8B53-44801E80D30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F3FF-2324-4885-9C32-7BEA9F0DB91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361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74A95-426C-4D9F-8B53-44801E80D30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F3FF-2324-4885-9C32-7BEA9F0DB91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497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74A95-426C-4D9F-8B53-44801E80D30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F3FF-2324-4885-9C32-7BEA9F0DB91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237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74A95-426C-4D9F-8B53-44801E80D30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F3FF-2324-4885-9C32-7BEA9F0DB91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725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74A95-426C-4D9F-8B53-44801E80D30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F3FF-2324-4885-9C32-7BEA9F0DB91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867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74A95-426C-4D9F-8B53-44801E80D30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F3FF-2324-4885-9C32-7BEA9F0DB91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240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74A95-426C-4D9F-8B53-44801E80D30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F3FF-2324-4885-9C32-7BEA9F0DB91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908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74A95-426C-4D9F-8B53-44801E80D30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F3FF-2324-4885-9C32-7BEA9F0DB91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364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74A95-426C-4D9F-8B53-44801E80D30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F3FF-2324-4885-9C32-7BEA9F0DB91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865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74A95-426C-4D9F-8B53-44801E80D30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F3FF-2324-4885-9C32-7BEA9F0DB91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46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CF174A95-426C-4D9F-8B53-44801E80D30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457200"/>
              <a:t>08/02/2018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CC70F3FF-2324-4885-9C32-7BEA9F0DB91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184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4" y="1819054"/>
            <a:ext cx="8828528" cy="576674"/>
          </a:xfrm>
        </p:spPr>
        <p:txBody>
          <a:bodyPr>
            <a:normAutofit fontScale="90000"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br>
              <a:rPr lang="en-GB" sz="2700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en-GB" sz="2700" dirty="0">
                <a:solidFill>
                  <a:srgbClr val="C00000"/>
                </a:solidFill>
                <a:latin typeface="Comic Sans MS" panose="030F0702030302020204" pitchFamily="66" charset="0"/>
              </a:rPr>
              <a:t>Unit 1</a:t>
            </a:r>
            <a:br>
              <a:rPr lang="en-GB" sz="2700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en-GB" sz="2700" dirty="0">
                <a:solidFill>
                  <a:srgbClr val="C00000"/>
                </a:solidFill>
                <a:latin typeface="Comic Sans MS" panose="030F0702030302020204" pitchFamily="66" charset="0"/>
              </a:rPr>
              <a:t>Exam Question Help-Sheet/PowerPoint</a:t>
            </a:r>
            <a:br>
              <a:rPr lang="en-GB" sz="2700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br>
              <a:rPr lang="en-GB" sz="2700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br>
              <a:rPr lang="en-GB" dirty="0">
                <a:latin typeface="Comic Sans MS" panose="030F0702030302020204" pitchFamily="66" charset="0"/>
              </a:rPr>
            </a:b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5753034"/>
            <a:ext cx="1090464" cy="94071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920" y="5971962"/>
            <a:ext cx="2148448" cy="721782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689EB10-E61A-4382-BB16-56CFD133741A}"/>
              </a:ext>
            </a:extLst>
          </p:cNvPr>
          <p:cNvSpPr/>
          <p:nvPr/>
        </p:nvSpPr>
        <p:spPr>
          <a:xfrm>
            <a:off x="299796" y="5531090"/>
            <a:ext cx="5219261" cy="114203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dirty="0"/>
              <a:t>Please note this PowerPoint is only one possible way to answer the questions. </a:t>
            </a:r>
          </a:p>
        </p:txBody>
      </p:sp>
    </p:spTree>
    <p:extLst>
      <p:ext uri="{BB962C8B-B14F-4D97-AF65-F5344CB8AC3E}">
        <p14:creationId xmlns:p14="http://schemas.microsoft.com/office/powerpoint/2010/main" val="42682928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84080"/>
            <a:ext cx="9144000" cy="1578576"/>
          </a:xfrm>
        </p:spPr>
        <p:txBody>
          <a:bodyPr>
            <a:normAutofit fontScale="90000"/>
          </a:bodyPr>
          <a:lstStyle/>
          <a:p>
            <a:pPr algn="l"/>
            <a:r>
              <a:rPr lang="en-GB" sz="2700" dirty="0">
                <a:solidFill>
                  <a:srgbClr val="C00000"/>
                </a:solidFill>
                <a:latin typeface="Comic Sans MS" panose="030F0702030302020204" pitchFamily="66" charset="0"/>
              </a:rPr>
              <a:t>Exam Question Help-Sheet/PowerPoint</a:t>
            </a:r>
            <a:br>
              <a:rPr lang="en-GB" sz="2700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br>
              <a:rPr lang="en-GB" sz="2700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en-GB" sz="2700" dirty="0">
                <a:solidFill>
                  <a:srgbClr val="C00000"/>
                </a:solidFill>
                <a:latin typeface="Comic Sans MS" panose="030F0702030302020204" pitchFamily="66" charset="0"/>
              </a:rPr>
              <a:t>Question 5 </a:t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sz="3600" dirty="0">
                <a:latin typeface="Comic Sans MS" panose="030F0702030302020204" pitchFamily="66" charset="0"/>
              </a:rPr>
              <a:t>How far do you agree with this interpretation of…… ?</a:t>
            </a:r>
            <a:br>
              <a:rPr lang="en-GB" sz="3600" dirty="0">
                <a:latin typeface="Comic Sans MS" panose="030F0702030302020204" pitchFamily="66" charset="0"/>
              </a:rPr>
            </a:br>
            <a:r>
              <a:rPr lang="en-GB" sz="3600" dirty="0">
                <a:latin typeface="Comic Sans MS" panose="030F0702030302020204" pitchFamily="66" charset="0"/>
              </a:rPr>
              <a:t>(16 +3)</a:t>
            </a:r>
            <a:br>
              <a:rPr lang="en-GB" dirty="0">
                <a:latin typeface="Comic Sans MS" panose="030F0702030302020204" pitchFamily="66" charset="0"/>
              </a:rPr>
            </a:br>
            <a:br>
              <a:rPr lang="en-GB" sz="2700" dirty="0">
                <a:latin typeface="Comic Sans MS" panose="030F0702030302020204" pitchFamily="66" charset="0"/>
              </a:rPr>
            </a:br>
            <a:endParaRPr lang="en-GB" sz="2700" dirty="0">
              <a:latin typeface="Comic Sans MS" panose="030F0702030302020204" pitchFamily="66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315" y="6000903"/>
            <a:ext cx="836685" cy="721783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512" y="6299113"/>
            <a:ext cx="1260803" cy="42357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4EC954E-8C76-409C-AE51-5F06AC613E4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0000" t="16384" r="1850" b="13893"/>
          <a:stretch/>
        </p:blipFill>
        <p:spPr>
          <a:xfrm>
            <a:off x="1535237" y="2176272"/>
            <a:ext cx="5584427" cy="4546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2798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63456"/>
            <a:ext cx="9144000" cy="1578576"/>
          </a:xfrm>
        </p:spPr>
        <p:txBody>
          <a:bodyPr>
            <a:normAutofit fontScale="90000"/>
          </a:bodyPr>
          <a:lstStyle/>
          <a:p>
            <a:pPr algn="l"/>
            <a:r>
              <a:rPr lang="en-GB" sz="2700" dirty="0">
                <a:solidFill>
                  <a:srgbClr val="C00000"/>
                </a:solidFill>
                <a:latin typeface="Comic Sans MS" panose="030F0702030302020204" pitchFamily="66" charset="0"/>
              </a:rPr>
              <a:t>Exam Question Help-Sheet/PowerPoint</a:t>
            </a:r>
            <a:br>
              <a:rPr lang="en-GB" sz="2700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br>
              <a:rPr lang="en-GB" sz="2700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en-GB" sz="2700" dirty="0">
                <a:solidFill>
                  <a:srgbClr val="C00000"/>
                </a:solidFill>
                <a:latin typeface="Comic Sans MS" panose="030F0702030302020204" pitchFamily="66" charset="0"/>
              </a:rPr>
              <a:t>Question 5 </a:t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sz="3600" dirty="0">
                <a:latin typeface="Comic Sans MS" panose="030F0702030302020204" pitchFamily="66" charset="0"/>
              </a:rPr>
              <a:t>How far do you agree with this interpretation of…… ? (16+3) </a:t>
            </a:r>
            <a:br>
              <a:rPr lang="en-GB" dirty="0">
                <a:latin typeface="Comic Sans MS" panose="030F0702030302020204" pitchFamily="66" charset="0"/>
              </a:rPr>
            </a:br>
            <a:br>
              <a:rPr lang="en-GB" sz="2700" dirty="0">
                <a:latin typeface="Comic Sans MS" panose="030F0702030302020204" pitchFamily="66" charset="0"/>
              </a:rPr>
            </a:br>
            <a:endParaRPr lang="en-GB" sz="2700" dirty="0">
              <a:latin typeface="Comic Sans MS" panose="030F0702030302020204" pitchFamily="66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146" y="5971960"/>
            <a:ext cx="836685" cy="721783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847" y="6270170"/>
            <a:ext cx="1260803" cy="423573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69169" y="2542032"/>
            <a:ext cx="6660678" cy="391396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The attribution is key in this question. It will help you explain how and why this interpretation. </a:t>
            </a:r>
          </a:p>
          <a:p>
            <a:pPr algn="ctr"/>
            <a:r>
              <a:rPr lang="en-GB" sz="2400" dirty="0">
                <a:latin typeface="Comic Sans MS" panose="030F0702030302020204" pitchFamily="66" charset="0"/>
              </a:rPr>
              <a:t>You need to use detailed knowledge and show your understanding of the wider historical debate. </a:t>
            </a:r>
          </a:p>
        </p:txBody>
      </p:sp>
    </p:spTree>
    <p:extLst>
      <p:ext uri="{BB962C8B-B14F-4D97-AF65-F5344CB8AC3E}">
        <p14:creationId xmlns:p14="http://schemas.microsoft.com/office/powerpoint/2010/main" val="27710692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09344"/>
            <a:ext cx="9144000" cy="1578576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Remember there are sample answers on the WJEC website. </a:t>
            </a:r>
            <a:br>
              <a:rPr lang="en-GB" dirty="0">
                <a:latin typeface="Comic Sans MS" panose="030F0702030302020204" pitchFamily="66" charset="0"/>
              </a:rPr>
            </a:b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>(coming Feb/March 2018) </a:t>
            </a:r>
            <a:br>
              <a:rPr lang="en-GB" dirty="0">
                <a:latin typeface="Comic Sans MS" panose="030F0702030302020204" pitchFamily="66" charset="0"/>
              </a:rPr>
            </a:br>
            <a:br>
              <a:rPr lang="en-GB" dirty="0">
                <a:latin typeface="Comic Sans MS" panose="030F0702030302020204" pitchFamily="66" charset="0"/>
              </a:rPr>
            </a:br>
            <a:endParaRPr lang="en-GB" sz="2700" dirty="0">
              <a:latin typeface="Comic Sans MS" panose="030F0702030302020204" pitchFamily="66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5753034"/>
            <a:ext cx="1090464" cy="94071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920" y="5971962"/>
            <a:ext cx="2148448" cy="721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32810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br>
              <a:rPr lang="en-GB" dirty="0">
                <a:latin typeface="Comic Sans MS" panose="030F0702030302020204" pitchFamily="66" charset="0"/>
              </a:rPr>
            </a:b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752" y="6115302"/>
            <a:ext cx="670583" cy="578442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342" y="6382512"/>
            <a:ext cx="926410" cy="3112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64256"/>
            <a:ext cx="914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This exam tests your source skills, knowledge and understanding and interpretation in the topic.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>
                <a:latin typeface="Comic Sans MS" panose="030F0702030302020204" pitchFamily="66" charset="0"/>
              </a:rPr>
              <a:t>There are 5 questions. 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Each question is based from a key question.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Question 1- </a:t>
            </a:r>
            <a:r>
              <a:rPr lang="en-GB" sz="2400" dirty="0">
                <a:latin typeface="Comic Sans MS" panose="030F0702030302020204" pitchFamily="66" charset="0"/>
              </a:rPr>
              <a:t>What can be learnt from Sources A and B about .?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Question 2 </a:t>
            </a:r>
            <a:r>
              <a:rPr lang="en-GB" sz="2400" dirty="0">
                <a:latin typeface="Comic Sans MS" panose="030F0702030302020204" pitchFamily="66" charset="0"/>
              </a:rPr>
              <a:t>– To what extent does this source accurately explain the importance of…?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Question 3 </a:t>
            </a:r>
            <a:r>
              <a:rPr lang="en-GB" sz="2400" dirty="0">
                <a:latin typeface="Comic Sans MS" panose="030F0702030302020204" pitchFamily="66" charset="0"/>
              </a:rPr>
              <a:t>– Why was x significant/important…?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Question 4 </a:t>
            </a:r>
            <a:r>
              <a:rPr lang="en-GB" sz="2400" dirty="0">
                <a:latin typeface="Comic Sans MS" panose="030F0702030302020204" pitchFamily="66" charset="0"/>
              </a:rPr>
              <a:t>– explain the connection between any three.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Question 5 </a:t>
            </a:r>
            <a:r>
              <a:rPr lang="en-GB" sz="2400" dirty="0">
                <a:latin typeface="Comic Sans MS" panose="030F0702030302020204" pitchFamily="66" charset="0"/>
              </a:rPr>
              <a:t>– How far do you agree with this interpretation …?</a:t>
            </a:r>
          </a:p>
        </p:txBody>
      </p:sp>
    </p:spTree>
    <p:extLst>
      <p:ext uri="{BB962C8B-B14F-4D97-AF65-F5344CB8AC3E}">
        <p14:creationId xmlns:p14="http://schemas.microsoft.com/office/powerpoint/2010/main" val="2709543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35576"/>
            <a:ext cx="8229600" cy="1143000"/>
          </a:xfrm>
        </p:spPr>
        <p:txBody>
          <a:bodyPr>
            <a:normAutofit fontScale="90000"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GB" sz="2700" dirty="0">
                <a:solidFill>
                  <a:srgbClr val="C00000"/>
                </a:solidFill>
                <a:latin typeface="Comic Sans MS" panose="030F0702030302020204" pitchFamily="66" charset="0"/>
              </a:rPr>
              <a:t>Exam Question Help-Sheet/PowerPoint</a:t>
            </a:r>
            <a:br>
              <a:rPr lang="en-GB" sz="2700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br>
              <a:rPr lang="en-GB" sz="2700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en-GB" sz="2700" dirty="0">
                <a:solidFill>
                  <a:srgbClr val="C00000"/>
                </a:solidFill>
                <a:latin typeface="Comic Sans MS" panose="030F0702030302020204" pitchFamily="66" charset="0"/>
              </a:rPr>
              <a:t>Question 1 </a:t>
            </a:r>
            <a:br>
              <a:rPr lang="en-GB" dirty="0">
                <a:latin typeface="Comic Sans MS" panose="030F0702030302020204" pitchFamily="66" charset="0"/>
              </a:rPr>
            </a:b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672" y="6232078"/>
            <a:ext cx="535159" cy="461665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1919" y="6422424"/>
            <a:ext cx="807608" cy="27132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6032" y="1578576"/>
            <a:ext cx="8718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/>
              <a:t>What can be learnt from Sources A and B about …..? </a:t>
            </a:r>
            <a:r>
              <a:rPr lang="en-GB" sz="2400" dirty="0"/>
              <a:t>(4)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7728" y="3858432"/>
            <a:ext cx="5321808" cy="299956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You have to analyse BOTH sources equally. You must use the content of both sources in your answer.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796E93-63DB-4006-A6DC-136460ED17D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1401" t="43089" r="2826" b="42621"/>
          <a:stretch/>
        </p:blipFill>
        <p:spPr>
          <a:xfrm>
            <a:off x="1179217" y="2286601"/>
            <a:ext cx="7704175" cy="1352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689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12232"/>
            <a:ext cx="8229600" cy="1143000"/>
          </a:xfrm>
        </p:spPr>
        <p:txBody>
          <a:bodyPr>
            <a:normAutofit fontScale="90000"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GB" sz="2700" dirty="0">
                <a:solidFill>
                  <a:srgbClr val="C00000"/>
                </a:solidFill>
                <a:latin typeface="Comic Sans MS" panose="030F0702030302020204" pitchFamily="66" charset="0"/>
              </a:rPr>
              <a:t>Exam Question Help-Sheet/PowerPoint</a:t>
            </a:r>
            <a:br>
              <a:rPr lang="en-GB" sz="2700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br>
              <a:rPr lang="en-GB" sz="2700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en-GB" sz="2700" dirty="0">
                <a:solidFill>
                  <a:srgbClr val="C00000"/>
                </a:solidFill>
                <a:latin typeface="Comic Sans MS" panose="030F0702030302020204" pitchFamily="66" charset="0"/>
              </a:rPr>
              <a:t>Question 2 </a:t>
            </a:r>
            <a:br>
              <a:rPr lang="en-GB" sz="2700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br>
              <a:rPr lang="en-GB" sz="2700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en-GB" sz="2700" dirty="0">
                <a:latin typeface="Comic Sans MS" panose="030F0702030302020204" pitchFamily="66" charset="0"/>
              </a:rPr>
              <a:t>To what extent does this source accurately explain the importance of….?   (6) </a:t>
            </a:r>
            <a:br>
              <a:rPr lang="en-GB" dirty="0">
                <a:latin typeface="Comic Sans MS" panose="030F0702030302020204" pitchFamily="66" charset="0"/>
              </a:rPr>
            </a:b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6050854"/>
            <a:ext cx="745232" cy="642889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062" y="6419087"/>
            <a:ext cx="817538" cy="2746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0A29484-6A93-4DBD-945A-F73089ED02A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1600" t="27169" r="1850" b="24209"/>
          <a:stretch/>
        </p:blipFill>
        <p:spPr>
          <a:xfrm>
            <a:off x="914400" y="2816183"/>
            <a:ext cx="6571479" cy="3859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546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12232"/>
            <a:ext cx="8229600" cy="1143000"/>
          </a:xfrm>
        </p:spPr>
        <p:txBody>
          <a:bodyPr>
            <a:normAutofit fontScale="90000"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GB" sz="2700" dirty="0">
                <a:solidFill>
                  <a:srgbClr val="C00000"/>
                </a:solidFill>
                <a:latin typeface="Comic Sans MS" panose="030F0702030302020204" pitchFamily="66" charset="0"/>
              </a:rPr>
              <a:t>Exam Question Help-Sheet/PowerPoint</a:t>
            </a:r>
            <a:br>
              <a:rPr lang="en-GB" sz="2700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br>
              <a:rPr lang="en-GB" sz="2700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en-GB" sz="2700" dirty="0">
                <a:solidFill>
                  <a:srgbClr val="C00000"/>
                </a:solidFill>
                <a:latin typeface="Comic Sans MS" panose="030F0702030302020204" pitchFamily="66" charset="0"/>
              </a:rPr>
              <a:t>Question 2 </a:t>
            </a:r>
            <a:br>
              <a:rPr lang="en-GB" sz="2700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br>
              <a:rPr lang="en-GB" sz="2700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en-GB" sz="2700" dirty="0">
                <a:latin typeface="Comic Sans MS" panose="030F0702030302020204" pitchFamily="66" charset="0"/>
              </a:rPr>
              <a:t>To what extent does this source accurately explain the importance of….?   (6) </a:t>
            </a:r>
            <a:br>
              <a:rPr lang="en-GB" dirty="0">
                <a:latin typeface="Comic Sans MS" panose="030F0702030302020204" pitchFamily="66" charset="0"/>
              </a:rPr>
            </a:b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6050854"/>
            <a:ext cx="745232" cy="642889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916" y="6412656"/>
            <a:ext cx="836684" cy="281088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67458" y="2793715"/>
            <a:ext cx="7543800" cy="308045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This is a newer question. </a:t>
            </a:r>
          </a:p>
          <a:p>
            <a:pPr algn="ctr"/>
            <a:r>
              <a:rPr lang="en-GB" sz="2800" dirty="0">
                <a:latin typeface="Comic Sans MS" panose="030F0702030302020204" pitchFamily="66" charset="0"/>
              </a:rPr>
              <a:t>You must put the source in context. You must provide judgement about </a:t>
            </a:r>
            <a:r>
              <a:rPr lang="en-GB" sz="2800" b="1" dirty="0">
                <a:latin typeface="Comic Sans MS" panose="030F0702030302020204" pitchFamily="66" charset="0"/>
              </a:rPr>
              <a:t>how accurate the source is</a:t>
            </a:r>
            <a:r>
              <a:rPr lang="en-GB" sz="2800" dirty="0">
                <a:latin typeface="Comic Sans MS" panose="030F0702030302020204" pitchFamily="66" charset="0"/>
              </a:rPr>
              <a:t>. </a:t>
            </a:r>
          </a:p>
          <a:p>
            <a:pPr algn="ctr"/>
            <a:r>
              <a:rPr lang="en-GB" sz="2800" dirty="0">
                <a:latin typeface="Comic Sans MS" panose="030F0702030302020204" pitchFamily="66" charset="0"/>
              </a:rPr>
              <a:t>For higher marks = you must discuss strengths and limitations.  </a:t>
            </a:r>
          </a:p>
        </p:txBody>
      </p:sp>
    </p:spTree>
    <p:extLst>
      <p:ext uri="{BB962C8B-B14F-4D97-AF65-F5344CB8AC3E}">
        <p14:creationId xmlns:p14="http://schemas.microsoft.com/office/powerpoint/2010/main" val="5387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35576"/>
            <a:ext cx="8229600" cy="1143000"/>
          </a:xfrm>
        </p:spPr>
        <p:txBody>
          <a:bodyPr>
            <a:normAutofit fontScale="90000"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GB" sz="2700" dirty="0">
                <a:solidFill>
                  <a:srgbClr val="C00000"/>
                </a:solidFill>
                <a:latin typeface="Comic Sans MS" panose="030F0702030302020204" pitchFamily="66" charset="0"/>
              </a:rPr>
              <a:t>Exam Question Help-Sheet/PowerPoint</a:t>
            </a:r>
            <a:br>
              <a:rPr lang="en-GB" sz="2700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br>
              <a:rPr lang="en-GB" sz="2700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en-GB" sz="2700" dirty="0">
                <a:solidFill>
                  <a:srgbClr val="C00000"/>
                </a:solidFill>
                <a:latin typeface="Comic Sans MS" panose="030F0702030302020204" pitchFamily="66" charset="0"/>
              </a:rPr>
              <a:t>Question 3 </a:t>
            </a:r>
            <a:br>
              <a:rPr lang="en-GB" dirty="0">
                <a:latin typeface="Comic Sans MS" panose="030F0702030302020204" pitchFamily="66" charset="0"/>
              </a:rPr>
            </a:b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060" y="6199632"/>
            <a:ext cx="572771" cy="494112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887" y="6422424"/>
            <a:ext cx="807608" cy="27132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1303004"/>
            <a:ext cx="8974832" cy="2768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Why was …… significant to ……?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GB" sz="1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Why did …..  ?        (12)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GB" sz="24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GB" sz="24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GB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FD133E-F11F-4BAC-9713-1C75BCD04B8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1401" t="25633" r="1849" b="23142"/>
          <a:stretch/>
        </p:blipFill>
        <p:spPr>
          <a:xfrm>
            <a:off x="145734" y="2706624"/>
            <a:ext cx="6933967" cy="4271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472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35576"/>
            <a:ext cx="8229600" cy="1143000"/>
          </a:xfrm>
        </p:spPr>
        <p:txBody>
          <a:bodyPr>
            <a:normAutofit fontScale="90000"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GB" sz="2700" dirty="0">
                <a:solidFill>
                  <a:srgbClr val="C00000"/>
                </a:solidFill>
                <a:latin typeface="Comic Sans MS" panose="030F0702030302020204" pitchFamily="66" charset="0"/>
              </a:rPr>
              <a:t>Exam Question Help-Sheet/PowerPoint</a:t>
            </a:r>
            <a:br>
              <a:rPr lang="en-GB" sz="2700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br>
              <a:rPr lang="en-GB" sz="2700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en-GB" sz="2700" dirty="0">
                <a:solidFill>
                  <a:srgbClr val="C00000"/>
                </a:solidFill>
                <a:latin typeface="Comic Sans MS" panose="030F0702030302020204" pitchFamily="66" charset="0"/>
              </a:rPr>
              <a:t>Question 3 </a:t>
            </a:r>
            <a:br>
              <a:rPr lang="en-GB" dirty="0">
                <a:latin typeface="Comic Sans MS" panose="030F0702030302020204" pitchFamily="66" charset="0"/>
              </a:rPr>
            </a:b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060" y="6199632"/>
            <a:ext cx="572771" cy="494112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887" y="6422424"/>
            <a:ext cx="807608" cy="27132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1303004"/>
            <a:ext cx="8974832" cy="2768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Why was …… significant to ……?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GB" sz="1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Why did …..  ?        (12)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GB" sz="24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GB" sz="24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GB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69168" y="2633472"/>
            <a:ext cx="7168896" cy="40602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It is important that you provide a judgement. You must justify why ‘X’ is significant. </a:t>
            </a:r>
          </a:p>
          <a:p>
            <a:pPr algn="ctr"/>
            <a:r>
              <a:rPr lang="en-GB" sz="2800" dirty="0">
                <a:latin typeface="Comic Sans MS" panose="030F0702030302020204" pitchFamily="66" charset="0"/>
              </a:rPr>
              <a:t>This must be used with detailed knowledge and appropriate historical context. </a:t>
            </a:r>
          </a:p>
        </p:txBody>
      </p:sp>
    </p:spTree>
    <p:extLst>
      <p:ext uri="{BB962C8B-B14F-4D97-AF65-F5344CB8AC3E}">
        <p14:creationId xmlns:p14="http://schemas.microsoft.com/office/powerpoint/2010/main" val="2396386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000" y="1551144"/>
            <a:ext cx="8774832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GB" sz="2700" dirty="0">
                <a:solidFill>
                  <a:srgbClr val="C00000"/>
                </a:solidFill>
                <a:latin typeface="Comic Sans MS" panose="030F0702030302020204" pitchFamily="66" charset="0"/>
              </a:rPr>
              <a:t>Exam Question Help-Sheet/PowerPoint</a:t>
            </a:r>
            <a:br>
              <a:rPr lang="en-GB" sz="2700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br>
              <a:rPr lang="en-GB" sz="2700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en-GB" sz="2700" dirty="0">
                <a:solidFill>
                  <a:srgbClr val="C00000"/>
                </a:solidFill>
                <a:latin typeface="Comic Sans MS" panose="030F0702030302020204" pitchFamily="66" charset="0"/>
              </a:rPr>
              <a:t>Question 4 </a:t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sz="2700" dirty="0">
                <a:latin typeface="Comic Sans MS" panose="030F0702030302020204" pitchFamily="66" charset="0"/>
              </a:rPr>
              <a:t>Explain the connections between any THREE of the following:</a:t>
            </a:r>
            <a:br>
              <a:rPr lang="en-GB" sz="2700" dirty="0">
                <a:latin typeface="Comic Sans MS" panose="030F0702030302020204" pitchFamily="66" charset="0"/>
              </a:rPr>
            </a:br>
            <a:r>
              <a:rPr lang="en-GB" sz="2700" dirty="0">
                <a:latin typeface="Comic Sans MS" panose="030F0702030302020204" pitchFamily="66" charset="0"/>
              </a:rPr>
              <a:t>								 [12] </a:t>
            </a:r>
            <a:br>
              <a:rPr lang="en-GB" sz="2700" dirty="0">
                <a:latin typeface="Comic Sans MS" panose="030F0702030302020204" pitchFamily="66" charset="0"/>
              </a:rPr>
            </a:br>
            <a:br>
              <a:rPr lang="en-GB" sz="2400" dirty="0"/>
            </a:br>
            <a:endParaRPr lang="en-GB" sz="2700" dirty="0">
              <a:latin typeface="Comic Sans MS" panose="030F0702030302020204" pitchFamily="66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7264" y="6126480"/>
            <a:ext cx="657568" cy="567264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0470" y="6382512"/>
            <a:ext cx="926410" cy="31123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43FF7ED-69D8-4B7A-A2D8-C1D7A90A20F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0000" t="30746" r="3600" b="28458"/>
          <a:stretch/>
        </p:blipFill>
        <p:spPr>
          <a:xfrm>
            <a:off x="114411" y="2944368"/>
            <a:ext cx="7584901" cy="374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9909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000" y="1551144"/>
            <a:ext cx="8774832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GB" sz="2700" dirty="0">
                <a:solidFill>
                  <a:srgbClr val="C00000"/>
                </a:solidFill>
                <a:latin typeface="Comic Sans MS" panose="030F0702030302020204" pitchFamily="66" charset="0"/>
              </a:rPr>
              <a:t>Exam Question Help-Sheet/PowerPoint</a:t>
            </a:r>
            <a:br>
              <a:rPr lang="en-GB" sz="2700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br>
              <a:rPr lang="en-GB" sz="2700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en-GB" sz="2700" dirty="0">
                <a:solidFill>
                  <a:srgbClr val="C00000"/>
                </a:solidFill>
                <a:latin typeface="Comic Sans MS" panose="030F0702030302020204" pitchFamily="66" charset="0"/>
              </a:rPr>
              <a:t>Question 4 </a:t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sz="2700" dirty="0">
                <a:latin typeface="Comic Sans MS" panose="030F0702030302020204" pitchFamily="66" charset="0"/>
              </a:rPr>
              <a:t>Explain the connections between any THREE of the following:</a:t>
            </a:r>
            <a:br>
              <a:rPr lang="en-GB" sz="2700" dirty="0">
                <a:latin typeface="Comic Sans MS" panose="030F0702030302020204" pitchFamily="66" charset="0"/>
              </a:rPr>
            </a:br>
            <a:r>
              <a:rPr lang="en-GB" sz="2700" dirty="0">
                <a:latin typeface="Comic Sans MS" panose="030F0702030302020204" pitchFamily="66" charset="0"/>
              </a:rPr>
              <a:t>								 [12] </a:t>
            </a:r>
            <a:br>
              <a:rPr lang="en-GB" sz="2700" dirty="0">
                <a:latin typeface="Comic Sans MS" panose="030F0702030302020204" pitchFamily="66" charset="0"/>
              </a:rPr>
            </a:br>
            <a:br>
              <a:rPr lang="en-GB" sz="2400" dirty="0"/>
            </a:br>
            <a:endParaRPr lang="en-GB" sz="2700" dirty="0">
              <a:latin typeface="Comic Sans MS" panose="030F0702030302020204" pitchFamily="66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7264" y="6126480"/>
            <a:ext cx="657568" cy="567264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0470" y="6382512"/>
            <a:ext cx="926410" cy="311232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00000" y="2906486"/>
            <a:ext cx="6612518" cy="378725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You must make 3 connections between any of the 4 given in the list. </a:t>
            </a:r>
          </a:p>
          <a:p>
            <a:pPr algn="ctr"/>
            <a:r>
              <a:rPr lang="en-GB" sz="2400" dirty="0">
                <a:latin typeface="Comic Sans MS" panose="030F0702030302020204" pitchFamily="66" charset="0"/>
              </a:rPr>
              <a:t>This is more about the </a:t>
            </a:r>
            <a:r>
              <a:rPr lang="en-GB" sz="2400" b="1" dirty="0">
                <a:latin typeface="Comic Sans MS" panose="030F0702030302020204" pitchFamily="66" charset="0"/>
              </a:rPr>
              <a:t>connection </a:t>
            </a:r>
            <a:r>
              <a:rPr lang="en-GB" sz="2400" dirty="0">
                <a:latin typeface="Comic Sans MS" panose="030F0702030302020204" pitchFamily="66" charset="0"/>
              </a:rPr>
              <a:t>rather than describing the 3 separately. When set in the correct historical context more marks will be given.   </a:t>
            </a:r>
          </a:p>
        </p:txBody>
      </p:sp>
    </p:spTree>
    <p:extLst>
      <p:ext uri="{BB962C8B-B14F-4D97-AF65-F5344CB8AC3E}">
        <p14:creationId xmlns:p14="http://schemas.microsoft.com/office/powerpoint/2010/main" val="346380756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265</TotalTime>
  <Words>467</Words>
  <Application>Microsoft Office PowerPoint</Application>
  <PresentationFormat>On-screen Show (4:3)</PresentationFormat>
  <Paragraphs>64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Comic Sans MS</vt:lpstr>
      <vt:lpstr>Times New Roman</vt:lpstr>
      <vt:lpstr>1_Office Theme</vt:lpstr>
      <vt:lpstr> Unit 1 Exam Question Help-Sheet/PowerPoint   </vt:lpstr>
      <vt:lpstr> </vt:lpstr>
      <vt:lpstr>Exam Question Help-Sheet/PowerPoint  Question 1  </vt:lpstr>
      <vt:lpstr>Exam Question Help-Sheet/PowerPoint  Question 2   To what extent does this source accurately explain the importance of….?   (6)  </vt:lpstr>
      <vt:lpstr>Exam Question Help-Sheet/PowerPoint  Question 2   To what extent does this source accurately explain the importance of….?   (6)  </vt:lpstr>
      <vt:lpstr>Exam Question Help-Sheet/PowerPoint  Question 3  </vt:lpstr>
      <vt:lpstr>Exam Question Help-Sheet/PowerPoint  Question 3  </vt:lpstr>
      <vt:lpstr>Exam Question Help-Sheet/PowerPoint  Question 4   Explain the connections between any THREE of the following:          [12]   </vt:lpstr>
      <vt:lpstr>Exam Question Help-Sheet/PowerPoint  Question 4   Explain the connections between any THREE of the following:          [12]   </vt:lpstr>
      <vt:lpstr>Exam Question Help-Sheet/PowerPoint  Question 5  How far do you agree with this interpretation of…… ? (16 +3)  </vt:lpstr>
      <vt:lpstr>Exam Question Help-Sheet/PowerPoint  Question 5  How far do you agree with this interpretation of…… ? (16+3)   </vt:lpstr>
      <vt:lpstr>Remember there are sample answers on the WJEC website.   (coming Feb/March 2018)   </vt:lpstr>
    </vt:vector>
  </TitlesOfParts>
  <Company>RM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2  Exam Question Help-Sheet/Powerpoint</dc:title>
  <dc:creator>Haslehurst S</dc:creator>
  <cp:lastModifiedBy>Stacey Haslehurst</cp:lastModifiedBy>
  <cp:revision>47</cp:revision>
  <dcterms:created xsi:type="dcterms:W3CDTF">2017-06-16T09:02:48Z</dcterms:created>
  <dcterms:modified xsi:type="dcterms:W3CDTF">2018-02-08T12:42:05Z</dcterms:modified>
</cp:coreProperties>
</file>