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8"/>
  </p:notesMasterIdLst>
  <p:sldIdLst>
    <p:sldId id="257" r:id="rId2"/>
    <p:sldId id="263" r:id="rId3"/>
    <p:sldId id="258" r:id="rId4"/>
    <p:sldId id="265" r:id="rId5"/>
    <p:sldId id="259" r:id="rId6"/>
    <p:sldId id="271" r:id="rId7"/>
    <p:sldId id="260" r:id="rId8"/>
    <p:sldId id="270" r:id="rId9"/>
    <p:sldId id="261" r:id="rId10"/>
    <p:sldId id="268" r:id="rId11"/>
    <p:sldId id="274" r:id="rId12"/>
    <p:sldId id="272" r:id="rId13"/>
    <p:sldId id="262" r:id="rId14"/>
    <p:sldId id="269" r:id="rId15"/>
    <p:sldId id="273" r:id="rId16"/>
    <p:sldId id="275"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859" autoAdjust="0"/>
    <p:restoredTop sz="74768" autoAdjust="0"/>
  </p:normalViewPr>
  <p:slideViewPr>
    <p:cSldViewPr snapToGrid="0">
      <p:cViewPr varScale="1">
        <p:scale>
          <a:sx n="54" d="100"/>
          <a:sy n="54" d="100"/>
        </p:scale>
        <p:origin x="1692"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3D6FF18-51BE-4137-A3BF-1883C768617C}" type="datetimeFigureOut">
              <a:rPr lang="en-GB" smtClean="0"/>
              <a:t>08/02/2018</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09EF0E6-9B86-46EB-B557-5886432DC717}" type="slidenum">
              <a:rPr lang="en-GB" smtClean="0"/>
              <a:t>‹#›</a:t>
            </a:fld>
            <a:endParaRPr lang="en-GB"/>
          </a:p>
        </p:txBody>
      </p:sp>
    </p:spTree>
    <p:extLst>
      <p:ext uri="{BB962C8B-B14F-4D97-AF65-F5344CB8AC3E}">
        <p14:creationId xmlns:p14="http://schemas.microsoft.com/office/powerpoint/2010/main" val="21585508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61C0267-001D-4EC4-9A3D-9E383194F703}" type="slidenum">
              <a:rPr lang="en-GB" smtClean="0">
                <a:solidFill>
                  <a:prstClr val="black"/>
                </a:solidFill>
              </a:rPr>
              <a:pPr/>
              <a:t>1</a:t>
            </a:fld>
            <a:endParaRPr lang="en-GB">
              <a:solidFill>
                <a:prstClr val="black"/>
              </a:solidFill>
            </a:endParaRPr>
          </a:p>
        </p:txBody>
      </p:sp>
    </p:spTree>
    <p:extLst>
      <p:ext uri="{BB962C8B-B14F-4D97-AF65-F5344CB8AC3E}">
        <p14:creationId xmlns:p14="http://schemas.microsoft.com/office/powerpoint/2010/main" val="26827410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is a possible way of answering this question. There are many ways it can be answered. </a:t>
            </a:r>
          </a:p>
          <a:p>
            <a:r>
              <a:rPr lang="en-GB" dirty="0"/>
              <a:t>Examples are on WJEC site </a:t>
            </a:r>
          </a:p>
        </p:txBody>
      </p:sp>
      <p:sp>
        <p:nvSpPr>
          <p:cNvPr id="4" name="Slide Number Placeholder 3"/>
          <p:cNvSpPr>
            <a:spLocks noGrp="1"/>
          </p:cNvSpPr>
          <p:nvPr>
            <p:ph type="sldNum" sz="quarter" idx="10"/>
          </p:nvPr>
        </p:nvSpPr>
        <p:spPr/>
        <p:txBody>
          <a:bodyPr/>
          <a:lstStyle/>
          <a:p>
            <a:fld id="{C61C0267-001D-4EC4-9A3D-9E383194F703}" type="slidenum">
              <a:rPr lang="en-GB" smtClean="0">
                <a:solidFill>
                  <a:prstClr val="black"/>
                </a:solidFill>
              </a:rPr>
              <a:pPr/>
              <a:t>12</a:t>
            </a:fld>
            <a:endParaRPr lang="en-GB">
              <a:solidFill>
                <a:prstClr val="black"/>
              </a:solidFill>
            </a:endParaRPr>
          </a:p>
        </p:txBody>
      </p:sp>
    </p:spTree>
    <p:extLst>
      <p:ext uri="{BB962C8B-B14F-4D97-AF65-F5344CB8AC3E}">
        <p14:creationId xmlns:p14="http://schemas.microsoft.com/office/powerpoint/2010/main" val="36321980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61C0267-001D-4EC4-9A3D-9E383194F703}" type="slidenum">
              <a:rPr lang="en-GB" smtClean="0">
                <a:solidFill>
                  <a:prstClr val="black"/>
                </a:solidFill>
              </a:rPr>
              <a:pPr/>
              <a:t>13</a:t>
            </a:fld>
            <a:endParaRPr lang="en-GB">
              <a:solidFill>
                <a:prstClr val="black"/>
              </a:solidFill>
            </a:endParaRPr>
          </a:p>
        </p:txBody>
      </p:sp>
    </p:spTree>
    <p:extLst>
      <p:ext uri="{BB962C8B-B14F-4D97-AF65-F5344CB8AC3E}">
        <p14:creationId xmlns:p14="http://schemas.microsoft.com/office/powerpoint/2010/main" val="21280217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61C0267-001D-4EC4-9A3D-9E383194F703}" type="slidenum">
              <a:rPr lang="en-GB" smtClean="0">
                <a:solidFill>
                  <a:prstClr val="black"/>
                </a:solidFill>
              </a:rPr>
              <a:pPr/>
              <a:t>14</a:t>
            </a:fld>
            <a:endParaRPr lang="en-GB">
              <a:solidFill>
                <a:prstClr val="black"/>
              </a:solidFill>
            </a:endParaRPr>
          </a:p>
        </p:txBody>
      </p:sp>
    </p:spTree>
    <p:extLst>
      <p:ext uri="{BB962C8B-B14F-4D97-AF65-F5344CB8AC3E}">
        <p14:creationId xmlns:p14="http://schemas.microsoft.com/office/powerpoint/2010/main" val="41160992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61C0267-001D-4EC4-9A3D-9E383194F703}" type="slidenum">
              <a:rPr lang="en-GB" smtClean="0">
                <a:solidFill>
                  <a:prstClr val="black"/>
                </a:solidFill>
              </a:rPr>
              <a:pPr/>
              <a:t>15</a:t>
            </a:fld>
            <a:endParaRPr lang="en-GB">
              <a:solidFill>
                <a:prstClr val="black"/>
              </a:solidFill>
            </a:endParaRPr>
          </a:p>
        </p:txBody>
      </p:sp>
    </p:spTree>
    <p:extLst>
      <p:ext uri="{BB962C8B-B14F-4D97-AF65-F5344CB8AC3E}">
        <p14:creationId xmlns:p14="http://schemas.microsoft.com/office/powerpoint/2010/main" val="41590632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61C0267-001D-4EC4-9A3D-9E383194F703}" type="slidenum">
              <a:rPr lang="en-GB" smtClean="0">
                <a:solidFill>
                  <a:prstClr val="black"/>
                </a:solidFill>
              </a:rPr>
              <a:pPr/>
              <a:t>16</a:t>
            </a:fld>
            <a:endParaRPr lang="en-GB">
              <a:solidFill>
                <a:prstClr val="black"/>
              </a:solidFill>
            </a:endParaRPr>
          </a:p>
        </p:txBody>
      </p:sp>
    </p:spTree>
    <p:extLst>
      <p:ext uri="{BB962C8B-B14F-4D97-AF65-F5344CB8AC3E}">
        <p14:creationId xmlns:p14="http://schemas.microsoft.com/office/powerpoint/2010/main" val="11434056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61C0267-001D-4EC4-9A3D-9E383194F703}" type="slidenum">
              <a:rPr lang="en-GB" smtClean="0">
                <a:solidFill>
                  <a:prstClr val="black"/>
                </a:solidFill>
              </a:rPr>
              <a:pPr/>
              <a:t>2</a:t>
            </a:fld>
            <a:endParaRPr lang="en-GB">
              <a:solidFill>
                <a:prstClr val="black"/>
              </a:solidFill>
            </a:endParaRPr>
          </a:p>
        </p:txBody>
      </p:sp>
    </p:spTree>
    <p:extLst>
      <p:ext uri="{BB962C8B-B14F-4D97-AF65-F5344CB8AC3E}">
        <p14:creationId xmlns:p14="http://schemas.microsoft.com/office/powerpoint/2010/main" val="36113466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61C0267-001D-4EC4-9A3D-9E383194F703}" type="slidenum">
              <a:rPr lang="en-GB" smtClean="0">
                <a:solidFill>
                  <a:prstClr val="black"/>
                </a:solidFill>
              </a:rPr>
              <a:pPr/>
              <a:t>3</a:t>
            </a:fld>
            <a:endParaRPr lang="en-GB">
              <a:solidFill>
                <a:prstClr val="black"/>
              </a:solidFill>
            </a:endParaRPr>
          </a:p>
        </p:txBody>
      </p:sp>
    </p:spTree>
    <p:extLst>
      <p:ext uri="{BB962C8B-B14F-4D97-AF65-F5344CB8AC3E}">
        <p14:creationId xmlns:p14="http://schemas.microsoft.com/office/powerpoint/2010/main" val="33174948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61C0267-001D-4EC4-9A3D-9E383194F703}" type="slidenum">
              <a:rPr lang="en-GB" smtClean="0">
                <a:solidFill>
                  <a:prstClr val="black"/>
                </a:solidFill>
              </a:rPr>
              <a:pPr/>
              <a:t>4</a:t>
            </a:fld>
            <a:endParaRPr lang="en-GB">
              <a:solidFill>
                <a:prstClr val="black"/>
              </a:solidFill>
            </a:endParaRPr>
          </a:p>
        </p:txBody>
      </p:sp>
    </p:spTree>
    <p:extLst>
      <p:ext uri="{BB962C8B-B14F-4D97-AF65-F5344CB8AC3E}">
        <p14:creationId xmlns:p14="http://schemas.microsoft.com/office/powerpoint/2010/main" val="13494373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61C0267-001D-4EC4-9A3D-9E383194F703}" type="slidenum">
              <a:rPr lang="en-GB" smtClean="0">
                <a:solidFill>
                  <a:prstClr val="black"/>
                </a:solidFill>
              </a:rPr>
              <a:pPr/>
              <a:t>5</a:t>
            </a:fld>
            <a:endParaRPr lang="en-GB">
              <a:solidFill>
                <a:prstClr val="black"/>
              </a:solidFill>
            </a:endParaRPr>
          </a:p>
        </p:txBody>
      </p:sp>
    </p:spTree>
    <p:extLst>
      <p:ext uri="{BB962C8B-B14F-4D97-AF65-F5344CB8AC3E}">
        <p14:creationId xmlns:p14="http://schemas.microsoft.com/office/powerpoint/2010/main" val="15502499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61C0267-001D-4EC4-9A3D-9E383194F703}" type="slidenum">
              <a:rPr lang="en-GB" smtClean="0">
                <a:solidFill>
                  <a:prstClr val="black"/>
                </a:solidFill>
              </a:rPr>
              <a:pPr/>
              <a:t>7</a:t>
            </a:fld>
            <a:endParaRPr lang="en-GB">
              <a:solidFill>
                <a:prstClr val="black"/>
              </a:solidFill>
            </a:endParaRPr>
          </a:p>
        </p:txBody>
      </p:sp>
    </p:spTree>
    <p:extLst>
      <p:ext uri="{BB962C8B-B14F-4D97-AF65-F5344CB8AC3E}">
        <p14:creationId xmlns:p14="http://schemas.microsoft.com/office/powerpoint/2010/main" val="21363596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61C0267-001D-4EC4-9A3D-9E383194F703}" type="slidenum">
              <a:rPr lang="en-GB" smtClean="0">
                <a:solidFill>
                  <a:prstClr val="black"/>
                </a:solidFill>
              </a:rPr>
              <a:pPr/>
              <a:t>9</a:t>
            </a:fld>
            <a:endParaRPr lang="en-GB">
              <a:solidFill>
                <a:prstClr val="black"/>
              </a:solidFill>
            </a:endParaRPr>
          </a:p>
        </p:txBody>
      </p:sp>
    </p:spTree>
    <p:extLst>
      <p:ext uri="{BB962C8B-B14F-4D97-AF65-F5344CB8AC3E}">
        <p14:creationId xmlns:p14="http://schemas.microsoft.com/office/powerpoint/2010/main" val="11288332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61C0267-001D-4EC4-9A3D-9E383194F703}" type="slidenum">
              <a:rPr lang="en-GB" smtClean="0">
                <a:solidFill>
                  <a:prstClr val="black"/>
                </a:solidFill>
              </a:rPr>
              <a:pPr/>
              <a:t>10</a:t>
            </a:fld>
            <a:endParaRPr lang="en-GB">
              <a:solidFill>
                <a:prstClr val="black"/>
              </a:solidFill>
            </a:endParaRPr>
          </a:p>
        </p:txBody>
      </p:sp>
    </p:spTree>
    <p:extLst>
      <p:ext uri="{BB962C8B-B14F-4D97-AF65-F5344CB8AC3E}">
        <p14:creationId xmlns:p14="http://schemas.microsoft.com/office/powerpoint/2010/main" val="13365534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61C0267-001D-4EC4-9A3D-9E383194F703}" type="slidenum">
              <a:rPr lang="en-GB" smtClean="0">
                <a:solidFill>
                  <a:prstClr val="black"/>
                </a:solidFill>
              </a:rPr>
              <a:pPr/>
              <a:t>11</a:t>
            </a:fld>
            <a:endParaRPr lang="en-GB">
              <a:solidFill>
                <a:prstClr val="black"/>
              </a:solidFill>
            </a:endParaRPr>
          </a:p>
        </p:txBody>
      </p:sp>
    </p:spTree>
    <p:extLst>
      <p:ext uri="{BB962C8B-B14F-4D97-AF65-F5344CB8AC3E}">
        <p14:creationId xmlns:p14="http://schemas.microsoft.com/office/powerpoint/2010/main" val="11358310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CF174A95-426C-4D9F-8B53-44801E80D308}" type="datetimeFigureOut">
              <a:rPr lang="en-GB" smtClean="0">
                <a:solidFill>
                  <a:prstClr val="black">
                    <a:tint val="75000"/>
                  </a:prstClr>
                </a:solidFill>
              </a:rPr>
              <a:pPr/>
              <a:t>08/02/2018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CC70F3FF-2324-4885-9C32-7BEA9F0DB917}"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5434809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CF174A95-426C-4D9F-8B53-44801E80D308}" type="datetimeFigureOut">
              <a:rPr lang="en-GB" smtClean="0">
                <a:solidFill>
                  <a:prstClr val="black">
                    <a:tint val="75000"/>
                  </a:prstClr>
                </a:solidFill>
              </a:rPr>
              <a:pPr/>
              <a:t>08/02/2018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CC70F3FF-2324-4885-9C32-7BEA9F0DB917}"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1303614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CF174A95-426C-4D9F-8B53-44801E80D308}" type="datetimeFigureOut">
              <a:rPr lang="en-GB" smtClean="0">
                <a:solidFill>
                  <a:prstClr val="black">
                    <a:tint val="75000"/>
                  </a:prstClr>
                </a:solidFill>
              </a:rPr>
              <a:pPr/>
              <a:t>08/02/2018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CC70F3FF-2324-4885-9C32-7BEA9F0DB917}"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5094979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CF174A95-426C-4D9F-8B53-44801E80D308}" type="datetimeFigureOut">
              <a:rPr lang="en-GB" smtClean="0">
                <a:solidFill>
                  <a:prstClr val="black">
                    <a:tint val="75000"/>
                  </a:prstClr>
                </a:solidFill>
              </a:rPr>
              <a:pPr/>
              <a:t>08/02/2018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CC70F3FF-2324-4885-9C32-7BEA9F0DB917}"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1782377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F174A95-426C-4D9F-8B53-44801E80D308}" type="datetimeFigureOut">
              <a:rPr lang="en-GB" smtClean="0">
                <a:solidFill>
                  <a:prstClr val="black">
                    <a:tint val="75000"/>
                  </a:prstClr>
                </a:solidFill>
              </a:rPr>
              <a:pPr/>
              <a:t>08/02/2018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CC70F3FF-2324-4885-9C32-7BEA9F0DB917}"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4597257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CF174A95-426C-4D9F-8B53-44801E80D308}" type="datetimeFigureOut">
              <a:rPr lang="en-GB" smtClean="0">
                <a:solidFill>
                  <a:prstClr val="black">
                    <a:tint val="75000"/>
                  </a:prstClr>
                </a:solidFill>
              </a:rPr>
              <a:pPr/>
              <a:t>08/02/2018</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CC70F3FF-2324-4885-9C32-7BEA9F0DB917}"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4448676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CF174A95-426C-4D9F-8B53-44801E80D308}" type="datetimeFigureOut">
              <a:rPr lang="en-GB" smtClean="0">
                <a:solidFill>
                  <a:prstClr val="black">
                    <a:tint val="75000"/>
                  </a:prstClr>
                </a:solidFill>
              </a:rPr>
              <a:pPr/>
              <a:t>08/02/2018</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CC70F3FF-2324-4885-9C32-7BEA9F0DB917}"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8242406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CF174A95-426C-4D9F-8B53-44801E80D308}" type="datetimeFigureOut">
              <a:rPr lang="en-GB" smtClean="0">
                <a:solidFill>
                  <a:prstClr val="black">
                    <a:tint val="75000"/>
                  </a:prstClr>
                </a:solidFill>
              </a:rPr>
              <a:pPr/>
              <a:t>08/02/2018</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CC70F3FF-2324-4885-9C32-7BEA9F0DB917}"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6519089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F174A95-426C-4D9F-8B53-44801E80D308}" type="datetimeFigureOut">
              <a:rPr lang="en-GB" smtClean="0">
                <a:solidFill>
                  <a:prstClr val="black">
                    <a:tint val="75000"/>
                  </a:prstClr>
                </a:solidFill>
              </a:rPr>
              <a:pPr/>
              <a:t>08/02/2018</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CC70F3FF-2324-4885-9C32-7BEA9F0DB917}"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3053644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F174A95-426C-4D9F-8B53-44801E80D308}" type="datetimeFigureOut">
              <a:rPr lang="en-GB" smtClean="0">
                <a:solidFill>
                  <a:prstClr val="black">
                    <a:tint val="75000"/>
                  </a:prstClr>
                </a:solidFill>
              </a:rPr>
              <a:pPr/>
              <a:t>08/02/2018</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CC70F3FF-2324-4885-9C32-7BEA9F0DB917}"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9008655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F174A95-426C-4D9F-8B53-44801E80D308}" type="datetimeFigureOut">
              <a:rPr lang="en-GB" smtClean="0">
                <a:solidFill>
                  <a:prstClr val="black">
                    <a:tint val="75000"/>
                  </a:prstClr>
                </a:solidFill>
              </a:rPr>
              <a:pPr/>
              <a:t>08/02/2018</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CC70F3FF-2324-4885-9C32-7BEA9F0DB917}"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657461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40000"/>
            <a:lumOff val="60000"/>
            <a:alpha val="7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CF174A95-426C-4D9F-8B53-44801E80D308}" type="datetimeFigureOut">
              <a:rPr lang="en-GB" smtClean="0">
                <a:solidFill>
                  <a:prstClr val="black">
                    <a:tint val="75000"/>
                  </a:prstClr>
                </a:solidFill>
              </a:rPr>
              <a:pPr defTabSz="457200"/>
              <a:t>08/02/2018</a:t>
            </a:fld>
            <a:endParaRPr lang="en-GB">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GB">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CC70F3FF-2324-4885-9C32-7BEA9F0DB917}" type="slidenum">
              <a:rPr lang="en-GB" smtClean="0">
                <a:solidFill>
                  <a:prstClr val="black">
                    <a:tint val="75000"/>
                  </a:prstClr>
                </a:solidFill>
              </a:rPr>
              <a:pPr defTabSz="457200"/>
              <a:t>‹#›</a:t>
            </a:fld>
            <a:endParaRPr lang="en-GB">
              <a:solidFill>
                <a:prstClr val="black">
                  <a:tint val="75000"/>
                </a:prstClr>
              </a:solidFill>
            </a:endParaRPr>
          </a:p>
        </p:txBody>
      </p:sp>
    </p:spTree>
    <p:extLst>
      <p:ext uri="{BB962C8B-B14F-4D97-AF65-F5344CB8AC3E}">
        <p14:creationId xmlns:p14="http://schemas.microsoft.com/office/powerpoint/2010/main" val="331518424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2.jpeg"/></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jpeg"/></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6304" y="1819054"/>
            <a:ext cx="8828528" cy="576674"/>
          </a:xfrm>
        </p:spPr>
        <p:txBody>
          <a:bodyPr>
            <a:normAutofit fontScale="90000"/>
          </a:bodyPr>
          <a:lstStyle/>
          <a:p>
            <a:pPr algn="l">
              <a:lnSpc>
                <a:spcPct val="107000"/>
              </a:lnSpc>
              <a:spcAft>
                <a:spcPts val="800"/>
              </a:spcAft>
            </a:pPr>
            <a:br>
              <a:rPr lang="en-GB" sz="2700" dirty="0">
                <a:solidFill>
                  <a:srgbClr val="C00000"/>
                </a:solidFill>
                <a:latin typeface="Comic Sans MS" panose="030F0702030302020204" pitchFamily="66" charset="0"/>
              </a:rPr>
            </a:br>
            <a:r>
              <a:rPr lang="en-GB" sz="2700" dirty="0">
                <a:solidFill>
                  <a:srgbClr val="C00000"/>
                </a:solidFill>
                <a:latin typeface="Comic Sans MS" panose="030F0702030302020204" pitchFamily="66" charset="0"/>
              </a:rPr>
              <a:t>Unit 2 </a:t>
            </a:r>
            <a:br>
              <a:rPr lang="en-GB" sz="2700" dirty="0">
                <a:solidFill>
                  <a:srgbClr val="C00000"/>
                </a:solidFill>
                <a:latin typeface="Comic Sans MS" panose="030F0702030302020204" pitchFamily="66" charset="0"/>
              </a:rPr>
            </a:br>
            <a:r>
              <a:rPr lang="en-GB" sz="2700" dirty="0">
                <a:solidFill>
                  <a:srgbClr val="C00000"/>
                </a:solidFill>
                <a:latin typeface="Comic Sans MS" panose="030F0702030302020204" pitchFamily="66" charset="0"/>
              </a:rPr>
              <a:t>Exam Question Help-Sheet/PowerPoint</a:t>
            </a:r>
            <a:br>
              <a:rPr lang="en-GB" sz="2700" dirty="0">
                <a:solidFill>
                  <a:srgbClr val="C00000"/>
                </a:solidFill>
                <a:latin typeface="Comic Sans MS" panose="030F0702030302020204" pitchFamily="66" charset="0"/>
              </a:rPr>
            </a:br>
            <a:br>
              <a:rPr lang="en-GB" sz="2700" dirty="0">
                <a:solidFill>
                  <a:srgbClr val="C00000"/>
                </a:solidFill>
                <a:latin typeface="Comic Sans MS" panose="030F0702030302020204" pitchFamily="66" charset="0"/>
              </a:rPr>
            </a:br>
            <a:br>
              <a:rPr lang="en-GB" dirty="0">
                <a:latin typeface="Comic Sans MS" panose="030F0702030302020204" pitchFamily="66" charset="0"/>
              </a:rPr>
            </a:br>
            <a:endParaRPr lang="en-GB" dirty="0">
              <a:latin typeface="Comic Sans MS" panose="030F0702030302020204" pitchFamily="66" charset="0"/>
            </a:endParaRPr>
          </a:p>
        </p:txBody>
      </p:sp>
      <p:pic>
        <p:nvPicPr>
          <p:cNvPr id="5" name="Content Placeholder 4"/>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7884368" y="5753034"/>
            <a:ext cx="1090464" cy="940710"/>
          </a:xfr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35920" y="5971962"/>
            <a:ext cx="2148448" cy="721782"/>
          </a:xfrm>
          <a:prstGeom prst="rect">
            <a:avLst/>
          </a:prstGeom>
        </p:spPr>
      </p:pic>
      <p:sp>
        <p:nvSpPr>
          <p:cNvPr id="7" name="Rectangle: Rounded Corners 6">
            <a:extLst>
              <a:ext uri="{FF2B5EF4-FFF2-40B4-BE49-F238E27FC236}">
                <a16:creationId xmlns:a16="http://schemas.microsoft.com/office/drawing/2014/main" id="{EB42D7D0-649E-410B-B1BE-8B7FD3D888CC}"/>
              </a:ext>
            </a:extLst>
          </p:cNvPr>
          <p:cNvSpPr/>
          <p:nvPr/>
        </p:nvSpPr>
        <p:spPr>
          <a:xfrm>
            <a:off x="299796" y="5531090"/>
            <a:ext cx="5219261" cy="1142030"/>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GB" sz="2000" b="1" dirty="0"/>
              <a:t>Please note this PowerPoint is only one possible way to answer the questions. </a:t>
            </a:r>
          </a:p>
        </p:txBody>
      </p:sp>
    </p:spTree>
    <p:extLst>
      <p:ext uri="{BB962C8B-B14F-4D97-AF65-F5344CB8AC3E}">
        <p14:creationId xmlns:p14="http://schemas.microsoft.com/office/powerpoint/2010/main" val="42682928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35576"/>
            <a:ext cx="8229600" cy="1143000"/>
          </a:xfrm>
        </p:spPr>
        <p:txBody>
          <a:bodyPr>
            <a:normAutofit fontScale="90000"/>
          </a:bodyPr>
          <a:lstStyle/>
          <a:p>
            <a:pPr algn="l">
              <a:lnSpc>
                <a:spcPct val="107000"/>
              </a:lnSpc>
              <a:spcAft>
                <a:spcPts val="800"/>
              </a:spcAft>
            </a:pPr>
            <a:br>
              <a:rPr lang="en-GB" dirty="0">
                <a:latin typeface="Comic Sans MS" panose="030F0702030302020204" pitchFamily="66" charset="0"/>
              </a:rPr>
            </a:br>
            <a:endParaRPr lang="en-GB" dirty="0">
              <a:latin typeface="Comic Sans MS" panose="030F0702030302020204" pitchFamily="66" charset="0"/>
            </a:endParaRPr>
          </a:p>
        </p:txBody>
      </p:sp>
      <p:pic>
        <p:nvPicPr>
          <p:cNvPr id="5" name="Content Placeholder 4"/>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7884368" y="5753034"/>
            <a:ext cx="1090464" cy="940710"/>
          </a:xfr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35920" y="5971962"/>
            <a:ext cx="2148448" cy="721782"/>
          </a:xfrm>
          <a:prstGeom prst="rect">
            <a:avLst/>
          </a:prstGeom>
        </p:spPr>
      </p:pic>
      <p:sp>
        <p:nvSpPr>
          <p:cNvPr id="3" name="Rectangle 2"/>
          <p:cNvSpPr/>
          <p:nvPr/>
        </p:nvSpPr>
        <p:spPr>
          <a:xfrm>
            <a:off x="1152144" y="2695156"/>
            <a:ext cx="6327648" cy="1176219"/>
          </a:xfrm>
          <a:prstGeom prst="rect">
            <a:avLst/>
          </a:prstGeom>
        </p:spPr>
        <p:txBody>
          <a:bodyPr wrap="square">
            <a:spAutoFit/>
          </a:bodyPr>
          <a:lstStyle/>
          <a:p>
            <a:pPr>
              <a:lnSpc>
                <a:spcPct val="115000"/>
              </a:lnSpc>
              <a:spcAft>
                <a:spcPts val="1000"/>
              </a:spcAft>
            </a:pPr>
            <a:r>
              <a:rPr lang="en-GB" dirty="0">
                <a:latin typeface="Arial" panose="020B0604020202020204" pitchFamily="34" charset="0"/>
                <a:ea typeface="Calibri" panose="020F0502020204030204" pitchFamily="34" charset="0"/>
                <a:cs typeface="Times New Roman" panose="02020603050405020304" pitchFamily="18" charset="0"/>
              </a:rPr>
              <a:t> </a:t>
            </a:r>
            <a:endParaRPr lang="en-GB" dirty="0">
              <a:latin typeface="Calibri" panose="020F0502020204030204" pitchFamily="34" charset="0"/>
              <a:ea typeface="Calibri" panose="020F0502020204030204" pitchFamily="34" charset="0"/>
              <a:cs typeface="Times New Roman" panose="02020603050405020304" pitchFamily="18" charset="0"/>
            </a:endParaRPr>
          </a:p>
          <a:p>
            <a:pPr marL="457200">
              <a:lnSpc>
                <a:spcPct val="115000"/>
              </a:lnSpc>
              <a:spcAft>
                <a:spcPts val="1000"/>
              </a:spcAft>
            </a:pPr>
            <a:r>
              <a:rPr lang="en-GB" dirty="0">
                <a:latin typeface="Arial" panose="020B0604020202020204" pitchFamily="34" charset="0"/>
                <a:ea typeface="Calibri" panose="020F0502020204030204" pitchFamily="34" charset="0"/>
                <a:cs typeface="Times New Roman" panose="02020603050405020304" pitchFamily="18" charset="0"/>
              </a:rPr>
              <a:t>          [Cecil Roberts wrote about the Wall Street Crash    		in </a:t>
            </a:r>
            <a:r>
              <a:rPr lang="en-GB" i="1" dirty="0">
                <a:latin typeface="Arial" panose="020B0604020202020204" pitchFamily="34" charset="0"/>
                <a:ea typeface="Calibri" panose="020F0502020204030204" pitchFamily="34" charset="0"/>
                <a:cs typeface="Times New Roman" panose="02020603050405020304" pitchFamily="18" charset="0"/>
              </a:rPr>
              <a:t>The Bright Twenties</a:t>
            </a:r>
            <a:r>
              <a:rPr lang="en-GB" dirty="0">
                <a:latin typeface="Arial" panose="020B0604020202020204" pitchFamily="34" charset="0"/>
                <a:ea typeface="Calibri" panose="020F0502020204030204" pitchFamily="34" charset="0"/>
                <a:cs typeface="Times New Roman" panose="02020603050405020304" pitchFamily="18" charset="0"/>
              </a:rPr>
              <a:t>, 1938] </a:t>
            </a:r>
            <a:endParaRPr lang="en-GB"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 Box 14"/>
          <p:cNvSpPr txBox="1">
            <a:spLocks noChangeArrowheads="1"/>
          </p:cNvSpPr>
          <p:nvPr/>
        </p:nvSpPr>
        <p:spPr bwMode="auto">
          <a:xfrm>
            <a:off x="1337265" y="648000"/>
            <a:ext cx="6547103" cy="2299007"/>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a:lnSpc>
                <a:spcPct val="115000"/>
              </a:lnSpc>
              <a:spcAft>
                <a:spcPts val="1000"/>
              </a:spcAft>
            </a:pPr>
            <a:r>
              <a:rPr lang="en-GB" dirty="0">
                <a:effectLst/>
                <a:latin typeface="Comic Sans MS" panose="030F0702030302020204" pitchFamily="66" charset="0"/>
                <a:ea typeface="Calibri" panose="020F0502020204030204" pitchFamily="34" charset="0"/>
                <a:cs typeface="Times New Roman" panose="02020603050405020304" pitchFamily="18" charset="0"/>
              </a:rPr>
              <a:t>The stock market hysteria reached its peak in 1929. Everyone was playing the market…On my last day in New York, I went down to the barber. As he removed the sheet he said softly, ‘Buy Standard Gas’, I’ve doubled …its good for another double.’ As I walked upstairs, I reflected that if the hysteria had reached the barber level, something must soon happen.   </a:t>
            </a:r>
          </a:p>
        </p:txBody>
      </p:sp>
      <p:sp>
        <p:nvSpPr>
          <p:cNvPr id="8" name="Rounded Rectangle 7"/>
          <p:cNvSpPr/>
          <p:nvPr/>
        </p:nvSpPr>
        <p:spPr>
          <a:xfrm>
            <a:off x="2065717" y="5429404"/>
            <a:ext cx="2977543" cy="1235684"/>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GB" dirty="0"/>
              <a:t>What is the content? What does the source tell you about the issue? </a:t>
            </a:r>
          </a:p>
        </p:txBody>
      </p:sp>
      <p:sp>
        <p:nvSpPr>
          <p:cNvPr id="9" name="Rounded Rectangle 8"/>
          <p:cNvSpPr/>
          <p:nvPr/>
        </p:nvSpPr>
        <p:spPr>
          <a:xfrm>
            <a:off x="575809" y="4196934"/>
            <a:ext cx="2448272" cy="979054"/>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GB" dirty="0"/>
              <a:t>Who said it and why?</a:t>
            </a:r>
          </a:p>
        </p:txBody>
      </p:sp>
      <p:sp>
        <p:nvSpPr>
          <p:cNvPr id="10" name="Rounded Rectangle 9"/>
          <p:cNvSpPr/>
          <p:nvPr/>
        </p:nvSpPr>
        <p:spPr>
          <a:xfrm>
            <a:off x="3554489" y="4196934"/>
            <a:ext cx="2448272" cy="979054"/>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GB" dirty="0"/>
              <a:t>Why was the source produced? What is its purpose? </a:t>
            </a:r>
          </a:p>
        </p:txBody>
      </p:sp>
      <p:sp>
        <p:nvSpPr>
          <p:cNvPr id="11" name="Rounded Rectangle 10"/>
          <p:cNvSpPr/>
          <p:nvPr/>
        </p:nvSpPr>
        <p:spPr>
          <a:xfrm>
            <a:off x="6255656" y="4177822"/>
            <a:ext cx="2448272" cy="979054"/>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GB" b="1" dirty="0"/>
              <a:t>Link the source to the bigger picture </a:t>
            </a:r>
          </a:p>
        </p:txBody>
      </p:sp>
      <p:sp>
        <p:nvSpPr>
          <p:cNvPr id="12" name="Rounded Rectangle 8">
            <a:extLst>
              <a:ext uri="{FF2B5EF4-FFF2-40B4-BE49-F238E27FC236}">
                <a16:creationId xmlns:a16="http://schemas.microsoft.com/office/drawing/2014/main" id="{D6DBFBEE-22D8-4B39-80DC-6DB3222F756B}"/>
              </a:ext>
            </a:extLst>
          </p:cNvPr>
          <p:cNvSpPr/>
          <p:nvPr/>
        </p:nvSpPr>
        <p:spPr>
          <a:xfrm>
            <a:off x="113129" y="3045545"/>
            <a:ext cx="2128047" cy="979054"/>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GB" b="1" dirty="0">
                <a:solidFill>
                  <a:srgbClr val="FF0000"/>
                </a:solidFill>
              </a:rPr>
              <a:t>Is it useful? Why? </a:t>
            </a:r>
          </a:p>
        </p:txBody>
      </p:sp>
    </p:spTree>
    <p:extLst>
      <p:ext uri="{BB962C8B-B14F-4D97-AF65-F5344CB8AC3E}">
        <p14:creationId xmlns:p14="http://schemas.microsoft.com/office/powerpoint/2010/main" val="1612447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ppt_x"/>
                                          </p:val>
                                        </p:tav>
                                        <p:tav tm="100000">
                                          <p:val>
                                            <p:strVal val="#ppt_x"/>
                                          </p:val>
                                        </p:tav>
                                      </p:tavLst>
                                    </p:anim>
                                    <p:anim calcmode="lin" valueType="num">
                                      <p:cBhvr additive="base">
                                        <p:cTn id="2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500" fill="hold"/>
                                        <p:tgtEl>
                                          <p:spTgt spid="12"/>
                                        </p:tgtEl>
                                        <p:attrNameLst>
                                          <p:attrName>ppt_x</p:attrName>
                                        </p:attrNameLst>
                                      </p:cBhvr>
                                      <p:tavLst>
                                        <p:tav tm="0">
                                          <p:val>
                                            <p:strVal val="#ppt_x"/>
                                          </p:val>
                                        </p:tav>
                                        <p:tav tm="100000">
                                          <p:val>
                                            <p:strVal val="#ppt_x"/>
                                          </p:val>
                                        </p:tav>
                                      </p:tavLst>
                                    </p:anim>
                                    <p:anim calcmode="lin" valueType="num">
                                      <p:cBhvr additive="base">
                                        <p:cTn id="3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35576"/>
            <a:ext cx="8229600" cy="1143000"/>
          </a:xfrm>
        </p:spPr>
        <p:txBody>
          <a:bodyPr>
            <a:normAutofit fontScale="90000"/>
          </a:bodyPr>
          <a:lstStyle/>
          <a:p>
            <a:pPr algn="l">
              <a:lnSpc>
                <a:spcPct val="107000"/>
              </a:lnSpc>
              <a:spcAft>
                <a:spcPts val="800"/>
              </a:spcAft>
            </a:pPr>
            <a:br>
              <a:rPr lang="en-GB" dirty="0">
                <a:latin typeface="Comic Sans MS" panose="030F0702030302020204" pitchFamily="66" charset="0"/>
              </a:rPr>
            </a:br>
            <a:endParaRPr lang="en-GB" dirty="0">
              <a:latin typeface="Comic Sans MS" panose="030F0702030302020204" pitchFamily="66" charset="0"/>
            </a:endParaRPr>
          </a:p>
        </p:txBody>
      </p:sp>
      <p:pic>
        <p:nvPicPr>
          <p:cNvPr id="5" name="Content Placeholder 4"/>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7884368" y="5753034"/>
            <a:ext cx="1090464" cy="940710"/>
          </a:xfr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35920" y="5971962"/>
            <a:ext cx="2148448" cy="721782"/>
          </a:xfrm>
          <a:prstGeom prst="rect">
            <a:avLst/>
          </a:prstGeom>
        </p:spPr>
      </p:pic>
      <p:sp>
        <p:nvSpPr>
          <p:cNvPr id="8" name="Rounded Rectangle 7"/>
          <p:cNvSpPr/>
          <p:nvPr/>
        </p:nvSpPr>
        <p:spPr>
          <a:xfrm>
            <a:off x="2065717" y="5429404"/>
            <a:ext cx="2977543" cy="1235684"/>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GB" dirty="0"/>
              <a:t>What is the content? What does the source tell you about the issue? </a:t>
            </a:r>
          </a:p>
        </p:txBody>
      </p:sp>
      <p:sp>
        <p:nvSpPr>
          <p:cNvPr id="9" name="Rounded Rectangle 8"/>
          <p:cNvSpPr/>
          <p:nvPr/>
        </p:nvSpPr>
        <p:spPr>
          <a:xfrm>
            <a:off x="575809" y="4196934"/>
            <a:ext cx="2448272" cy="979054"/>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GB" dirty="0"/>
              <a:t>Who said it and why?</a:t>
            </a:r>
          </a:p>
        </p:txBody>
      </p:sp>
      <p:sp>
        <p:nvSpPr>
          <p:cNvPr id="10" name="Rounded Rectangle 9"/>
          <p:cNvSpPr/>
          <p:nvPr/>
        </p:nvSpPr>
        <p:spPr>
          <a:xfrm>
            <a:off x="3554489" y="4196934"/>
            <a:ext cx="2448272" cy="979054"/>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GB" dirty="0"/>
              <a:t>Why was the source produced? What is its purpose? </a:t>
            </a:r>
          </a:p>
        </p:txBody>
      </p:sp>
      <p:sp>
        <p:nvSpPr>
          <p:cNvPr id="11" name="Rounded Rectangle 10"/>
          <p:cNvSpPr/>
          <p:nvPr/>
        </p:nvSpPr>
        <p:spPr>
          <a:xfrm>
            <a:off x="6255656" y="4177822"/>
            <a:ext cx="2448272" cy="979054"/>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GB" b="1" dirty="0"/>
              <a:t>Link the source to the bigger picture </a:t>
            </a:r>
          </a:p>
        </p:txBody>
      </p:sp>
      <p:pic>
        <p:nvPicPr>
          <p:cNvPr id="13" name="Picture 12"/>
          <p:cNvPicPr>
            <a:picLocks noChangeAspect="1"/>
          </p:cNvPicPr>
          <p:nvPr/>
        </p:nvPicPr>
        <p:blipFill rotWithShape="1">
          <a:blip r:embed="rId5" cstate="print">
            <a:extLst>
              <a:ext uri="{28A0092B-C50C-407E-A947-70E740481C1C}">
                <a14:useLocalDpi xmlns:a14="http://schemas.microsoft.com/office/drawing/2010/main" val="0"/>
              </a:ext>
            </a:extLst>
          </a:blip>
          <a:srcRect l="41333" t="5911" r="22134" b="7807"/>
          <a:stretch/>
        </p:blipFill>
        <p:spPr>
          <a:xfrm rot="5400000">
            <a:off x="3111380" y="-283452"/>
            <a:ext cx="2803270" cy="3724055"/>
          </a:xfrm>
          <a:prstGeom prst="rect">
            <a:avLst/>
          </a:prstGeom>
        </p:spPr>
      </p:pic>
      <p:sp>
        <p:nvSpPr>
          <p:cNvPr id="14" name="Rectangle 13"/>
          <p:cNvSpPr/>
          <p:nvPr/>
        </p:nvSpPr>
        <p:spPr>
          <a:xfrm>
            <a:off x="962090" y="3223857"/>
            <a:ext cx="6858000" cy="729430"/>
          </a:xfrm>
          <a:prstGeom prst="rect">
            <a:avLst/>
          </a:prstGeom>
        </p:spPr>
        <p:txBody>
          <a:bodyPr wrap="square">
            <a:spAutoFit/>
          </a:bodyPr>
          <a:lstStyle/>
          <a:p>
            <a:pPr algn="r">
              <a:lnSpc>
                <a:spcPct val="115000"/>
              </a:lnSpc>
              <a:spcAft>
                <a:spcPts val="1000"/>
              </a:spcAft>
            </a:pPr>
            <a:r>
              <a:rPr lang="en-GB" dirty="0">
                <a:latin typeface="Arial" panose="020B0604020202020204" pitchFamily="34" charset="0"/>
                <a:ea typeface="Calibri" panose="020F0502020204030204" pitchFamily="34" charset="0"/>
                <a:cs typeface="Times New Roman" panose="02020603050405020304" pitchFamily="18" charset="0"/>
              </a:rPr>
              <a:t>[Depositors outside a bank in New Jersey, trying to get in to withdraw their deposits </a:t>
            </a:r>
            <a:r>
              <a:rPr lang="en-GB" i="1" dirty="0">
                <a:latin typeface="Arial" panose="020B0604020202020204" pitchFamily="34" charset="0"/>
                <a:ea typeface="Calibri" panose="020F0502020204030204" pitchFamily="34" charset="0"/>
                <a:cs typeface="Times New Roman" panose="02020603050405020304" pitchFamily="18" charset="0"/>
              </a:rPr>
              <a:t>on Black Tuesday</a:t>
            </a:r>
            <a:r>
              <a:rPr lang="en-GB" dirty="0">
                <a:latin typeface="Arial" panose="020B0604020202020204" pitchFamily="34" charset="0"/>
                <a:ea typeface="Calibri" panose="020F0502020204030204" pitchFamily="34" charset="0"/>
                <a:cs typeface="Times New Roman" panose="02020603050405020304" pitchFamily="18" charset="0"/>
              </a:rPr>
              <a:t>, 29 October 1929]</a:t>
            </a:r>
            <a:endParaRPr lang="en-GB"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 name="Rounded Rectangle 8">
            <a:extLst>
              <a:ext uri="{FF2B5EF4-FFF2-40B4-BE49-F238E27FC236}">
                <a16:creationId xmlns:a16="http://schemas.microsoft.com/office/drawing/2014/main" id="{D8673CD8-27C7-43B7-A4B0-F7D66806C775}"/>
              </a:ext>
            </a:extLst>
          </p:cNvPr>
          <p:cNvSpPr/>
          <p:nvPr/>
        </p:nvSpPr>
        <p:spPr>
          <a:xfrm>
            <a:off x="261470" y="2118095"/>
            <a:ext cx="2128047" cy="979054"/>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GB" b="1" dirty="0">
                <a:solidFill>
                  <a:srgbClr val="FF0000"/>
                </a:solidFill>
              </a:rPr>
              <a:t>Is it useful? Why? </a:t>
            </a:r>
          </a:p>
        </p:txBody>
      </p:sp>
    </p:spTree>
    <p:extLst>
      <p:ext uri="{BB962C8B-B14F-4D97-AF65-F5344CB8AC3E}">
        <p14:creationId xmlns:p14="http://schemas.microsoft.com/office/powerpoint/2010/main" val="871246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ppt_x"/>
                                          </p:val>
                                        </p:tav>
                                        <p:tav tm="100000">
                                          <p:val>
                                            <p:strVal val="#ppt_x"/>
                                          </p:val>
                                        </p:tav>
                                      </p:tavLst>
                                    </p:anim>
                                    <p:anim calcmode="lin" valueType="num">
                                      <p:cBhvr additive="base">
                                        <p:cTn id="2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500" fill="hold"/>
                                        <p:tgtEl>
                                          <p:spTgt spid="12"/>
                                        </p:tgtEl>
                                        <p:attrNameLst>
                                          <p:attrName>ppt_x</p:attrName>
                                        </p:attrNameLst>
                                      </p:cBhvr>
                                      <p:tavLst>
                                        <p:tav tm="0">
                                          <p:val>
                                            <p:strVal val="#ppt_x"/>
                                          </p:val>
                                        </p:tav>
                                        <p:tav tm="100000">
                                          <p:val>
                                            <p:strVal val="#ppt_x"/>
                                          </p:val>
                                        </p:tav>
                                      </p:tavLst>
                                    </p:anim>
                                    <p:anim calcmode="lin" valueType="num">
                                      <p:cBhvr additive="base">
                                        <p:cTn id="3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35576"/>
            <a:ext cx="8229600" cy="1143000"/>
          </a:xfrm>
        </p:spPr>
        <p:txBody>
          <a:bodyPr>
            <a:normAutofit fontScale="90000"/>
          </a:bodyPr>
          <a:lstStyle/>
          <a:p>
            <a:pPr algn="l">
              <a:lnSpc>
                <a:spcPct val="107000"/>
              </a:lnSpc>
              <a:spcAft>
                <a:spcPts val="800"/>
              </a:spcAft>
            </a:pPr>
            <a:br>
              <a:rPr lang="en-GB" dirty="0">
                <a:latin typeface="Comic Sans MS" panose="030F0702030302020204" pitchFamily="66" charset="0"/>
              </a:rPr>
            </a:br>
            <a:endParaRPr lang="en-GB" dirty="0">
              <a:latin typeface="Comic Sans MS" panose="030F0702030302020204" pitchFamily="66" charset="0"/>
            </a:endParaRPr>
          </a:p>
        </p:txBody>
      </p:sp>
      <p:pic>
        <p:nvPicPr>
          <p:cNvPr id="5" name="Content Placeholder 4"/>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8344282" y="6149788"/>
            <a:ext cx="630550" cy="543956"/>
          </a:xfr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36674" y="6422424"/>
            <a:ext cx="807608" cy="271320"/>
          </a:xfrm>
          <a:prstGeom prst="rect">
            <a:avLst/>
          </a:prstGeom>
        </p:spPr>
      </p:pic>
      <p:sp>
        <p:nvSpPr>
          <p:cNvPr id="7" name="Rounded Rectangle 6"/>
          <p:cNvSpPr/>
          <p:nvPr/>
        </p:nvSpPr>
        <p:spPr>
          <a:xfrm>
            <a:off x="0" y="82321"/>
            <a:ext cx="3325287" cy="1496255"/>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GB" sz="1600" dirty="0"/>
              <a:t>Possible Steps how to answer the question:</a:t>
            </a:r>
          </a:p>
          <a:p>
            <a:pPr algn="ctr"/>
            <a:endParaRPr lang="en-GB" sz="1600" dirty="0"/>
          </a:p>
          <a:p>
            <a:pPr algn="ctr"/>
            <a:r>
              <a:rPr lang="en-GB" sz="1600" dirty="0"/>
              <a:t>Step 1 – provide initial judgement and contextual knowledge </a:t>
            </a:r>
          </a:p>
        </p:txBody>
      </p:sp>
      <p:sp>
        <p:nvSpPr>
          <p:cNvPr id="8" name="Rounded Rectangle 7"/>
          <p:cNvSpPr/>
          <p:nvPr/>
        </p:nvSpPr>
        <p:spPr>
          <a:xfrm>
            <a:off x="0" y="1728670"/>
            <a:ext cx="3325286" cy="756953"/>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GB" sz="1600" dirty="0"/>
              <a:t>Step 2 – Evaluate Source C </a:t>
            </a:r>
          </a:p>
        </p:txBody>
      </p:sp>
      <p:sp>
        <p:nvSpPr>
          <p:cNvPr id="9" name="Rounded Rectangle 8"/>
          <p:cNvSpPr/>
          <p:nvPr/>
        </p:nvSpPr>
        <p:spPr>
          <a:xfrm>
            <a:off x="0" y="2635717"/>
            <a:ext cx="3325288" cy="930339"/>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GB" sz="1600" dirty="0"/>
              <a:t>Step 3 – Provide judgement on usefulness – accuracy of content and purpose </a:t>
            </a:r>
          </a:p>
        </p:txBody>
      </p:sp>
      <p:sp>
        <p:nvSpPr>
          <p:cNvPr id="10" name="Rounded Rectangle 9"/>
          <p:cNvSpPr/>
          <p:nvPr/>
        </p:nvSpPr>
        <p:spPr>
          <a:xfrm>
            <a:off x="0" y="3729029"/>
            <a:ext cx="3325286" cy="756953"/>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GB" sz="1600" dirty="0"/>
              <a:t>Step 4 – Evaluate Source D </a:t>
            </a:r>
          </a:p>
        </p:txBody>
      </p:sp>
      <p:sp>
        <p:nvSpPr>
          <p:cNvPr id="11" name="Rounded Rectangle 10"/>
          <p:cNvSpPr/>
          <p:nvPr/>
        </p:nvSpPr>
        <p:spPr>
          <a:xfrm>
            <a:off x="-2" y="4623197"/>
            <a:ext cx="3325288" cy="930339"/>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GB" sz="1600" dirty="0"/>
              <a:t>Step 5 – Provide judgement on usefulness – accuracy of content and purpose </a:t>
            </a:r>
          </a:p>
        </p:txBody>
      </p:sp>
      <p:sp>
        <p:nvSpPr>
          <p:cNvPr id="12" name="Rounded Rectangle 11"/>
          <p:cNvSpPr/>
          <p:nvPr/>
        </p:nvSpPr>
        <p:spPr>
          <a:xfrm>
            <a:off x="0" y="5753034"/>
            <a:ext cx="3325288" cy="930339"/>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GB" sz="1600" dirty="0"/>
              <a:t>Step 6 – Overall judgement </a:t>
            </a:r>
          </a:p>
          <a:p>
            <a:pPr algn="ctr"/>
            <a:r>
              <a:rPr lang="en-GB" sz="1600" b="1" dirty="0"/>
              <a:t>You must decide which is the most useful! </a:t>
            </a:r>
          </a:p>
        </p:txBody>
      </p:sp>
      <p:sp>
        <p:nvSpPr>
          <p:cNvPr id="13" name="Rounded Rectangle 12"/>
          <p:cNvSpPr/>
          <p:nvPr/>
        </p:nvSpPr>
        <p:spPr>
          <a:xfrm>
            <a:off x="3666738" y="82320"/>
            <a:ext cx="5206806" cy="1244203"/>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GB" dirty="0"/>
              <a:t>Both sources are useful to an historian studying the issue …. One source outlines…..The other source….</a:t>
            </a:r>
          </a:p>
        </p:txBody>
      </p:sp>
      <p:sp>
        <p:nvSpPr>
          <p:cNvPr id="14" name="Rounded Rectangle 13"/>
          <p:cNvSpPr/>
          <p:nvPr/>
        </p:nvSpPr>
        <p:spPr>
          <a:xfrm>
            <a:off x="3666738" y="1545452"/>
            <a:ext cx="5206806" cy="788688"/>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GB" dirty="0"/>
              <a:t>Source C is useful because …. </a:t>
            </a:r>
          </a:p>
        </p:txBody>
      </p:sp>
      <p:sp>
        <p:nvSpPr>
          <p:cNvPr id="15" name="Rounded Rectangle 14"/>
          <p:cNvSpPr/>
          <p:nvPr/>
        </p:nvSpPr>
        <p:spPr>
          <a:xfrm>
            <a:off x="3666738" y="2586193"/>
            <a:ext cx="5206806" cy="824439"/>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GB" dirty="0"/>
              <a:t>The author of Source C was ….. It was published ….. </a:t>
            </a:r>
          </a:p>
        </p:txBody>
      </p:sp>
      <p:sp>
        <p:nvSpPr>
          <p:cNvPr id="16" name="Rounded Rectangle 15"/>
          <p:cNvSpPr/>
          <p:nvPr/>
        </p:nvSpPr>
        <p:spPr>
          <a:xfrm>
            <a:off x="3666738" y="3604495"/>
            <a:ext cx="5206806" cy="749612"/>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GB" dirty="0"/>
              <a:t>Source D is useful because …. </a:t>
            </a:r>
          </a:p>
        </p:txBody>
      </p:sp>
      <p:sp>
        <p:nvSpPr>
          <p:cNvPr id="17" name="Rounded Rectangle 16"/>
          <p:cNvSpPr/>
          <p:nvPr/>
        </p:nvSpPr>
        <p:spPr>
          <a:xfrm>
            <a:off x="3666738" y="4504853"/>
            <a:ext cx="5206806" cy="743977"/>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GB" dirty="0"/>
              <a:t>The author of Source D was ….. It was published ….. </a:t>
            </a:r>
          </a:p>
        </p:txBody>
      </p:sp>
      <p:sp>
        <p:nvSpPr>
          <p:cNvPr id="18" name="Rounded Rectangle 17"/>
          <p:cNvSpPr/>
          <p:nvPr/>
        </p:nvSpPr>
        <p:spPr>
          <a:xfrm>
            <a:off x="3604841" y="5399575"/>
            <a:ext cx="2036105" cy="1283797"/>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GB" dirty="0"/>
              <a:t>Overall, both sources are useful because…. / </a:t>
            </a:r>
          </a:p>
        </p:txBody>
      </p:sp>
      <p:sp>
        <p:nvSpPr>
          <p:cNvPr id="19" name="Rounded Rectangle 17">
            <a:extLst>
              <a:ext uri="{FF2B5EF4-FFF2-40B4-BE49-F238E27FC236}">
                <a16:creationId xmlns:a16="http://schemas.microsoft.com/office/drawing/2014/main" id="{E0B7E37E-1A26-45E4-A7CD-2F0F87F19B0C}"/>
              </a:ext>
            </a:extLst>
          </p:cNvPr>
          <p:cNvSpPr/>
          <p:nvPr/>
        </p:nvSpPr>
        <p:spPr>
          <a:xfrm>
            <a:off x="5734699" y="5315718"/>
            <a:ext cx="2036105" cy="1283797"/>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GB" dirty="0"/>
              <a:t>Overall, Source ? is more useful because…. / </a:t>
            </a:r>
          </a:p>
        </p:txBody>
      </p:sp>
    </p:spTree>
    <p:extLst>
      <p:ext uri="{BB962C8B-B14F-4D97-AF65-F5344CB8AC3E}">
        <p14:creationId xmlns:p14="http://schemas.microsoft.com/office/powerpoint/2010/main" val="2045386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ppt_x"/>
                                          </p:val>
                                        </p:tav>
                                        <p:tav tm="100000">
                                          <p:val>
                                            <p:strVal val="#ppt_x"/>
                                          </p:val>
                                        </p:tav>
                                      </p:tavLst>
                                    </p:anim>
                                    <p:anim calcmode="lin" valueType="num">
                                      <p:cBhvr additive="base">
                                        <p:cTn id="3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additive="base">
                                        <p:cTn id="37" dur="500" fill="hold"/>
                                        <p:tgtEl>
                                          <p:spTgt spid="12"/>
                                        </p:tgtEl>
                                        <p:attrNameLst>
                                          <p:attrName>ppt_x</p:attrName>
                                        </p:attrNameLst>
                                      </p:cBhvr>
                                      <p:tavLst>
                                        <p:tav tm="0">
                                          <p:val>
                                            <p:strVal val="#ppt_x"/>
                                          </p:val>
                                        </p:tav>
                                        <p:tav tm="100000">
                                          <p:val>
                                            <p:strVal val="#ppt_x"/>
                                          </p:val>
                                        </p:tav>
                                      </p:tavLst>
                                    </p:anim>
                                    <p:anim calcmode="lin" valueType="num">
                                      <p:cBhvr additive="base">
                                        <p:cTn id="3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anim calcmode="lin" valueType="num">
                                      <p:cBhvr additive="base">
                                        <p:cTn id="43" dur="500" fill="hold"/>
                                        <p:tgtEl>
                                          <p:spTgt spid="13"/>
                                        </p:tgtEl>
                                        <p:attrNameLst>
                                          <p:attrName>ppt_x</p:attrName>
                                        </p:attrNameLst>
                                      </p:cBhvr>
                                      <p:tavLst>
                                        <p:tav tm="0">
                                          <p:val>
                                            <p:strVal val="#ppt_x"/>
                                          </p:val>
                                        </p:tav>
                                        <p:tav tm="100000">
                                          <p:val>
                                            <p:strVal val="#ppt_x"/>
                                          </p:val>
                                        </p:tav>
                                      </p:tavLst>
                                    </p:anim>
                                    <p:anim calcmode="lin" valueType="num">
                                      <p:cBhvr additive="base">
                                        <p:cTn id="4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4"/>
                                        </p:tgtEl>
                                        <p:attrNameLst>
                                          <p:attrName>style.visibility</p:attrName>
                                        </p:attrNameLst>
                                      </p:cBhvr>
                                      <p:to>
                                        <p:strVal val="visible"/>
                                      </p:to>
                                    </p:set>
                                    <p:anim calcmode="lin" valueType="num">
                                      <p:cBhvr additive="base">
                                        <p:cTn id="49" dur="500" fill="hold"/>
                                        <p:tgtEl>
                                          <p:spTgt spid="14"/>
                                        </p:tgtEl>
                                        <p:attrNameLst>
                                          <p:attrName>ppt_x</p:attrName>
                                        </p:attrNameLst>
                                      </p:cBhvr>
                                      <p:tavLst>
                                        <p:tav tm="0">
                                          <p:val>
                                            <p:strVal val="#ppt_x"/>
                                          </p:val>
                                        </p:tav>
                                        <p:tav tm="100000">
                                          <p:val>
                                            <p:strVal val="#ppt_x"/>
                                          </p:val>
                                        </p:tav>
                                      </p:tavLst>
                                    </p:anim>
                                    <p:anim calcmode="lin" valueType="num">
                                      <p:cBhvr additive="base">
                                        <p:cTn id="50"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5"/>
                                        </p:tgtEl>
                                        <p:attrNameLst>
                                          <p:attrName>style.visibility</p:attrName>
                                        </p:attrNameLst>
                                      </p:cBhvr>
                                      <p:to>
                                        <p:strVal val="visible"/>
                                      </p:to>
                                    </p:set>
                                    <p:anim calcmode="lin" valueType="num">
                                      <p:cBhvr additive="base">
                                        <p:cTn id="55" dur="500" fill="hold"/>
                                        <p:tgtEl>
                                          <p:spTgt spid="15"/>
                                        </p:tgtEl>
                                        <p:attrNameLst>
                                          <p:attrName>ppt_x</p:attrName>
                                        </p:attrNameLst>
                                      </p:cBhvr>
                                      <p:tavLst>
                                        <p:tav tm="0">
                                          <p:val>
                                            <p:strVal val="#ppt_x"/>
                                          </p:val>
                                        </p:tav>
                                        <p:tav tm="100000">
                                          <p:val>
                                            <p:strVal val="#ppt_x"/>
                                          </p:val>
                                        </p:tav>
                                      </p:tavLst>
                                    </p:anim>
                                    <p:anim calcmode="lin" valueType="num">
                                      <p:cBhvr additive="base">
                                        <p:cTn id="56"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6"/>
                                        </p:tgtEl>
                                        <p:attrNameLst>
                                          <p:attrName>style.visibility</p:attrName>
                                        </p:attrNameLst>
                                      </p:cBhvr>
                                      <p:to>
                                        <p:strVal val="visible"/>
                                      </p:to>
                                    </p:set>
                                    <p:anim calcmode="lin" valueType="num">
                                      <p:cBhvr additive="base">
                                        <p:cTn id="61" dur="500" fill="hold"/>
                                        <p:tgtEl>
                                          <p:spTgt spid="16"/>
                                        </p:tgtEl>
                                        <p:attrNameLst>
                                          <p:attrName>ppt_x</p:attrName>
                                        </p:attrNameLst>
                                      </p:cBhvr>
                                      <p:tavLst>
                                        <p:tav tm="0">
                                          <p:val>
                                            <p:strVal val="#ppt_x"/>
                                          </p:val>
                                        </p:tav>
                                        <p:tav tm="100000">
                                          <p:val>
                                            <p:strVal val="#ppt_x"/>
                                          </p:val>
                                        </p:tav>
                                      </p:tavLst>
                                    </p:anim>
                                    <p:anim calcmode="lin" valueType="num">
                                      <p:cBhvr additive="base">
                                        <p:cTn id="62"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17"/>
                                        </p:tgtEl>
                                        <p:attrNameLst>
                                          <p:attrName>style.visibility</p:attrName>
                                        </p:attrNameLst>
                                      </p:cBhvr>
                                      <p:to>
                                        <p:strVal val="visible"/>
                                      </p:to>
                                    </p:set>
                                    <p:anim calcmode="lin" valueType="num">
                                      <p:cBhvr additive="base">
                                        <p:cTn id="67" dur="500" fill="hold"/>
                                        <p:tgtEl>
                                          <p:spTgt spid="17"/>
                                        </p:tgtEl>
                                        <p:attrNameLst>
                                          <p:attrName>ppt_x</p:attrName>
                                        </p:attrNameLst>
                                      </p:cBhvr>
                                      <p:tavLst>
                                        <p:tav tm="0">
                                          <p:val>
                                            <p:strVal val="#ppt_x"/>
                                          </p:val>
                                        </p:tav>
                                        <p:tav tm="100000">
                                          <p:val>
                                            <p:strVal val="#ppt_x"/>
                                          </p:val>
                                        </p:tav>
                                      </p:tavLst>
                                    </p:anim>
                                    <p:anim calcmode="lin" valueType="num">
                                      <p:cBhvr additive="base">
                                        <p:cTn id="6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18"/>
                                        </p:tgtEl>
                                        <p:attrNameLst>
                                          <p:attrName>style.visibility</p:attrName>
                                        </p:attrNameLst>
                                      </p:cBhvr>
                                      <p:to>
                                        <p:strVal val="visible"/>
                                      </p:to>
                                    </p:set>
                                    <p:anim calcmode="lin" valueType="num">
                                      <p:cBhvr additive="base">
                                        <p:cTn id="73" dur="500" fill="hold"/>
                                        <p:tgtEl>
                                          <p:spTgt spid="18"/>
                                        </p:tgtEl>
                                        <p:attrNameLst>
                                          <p:attrName>ppt_x</p:attrName>
                                        </p:attrNameLst>
                                      </p:cBhvr>
                                      <p:tavLst>
                                        <p:tav tm="0">
                                          <p:val>
                                            <p:strVal val="#ppt_x"/>
                                          </p:val>
                                        </p:tav>
                                        <p:tav tm="100000">
                                          <p:val>
                                            <p:strVal val="#ppt_x"/>
                                          </p:val>
                                        </p:tav>
                                      </p:tavLst>
                                    </p:anim>
                                    <p:anim calcmode="lin" valueType="num">
                                      <p:cBhvr additive="base">
                                        <p:cTn id="74"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19"/>
                                        </p:tgtEl>
                                        <p:attrNameLst>
                                          <p:attrName>style.visibility</p:attrName>
                                        </p:attrNameLst>
                                      </p:cBhvr>
                                      <p:to>
                                        <p:strVal val="visible"/>
                                      </p:to>
                                    </p:set>
                                    <p:anim calcmode="lin" valueType="num">
                                      <p:cBhvr additive="base">
                                        <p:cTn id="79" dur="500" fill="hold"/>
                                        <p:tgtEl>
                                          <p:spTgt spid="19"/>
                                        </p:tgtEl>
                                        <p:attrNameLst>
                                          <p:attrName>ppt_x</p:attrName>
                                        </p:attrNameLst>
                                      </p:cBhvr>
                                      <p:tavLst>
                                        <p:tav tm="0">
                                          <p:val>
                                            <p:strVal val="#ppt_x"/>
                                          </p:val>
                                        </p:tav>
                                        <p:tav tm="100000">
                                          <p:val>
                                            <p:strVal val="#ppt_x"/>
                                          </p:val>
                                        </p:tav>
                                      </p:tavLst>
                                    </p:anim>
                                    <p:anim calcmode="lin" valueType="num">
                                      <p:cBhvr additive="base">
                                        <p:cTn id="80"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609344"/>
            <a:ext cx="9144000" cy="1578576"/>
          </a:xfrm>
        </p:spPr>
        <p:txBody>
          <a:bodyPr>
            <a:normAutofit fontScale="90000"/>
          </a:bodyPr>
          <a:lstStyle/>
          <a:p>
            <a:pPr algn="l"/>
            <a:r>
              <a:rPr lang="en-GB" sz="2700" dirty="0">
                <a:solidFill>
                  <a:srgbClr val="C00000"/>
                </a:solidFill>
                <a:latin typeface="Comic Sans MS" panose="030F0702030302020204" pitchFamily="66" charset="0"/>
              </a:rPr>
              <a:t>Exam Question Help-Sheet/PowerPoint</a:t>
            </a:r>
            <a:br>
              <a:rPr lang="en-GB" sz="2700" dirty="0">
                <a:solidFill>
                  <a:srgbClr val="C00000"/>
                </a:solidFill>
                <a:latin typeface="Comic Sans MS" panose="030F0702030302020204" pitchFamily="66" charset="0"/>
              </a:rPr>
            </a:br>
            <a:br>
              <a:rPr lang="en-GB" sz="2700" dirty="0">
                <a:solidFill>
                  <a:srgbClr val="C00000"/>
                </a:solidFill>
                <a:latin typeface="Comic Sans MS" panose="030F0702030302020204" pitchFamily="66" charset="0"/>
              </a:rPr>
            </a:br>
            <a:r>
              <a:rPr lang="en-GB" sz="2700" dirty="0">
                <a:solidFill>
                  <a:srgbClr val="C00000"/>
                </a:solidFill>
                <a:latin typeface="Comic Sans MS" panose="030F0702030302020204" pitchFamily="66" charset="0"/>
              </a:rPr>
              <a:t>Question 5 </a:t>
            </a:r>
            <a:br>
              <a:rPr lang="en-GB" dirty="0">
                <a:latin typeface="Comic Sans MS" panose="030F0702030302020204" pitchFamily="66" charset="0"/>
              </a:rPr>
            </a:br>
            <a:br>
              <a:rPr lang="en-GB" dirty="0">
                <a:latin typeface="Comic Sans MS" panose="030F0702030302020204" pitchFamily="66" charset="0"/>
              </a:rPr>
            </a:br>
            <a:r>
              <a:rPr lang="en-GB" sz="2700" b="1" dirty="0">
                <a:latin typeface="Comic Sans MS" panose="030F0702030302020204" pitchFamily="66" charset="0"/>
              </a:rPr>
              <a:t>Was …. ? [16] </a:t>
            </a:r>
            <a:br>
              <a:rPr lang="en-GB" sz="2700" dirty="0">
                <a:latin typeface="Comic Sans MS" panose="030F0702030302020204" pitchFamily="66" charset="0"/>
              </a:rPr>
            </a:br>
            <a:r>
              <a:rPr lang="en-GB" sz="2200" i="1" dirty="0">
                <a:latin typeface="Comic Sans MS" panose="030F0702030302020204" pitchFamily="66" charset="0"/>
              </a:rPr>
              <a:t>Use your own knowledge and understanding of the issue to support your answer. Marks for spelling, punctuation and the accurate use of grammar and specialist language are allocated to this question.                                                                                                                      [3] </a:t>
            </a:r>
            <a:br>
              <a:rPr lang="en-GB" sz="2700" dirty="0">
                <a:latin typeface="Comic Sans MS" panose="030F0702030302020204" pitchFamily="66" charset="0"/>
              </a:rPr>
            </a:br>
            <a:endParaRPr lang="en-GB" sz="2700" dirty="0">
              <a:latin typeface="Comic Sans MS" panose="030F0702030302020204" pitchFamily="66" charset="0"/>
            </a:endParaRPr>
          </a:p>
        </p:txBody>
      </p:sp>
      <p:pic>
        <p:nvPicPr>
          <p:cNvPr id="5" name="Content Placeholder 4"/>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7884368" y="5753034"/>
            <a:ext cx="1090464" cy="940710"/>
          </a:xfr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35920" y="5971962"/>
            <a:ext cx="2148448" cy="721782"/>
          </a:xfrm>
          <a:prstGeom prst="rect">
            <a:avLst/>
          </a:prstGeom>
        </p:spPr>
      </p:pic>
      <p:sp>
        <p:nvSpPr>
          <p:cNvPr id="7" name="Rounded Rectangle 6"/>
          <p:cNvSpPr/>
          <p:nvPr/>
        </p:nvSpPr>
        <p:spPr>
          <a:xfrm>
            <a:off x="169168" y="3895344"/>
            <a:ext cx="5029200" cy="27984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GB" sz="2400" dirty="0">
                <a:latin typeface="Comic Sans MS" panose="030F0702030302020204" pitchFamily="66" charset="0"/>
              </a:rPr>
              <a:t>You need your own knowledge to debate an issue. You should look at </a:t>
            </a:r>
            <a:r>
              <a:rPr lang="en-GB" sz="2400" b="1" dirty="0">
                <a:latin typeface="Comic Sans MS" panose="030F0702030302020204" pitchFamily="66" charset="0"/>
              </a:rPr>
              <a:t>both sides </a:t>
            </a:r>
            <a:r>
              <a:rPr lang="en-GB" sz="2400" dirty="0">
                <a:latin typeface="Comic Sans MS" panose="030F0702030302020204" pitchFamily="66" charset="0"/>
              </a:rPr>
              <a:t>of the arguments. You should provide a </a:t>
            </a:r>
            <a:r>
              <a:rPr lang="en-GB" sz="2400" b="1" dirty="0">
                <a:latin typeface="Comic Sans MS" panose="030F0702030302020204" pitchFamily="66" charset="0"/>
              </a:rPr>
              <a:t>reasoned judgement </a:t>
            </a:r>
            <a:r>
              <a:rPr lang="en-GB" sz="2400" dirty="0">
                <a:latin typeface="Comic Sans MS" panose="030F0702030302020204" pitchFamily="66" charset="0"/>
              </a:rPr>
              <a:t>at the end. </a:t>
            </a:r>
          </a:p>
        </p:txBody>
      </p:sp>
    </p:spTree>
    <p:extLst>
      <p:ext uri="{BB962C8B-B14F-4D97-AF65-F5344CB8AC3E}">
        <p14:creationId xmlns:p14="http://schemas.microsoft.com/office/powerpoint/2010/main" val="29862798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07424" cy="1737360"/>
          </a:xfrm>
        </p:spPr>
        <p:txBody>
          <a:bodyPr>
            <a:normAutofit fontScale="90000"/>
          </a:bodyPr>
          <a:lstStyle/>
          <a:p>
            <a:pPr algn="l">
              <a:lnSpc>
                <a:spcPct val="107000"/>
              </a:lnSpc>
              <a:spcAft>
                <a:spcPts val="800"/>
              </a:spcAft>
            </a:pPr>
            <a:r>
              <a:rPr lang="en-GB" b="1" dirty="0"/>
              <a:t>Was organised crime the biggest problem facing American society during the 1920s?   [16] </a:t>
            </a:r>
            <a:endParaRPr lang="en-GB" dirty="0">
              <a:latin typeface="Comic Sans MS" panose="030F0702030302020204" pitchFamily="66" charset="0"/>
            </a:endParaRPr>
          </a:p>
        </p:txBody>
      </p:sp>
      <p:pic>
        <p:nvPicPr>
          <p:cNvPr id="5" name="Content Placeholder 4"/>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7884368" y="5753034"/>
            <a:ext cx="1090464" cy="940710"/>
          </a:xfr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35920" y="5971962"/>
            <a:ext cx="2148448" cy="721782"/>
          </a:xfrm>
          <a:prstGeom prst="rect">
            <a:avLst/>
          </a:prstGeom>
        </p:spPr>
      </p:pic>
      <p:sp>
        <p:nvSpPr>
          <p:cNvPr id="8" name="Rounded Rectangle 7"/>
          <p:cNvSpPr/>
          <p:nvPr/>
        </p:nvSpPr>
        <p:spPr>
          <a:xfrm>
            <a:off x="182880" y="2258328"/>
            <a:ext cx="3145536" cy="1225296"/>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GB" sz="2000" dirty="0"/>
              <a:t>Highlight/underline the key words in the question. </a:t>
            </a:r>
          </a:p>
        </p:txBody>
      </p:sp>
      <p:sp>
        <p:nvSpPr>
          <p:cNvPr id="10" name="Title 1"/>
          <p:cNvSpPr txBox="1">
            <a:spLocks/>
          </p:cNvSpPr>
          <p:nvPr/>
        </p:nvSpPr>
        <p:spPr>
          <a:xfrm>
            <a:off x="36576" y="-45554"/>
            <a:ext cx="9107424" cy="1737360"/>
          </a:xfrm>
          <a:prstGeom prst="rect">
            <a:avLst/>
          </a:prstGeom>
        </p:spPr>
        <p:txBody>
          <a:bodyPr vert="horz" lIns="91440" tIns="45720" rIns="91440" bIns="45720" rtlCol="0" anchor="ctr">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ct val="107000"/>
              </a:lnSpc>
              <a:spcAft>
                <a:spcPts val="800"/>
              </a:spcAft>
            </a:pPr>
            <a:r>
              <a:rPr lang="en-GB" b="1" dirty="0"/>
              <a:t>Was </a:t>
            </a:r>
            <a:r>
              <a:rPr lang="en-GB" b="1" dirty="0">
                <a:solidFill>
                  <a:srgbClr val="FF0000"/>
                </a:solidFill>
              </a:rPr>
              <a:t>organised crime </a:t>
            </a:r>
            <a:r>
              <a:rPr lang="en-GB" b="1" dirty="0"/>
              <a:t>the </a:t>
            </a:r>
            <a:r>
              <a:rPr lang="en-GB" b="1" dirty="0">
                <a:solidFill>
                  <a:srgbClr val="FF0000"/>
                </a:solidFill>
              </a:rPr>
              <a:t>biggest problem facing</a:t>
            </a:r>
            <a:r>
              <a:rPr lang="en-GB" b="1" dirty="0"/>
              <a:t> American </a:t>
            </a:r>
            <a:r>
              <a:rPr lang="en-GB" b="1" dirty="0">
                <a:solidFill>
                  <a:srgbClr val="FF0000"/>
                </a:solidFill>
              </a:rPr>
              <a:t>society </a:t>
            </a:r>
            <a:r>
              <a:rPr lang="en-GB" b="1" dirty="0"/>
              <a:t>during the </a:t>
            </a:r>
            <a:r>
              <a:rPr lang="en-GB" b="1" dirty="0">
                <a:solidFill>
                  <a:srgbClr val="FFFF00"/>
                </a:solidFill>
              </a:rPr>
              <a:t>1920s</a:t>
            </a:r>
            <a:r>
              <a:rPr lang="en-GB" b="1" dirty="0"/>
              <a:t>?   [16] </a:t>
            </a:r>
            <a:endParaRPr lang="en-GB" dirty="0">
              <a:latin typeface="Comic Sans MS" panose="030F0702030302020204" pitchFamily="66" charset="0"/>
            </a:endParaRPr>
          </a:p>
        </p:txBody>
      </p:sp>
      <p:sp>
        <p:nvSpPr>
          <p:cNvPr id="11" name="Rounded Rectangle 10"/>
          <p:cNvSpPr/>
          <p:nvPr/>
        </p:nvSpPr>
        <p:spPr>
          <a:xfrm>
            <a:off x="3675888" y="2176198"/>
            <a:ext cx="3840480" cy="1307426"/>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GB" sz="2000" dirty="0"/>
              <a:t>You need a two sided answer which is balanced and supported with evidence.</a:t>
            </a:r>
          </a:p>
        </p:txBody>
      </p:sp>
      <p:sp>
        <p:nvSpPr>
          <p:cNvPr id="13" name="Rounded Rectangle 12"/>
          <p:cNvSpPr/>
          <p:nvPr/>
        </p:nvSpPr>
        <p:spPr>
          <a:xfrm>
            <a:off x="36576" y="3611574"/>
            <a:ext cx="5007750" cy="308217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GB" sz="2000" dirty="0"/>
              <a:t>Step 1 – Introduction</a:t>
            </a:r>
          </a:p>
          <a:p>
            <a:pPr algn="ctr"/>
            <a:r>
              <a:rPr lang="en-GB" sz="2000" dirty="0"/>
              <a:t>Make links to the question </a:t>
            </a:r>
          </a:p>
        </p:txBody>
      </p:sp>
      <p:sp>
        <p:nvSpPr>
          <p:cNvPr id="14" name="Rounded Rectangle 13"/>
          <p:cNvSpPr/>
          <p:nvPr/>
        </p:nvSpPr>
        <p:spPr>
          <a:xfrm>
            <a:off x="0" y="3611574"/>
            <a:ext cx="5007750" cy="308217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GB" sz="2000" dirty="0"/>
              <a:t>Step 2 – Issue in the question</a:t>
            </a:r>
          </a:p>
          <a:p>
            <a:pPr algn="ctr"/>
            <a:r>
              <a:rPr lang="en-GB" sz="2000" dirty="0"/>
              <a:t>Discussion of key factor </a:t>
            </a:r>
          </a:p>
          <a:p>
            <a:pPr algn="ctr"/>
            <a:r>
              <a:rPr lang="en-GB" sz="2000" dirty="0"/>
              <a:t>Relevant and factual details</a:t>
            </a:r>
          </a:p>
          <a:p>
            <a:pPr algn="ctr"/>
            <a:endParaRPr lang="en-GB" sz="2000" dirty="0"/>
          </a:p>
        </p:txBody>
      </p:sp>
      <p:sp>
        <p:nvSpPr>
          <p:cNvPr id="15" name="Rounded Rectangle 14"/>
          <p:cNvSpPr/>
          <p:nvPr/>
        </p:nvSpPr>
        <p:spPr>
          <a:xfrm>
            <a:off x="11428" y="3624822"/>
            <a:ext cx="5007750" cy="308217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GB" sz="2000" dirty="0"/>
              <a:t>Step 3 – Counter-Argument </a:t>
            </a:r>
          </a:p>
          <a:p>
            <a:pPr algn="ctr"/>
            <a:r>
              <a:rPr lang="en-GB" sz="2000" dirty="0"/>
              <a:t>Discussion of other factors </a:t>
            </a:r>
          </a:p>
          <a:p>
            <a:pPr algn="ctr"/>
            <a:endParaRPr lang="en-GB" sz="2000" dirty="0"/>
          </a:p>
          <a:p>
            <a:pPr algn="ctr"/>
            <a:r>
              <a:rPr lang="en-GB" sz="2000" dirty="0"/>
              <a:t>Use terms – ‘however’, ‘on the other hand’</a:t>
            </a:r>
          </a:p>
          <a:p>
            <a:pPr algn="ctr"/>
            <a:endParaRPr lang="en-GB" sz="2000" dirty="0"/>
          </a:p>
        </p:txBody>
      </p:sp>
      <p:sp>
        <p:nvSpPr>
          <p:cNvPr id="16" name="Rounded Rectangle 15"/>
          <p:cNvSpPr/>
          <p:nvPr/>
        </p:nvSpPr>
        <p:spPr>
          <a:xfrm>
            <a:off x="36576" y="3611571"/>
            <a:ext cx="5007750" cy="308217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GB" sz="2000" dirty="0"/>
              <a:t>Step 4 – Other factors</a:t>
            </a:r>
          </a:p>
          <a:p>
            <a:pPr algn="ctr"/>
            <a:r>
              <a:rPr lang="en-GB" sz="2000" dirty="0"/>
              <a:t>Relevant and factual details</a:t>
            </a:r>
          </a:p>
          <a:p>
            <a:pPr algn="ctr"/>
            <a:r>
              <a:rPr lang="en-GB" sz="2000" dirty="0"/>
              <a:t> </a:t>
            </a:r>
          </a:p>
          <a:p>
            <a:pPr algn="ctr"/>
            <a:endParaRPr lang="en-GB" sz="2000" dirty="0"/>
          </a:p>
        </p:txBody>
      </p:sp>
      <p:sp>
        <p:nvSpPr>
          <p:cNvPr id="17" name="Rounded Rectangle 16"/>
          <p:cNvSpPr/>
          <p:nvPr/>
        </p:nvSpPr>
        <p:spPr>
          <a:xfrm>
            <a:off x="16015" y="3624822"/>
            <a:ext cx="5007750" cy="308217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GB" sz="2000" dirty="0"/>
              <a:t>Step 5 – Conclusion </a:t>
            </a:r>
          </a:p>
          <a:p>
            <a:pPr algn="ctr"/>
            <a:endParaRPr lang="en-GB" sz="2000" dirty="0"/>
          </a:p>
          <a:p>
            <a:pPr algn="ctr"/>
            <a:r>
              <a:rPr lang="en-GB" sz="2000" dirty="0"/>
              <a:t>Provide a reasoned judgement </a:t>
            </a:r>
          </a:p>
          <a:p>
            <a:pPr algn="ctr"/>
            <a:r>
              <a:rPr lang="en-GB" sz="2000" dirty="0"/>
              <a:t>Was it the key factor? OR were other factors more important? </a:t>
            </a:r>
          </a:p>
          <a:p>
            <a:pPr algn="ctr"/>
            <a:endParaRPr lang="en-GB" sz="2000" dirty="0"/>
          </a:p>
          <a:p>
            <a:pPr algn="ctr"/>
            <a:r>
              <a:rPr lang="en-GB" sz="2000" dirty="0"/>
              <a:t> </a:t>
            </a:r>
          </a:p>
          <a:p>
            <a:pPr algn="ctr"/>
            <a:endParaRPr lang="en-GB" sz="2000" dirty="0"/>
          </a:p>
        </p:txBody>
      </p:sp>
    </p:spTree>
    <p:extLst>
      <p:ext uri="{BB962C8B-B14F-4D97-AF65-F5344CB8AC3E}">
        <p14:creationId xmlns:p14="http://schemas.microsoft.com/office/powerpoint/2010/main" val="2773851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3" presetClass="exit" presetSubtype="32" fill="hold" grpId="0" nodeType="clickEffect">
                                  <p:stCondLst>
                                    <p:cond delay="0"/>
                                  </p:stCondLst>
                                  <p:childTnLst>
                                    <p:anim calcmode="lin" valueType="num">
                                      <p:cBhvr>
                                        <p:cTn id="12" dur="500"/>
                                        <p:tgtEl>
                                          <p:spTgt spid="2"/>
                                        </p:tgtEl>
                                        <p:attrNameLst>
                                          <p:attrName>ppt_w</p:attrName>
                                        </p:attrNameLst>
                                      </p:cBhvr>
                                      <p:tavLst>
                                        <p:tav tm="0">
                                          <p:val>
                                            <p:strVal val="ppt_w"/>
                                          </p:val>
                                        </p:tav>
                                        <p:tav tm="100000">
                                          <p:val>
                                            <p:fltVal val="0"/>
                                          </p:val>
                                        </p:tav>
                                      </p:tavLst>
                                    </p:anim>
                                    <p:anim calcmode="lin" valueType="num">
                                      <p:cBhvr>
                                        <p:cTn id="13" dur="500"/>
                                        <p:tgtEl>
                                          <p:spTgt spid="2"/>
                                        </p:tgtEl>
                                        <p:attrNameLst>
                                          <p:attrName>ppt_h</p:attrName>
                                        </p:attrNameLst>
                                      </p:cBhvr>
                                      <p:tavLst>
                                        <p:tav tm="0">
                                          <p:val>
                                            <p:strVal val="ppt_h"/>
                                          </p:val>
                                        </p:tav>
                                        <p:tav tm="100000">
                                          <p:val>
                                            <p:fltVal val="0"/>
                                          </p:val>
                                        </p:tav>
                                      </p:tavLst>
                                    </p:anim>
                                    <p:set>
                                      <p:cBhvr>
                                        <p:cTn id="14" dur="1" fill="hold">
                                          <p:stCondLst>
                                            <p:cond delay="499"/>
                                          </p:stCondLst>
                                        </p:cTn>
                                        <p:tgtEl>
                                          <p:spTgt spid="2"/>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ppt_x"/>
                                          </p:val>
                                        </p:tav>
                                        <p:tav tm="100000">
                                          <p:val>
                                            <p:strVal val="#ppt_x"/>
                                          </p:val>
                                        </p:tav>
                                      </p:tavLst>
                                    </p:anim>
                                    <p:anim calcmode="lin" valueType="num">
                                      <p:cBhvr additive="base">
                                        <p:cTn id="2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4" presetClass="entr" presetSubtype="10" fill="hold" grpId="1" nodeType="click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randombar(horizontal)">
                                      <p:cBhvr>
                                        <p:cTn id="31" dur="500"/>
                                        <p:tgtEl>
                                          <p:spTgt spid="13"/>
                                        </p:tgtEl>
                                      </p:cBhvr>
                                    </p:animEffect>
                                  </p:childTnLst>
                                </p:cTn>
                              </p:par>
                            </p:childTnLst>
                          </p:cTn>
                        </p:par>
                      </p:childTnLst>
                    </p:cTn>
                  </p:par>
                  <p:par>
                    <p:cTn id="32" fill="hold">
                      <p:stCondLst>
                        <p:cond delay="indefinite"/>
                      </p:stCondLst>
                      <p:childTnLst>
                        <p:par>
                          <p:cTn id="33" fill="hold">
                            <p:stCondLst>
                              <p:cond delay="0"/>
                            </p:stCondLst>
                            <p:childTnLst>
                              <p:par>
                                <p:cTn id="34" presetID="14" presetClass="entr" presetSubtype="10" fill="hold" grpId="0" nodeType="click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randombar(horizontal)">
                                      <p:cBhvr>
                                        <p:cTn id="36" dur="500"/>
                                        <p:tgtEl>
                                          <p:spTgt spid="14"/>
                                        </p:tgtEl>
                                      </p:cBhvr>
                                    </p:animEffect>
                                  </p:childTnLst>
                                </p:cTn>
                              </p:par>
                            </p:childTnLst>
                          </p:cTn>
                        </p:par>
                      </p:childTnLst>
                    </p:cTn>
                  </p:par>
                  <p:par>
                    <p:cTn id="37" fill="hold">
                      <p:stCondLst>
                        <p:cond delay="indefinite"/>
                      </p:stCondLst>
                      <p:childTnLst>
                        <p:par>
                          <p:cTn id="38" fill="hold">
                            <p:stCondLst>
                              <p:cond delay="0"/>
                            </p:stCondLst>
                            <p:childTnLst>
                              <p:par>
                                <p:cTn id="39" presetID="14" presetClass="entr" presetSubtype="10" fill="hold" grpId="0" nodeType="click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randombar(horizontal)">
                                      <p:cBhvr>
                                        <p:cTn id="41" dur="500"/>
                                        <p:tgtEl>
                                          <p:spTgt spid="15"/>
                                        </p:tgtEl>
                                      </p:cBhvr>
                                    </p:animEffect>
                                  </p:childTnLst>
                                </p:cTn>
                              </p:par>
                            </p:childTnLst>
                          </p:cTn>
                        </p:par>
                      </p:childTnLst>
                    </p:cTn>
                  </p:par>
                  <p:par>
                    <p:cTn id="42" fill="hold">
                      <p:stCondLst>
                        <p:cond delay="indefinite"/>
                      </p:stCondLst>
                      <p:childTnLst>
                        <p:par>
                          <p:cTn id="43" fill="hold">
                            <p:stCondLst>
                              <p:cond delay="0"/>
                            </p:stCondLst>
                            <p:childTnLst>
                              <p:par>
                                <p:cTn id="44" presetID="14" presetClass="entr" presetSubtype="10" fill="hold" grpId="0" nodeType="click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randombar(horizontal)">
                                      <p:cBhvr>
                                        <p:cTn id="46" dur="500"/>
                                        <p:tgtEl>
                                          <p:spTgt spid="16"/>
                                        </p:tgtEl>
                                      </p:cBhvr>
                                    </p:animEffect>
                                  </p:childTnLst>
                                </p:cTn>
                              </p:par>
                            </p:childTnLst>
                          </p:cTn>
                        </p:par>
                      </p:childTnLst>
                    </p:cTn>
                  </p:par>
                  <p:par>
                    <p:cTn id="47" fill="hold">
                      <p:stCondLst>
                        <p:cond delay="indefinite"/>
                      </p:stCondLst>
                      <p:childTnLst>
                        <p:par>
                          <p:cTn id="48" fill="hold">
                            <p:stCondLst>
                              <p:cond delay="0"/>
                            </p:stCondLst>
                            <p:childTnLst>
                              <p:par>
                                <p:cTn id="49" presetID="14" presetClass="entr" presetSubtype="10" fill="hold" grpId="0" nodeType="click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randombar(horizontal)">
                                      <p:cBhvr>
                                        <p:cTn id="5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animBg="1"/>
      <p:bldP spid="10" grpId="0"/>
      <p:bldP spid="11" grpId="0" animBg="1"/>
      <p:bldP spid="13" grpId="1" animBg="1"/>
      <p:bldP spid="14" grpId="0" animBg="1"/>
      <p:bldP spid="15" grpId="0" animBg="1"/>
      <p:bldP spid="16" grpId="0" animBg="1"/>
      <p:bldP spid="1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35576"/>
            <a:ext cx="8229600" cy="1143000"/>
          </a:xfrm>
        </p:spPr>
        <p:txBody>
          <a:bodyPr>
            <a:normAutofit fontScale="90000"/>
          </a:bodyPr>
          <a:lstStyle/>
          <a:p>
            <a:pPr algn="l">
              <a:lnSpc>
                <a:spcPct val="107000"/>
              </a:lnSpc>
              <a:spcAft>
                <a:spcPts val="800"/>
              </a:spcAft>
            </a:pPr>
            <a:br>
              <a:rPr lang="en-GB" dirty="0">
                <a:latin typeface="Comic Sans MS" panose="030F0702030302020204" pitchFamily="66" charset="0"/>
              </a:rPr>
            </a:br>
            <a:endParaRPr lang="en-GB" dirty="0">
              <a:latin typeface="Comic Sans MS" panose="030F0702030302020204" pitchFamily="66" charset="0"/>
            </a:endParaRPr>
          </a:p>
        </p:txBody>
      </p:sp>
      <p:pic>
        <p:nvPicPr>
          <p:cNvPr id="5" name="Content Placeholder 4"/>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7884368" y="5753034"/>
            <a:ext cx="1090464" cy="940710"/>
          </a:xfr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35920" y="5971962"/>
            <a:ext cx="2148448" cy="721782"/>
          </a:xfrm>
          <a:prstGeom prst="rect">
            <a:avLst/>
          </a:prstGeom>
        </p:spPr>
      </p:pic>
      <p:sp>
        <p:nvSpPr>
          <p:cNvPr id="7" name="Title 1"/>
          <p:cNvSpPr txBox="1">
            <a:spLocks/>
          </p:cNvSpPr>
          <p:nvPr/>
        </p:nvSpPr>
        <p:spPr>
          <a:xfrm>
            <a:off x="36576" y="-45554"/>
            <a:ext cx="9107424" cy="1737360"/>
          </a:xfrm>
          <a:prstGeom prst="rect">
            <a:avLst/>
          </a:prstGeom>
        </p:spPr>
        <p:txBody>
          <a:bodyPr vert="horz" lIns="91440" tIns="45720" rIns="91440" bIns="45720" rtlCol="0" anchor="ctr">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ct val="107000"/>
              </a:lnSpc>
              <a:spcAft>
                <a:spcPts val="800"/>
              </a:spcAft>
            </a:pPr>
            <a:r>
              <a:rPr lang="en-GB" b="1" dirty="0"/>
              <a:t>Was </a:t>
            </a:r>
            <a:r>
              <a:rPr lang="en-GB" b="1" dirty="0">
                <a:solidFill>
                  <a:srgbClr val="FF0000"/>
                </a:solidFill>
              </a:rPr>
              <a:t>organised crime </a:t>
            </a:r>
            <a:r>
              <a:rPr lang="en-GB" b="1" dirty="0"/>
              <a:t>the </a:t>
            </a:r>
            <a:r>
              <a:rPr lang="en-GB" b="1" dirty="0">
                <a:solidFill>
                  <a:srgbClr val="FF0000"/>
                </a:solidFill>
              </a:rPr>
              <a:t>biggest problem facing</a:t>
            </a:r>
            <a:r>
              <a:rPr lang="en-GB" b="1" dirty="0"/>
              <a:t> American </a:t>
            </a:r>
            <a:r>
              <a:rPr lang="en-GB" b="1" dirty="0">
                <a:solidFill>
                  <a:srgbClr val="FF0000"/>
                </a:solidFill>
              </a:rPr>
              <a:t>society </a:t>
            </a:r>
            <a:r>
              <a:rPr lang="en-GB" b="1" dirty="0"/>
              <a:t>during the </a:t>
            </a:r>
            <a:r>
              <a:rPr lang="en-GB" b="1" dirty="0">
                <a:solidFill>
                  <a:srgbClr val="FFFF00"/>
                </a:solidFill>
              </a:rPr>
              <a:t>1920s</a:t>
            </a:r>
            <a:r>
              <a:rPr lang="en-GB" b="1" dirty="0"/>
              <a:t>?   [16] </a:t>
            </a:r>
            <a:endParaRPr lang="en-GB" dirty="0">
              <a:latin typeface="Comic Sans MS" panose="030F0702030302020204" pitchFamily="66" charset="0"/>
            </a:endParaRPr>
          </a:p>
        </p:txBody>
      </p:sp>
      <p:graphicFrame>
        <p:nvGraphicFramePr>
          <p:cNvPr id="3" name="Table 2"/>
          <p:cNvGraphicFramePr>
            <a:graphicFrameLocks noGrp="1"/>
          </p:cNvGraphicFramePr>
          <p:nvPr>
            <p:extLst>
              <p:ext uri="{D42A27DB-BD31-4B8C-83A1-F6EECF244321}">
                <p14:modId xmlns:p14="http://schemas.microsoft.com/office/powerpoint/2010/main" val="2781228566"/>
              </p:ext>
            </p:extLst>
          </p:nvPr>
        </p:nvGraphicFramePr>
        <p:xfrm>
          <a:off x="1066800" y="2059706"/>
          <a:ext cx="6096000" cy="3596640"/>
        </p:xfrm>
        <a:graphic>
          <a:graphicData uri="http://schemas.openxmlformats.org/drawingml/2006/table">
            <a:tbl>
              <a:tblPr firstRow="1" bandRow="1">
                <a:tableStyleId>{5940675A-B579-460E-94D1-54222C63F5DA}</a:tableStyleId>
              </a:tblPr>
              <a:tblGrid>
                <a:gridCol w="3048000">
                  <a:extLst>
                    <a:ext uri="{9D8B030D-6E8A-4147-A177-3AD203B41FA5}">
                      <a16:colId xmlns:a16="http://schemas.microsoft.com/office/drawing/2014/main" val="20000"/>
                    </a:ext>
                  </a:extLst>
                </a:gridCol>
                <a:gridCol w="3048000">
                  <a:extLst>
                    <a:ext uri="{9D8B030D-6E8A-4147-A177-3AD203B41FA5}">
                      <a16:colId xmlns:a16="http://schemas.microsoft.com/office/drawing/2014/main" val="20001"/>
                    </a:ext>
                  </a:extLst>
                </a:gridCol>
              </a:tblGrid>
              <a:tr h="370840">
                <a:tc>
                  <a:txBody>
                    <a:bodyPr/>
                    <a:lstStyle/>
                    <a:p>
                      <a:r>
                        <a:rPr lang="en-GB" sz="2800" b="1" dirty="0"/>
                        <a:t>Organised crime </a:t>
                      </a:r>
                    </a:p>
                  </a:txBody>
                  <a:tcPr/>
                </a:tc>
                <a:tc>
                  <a:txBody>
                    <a:bodyPr/>
                    <a:lstStyle/>
                    <a:p>
                      <a:r>
                        <a:rPr lang="en-GB" sz="2800" b="1" dirty="0"/>
                        <a:t>Other factors</a:t>
                      </a:r>
                      <a:r>
                        <a:rPr lang="en-GB" sz="2800" b="1" baseline="0" dirty="0"/>
                        <a:t> </a:t>
                      </a:r>
                      <a:endParaRPr lang="en-GB" sz="2800" b="1" dirty="0"/>
                    </a:p>
                  </a:txBody>
                  <a:tcPr/>
                </a:tc>
                <a:extLst>
                  <a:ext uri="{0D108BD9-81ED-4DB2-BD59-A6C34878D82A}">
                    <a16:rowId xmlns:a16="http://schemas.microsoft.com/office/drawing/2014/main" val="10000"/>
                  </a:ext>
                </a:extLst>
              </a:tr>
              <a:tr h="370840">
                <a:tc>
                  <a:txBody>
                    <a:bodyPr/>
                    <a:lstStyle/>
                    <a:p>
                      <a:endParaRPr lang="en-GB" sz="2800" b="1"/>
                    </a:p>
                  </a:txBody>
                  <a:tcPr/>
                </a:tc>
                <a:tc>
                  <a:txBody>
                    <a:bodyPr/>
                    <a:lstStyle/>
                    <a:p>
                      <a:endParaRPr lang="en-GB" sz="2800" b="1" dirty="0"/>
                    </a:p>
                    <a:p>
                      <a:endParaRPr lang="en-GB" sz="2800" b="1" dirty="0"/>
                    </a:p>
                    <a:p>
                      <a:endParaRPr lang="en-GB" sz="2800" b="1" dirty="0"/>
                    </a:p>
                    <a:p>
                      <a:endParaRPr lang="en-GB" sz="2800" b="1" dirty="0"/>
                    </a:p>
                    <a:p>
                      <a:endParaRPr lang="en-GB" sz="2800" b="1" dirty="0"/>
                    </a:p>
                    <a:p>
                      <a:endParaRPr lang="en-GB" sz="2800" b="1" dirty="0"/>
                    </a:p>
                    <a:p>
                      <a:endParaRPr lang="en-GB" sz="2800" b="1" dirty="0"/>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436082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609344"/>
            <a:ext cx="9144000" cy="1578576"/>
          </a:xfrm>
        </p:spPr>
        <p:txBody>
          <a:bodyPr>
            <a:normAutofit fontScale="90000"/>
          </a:bodyPr>
          <a:lstStyle/>
          <a:p>
            <a:r>
              <a:rPr lang="en-GB" dirty="0">
                <a:latin typeface="Comic Sans MS" panose="030F0702030302020204" pitchFamily="66" charset="0"/>
              </a:rPr>
              <a:t>Remember there are sample answers on the WJEC website </a:t>
            </a:r>
            <a:br>
              <a:rPr lang="en-GB" dirty="0">
                <a:latin typeface="Comic Sans MS" panose="030F0702030302020204" pitchFamily="66" charset="0"/>
              </a:rPr>
            </a:br>
            <a:br>
              <a:rPr lang="en-GB" dirty="0">
                <a:latin typeface="Comic Sans MS" panose="030F0702030302020204" pitchFamily="66" charset="0"/>
              </a:rPr>
            </a:br>
            <a:r>
              <a:rPr lang="en-GB" dirty="0">
                <a:latin typeface="Comic Sans MS" panose="030F0702030302020204" pitchFamily="66" charset="0"/>
              </a:rPr>
              <a:t>(coming Feb/March 2018) </a:t>
            </a:r>
            <a:br>
              <a:rPr lang="en-GB" dirty="0">
                <a:latin typeface="Comic Sans MS" panose="030F0702030302020204" pitchFamily="66" charset="0"/>
              </a:rPr>
            </a:br>
            <a:br>
              <a:rPr lang="en-GB" dirty="0">
                <a:latin typeface="Comic Sans MS" panose="030F0702030302020204" pitchFamily="66" charset="0"/>
              </a:rPr>
            </a:br>
            <a:endParaRPr lang="en-GB" sz="2700" dirty="0">
              <a:latin typeface="Comic Sans MS" panose="030F0702030302020204" pitchFamily="66" charset="0"/>
            </a:endParaRPr>
          </a:p>
        </p:txBody>
      </p:sp>
      <p:pic>
        <p:nvPicPr>
          <p:cNvPr id="5" name="Content Placeholder 4"/>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7884368" y="5753034"/>
            <a:ext cx="1090464" cy="940710"/>
          </a:xfr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35920" y="5971962"/>
            <a:ext cx="2148448" cy="721782"/>
          </a:xfrm>
          <a:prstGeom prst="rect">
            <a:avLst/>
          </a:prstGeom>
        </p:spPr>
      </p:pic>
    </p:spTree>
    <p:extLst>
      <p:ext uri="{BB962C8B-B14F-4D97-AF65-F5344CB8AC3E}">
        <p14:creationId xmlns:p14="http://schemas.microsoft.com/office/powerpoint/2010/main" val="1278328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lnSpc>
                <a:spcPct val="107000"/>
              </a:lnSpc>
              <a:spcAft>
                <a:spcPts val="800"/>
              </a:spcAft>
            </a:pPr>
            <a:br>
              <a:rPr lang="en-GB" dirty="0">
                <a:latin typeface="Comic Sans MS" panose="030F0702030302020204" pitchFamily="66" charset="0"/>
              </a:rPr>
            </a:br>
            <a:endParaRPr lang="en-GB" dirty="0">
              <a:latin typeface="Comic Sans MS" panose="030F0702030302020204" pitchFamily="66" charset="0"/>
            </a:endParaRPr>
          </a:p>
        </p:txBody>
      </p:sp>
      <p:pic>
        <p:nvPicPr>
          <p:cNvPr id="5" name="Content Placeholder 4"/>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7884368" y="5754406"/>
            <a:ext cx="1088967" cy="939338"/>
          </a:xfr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35920" y="5971962"/>
            <a:ext cx="2148448" cy="721782"/>
          </a:xfrm>
          <a:prstGeom prst="rect">
            <a:avLst/>
          </a:prstGeom>
        </p:spPr>
      </p:pic>
      <p:sp>
        <p:nvSpPr>
          <p:cNvPr id="3" name="TextBox 2"/>
          <p:cNvSpPr txBox="1"/>
          <p:nvPr/>
        </p:nvSpPr>
        <p:spPr>
          <a:xfrm>
            <a:off x="0" y="154985"/>
            <a:ext cx="9144000" cy="5816977"/>
          </a:xfrm>
          <a:prstGeom prst="rect">
            <a:avLst/>
          </a:prstGeom>
          <a:noFill/>
        </p:spPr>
        <p:txBody>
          <a:bodyPr wrap="square" rtlCol="0">
            <a:spAutoFit/>
          </a:bodyPr>
          <a:lstStyle/>
          <a:p>
            <a:r>
              <a:rPr lang="en-GB" sz="2400" dirty="0">
                <a:latin typeface="Comic Sans MS" panose="030F0702030302020204" pitchFamily="66" charset="0"/>
              </a:rPr>
              <a:t>You can sit this exam at the end of Year 10. </a:t>
            </a:r>
          </a:p>
          <a:p>
            <a:endParaRPr lang="en-GB" sz="2400" dirty="0">
              <a:latin typeface="Comic Sans MS" panose="030F0702030302020204" pitchFamily="66" charset="0"/>
            </a:endParaRPr>
          </a:p>
          <a:p>
            <a:r>
              <a:rPr lang="en-GB" sz="2400" dirty="0">
                <a:latin typeface="Comic Sans MS" panose="030F0702030302020204" pitchFamily="66" charset="0"/>
              </a:rPr>
              <a:t>This exam tests your source skills and knowledge and understanding in the topic.</a:t>
            </a:r>
          </a:p>
          <a:p>
            <a:endParaRPr lang="en-GB" sz="2400" dirty="0">
              <a:latin typeface="Comic Sans MS" panose="030F0702030302020204" pitchFamily="66" charset="0"/>
            </a:endParaRPr>
          </a:p>
          <a:p>
            <a:r>
              <a:rPr lang="en-GB" sz="2400" dirty="0">
                <a:latin typeface="Comic Sans MS" panose="030F0702030302020204" pitchFamily="66" charset="0"/>
              </a:rPr>
              <a:t>There are 5 questions. </a:t>
            </a:r>
          </a:p>
          <a:p>
            <a:r>
              <a:rPr lang="en-GB" sz="2400" dirty="0">
                <a:latin typeface="Comic Sans MS" panose="030F0702030302020204" pitchFamily="66" charset="0"/>
              </a:rPr>
              <a:t>Each question is based from a key question.</a:t>
            </a:r>
          </a:p>
          <a:p>
            <a:endParaRPr lang="en-GB" sz="2400" dirty="0">
              <a:latin typeface="Comic Sans MS" panose="030F0702030302020204" pitchFamily="66" charset="0"/>
            </a:endParaRPr>
          </a:p>
          <a:p>
            <a:pPr>
              <a:lnSpc>
                <a:spcPct val="150000"/>
              </a:lnSpc>
            </a:pPr>
            <a:r>
              <a:rPr lang="en-GB" sz="2400" dirty="0">
                <a:solidFill>
                  <a:srgbClr val="FF0000"/>
                </a:solidFill>
                <a:latin typeface="Comic Sans MS" panose="030F0702030302020204" pitchFamily="66" charset="0"/>
              </a:rPr>
              <a:t>Question 1- </a:t>
            </a:r>
            <a:r>
              <a:rPr lang="en-GB" sz="2400" dirty="0">
                <a:latin typeface="Comic Sans MS" panose="030F0702030302020204" pitchFamily="66" charset="0"/>
              </a:rPr>
              <a:t>Source A and knowledge</a:t>
            </a:r>
          </a:p>
          <a:p>
            <a:pPr>
              <a:lnSpc>
                <a:spcPct val="150000"/>
              </a:lnSpc>
            </a:pPr>
            <a:r>
              <a:rPr lang="en-GB" sz="2400" dirty="0">
                <a:solidFill>
                  <a:srgbClr val="FF0000"/>
                </a:solidFill>
                <a:latin typeface="Comic Sans MS" panose="030F0702030302020204" pitchFamily="66" charset="0"/>
              </a:rPr>
              <a:t>Question 2 </a:t>
            </a:r>
            <a:r>
              <a:rPr lang="en-GB" sz="2400" dirty="0">
                <a:latin typeface="Comic Sans MS" panose="030F0702030302020204" pitchFamily="66" charset="0"/>
              </a:rPr>
              <a:t>– Describe – knowledge based</a:t>
            </a:r>
          </a:p>
          <a:p>
            <a:pPr>
              <a:lnSpc>
                <a:spcPct val="150000"/>
              </a:lnSpc>
            </a:pPr>
            <a:r>
              <a:rPr lang="en-GB" sz="2400" dirty="0">
                <a:solidFill>
                  <a:srgbClr val="FF0000"/>
                </a:solidFill>
                <a:latin typeface="Comic Sans MS" panose="030F0702030302020204" pitchFamily="66" charset="0"/>
              </a:rPr>
              <a:t>Question 3 </a:t>
            </a:r>
            <a:r>
              <a:rPr lang="en-GB" sz="2400" dirty="0">
                <a:latin typeface="Comic Sans MS" panose="030F0702030302020204" pitchFamily="66" charset="0"/>
              </a:rPr>
              <a:t>– What is the purpose…? Source based </a:t>
            </a:r>
          </a:p>
          <a:p>
            <a:pPr>
              <a:lnSpc>
                <a:spcPct val="150000"/>
              </a:lnSpc>
            </a:pPr>
            <a:r>
              <a:rPr lang="en-GB" sz="2400" dirty="0">
                <a:solidFill>
                  <a:srgbClr val="FF0000"/>
                </a:solidFill>
                <a:latin typeface="Comic Sans MS" panose="030F0702030302020204" pitchFamily="66" charset="0"/>
              </a:rPr>
              <a:t>Question 4 </a:t>
            </a:r>
            <a:r>
              <a:rPr lang="en-GB" sz="2400" dirty="0">
                <a:latin typeface="Comic Sans MS" panose="030F0702030302020204" pitchFamily="66" charset="0"/>
              </a:rPr>
              <a:t>– Which source is more useful? Source based</a:t>
            </a:r>
          </a:p>
          <a:p>
            <a:pPr>
              <a:lnSpc>
                <a:spcPct val="150000"/>
              </a:lnSpc>
            </a:pPr>
            <a:r>
              <a:rPr lang="en-GB" sz="2400" dirty="0">
                <a:solidFill>
                  <a:srgbClr val="FF0000"/>
                </a:solidFill>
                <a:latin typeface="Comic Sans MS" panose="030F0702030302020204" pitchFamily="66" charset="0"/>
              </a:rPr>
              <a:t>Question 5 </a:t>
            </a:r>
            <a:r>
              <a:rPr lang="en-GB" sz="2400" dirty="0">
                <a:latin typeface="Comic Sans MS" panose="030F0702030302020204" pitchFamily="66" charset="0"/>
              </a:rPr>
              <a:t>– Extended writing essay style – knowledge based  </a:t>
            </a:r>
          </a:p>
        </p:txBody>
      </p:sp>
    </p:spTree>
    <p:extLst>
      <p:ext uri="{BB962C8B-B14F-4D97-AF65-F5344CB8AC3E}">
        <p14:creationId xmlns:p14="http://schemas.microsoft.com/office/powerpoint/2010/main" val="27095437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35576"/>
            <a:ext cx="8229600" cy="1143000"/>
          </a:xfrm>
        </p:spPr>
        <p:txBody>
          <a:bodyPr>
            <a:normAutofit fontScale="90000"/>
          </a:bodyPr>
          <a:lstStyle/>
          <a:p>
            <a:pPr algn="l">
              <a:lnSpc>
                <a:spcPct val="107000"/>
              </a:lnSpc>
              <a:spcAft>
                <a:spcPts val="800"/>
              </a:spcAft>
            </a:pPr>
            <a:r>
              <a:rPr lang="en-GB" sz="2700" dirty="0">
                <a:solidFill>
                  <a:srgbClr val="C00000"/>
                </a:solidFill>
                <a:latin typeface="Comic Sans MS" panose="030F0702030302020204" pitchFamily="66" charset="0"/>
              </a:rPr>
              <a:t>Exam Question Help-Sheet/PowerPoint</a:t>
            </a:r>
            <a:br>
              <a:rPr lang="en-GB" sz="2700" dirty="0">
                <a:solidFill>
                  <a:srgbClr val="C00000"/>
                </a:solidFill>
                <a:latin typeface="Comic Sans MS" panose="030F0702030302020204" pitchFamily="66" charset="0"/>
              </a:rPr>
            </a:br>
            <a:br>
              <a:rPr lang="en-GB" sz="2700" dirty="0">
                <a:solidFill>
                  <a:srgbClr val="C00000"/>
                </a:solidFill>
                <a:latin typeface="Comic Sans MS" panose="030F0702030302020204" pitchFamily="66" charset="0"/>
              </a:rPr>
            </a:br>
            <a:r>
              <a:rPr lang="en-GB" sz="2700" dirty="0">
                <a:solidFill>
                  <a:srgbClr val="C00000"/>
                </a:solidFill>
                <a:latin typeface="Comic Sans MS" panose="030F0702030302020204" pitchFamily="66" charset="0"/>
              </a:rPr>
              <a:t>Question 1 </a:t>
            </a:r>
            <a:br>
              <a:rPr lang="en-GB" dirty="0">
                <a:latin typeface="Comic Sans MS" panose="030F0702030302020204" pitchFamily="66" charset="0"/>
              </a:rPr>
            </a:br>
            <a:endParaRPr lang="en-GB" dirty="0">
              <a:latin typeface="Comic Sans MS" panose="030F0702030302020204" pitchFamily="66" charset="0"/>
            </a:endParaRPr>
          </a:p>
        </p:txBody>
      </p:sp>
      <p:pic>
        <p:nvPicPr>
          <p:cNvPr id="5" name="Content Placeholder 4"/>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7884368" y="5753034"/>
            <a:ext cx="1090464" cy="940710"/>
          </a:xfr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35920" y="5971962"/>
            <a:ext cx="2148448" cy="721782"/>
          </a:xfrm>
          <a:prstGeom prst="rect">
            <a:avLst/>
          </a:prstGeom>
        </p:spPr>
      </p:pic>
      <p:sp>
        <p:nvSpPr>
          <p:cNvPr id="3" name="Rectangle 2"/>
          <p:cNvSpPr/>
          <p:nvPr/>
        </p:nvSpPr>
        <p:spPr>
          <a:xfrm>
            <a:off x="256032" y="1578576"/>
            <a:ext cx="8718800" cy="1938992"/>
          </a:xfrm>
          <a:prstGeom prst="rect">
            <a:avLst/>
          </a:prstGeom>
        </p:spPr>
        <p:txBody>
          <a:bodyPr wrap="square">
            <a:spAutoFit/>
          </a:bodyPr>
          <a:lstStyle/>
          <a:p>
            <a:r>
              <a:rPr lang="en-GB" sz="2400" dirty="0"/>
              <a:t>Study the source below and then answer the question which follows. </a:t>
            </a:r>
            <a:br>
              <a:rPr lang="en-GB" sz="2400" dirty="0"/>
            </a:br>
            <a:br>
              <a:rPr lang="en-GB" sz="2400" dirty="0"/>
            </a:br>
            <a:r>
              <a:rPr lang="en-GB" sz="2400" b="1" dirty="0"/>
              <a:t>Use Source A and your own knowledge to describe    …                               [6] </a:t>
            </a:r>
            <a:br>
              <a:rPr lang="en-GB" sz="2400" dirty="0"/>
            </a:br>
            <a:endParaRPr lang="en-GB" sz="2400" dirty="0"/>
          </a:p>
        </p:txBody>
      </p:sp>
      <p:sp>
        <p:nvSpPr>
          <p:cNvPr id="4" name="Rounded Rectangle 3"/>
          <p:cNvSpPr/>
          <p:nvPr/>
        </p:nvSpPr>
        <p:spPr>
          <a:xfrm>
            <a:off x="256032" y="3694176"/>
            <a:ext cx="5321808" cy="2999568"/>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GB" sz="2800" dirty="0">
                <a:latin typeface="Comic Sans MS" panose="030F0702030302020204" pitchFamily="66" charset="0"/>
              </a:rPr>
              <a:t>You have to analyse the source and show your knowledge and understanding of the period. </a:t>
            </a:r>
          </a:p>
          <a:p>
            <a:pPr algn="ctr"/>
            <a:r>
              <a:rPr lang="en-GB" sz="2800" dirty="0">
                <a:latin typeface="Comic Sans MS" panose="030F0702030302020204" pitchFamily="66" charset="0"/>
              </a:rPr>
              <a:t>You need to describe the key features  in the context. </a:t>
            </a:r>
          </a:p>
        </p:txBody>
      </p:sp>
    </p:spTree>
    <p:extLst>
      <p:ext uri="{BB962C8B-B14F-4D97-AF65-F5344CB8AC3E}">
        <p14:creationId xmlns:p14="http://schemas.microsoft.com/office/powerpoint/2010/main" val="1460689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35576"/>
            <a:ext cx="8229600" cy="1143000"/>
          </a:xfrm>
        </p:spPr>
        <p:txBody>
          <a:bodyPr>
            <a:normAutofit fontScale="90000"/>
          </a:bodyPr>
          <a:lstStyle/>
          <a:p>
            <a:pPr algn="l">
              <a:lnSpc>
                <a:spcPct val="107000"/>
              </a:lnSpc>
              <a:spcAft>
                <a:spcPts val="800"/>
              </a:spcAft>
            </a:pPr>
            <a:br>
              <a:rPr lang="en-GB" dirty="0">
                <a:latin typeface="Comic Sans MS" panose="030F0702030302020204" pitchFamily="66" charset="0"/>
              </a:rPr>
            </a:br>
            <a:endParaRPr lang="en-GB" dirty="0">
              <a:latin typeface="Comic Sans MS" panose="030F0702030302020204" pitchFamily="66" charset="0"/>
            </a:endParaRPr>
          </a:p>
        </p:txBody>
      </p:sp>
      <p:pic>
        <p:nvPicPr>
          <p:cNvPr id="5" name="Content Placeholder 4"/>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7884368" y="5753034"/>
            <a:ext cx="1090464" cy="940710"/>
          </a:xfr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35920" y="5971962"/>
            <a:ext cx="2148448" cy="721782"/>
          </a:xfrm>
          <a:prstGeom prst="rect">
            <a:avLst/>
          </a:prstGeom>
        </p:spPr>
      </p:pic>
      <p:pic>
        <p:nvPicPr>
          <p:cNvPr id="9" name="Picture 8"/>
          <p:cNvPicPr>
            <a:picLocks noChangeAspect="1"/>
          </p:cNvPicPr>
          <p:nvPr/>
        </p:nvPicPr>
        <p:blipFill rotWithShape="1">
          <a:blip r:embed="rId5" cstate="print">
            <a:extLst>
              <a:ext uri="{28A0092B-C50C-407E-A947-70E740481C1C}">
                <a14:useLocalDpi xmlns:a14="http://schemas.microsoft.com/office/drawing/2010/main" val="0"/>
              </a:ext>
            </a:extLst>
          </a:blip>
          <a:srcRect l="37333" t="6385" r="23734" b="4489"/>
          <a:stretch/>
        </p:blipFill>
        <p:spPr>
          <a:xfrm rot="5400000">
            <a:off x="2779777" y="237743"/>
            <a:ext cx="2670046" cy="3438144"/>
          </a:xfrm>
          <a:prstGeom prst="rect">
            <a:avLst/>
          </a:prstGeom>
        </p:spPr>
      </p:pic>
      <p:sp>
        <p:nvSpPr>
          <p:cNvPr id="10" name="Rectangle 9"/>
          <p:cNvSpPr/>
          <p:nvPr/>
        </p:nvSpPr>
        <p:spPr>
          <a:xfrm>
            <a:off x="2084832" y="3510766"/>
            <a:ext cx="4572000" cy="923330"/>
          </a:xfrm>
          <a:prstGeom prst="rect">
            <a:avLst/>
          </a:prstGeom>
        </p:spPr>
        <p:txBody>
          <a:bodyPr>
            <a:spAutoFit/>
          </a:bodyPr>
          <a:lstStyle/>
          <a:p>
            <a:r>
              <a:rPr lang="en-GB" dirty="0">
                <a:latin typeface="Arial" panose="020B0604020202020204" pitchFamily="34" charset="0"/>
                <a:ea typeface="Calibri" panose="020F0502020204030204" pitchFamily="34" charset="0"/>
              </a:rPr>
              <a:t>Use Source A and your own knowledge to describe immigration into the USA between 1870 and 1910. 	</a:t>
            </a:r>
            <a:endParaRPr lang="en-GB" dirty="0"/>
          </a:p>
        </p:txBody>
      </p:sp>
      <p:sp>
        <p:nvSpPr>
          <p:cNvPr id="11" name="Rounded Rectangle 10"/>
          <p:cNvSpPr/>
          <p:nvPr/>
        </p:nvSpPr>
        <p:spPr>
          <a:xfrm>
            <a:off x="155448" y="652530"/>
            <a:ext cx="2084832" cy="1852092"/>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GB" dirty="0"/>
              <a:t>Describe what you can see in the source. </a:t>
            </a:r>
          </a:p>
        </p:txBody>
      </p:sp>
      <p:sp>
        <p:nvSpPr>
          <p:cNvPr id="12" name="Rounded Rectangle 11"/>
          <p:cNvSpPr/>
          <p:nvPr/>
        </p:nvSpPr>
        <p:spPr>
          <a:xfrm>
            <a:off x="310896" y="4653024"/>
            <a:ext cx="2084832" cy="1852092"/>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GB" dirty="0"/>
              <a:t>Use the information from the caption </a:t>
            </a:r>
          </a:p>
        </p:txBody>
      </p:sp>
      <p:cxnSp>
        <p:nvCxnSpPr>
          <p:cNvPr id="14" name="Straight Arrow Connector 13"/>
          <p:cNvCxnSpPr/>
          <p:nvPr/>
        </p:nvCxnSpPr>
        <p:spPr>
          <a:xfrm flipV="1">
            <a:off x="1197864" y="4276984"/>
            <a:ext cx="886968" cy="69735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6" name="Rounded Rectangle 15"/>
          <p:cNvSpPr/>
          <p:nvPr/>
        </p:nvSpPr>
        <p:spPr>
          <a:xfrm>
            <a:off x="6300216" y="334398"/>
            <a:ext cx="2674616" cy="2792849"/>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GB" dirty="0"/>
              <a:t>Step 1 – Use the source and describe what you can see. </a:t>
            </a:r>
          </a:p>
        </p:txBody>
      </p:sp>
      <p:sp>
        <p:nvSpPr>
          <p:cNvPr id="17" name="Rounded Rectangle 16"/>
          <p:cNvSpPr/>
          <p:nvPr/>
        </p:nvSpPr>
        <p:spPr>
          <a:xfrm>
            <a:off x="6300216" y="354287"/>
            <a:ext cx="2674616" cy="2792849"/>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GB" dirty="0"/>
              <a:t>Step 2 – Use the caption to describe what is happening. </a:t>
            </a:r>
          </a:p>
        </p:txBody>
      </p:sp>
      <p:sp>
        <p:nvSpPr>
          <p:cNvPr id="18" name="Rounded Rectangle 17"/>
          <p:cNvSpPr/>
          <p:nvPr/>
        </p:nvSpPr>
        <p:spPr>
          <a:xfrm>
            <a:off x="6300216" y="362704"/>
            <a:ext cx="2674616" cy="2792849"/>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GB" dirty="0"/>
              <a:t>Step 3  – Use your knowledge about the topic and expand what you have said.</a:t>
            </a:r>
          </a:p>
        </p:txBody>
      </p:sp>
      <p:sp>
        <p:nvSpPr>
          <p:cNvPr id="19" name="Rounded Rectangle 18"/>
          <p:cNvSpPr/>
          <p:nvPr/>
        </p:nvSpPr>
        <p:spPr>
          <a:xfrm>
            <a:off x="6300216" y="342815"/>
            <a:ext cx="2674616" cy="2792849"/>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GB" dirty="0"/>
              <a:t>Step 4  – Use specific historical detail to provide context.</a:t>
            </a:r>
          </a:p>
        </p:txBody>
      </p:sp>
    </p:spTree>
    <p:extLst>
      <p:ext uri="{BB962C8B-B14F-4D97-AF65-F5344CB8AC3E}">
        <p14:creationId xmlns:p14="http://schemas.microsoft.com/office/powerpoint/2010/main" val="2320252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anim calcmode="lin" valueType="num">
                                      <p:cBhvr additive="base">
                                        <p:cTn id="13" dur="500" fill="hold"/>
                                        <p:tgtEl>
                                          <p:spTgt spid="17"/>
                                        </p:tgtEl>
                                        <p:attrNameLst>
                                          <p:attrName>ppt_x</p:attrName>
                                        </p:attrNameLst>
                                      </p:cBhvr>
                                      <p:tavLst>
                                        <p:tav tm="0">
                                          <p:val>
                                            <p:strVal val="#ppt_x"/>
                                          </p:val>
                                        </p:tav>
                                        <p:tav tm="100000">
                                          <p:val>
                                            <p:strVal val="#ppt_x"/>
                                          </p:val>
                                        </p:tav>
                                      </p:tavLst>
                                    </p:anim>
                                    <p:anim calcmode="lin" valueType="num">
                                      <p:cBhvr additive="base">
                                        <p:cTn id="1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additive="base">
                                        <p:cTn id="19" dur="500" fill="hold"/>
                                        <p:tgtEl>
                                          <p:spTgt spid="18"/>
                                        </p:tgtEl>
                                        <p:attrNameLst>
                                          <p:attrName>ppt_x</p:attrName>
                                        </p:attrNameLst>
                                      </p:cBhvr>
                                      <p:tavLst>
                                        <p:tav tm="0">
                                          <p:val>
                                            <p:strVal val="#ppt_x"/>
                                          </p:val>
                                        </p:tav>
                                        <p:tav tm="100000">
                                          <p:val>
                                            <p:strVal val="#ppt_x"/>
                                          </p:val>
                                        </p:tav>
                                      </p:tavLst>
                                    </p:anim>
                                    <p:anim calcmode="lin" valueType="num">
                                      <p:cBhvr additive="base">
                                        <p:cTn id="20"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animBg="1"/>
      <p:bldP spid="1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12232"/>
            <a:ext cx="8229600" cy="1143000"/>
          </a:xfrm>
        </p:spPr>
        <p:txBody>
          <a:bodyPr>
            <a:normAutofit fontScale="90000"/>
          </a:bodyPr>
          <a:lstStyle/>
          <a:p>
            <a:pPr algn="l">
              <a:lnSpc>
                <a:spcPct val="107000"/>
              </a:lnSpc>
              <a:spcAft>
                <a:spcPts val="800"/>
              </a:spcAft>
            </a:pPr>
            <a:r>
              <a:rPr lang="en-GB" sz="2700" dirty="0">
                <a:solidFill>
                  <a:srgbClr val="C00000"/>
                </a:solidFill>
                <a:latin typeface="Comic Sans MS" panose="030F0702030302020204" pitchFamily="66" charset="0"/>
              </a:rPr>
              <a:t>Exam Question Help-Sheet/PowerPoint</a:t>
            </a:r>
            <a:br>
              <a:rPr lang="en-GB" sz="2700" dirty="0">
                <a:solidFill>
                  <a:srgbClr val="C00000"/>
                </a:solidFill>
                <a:latin typeface="Comic Sans MS" panose="030F0702030302020204" pitchFamily="66" charset="0"/>
              </a:rPr>
            </a:br>
            <a:br>
              <a:rPr lang="en-GB" sz="2700" dirty="0">
                <a:solidFill>
                  <a:srgbClr val="C00000"/>
                </a:solidFill>
                <a:latin typeface="Comic Sans MS" panose="030F0702030302020204" pitchFamily="66" charset="0"/>
              </a:rPr>
            </a:br>
            <a:r>
              <a:rPr lang="en-GB" sz="2700" dirty="0">
                <a:solidFill>
                  <a:srgbClr val="C00000"/>
                </a:solidFill>
                <a:latin typeface="Comic Sans MS" panose="030F0702030302020204" pitchFamily="66" charset="0"/>
              </a:rPr>
              <a:t>Question 2 </a:t>
            </a:r>
            <a:br>
              <a:rPr lang="en-GB" sz="2700" dirty="0">
                <a:solidFill>
                  <a:srgbClr val="C00000"/>
                </a:solidFill>
                <a:latin typeface="Comic Sans MS" panose="030F0702030302020204" pitchFamily="66" charset="0"/>
              </a:rPr>
            </a:br>
            <a:br>
              <a:rPr lang="en-GB" sz="2700" dirty="0">
                <a:solidFill>
                  <a:srgbClr val="C00000"/>
                </a:solidFill>
                <a:latin typeface="Comic Sans MS" panose="030F0702030302020204" pitchFamily="66" charset="0"/>
              </a:rPr>
            </a:br>
            <a:r>
              <a:rPr lang="en-GB" sz="2700" dirty="0">
                <a:latin typeface="Comic Sans MS" panose="030F0702030302020204" pitchFamily="66" charset="0"/>
              </a:rPr>
              <a:t>Describe …     [8]</a:t>
            </a:r>
            <a:br>
              <a:rPr lang="en-GB" dirty="0">
                <a:latin typeface="Comic Sans MS" panose="030F0702030302020204" pitchFamily="66" charset="0"/>
              </a:rPr>
            </a:br>
            <a:endParaRPr lang="en-GB" dirty="0">
              <a:latin typeface="Comic Sans MS" panose="030F0702030302020204" pitchFamily="66" charset="0"/>
            </a:endParaRPr>
          </a:p>
        </p:txBody>
      </p:sp>
      <p:pic>
        <p:nvPicPr>
          <p:cNvPr id="5" name="Content Placeholder 4"/>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7884368" y="5753034"/>
            <a:ext cx="1090464" cy="940710"/>
          </a:xfr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35920" y="5971962"/>
            <a:ext cx="2148448" cy="721782"/>
          </a:xfrm>
          <a:prstGeom prst="rect">
            <a:avLst/>
          </a:prstGeom>
        </p:spPr>
      </p:pic>
      <p:sp>
        <p:nvSpPr>
          <p:cNvPr id="7" name="Rounded Rectangle 6"/>
          <p:cNvSpPr/>
          <p:nvPr/>
        </p:nvSpPr>
        <p:spPr>
          <a:xfrm>
            <a:off x="256032" y="3517568"/>
            <a:ext cx="5065776" cy="3176176"/>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GB" sz="2800" dirty="0">
                <a:latin typeface="Comic Sans MS" panose="030F0702030302020204" pitchFamily="66" charset="0"/>
              </a:rPr>
              <a:t>You have to demonstrate your own knowledge and understanding of a key feature. You should include specific details and facts. </a:t>
            </a:r>
          </a:p>
        </p:txBody>
      </p:sp>
    </p:spTree>
    <p:extLst>
      <p:ext uri="{BB962C8B-B14F-4D97-AF65-F5344CB8AC3E}">
        <p14:creationId xmlns:p14="http://schemas.microsoft.com/office/powerpoint/2010/main" val="3397546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4325" y="466927"/>
            <a:ext cx="8515350" cy="1126485"/>
          </a:xfrm>
        </p:spPr>
        <p:txBody>
          <a:bodyPr>
            <a:normAutofit fontScale="90000"/>
          </a:bodyPr>
          <a:lstStyle/>
          <a:p>
            <a:r>
              <a:rPr lang="en-GB" dirty="0"/>
              <a:t>Describe the KKK during the 1920s [8]</a:t>
            </a:r>
          </a:p>
        </p:txBody>
      </p:sp>
      <p:sp>
        <p:nvSpPr>
          <p:cNvPr id="4" name="Rounded Rectangle 3"/>
          <p:cNvSpPr/>
          <p:nvPr/>
        </p:nvSpPr>
        <p:spPr>
          <a:xfrm>
            <a:off x="219076" y="1962150"/>
            <a:ext cx="3162300" cy="11811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GB" dirty="0"/>
              <a:t>1 – Introduce the topic – making sure you are clear.</a:t>
            </a:r>
          </a:p>
        </p:txBody>
      </p:sp>
      <p:sp>
        <p:nvSpPr>
          <p:cNvPr id="5" name="Rounded Rectangle 4"/>
          <p:cNvSpPr/>
          <p:nvPr/>
        </p:nvSpPr>
        <p:spPr>
          <a:xfrm>
            <a:off x="219076" y="3298555"/>
            <a:ext cx="3162300" cy="11811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GB" dirty="0"/>
              <a:t>2 – Provide specific factual detail covering a range of key points. </a:t>
            </a:r>
          </a:p>
        </p:txBody>
      </p:sp>
      <p:sp>
        <p:nvSpPr>
          <p:cNvPr id="6" name="Rounded Rectangle 5"/>
          <p:cNvSpPr/>
          <p:nvPr/>
        </p:nvSpPr>
        <p:spPr>
          <a:xfrm>
            <a:off x="219076" y="4800600"/>
            <a:ext cx="3162300" cy="11811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GB" dirty="0"/>
              <a:t>3 – Aim to provide good historical context to the event you are describing. </a:t>
            </a:r>
          </a:p>
        </p:txBody>
      </p:sp>
      <p:sp>
        <p:nvSpPr>
          <p:cNvPr id="7" name="Rounded Rectangle 6"/>
          <p:cNvSpPr/>
          <p:nvPr/>
        </p:nvSpPr>
        <p:spPr>
          <a:xfrm>
            <a:off x="3876675" y="1962150"/>
            <a:ext cx="4648200" cy="11811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GB" dirty="0"/>
              <a:t>The KKK were an organisation which was founded in ………………..</a:t>
            </a:r>
          </a:p>
          <a:p>
            <a:pPr algn="ctr"/>
            <a:r>
              <a:rPr lang="en-GB" dirty="0"/>
              <a:t>The beliefs they believed in were …….</a:t>
            </a:r>
          </a:p>
        </p:txBody>
      </p:sp>
      <p:sp>
        <p:nvSpPr>
          <p:cNvPr id="8" name="Rounded Rectangle 7"/>
          <p:cNvSpPr/>
          <p:nvPr/>
        </p:nvSpPr>
        <p:spPr>
          <a:xfrm>
            <a:off x="3876675" y="3298555"/>
            <a:ext cx="4648200" cy="11811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GB" dirty="0"/>
              <a:t>The aims were….</a:t>
            </a:r>
          </a:p>
          <a:p>
            <a:pPr algn="ctr"/>
            <a:r>
              <a:rPr lang="en-GB" dirty="0"/>
              <a:t>Membership had increased during the 1920s because…….</a:t>
            </a:r>
          </a:p>
          <a:p>
            <a:pPr algn="ctr"/>
            <a:endParaRPr lang="en-GB" dirty="0"/>
          </a:p>
        </p:txBody>
      </p:sp>
      <p:sp>
        <p:nvSpPr>
          <p:cNvPr id="9" name="Rounded Rectangle 8"/>
          <p:cNvSpPr/>
          <p:nvPr/>
        </p:nvSpPr>
        <p:spPr>
          <a:xfrm>
            <a:off x="3876675" y="4800600"/>
            <a:ext cx="4648200" cy="11811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GB" dirty="0"/>
              <a:t>The KKK was established after the ………..</a:t>
            </a:r>
          </a:p>
          <a:p>
            <a:pPr algn="ctr"/>
            <a:r>
              <a:rPr lang="en-GB" dirty="0"/>
              <a:t>There was a decline after 1925 because…</a:t>
            </a:r>
          </a:p>
        </p:txBody>
      </p:sp>
      <p:pic>
        <p:nvPicPr>
          <p:cNvPr id="10"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7964763" y="5917290"/>
            <a:ext cx="1090464" cy="940710"/>
          </a:xfrm>
        </p:spPr>
      </p:pic>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16315" y="6136218"/>
            <a:ext cx="2148448" cy="721782"/>
          </a:xfrm>
          <a:prstGeom prst="rect">
            <a:avLst/>
          </a:prstGeom>
        </p:spPr>
      </p:pic>
    </p:spTree>
    <p:extLst>
      <p:ext uri="{BB962C8B-B14F-4D97-AF65-F5344CB8AC3E}">
        <p14:creationId xmlns:p14="http://schemas.microsoft.com/office/powerpoint/2010/main" val="1482484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1000"/>
                                        <p:tgtEl>
                                          <p:spTgt spid="8"/>
                                        </p:tgtEl>
                                      </p:cBhvr>
                                    </p:animEffect>
                                    <p:anim calcmode="lin" valueType="num">
                                      <p:cBhvr>
                                        <p:cTn id="27" dur="1000" fill="hold"/>
                                        <p:tgtEl>
                                          <p:spTgt spid="8"/>
                                        </p:tgtEl>
                                        <p:attrNameLst>
                                          <p:attrName>ppt_x</p:attrName>
                                        </p:attrNameLst>
                                      </p:cBhvr>
                                      <p:tavLst>
                                        <p:tav tm="0">
                                          <p:val>
                                            <p:strVal val="#ppt_x"/>
                                          </p:val>
                                        </p:tav>
                                        <p:tav tm="100000">
                                          <p:val>
                                            <p:strVal val="#ppt_x"/>
                                          </p:val>
                                        </p:tav>
                                      </p:tavLst>
                                    </p:anim>
                                    <p:anim calcmode="lin" valueType="num">
                                      <p:cBhvr>
                                        <p:cTn id="28"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barn(inVertical)">
                                      <p:cBhvr>
                                        <p:cTn id="33" dur="500"/>
                                        <p:tgtEl>
                                          <p:spTgt spid="6"/>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barn(inVertical)">
                                      <p:cBhvr>
                                        <p:cTn id="3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35576"/>
            <a:ext cx="8229600" cy="1143000"/>
          </a:xfrm>
        </p:spPr>
        <p:txBody>
          <a:bodyPr>
            <a:normAutofit fontScale="90000"/>
          </a:bodyPr>
          <a:lstStyle/>
          <a:p>
            <a:pPr algn="l">
              <a:lnSpc>
                <a:spcPct val="107000"/>
              </a:lnSpc>
              <a:spcAft>
                <a:spcPts val="800"/>
              </a:spcAft>
            </a:pPr>
            <a:r>
              <a:rPr lang="en-GB" sz="2700" dirty="0">
                <a:solidFill>
                  <a:srgbClr val="C00000"/>
                </a:solidFill>
                <a:latin typeface="Comic Sans MS" panose="030F0702030302020204" pitchFamily="66" charset="0"/>
              </a:rPr>
              <a:t>Exam Question Help-Sheet/PowerPoint</a:t>
            </a:r>
            <a:br>
              <a:rPr lang="en-GB" sz="2700" dirty="0">
                <a:solidFill>
                  <a:srgbClr val="C00000"/>
                </a:solidFill>
                <a:latin typeface="Comic Sans MS" panose="030F0702030302020204" pitchFamily="66" charset="0"/>
              </a:rPr>
            </a:br>
            <a:br>
              <a:rPr lang="en-GB" sz="2700" dirty="0">
                <a:solidFill>
                  <a:srgbClr val="C00000"/>
                </a:solidFill>
                <a:latin typeface="Comic Sans MS" panose="030F0702030302020204" pitchFamily="66" charset="0"/>
              </a:rPr>
            </a:br>
            <a:r>
              <a:rPr lang="en-GB" sz="2700" dirty="0">
                <a:solidFill>
                  <a:srgbClr val="C00000"/>
                </a:solidFill>
                <a:latin typeface="Comic Sans MS" panose="030F0702030302020204" pitchFamily="66" charset="0"/>
              </a:rPr>
              <a:t>Question 3 </a:t>
            </a:r>
            <a:br>
              <a:rPr lang="en-GB" dirty="0">
                <a:latin typeface="Comic Sans MS" panose="030F0702030302020204" pitchFamily="66" charset="0"/>
              </a:rPr>
            </a:br>
            <a:endParaRPr lang="en-GB" dirty="0">
              <a:latin typeface="Comic Sans MS" panose="030F0702030302020204" pitchFamily="66" charset="0"/>
            </a:endParaRPr>
          </a:p>
        </p:txBody>
      </p:sp>
      <p:pic>
        <p:nvPicPr>
          <p:cNvPr id="5" name="Content Placeholder 4"/>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7884368" y="5753034"/>
            <a:ext cx="1090464" cy="940710"/>
          </a:xfr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35920" y="5971962"/>
            <a:ext cx="2148448" cy="721782"/>
          </a:xfrm>
          <a:prstGeom prst="rect">
            <a:avLst/>
          </a:prstGeom>
        </p:spPr>
      </p:pic>
      <p:sp>
        <p:nvSpPr>
          <p:cNvPr id="3" name="Rectangle 2"/>
          <p:cNvSpPr/>
          <p:nvPr/>
        </p:nvSpPr>
        <p:spPr>
          <a:xfrm>
            <a:off x="0" y="1710973"/>
            <a:ext cx="8974832" cy="1304460"/>
          </a:xfrm>
          <a:prstGeom prst="rect">
            <a:avLst/>
          </a:prstGeom>
        </p:spPr>
        <p:txBody>
          <a:bodyPr wrap="square">
            <a:spAutoFit/>
          </a:bodyPr>
          <a:lstStyle/>
          <a:p>
            <a:pPr>
              <a:lnSpc>
                <a:spcPct val="115000"/>
              </a:lnSpc>
              <a:spcAft>
                <a:spcPts val="1000"/>
              </a:spcAft>
            </a:pPr>
            <a:r>
              <a:rPr lang="en-GB" dirty="0">
                <a:latin typeface="Comic Sans MS" panose="030F0702030302020204" pitchFamily="66" charset="0"/>
                <a:ea typeface="Calibri" panose="020F0502020204030204" pitchFamily="34" charset="0"/>
                <a:cs typeface="Times New Roman" panose="02020603050405020304" pitchFamily="18" charset="0"/>
              </a:rPr>
              <a:t>Study the source below and then answer the question which follows.</a:t>
            </a:r>
          </a:p>
          <a:p>
            <a:pPr>
              <a:lnSpc>
                <a:spcPct val="115000"/>
              </a:lnSpc>
              <a:spcAft>
                <a:spcPts val="1000"/>
              </a:spcAft>
            </a:pPr>
            <a:endParaRPr lang="en-GB" dirty="0">
              <a:latin typeface="Comic Sans MS" panose="030F0702030302020204" pitchFamily="66" charset="0"/>
              <a:ea typeface="Calibri" panose="020F0502020204030204" pitchFamily="34" charset="0"/>
              <a:cs typeface="Times New Roman" panose="02020603050405020304" pitchFamily="18" charset="0"/>
            </a:endParaRPr>
          </a:p>
          <a:p>
            <a:pPr>
              <a:lnSpc>
                <a:spcPct val="115000"/>
              </a:lnSpc>
              <a:spcAft>
                <a:spcPts val="1000"/>
              </a:spcAft>
            </a:pPr>
            <a:r>
              <a:rPr lang="en-GB" dirty="0">
                <a:latin typeface="Comic Sans MS" panose="030F0702030302020204" pitchFamily="66" charset="0"/>
              </a:rPr>
              <a:t>What was the purpose of Source B?                                                                    [8] </a:t>
            </a:r>
            <a:r>
              <a:rPr lang="en-GB" dirty="0">
                <a:latin typeface="Comic Sans MS" panose="030F0702030302020204" pitchFamily="66" charset="0"/>
                <a:ea typeface="Calibri" panose="020F0502020204030204" pitchFamily="34" charset="0"/>
                <a:cs typeface="Times New Roman" panose="02020603050405020304" pitchFamily="18" charset="0"/>
              </a:rPr>
              <a:t> </a:t>
            </a:r>
            <a:endParaRPr lang="en-GB" dirty="0">
              <a:effectLst/>
              <a:latin typeface="Comic Sans MS" panose="030F0702030302020204" pitchFamily="66" charset="0"/>
              <a:ea typeface="Calibri" panose="020F0502020204030204" pitchFamily="34" charset="0"/>
              <a:cs typeface="Times New Roman" panose="02020603050405020304" pitchFamily="18" charset="0"/>
            </a:endParaRPr>
          </a:p>
        </p:txBody>
      </p:sp>
      <p:sp>
        <p:nvSpPr>
          <p:cNvPr id="7" name="Rounded Rectangle 6"/>
          <p:cNvSpPr/>
          <p:nvPr/>
        </p:nvSpPr>
        <p:spPr>
          <a:xfrm>
            <a:off x="256032" y="3511296"/>
            <a:ext cx="5303520" cy="3182448"/>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GB" sz="2800" dirty="0">
                <a:latin typeface="Comic Sans MS" panose="030F0702030302020204" pitchFamily="66" charset="0"/>
              </a:rPr>
              <a:t>You must show knowledge and understanding through analysing and evaluating the historical source. </a:t>
            </a:r>
          </a:p>
          <a:p>
            <a:pPr algn="ctr"/>
            <a:r>
              <a:rPr lang="en-GB" sz="2800" dirty="0">
                <a:latin typeface="Comic Sans MS" panose="030F0702030302020204" pitchFamily="66" charset="0"/>
              </a:rPr>
              <a:t>You must </a:t>
            </a:r>
            <a:r>
              <a:rPr lang="en-GB" sz="2800" b="1" dirty="0">
                <a:latin typeface="Comic Sans MS" panose="030F0702030302020204" pitchFamily="66" charset="0"/>
              </a:rPr>
              <a:t>explain its purpose </a:t>
            </a:r>
            <a:r>
              <a:rPr lang="en-GB" sz="2800" dirty="0">
                <a:latin typeface="Comic Sans MS" panose="030F0702030302020204" pitchFamily="66" charset="0"/>
              </a:rPr>
              <a:t>– why it was produced. </a:t>
            </a:r>
          </a:p>
        </p:txBody>
      </p:sp>
    </p:spTree>
    <p:extLst>
      <p:ext uri="{BB962C8B-B14F-4D97-AF65-F5344CB8AC3E}">
        <p14:creationId xmlns:p14="http://schemas.microsoft.com/office/powerpoint/2010/main" val="549472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8640"/>
            <a:ext cx="8686800" cy="652934"/>
          </a:xfrm>
        </p:spPr>
        <p:txBody>
          <a:bodyPr>
            <a:normAutofit fontScale="90000"/>
          </a:bodyPr>
          <a:lstStyle/>
          <a:p>
            <a:r>
              <a:rPr lang="en-GB" dirty="0"/>
              <a:t>What is the purpose of Source B? </a:t>
            </a:r>
          </a:p>
        </p:txBody>
      </p:sp>
      <p:sp>
        <p:nvSpPr>
          <p:cNvPr id="3" name="Content Placeholder 2"/>
          <p:cNvSpPr>
            <a:spLocks noGrp="1"/>
          </p:cNvSpPr>
          <p:nvPr>
            <p:ph idx="1"/>
          </p:nvPr>
        </p:nvSpPr>
        <p:spPr>
          <a:xfrm>
            <a:off x="2821426" y="4308263"/>
            <a:ext cx="3295795" cy="1190515"/>
          </a:xfrm>
        </p:spPr>
        <p:txBody>
          <a:bodyPr>
            <a:normAutofit fontScale="85000" lnSpcReduction="20000"/>
          </a:bodyPr>
          <a:lstStyle/>
          <a:p>
            <a:pPr marL="0" indent="0">
              <a:buNone/>
            </a:pPr>
            <a:r>
              <a:rPr lang="en-GB" dirty="0"/>
              <a:t>An advertisement from 1927 for the film </a:t>
            </a:r>
            <a:r>
              <a:rPr lang="en-GB" i="1" dirty="0"/>
              <a:t>The Jazz Singer. </a:t>
            </a:r>
          </a:p>
        </p:txBody>
      </p:sp>
      <p:sp>
        <p:nvSpPr>
          <p:cNvPr id="7" name="Rounded Rectangle 6"/>
          <p:cNvSpPr/>
          <p:nvPr/>
        </p:nvSpPr>
        <p:spPr>
          <a:xfrm>
            <a:off x="31444" y="1032020"/>
            <a:ext cx="2448272" cy="979054"/>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GB" dirty="0"/>
              <a:t>You need to use the source.</a:t>
            </a:r>
          </a:p>
        </p:txBody>
      </p:sp>
      <p:sp>
        <p:nvSpPr>
          <p:cNvPr id="8" name="Rounded Rectangle 7"/>
          <p:cNvSpPr/>
          <p:nvPr/>
        </p:nvSpPr>
        <p:spPr>
          <a:xfrm>
            <a:off x="6619267" y="1028333"/>
            <a:ext cx="2376264" cy="907046"/>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GB" dirty="0"/>
              <a:t>You need to refer to the time period </a:t>
            </a:r>
          </a:p>
        </p:txBody>
      </p:sp>
      <p:sp>
        <p:nvSpPr>
          <p:cNvPr id="10" name="Rounded Rectangle 9"/>
          <p:cNvSpPr/>
          <p:nvPr/>
        </p:nvSpPr>
        <p:spPr>
          <a:xfrm>
            <a:off x="0" y="2246807"/>
            <a:ext cx="2592288" cy="2656714"/>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GB" dirty="0"/>
              <a:t>You need to use your knowledge and understanding of the historical context – think what is happening at the time? </a:t>
            </a:r>
          </a:p>
        </p:txBody>
      </p:sp>
      <p:sp>
        <p:nvSpPr>
          <p:cNvPr id="11" name="Rounded Rectangle 10"/>
          <p:cNvSpPr/>
          <p:nvPr/>
        </p:nvSpPr>
        <p:spPr>
          <a:xfrm>
            <a:off x="6601754" y="2195659"/>
            <a:ext cx="2448272" cy="979054"/>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GB" dirty="0"/>
              <a:t>Use the words in the source to help you. </a:t>
            </a:r>
          </a:p>
        </p:txBody>
      </p:sp>
      <p:sp>
        <p:nvSpPr>
          <p:cNvPr id="12" name="Rounded Rectangle 11"/>
          <p:cNvSpPr/>
          <p:nvPr/>
        </p:nvSpPr>
        <p:spPr>
          <a:xfrm>
            <a:off x="6336196" y="3515182"/>
            <a:ext cx="2700300" cy="308217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GB" dirty="0"/>
              <a:t>1 – Pick out details from the caption</a:t>
            </a:r>
          </a:p>
          <a:p>
            <a:pPr algn="ctr"/>
            <a:r>
              <a:rPr lang="en-GB" dirty="0"/>
              <a:t>What can you see? What does it say? </a:t>
            </a:r>
          </a:p>
          <a:p>
            <a:pPr algn="ctr"/>
            <a:r>
              <a:rPr lang="en-GB" dirty="0"/>
              <a:t>Make a judgement on its purpose. </a:t>
            </a:r>
          </a:p>
        </p:txBody>
      </p:sp>
      <p:sp>
        <p:nvSpPr>
          <p:cNvPr id="13" name="Rounded Rectangle 12"/>
          <p:cNvSpPr/>
          <p:nvPr/>
        </p:nvSpPr>
        <p:spPr>
          <a:xfrm>
            <a:off x="6349726" y="3575164"/>
            <a:ext cx="2700300" cy="308217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GB" dirty="0"/>
              <a:t>2 – Use your topic knowledge – develop the main message </a:t>
            </a:r>
          </a:p>
          <a:p>
            <a:pPr algn="ctr"/>
            <a:r>
              <a:rPr lang="en-GB" dirty="0"/>
              <a:t>Pick out details and explain .</a:t>
            </a:r>
          </a:p>
        </p:txBody>
      </p:sp>
      <p:sp>
        <p:nvSpPr>
          <p:cNvPr id="14" name="Rounded Rectangle 13"/>
          <p:cNvSpPr/>
          <p:nvPr/>
        </p:nvSpPr>
        <p:spPr>
          <a:xfrm>
            <a:off x="6295231" y="3515182"/>
            <a:ext cx="2700300" cy="308217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GB" dirty="0"/>
              <a:t>3 – Suggest reasons why the source was produced at the time. </a:t>
            </a:r>
          </a:p>
        </p:txBody>
      </p:sp>
      <p:pic>
        <p:nvPicPr>
          <p:cNvPr id="15" name="Content Placeholder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02670" y="6257364"/>
            <a:ext cx="647355" cy="558453"/>
          </a:xfrm>
          <a:prstGeom prst="rect">
            <a:avLst/>
          </a:prstGeom>
        </p:spPr>
      </p:pic>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89446" y="6454587"/>
            <a:ext cx="1075233" cy="361230"/>
          </a:xfrm>
          <a:prstGeom prst="rect">
            <a:avLst/>
          </a:prstGeom>
        </p:spPr>
      </p:pic>
      <p:pic>
        <p:nvPicPr>
          <p:cNvPr id="5" name="Picture 4"/>
          <p:cNvPicPr>
            <a:picLocks noChangeAspect="1"/>
          </p:cNvPicPr>
          <p:nvPr/>
        </p:nvPicPr>
        <p:blipFill rotWithShape="1">
          <a:blip r:embed="rId4" cstate="print">
            <a:extLst>
              <a:ext uri="{28A0092B-C50C-407E-A947-70E740481C1C}">
                <a14:useLocalDpi xmlns:a14="http://schemas.microsoft.com/office/drawing/2010/main" val="0"/>
              </a:ext>
            </a:extLst>
          </a:blip>
          <a:srcRect l="32400" t="20667" r="17800" b="17111"/>
          <a:stretch/>
        </p:blipFill>
        <p:spPr>
          <a:xfrm>
            <a:off x="2799457" y="1427944"/>
            <a:ext cx="3577751" cy="2514483"/>
          </a:xfrm>
          <a:prstGeom prst="rect">
            <a:avLst/>
          </a:prstGeom>
        </p:spPr>
      </p:pic>
    </p:spTree>
    <p:extLst>
      <p:ext uri="{BB962C8B-B14F-4D97-AF65-F5344CB8AC3E}">
        <p14:creationId xmlns:p14="http://schemas.microsoft.com/office/powerpoint/2010/main" val="2038691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1000"/>
                                        <p:tgtEl>
                                          <p:spTgt spid="10"/>
                                        </p:tgtEl>
                                      </p:cBhvr>
                                    </p:animEffect>
                                    <p:anim calcmode="lin" valueType="num">
                                      <p:cBhvr>
                                        <p:cTn id="14" dur="1000" fill="hold"/>
                                        <p:tgtEl>
                                          <p:spTgt spid="10"/>
                                        </p:tgtEl>
                                        <p:attrNameLst>
                                          <p:attrName>ppt_x</p:attrName>
                                        </p:attrNameLst>
                                      </p:cBhvr>
                                      <p:tavLst>
                                        <p:tav tm="0">
                                          <p:val>
                                            <p:strVal val="#ppt_x"/>
                                          </p:val>
                                        </p:tav>
                                        <p:tav tm="100000">
                                          <p:val>
                                            <p:strVal val="#ppt_x"/>
                                          </p:val>
                                        </p:tav>
                                      </p:tavLst>
                                    </p:anim>
                                    <p:anim calcmode="lin" valueType="num">
                                      <p:cBhvr>
                                        <p:cTn id="15"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barn(inVertical)">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additive="base">
                                        <p:cTn id="32" dur="500" fill="hold"/>
                                        <p:tgtEl>
                                          <p:spTgt spid="12"/>
                                        </p:tgtEl>
                                        <p:attrNameLst>
                                          <p:attrName>ppt_x</p:attrName>
                                        </p:attrNameLst>
                                      </p:cBhvr>
                                      <p:tavLst>
                                        <p:tav tm="0">
                                          <p:val>
                                            <p:strVal val="#ppt_x"/>
                                          </p:val>
                                        </p:tav>
                                        <p:tav tm="100000">
                                          <p:val>
                                            <p:strVal val="#ppt_x"/>
                                          </p:val>
                                        </p:tav>
                                      </p:tavLst>
                                    </p:anim>
                                    <p:anim calcmode="lin" valueType="num">
                                      <p:cBhvr additive="base">
                                        <p:cTn id="33"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13"/>
                                        </p:tgtEl>
                                        <p:attrNameLst>
                                          <p:attrName>style.visibility</p:attrName>
                                        </p:attrNameLst>
                                      </p:cBhvr>
                                      <p:to>
                                        <p:strVal val="visible"/>
                                      </p:to>
                                    </p:set>
                                    <p:anim calcmode="lin" valueType="num">
                                      <p:cBhvr additive="base">
                                        <p:cTn id="38" dur="500" fill="hold"/>
                                        <p:tgtEl>
                                          <p:spTgt spid="13"/>
                                        </p:tgtEl>
                                        <p:attrNameLst>
                                          <p:attrName>ppt_x</p:attrName>
                                        </p:attrNameLst>
                                      </p:cBhvr>
                                      <p:tavLst>
                                        <p:tav tm="0">
                                          <p:val>
                                            <p:strVal val="#ppt_x"/>
                                          </p:val>
                                        </p:tav>
                                        <p:tav tm="100000">
                                          <p:val>
                                            <p:strVal val="#ppt_x"/>
                                          </p:val>
                                        </p:tav>
                                      </p:tavLst>
                                    </p:anim>
                                    <p:anim calcmode="lin" valueType="num">
                                      <p:cBhvr additive="base">
                                        <p:cTn id="39"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grpId="0" nodeType="click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additive="base">
                                        <p:cTn id="44" dur="500" fill="hold"/>
                                        <p:tgtEl>
                                          <p:spTgt spid="14"/>
                                        </p:tgtEl>
                                        <p:attrNameLst>
                                          <p:attrName>ppt_x</p:attrName>
                                        </p:attrNameLst>
                                      </p:cBhvr>
                                      <p:tavLst>
                                        <p:tav tm="0">
                                          <p:val>
                                            <p:strVal val="#ppt_x"/>
                                          </p:val>
                                        </p:tav>
                                        <p:tav tm="100000">
                                          <p:val>
                                            <p:strVal val="#ppt_x"/>
                                          </p:val>
                                        </p:tav>
                                      </p:tavLst>
                                    </p:anim>
                                    <p:anim calcmode="lin" valueType="num">
                                      <p:cBhvr additive="base">
                                        <p:cTn id="45"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0" grpId="0" animBg="1"/>
      <p:bldP spid="11" grpId="0" animBg="1"/>
      <p:bldP spid="12" grpId="0" animBg="1"/>
      <p:bldP spid="13" grpId="0" animBg="1"/>
      <p:bldP spid="1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0000" y="1551144"/>
            <a:ext cx="8774832" cy="1143000"/>
          </a:xfrm>
        </p:spPr>
        <p:txBody>
          <a:bodyPr>
            <a:normAutofit fontScale="90000"/>
          </a:bodyPr>
          <a:lstStyle/>
          <a:p>
            <a:pPr algn="l"/>
            <a:r>
              <a:rPr lang="en-GB" sz="2700" dirty="0">
                <a:solidFill>
                  <a:srgbClr val="C00000"/>
                </a:solidFill>
                <a:latin typeface="Comic Sans MS" panose="030F0702030302020204" pitchFamily="66" charset="0"/>
              </a:rPr>
              <a:t>Exam Question Help-Sheet/PowerPoint</a:t>
            </a:r>
            <a:br>
              <a:rPr lang="en-GB" sz="2700" dirty="0">
                <a:solidFill>
                  <a:srgbClr val="C00000"/>
                </a:solidFill>
                <a:latin typeface="Comic Sans MS" panose="030F0702030302020204" pitchFamily="66" charset="0"/>
              </a:rPr>
            </a:br>
            <a:br>
              <a:rPr lang="en-GB" sz="2700" dirty="0">
                <a:solidFill>
                  <a:srgbClr val="C00000"/>
                </a:solidFill>
                <a:latin typeface="Comic Sans MS" panose="030F0702030302020204" pitchFamily="66" charset="0"/>
              </a:rPr>
            </a:br>
            <a:r>
              <a:rPr lang="en-GB" sz="2700" dirty="0">
                <a:solidFill>
                  <a:srgbClr val="C00000"/>
                </a:solidFill>
                <a:latin typeface="Comic Sans MS" panose="030F0702030302020204" pitchFamily="66" charset="0"/>
              </a:rPr>
              <a:t>Question 4 </a:t>
            </a:r>
            <a:br>
              <a:rPr lang="en-GB" dirty="0">
                <a:latin typeface="Comic Sans MS" panose="030F0702030302020204" pitchFamily="66" charset="0"/>
              </a:rPr>
            </a:br>
            <a:br>
              <a:rPr lang="en-GB" sz="2700" dirty="0">
                <a:latin typeface="Comic Sans MS" panose="030F0702030302020204" pitchFamily="66" charset="0"/>
              </a:rPr>
            </a:br>
            <a:r>
              <a:rPr lang="en-GB" sz="2400" dirty="0">
                <a:latin typeface="Comic Sans MS" panose="030F0702030302020204" pitchFamily="66" charset="0"/>
              </a:rPr>
              <a:t>Study the sources below and then answer the question that follows.</a:t>
            </a:r>
            <a:br>
              <a:rPr lang="en-GB" sz="2400" dirty="0">
                <a:latin typeface="Comic Sans MS" panose="030F0702030302020204" pitchFamily="66" charset="0"/>
              </a:rPr>
            </a:br>
            <a:br>
              <a:rPr lang="en-GB" sz="2400" dirty="0">
                <a:latin typeface="Comic Sans MS" panose="030F0702030302020204" pitchFamily="66" charset="0"/>
              </a:rPr>
            </a:br>
            <a:r>
              <a:rPr lang="en-GB" sz="2400" dirty="0">
                <a:latin typeface="Comic Sans MS" panose="030F0702030302020204" pitchFamily="66" charset="0"/>
              </a:rPr>
              <a:t>Which of the sources is more useful to an historian studying the issue…?                                                                                                                        [</a:t>
            </a:r>
            <a:r>
              <a:rPr lang="en-GB" sz="2400" dirty="0"/>
              <a:t>12]</a:t>
            </a:r>
            <a:br>
              <a:rPr lang="en-GB" sz="2400" dirty="0"/>
            </a:br>
            <a:endParaRPr lang="en-GB" sz="2700" dirty="0">
              <a:latin typeface="Comic Sans MS" panose="030F0702030302020204" pitchFamily="66" charset="0"/>
            </a:endParaRPr>
          </a:p>
        </p:txBody>
      </p:sp>
      <p:pic>
        <p:nvPicPr>
          <p:cNvPr id="5" name="Content Placeholder 4"/>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7884368" y="5753034"/>
            <a:ext cx="1090464" cy="940710"/>
          </a:xfr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35920" y="5971962"/>
            <a:ext cx="2148448" cy="721782"/>
          </a:xfrm>
          <a:prstGeom prst="rect">
            <a:avLst/>
          </a:prstGeom>
        </p:spPr>
      </p:pic>
      <p:sp>
        <p:nvSpPr>
          <p:cNvPr id="7" name="Rounded Rectangle 6"/>
          <p:cNvSpPr/>
          <p:nvPr/>
        </p:nvSpPr>
        <p:spPr>
          <a:xfrm>
            <a:off x="200000" y="3877056"/>
            <a:ext cx="5359552" cy="2816688"/>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GB" sz="2400" dirty="0">
                <a:latin typeface="Comic Sans MS" panose="030F0702030302020204" pitchFamily="66" charset="0"/>
              </a:rPr>
              <a:t>You must show your knowledge and understanding to provide a judgement about the </a:t>
            </a:r>
            <a:r>
              <a:rPr lang="en-GB" sz="2400" b="1" dirty="0">
                <a:latin typeface="Comic Sans MS" panose="030F0702030302020204" pitchFamily="66" charset="0"/>
              </a:rPr>
              <a:t>usefulness to an historian</a:t>
            </a:r>
            <a:r>
              <a:rPr lang="en-GB" sz="2400" dirty="0">
                <a:latin typeface="Comic Sans MS" panose="030F0702030302020204" pitchFamily="66" charset="0"/>
              </a:rPr>
              <a:t>. You must analyse and evaluate the content of the source before </a:t>
            </a:r>
            <a:r>
              <a:rPr lang="en-GB" sz="2400" b="1" dirty="0">
                <a:latin typeface="Comic Sans MS" panose="030F0702030302020204" pitchFamily="66" charset="0"/>
              </a:rPr>
              <a:t>you reach a judgement</a:t>
            </a:r>
            <a:r>
              <a:rPr lang="en-GB" sz="2400" dirty="0">
                <a:latin typeface="Comic Sans MS" panose="030F0702030302020204" pitchFamily="66" charset="0"/>
              </a:rPr>
              <a:t>. </a:t>
            </a:r>
          </a:p>
        </p:txBody>
      </p:sp>
    </p:spTree>
    <p:extLst>
      <p:ext uri="{BB962C8B-B14F-4D97-AF65-F5344CB8AC3E}">
        <p14:creationId xmlns:p14="http://schemas.microsoft.com/office/powerpoint/2010/main" val="1850990948"/>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233</TotalTime>
  <Words>1125</Words>
  <Application>Microsoft Office PowerPoint</Application>
  <PresentationFormat>On-screen Show (4:3)</PresentationFormat>
  <Paragraphs>142</Paragraphs>
  <Slides>16</Slides>
  <Notes>14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Calibri</vt:lpstr>
      <vt:lpstr>Comic Sans MS</vt:lpstr>
      <vt:lpstr>Times New Roman</vt:lpstr>
      <vt:lpstr>1_Office Theme</vt:lpstr>
      <vt:lpstr> Unit 2  Exam Question Help-Sheet/PowerPoint   </vt:lpstr>
      <vt:lpstr> </vt:lpstr>
      <vt:lpstr>Exam Question Help-Sheet/PowerPoint  Question 1  </vt:lpstr>
      <vt:lpstr> </vt:lpstr>
      <vt:lpstr>Exam Question Help-Sheet/PowerPoint  Question 2   Describe …     [8] </vt:lpstr>
      <vt:lpstr>Describe the KKK during the 1920s [8]</vt:lpstr>
      <vt:lpstr>Exam Question Help-Sheet/PowerPoint  Question 3  </vt:lpstr>
      <vt:lpstr>What is the purpose of Source B? </vt:lpstr>
      <vt:lpstr>Exam Question Help-Sheet/PowerPoint  Question 4   Study the sources below and then answer the question that follows.  Which of the sources is more useful to an historian studying the issue…?                                                                                                                        [12] </vt:lpstr>
      <vt:lpstr> </vt:lpstr>
      <vt:lpstr> </vt:lpstr>
      <vt:lpstr> </vt:lpstr>
      <vt:lpstr>Exam Question Help-Sheet/PowerPoint  Question 5   Was …. ? [16]  Use your own knowledge and understanding of the issue to support your answer. Marks for spelling, punctuation and the accurate use of grammar and specialist language are allocated to this question.                                                                                                                      [3]  </vt:lpstr>
      <vt:lpstr>Was organised crime the biggest problem facing American society during the 1920s?   [16] </vt:lpstr>
      <vt:lpstr> </vt:lpstr>
      <vt:lpstr>Remember there are sample answers on the WJEC website   (coming Feb/March 2018)   </vt:lpstr>
    </vt:vector>
  </TitlesOfParts>
  <Company>RM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 2  Exam Question Help-Sheet/Powerpoint</dc:title>
  <dc:creator>Haslehurst S</dc:creator>
  <cp:lastModifiedBy>Stacey Haslehurst</cp:lastModifiedBy>
  <cp:revision>44</cp:revision>
  <dcterms:created xsi:type="dcterms:W3CDTF">2017-06-16T09:02:48Z</dcterms:created>
  <dcterms:modified xsi:type="dcterms:W3CDTF">2018-02-08T12:45:48Z</dcterms:modified>
</cp:coreProperties>
</file>