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76" r:id="rId5"/>
    <p:sldId id="277" r:id="rId6"/>
    <p:sldId id="279" r:id="rId7"/>
    <p:sldId id="278" r:id="rId8"/>
    <p:sldId id="280" r:id="rId9"/>
    <p:sldId id="281" r:id="rId10"/>
    <p:sldId id="275" r:id="rId11"/>
    <p:sldId id="256" r:id="rId12"/>
    <p:sldId id="261" r:id="rId13"/>
    <p:sldId id="257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3" r:id="rId24"/>
    <p:sldId id="274" r:id="rId25"/>
    <p:sldId id="258" r:id="rId26"/>
    <p:sldId id="259" r:id="rId27"/>
    <p:sldId id="260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9206-E386-498E-8EA2-EF5040EA4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C3F80-C301-451F-A772-B173A1840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BEF1-1A6B-4027-BCB4-6250BFAB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5F61B-2C90-4E9E-929C-206C6CEC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6C0A-E1F7-459F-8950-779B80A0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17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28DA-C039-480F-80E8-48E5B37E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A5264-DDEC-4D68-AD19-9CCDF8789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5FAF1-8FF9-49FF-B8A8-E77D3373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2547-B952-453A-8AF5-B2FCC1E3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0ED40-BDD6-49C0-A47B-6F5761B6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0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A142B-0826-452C-A12F-A1F5B4926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ED13C-6F30-4FD4-A021-19D4010D1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9AAD-FC14-4658-A9BB-EB076130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B6DD-2D59-4605-AF2E-9EAB18BD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6BA1-D835-4E14-8357-84128BF6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8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F649-E374-4477-AE3B-C2969296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E7B9-1FDF-4391-A3A2-AA396DE6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1554-F5D3-4837-BFED-F184065D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8FD81-D8FD-4D87-9C0E-138C076F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2E7A-5A09-4BBA-9826-3BE389FF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B6AC-5089-4676-9731-328D7975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F45FE-46D1-4999-BD59-B49E20E3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74A31-CDCF-4246-8FD3-F27F1123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9656F-D596-4A6A-93B6-42083A70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2FCB5-C2A5-4CCD-A07B-ABFE4837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8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1D41-D07E-4543-928F-00E672DC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B720-08BC-4332-8608-D3529A4A7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C4FF6-7E31-43CF-B336-FF0401007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BE082-2FA0-48CA-9341-D273402C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6555E-1B67-490B-B2BA-B303994F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030A5-0904-43A7-9248-DF51A329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6D19-612F-4715-97CE-4A453F96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4E51-C469-4040-8A41-DB74A55E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CC56-F0CF-43F6-B419-9789FF9FE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5D954-6101-4116-A2EB-EB9535C53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40FA6-1A94-47CC-9133-F156C7D23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EBA9D-EC71-4AFD-8C7E-0A52377F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919BA-88EB-4EEC-A3AE-EA49255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38297-9E8B-4BF3-8AF5-7987B486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1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634A-6521-451E-AE20-EDC0D4C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898DB-75A1-47FD-85E3-555910CA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88AE3-8912-4E79-90EA-141AE882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312EE-0FFD-463C-9293-EBDE657A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0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1A0ED-37DF-4CF5-9C57-689C7A9E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9068E-22C5-49D9-A1B6-CDDF6866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111D-F6F8-4C27-942A-6EBD40F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6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0BE0-6501-4B0E-AB15-B0B96ADC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D427-DC2F-4244-A8F7-7FBA1CDB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42FD5-FF8C-47DD-90FB-8F7E8C12B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C27F9-DD73-421C-857D-DC730AEB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7DBA-2B88-4CA0-9D20-02F199EB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99686-939F-47EB-9E06-6A745234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9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D96-4C15-4CA1-9EBA-02AF1660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0EB7F-6989-4F68-A26D-B75CCF08F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D0315-769D-4486-900D-0E0C1F4A5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7CE01-D9EC-4845-B760-99C44EB7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241B0-1F85-4CF2-A8CB-2C3506FF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A6A03-ECE5-49C6-B73E-9B2B2BD4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5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2DF88-314F-4D6F-BD22-C239F895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DD52F-2B74-4D1C-9A8C-28F2012F1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73011-2F36-4814-ACC0-B50C754EB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A61A-91CA-4A84-8C5A-B1716DF45A4F}" type="datetimeFigureOut">
              <a:rPr lang="en-GB" smtClean="0"/>
              <a:t>21/01/2018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35F4-A550-4F8F-9417-E65A2EBC9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0F8C6-481D-4FB4-A450-E1FAC5AB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DC60-9B8C-43E8-8CF4-46299670C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9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3E46C-5659-4A78-BCF2-600D5B1C6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&amp; Introductions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7CA8B5-D0D2-42A0-9808-B01EF6703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8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81A2-B50B-4153-84FE-5CD5DC686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Sharing Good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71C87-044B-4836-B912-965DD26E9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5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DB2CD-CA2A-4737-926C-4888A0C8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WAGOLL </a:t>
            </a:r>
            <a:br>
              <a:rPr lang="en-GB" dirty="0"/>
            </a:br>
            <a:r>
              <a:rPr lang="en-GB" dirty="0"/>
              <a:t>(What a Good One Looks Like)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D0156-67F1-446A-BF49-30178FB03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3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E58392-8041-4C2E-8950-27F8F8A1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WAGOLL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3C8720-4797-4A7C-85ED-3182EDEB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6616" cy="4351338"/>
          </a:xfrm>
        </p:spPr>
        <p:txBody>
          <a:bodyPr/>
          <a:lstStyle/>
          <a:p>
            <a:r>
              <a:rPr lang="en-GB" dirty="0"/>
              <a:t>Provide students with a model answer</a:t>
            </a:r>
          </a:p>
          <a:p>
            <a:r>
              <a:rPr lang="en-GB" dirty="0"/>
              <a:t>Use to help students understand assessment objectives</a:t>
            </a:r>
          </a:p>
          <a:p>
            <a:r>
              <a:rPr lang="en-GB" dirty="0"/>
              <a:t>Use actual responses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C6982-06E1-4D2A-8A6E-652ADED8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34" y="1945432"/>
            <a:ext cx="49030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5BAFC2-71EC-41F5-8F88-BDF606BB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Literacy Skills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54A92-8AC1-4A84-9139-072A0C98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6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students to write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Change what they write on and with</a:t>
            </a:r>
          </a:p>
          <a:p>
            <a:r>
              <a:rPr lang="en-GB" dirty="0"/>
              <a:t>Give regular opportunities to write</a:t>
            </a:r>
          </a:p>
          <a:p>
            <a:r>
              <a:rPr lang="en-GB" dirty="0"/>
              <a:t>Allow free writing on a set topic for a set amount of time</a:t>
            </a:r>
          </a:p>
          <a:p>
            <a:r>
              <a:rPr lang="en-GB" dirty="0"/>
              <a:t>Written responses to questions in class</a:t>
            </a:r>
          </a:p>
          <a:p>
            <a:r>
              <a:rPr lang="en-GB" dirty="0"/>
              <a:t>Get students to write, teach skills, revise/ revisit</a:t>
            </a:r>
          </a:p>
        </p:txBody>
      </p:sp>
      <p:pic>
        <p:nvPicPr>
          <p:cNvPr id="3074" name="Picture 2" descr="C:\Users\ajs.YSGOLEIRIAS.000\Local Settings\Temporary Internet Files\Content.IE5\7IC21KB4\MC90044173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229200"/>
            <a:ext cx="1500578" cy="15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9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/>
              <a:t>“To stop burglars you could buy a dog”  Discuss…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55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82"/>
            <a:ext cx="9144000" cy="6854618"/>
          </a:xfrm>
        </p:spPr>
      </p:pic>
      <p:sp>
        <p:nvSpPr>
          <p:cNvPr id="5" name="TextBox 4"/>
          <p:cNvSpPr txBox="1"/>
          <p:nvPr/>
        </p:nvSpPr>
        <p:spPr>
          <a:xfrm>
            <a:off x="1682728" y="366708"/>
            <a:ext cx="2850538" cy="1328023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Take 3/4 doilies……</a:t>
            </a:r>
          </a:p>
        </p:txBody>
      </p:sp>
    </p:spTree>
    <p:extLst>
      <p:ext uri="{BB962C8B-B14F-4D97-AF65-F5344CB8AC3E}">
        <p14:creationId xmlns:p14="http://schemas.microsoft.com/office/powerpoint/2010/main" val="423543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paragraphs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 </a:t>
            </a:r>
            <a:r>
              <a:rPr lang="en-GB" dirty="0"/>
              <a:t>– make a POINT</a:t>
            </a:r>
          </a:p>
          <a:p>
            <a:r>
              <a:rPr lang="en-GB" b="1" dirty="0"/>
              <a:t>E </a:t>
            </a:r>
            <a:r>
              <a:rPr lang="en-GB" dirty="0"/>
              <a:t>– use EXAMPLES and EVIDENCE</a:t>
            </a:r>
          </a:p>
          <a:p>
            <a:r>
              <a:rPr lang="en-GB" b="1" dirty="0"/>
              <a:t>E </a:t>
            </a:r>
            <a:r>
              <a:rPr lang="en-GB" dirty="0"/>
              <a:t>– EVALUATE</a:t>
            </a:r>
          </a:p>
          <a:p>
            <a:r>
              <a:rPr lang="en-GB" b="1" dirty="0"/>
              <a:t>L </a:t>
            </a:r>
            <a:r>
              <a:rPr lang="en-GB" dirty="0"/>
              <a:t>– LINK BACK to the QUESTION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08225" y="618186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	#</a:t>
            </a:r>
            <a:r>
              <a:rPr lang="en-GB" sz="3200" dirty="0" err="1"/>
              <a:t>poundlandpedagogy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6119917"/>
            <a:ext cx="1259632" cy="708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55" y="3839512"/>
            <a:ext cx="314745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5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 Chain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Discuss the idea of connectives</a:t>
            </a:r>
          </a:p>
          <a:p>
            <a:r>
              <a:rPr lang="en-GB" dirty="0"/>
              <a:t>Get students to write their answer on strips of paper with the connectives on different coloured pieces</a:t>
            </a:r>
          </a:p>
          <a:p>
            <a:r>
              <a:rPr lang="en-GB" dirty="0"/>
              <a:t>Examples of connectives you could introduce</a:t>
            </a:r>
          </a:p>
          <a:p>
            <a:pPr lvl="1"/>
            <a:r>
              <a:rPr lang="en-GB" dirty="0"/>
              <a:t>Therefore…</a:t>
            </a:r>
          </a:p>
          <a:p>
            <a:pPr lvl="1"/>
            <a:r>
              <a:rPr lang="en-GB" dirty="0"/>
              <a:t>Leading to…</a:t>
            </a:r>
          </a:p>
          <a:p>
            <a:pPr lvl="1"/>
            <a:r>
              <a:rPr lang="en-GB" dirty="0"/>
              <a:t>Because…</a:t>
            </a:r>
          </a:p>
          <a:p>
            <a:pPr lvl="1"/>
            <a:r>
              <a:rPr lang="en-GB" dirty="0"/>
              <a:t>However…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01" y="95039"/>
            <a:ext cx="2609653" cy="18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0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60" y="-1323528"/>
            <a:ext cx="9504040" cy="9504040"/>
          </a:xfrm>
        </p:spPr>
      </p:pic>
      <p:sp>
        <p:nvSpPr>
          <p:cNvPr id="6" name="TextBox 5"/>
          <p:cNvSpPr txBox="1"/>
          <p:nvPr/>
        </p:nvSpPr>
        <p:spPr>
          <a:xfrm>
            <a:off x="6209743" y="548680"/>
            <a:ext cx="4359555" cy="214526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Put students into teams – Green Peppers  and Red Tomatoes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Give students a ‘bag’ with ingredients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1505" y="4581128"/>
            <a:ext cx="4248472" cy="214526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Ingredients are words to include in the answer including connectives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Have a certain amount of time to construct answer</a:t>
            </a:r>
          </a:p>
        </p:txBody>
      </p:sp>
    </p:spTree>
    <p:extLst>
      <p:ext uri="{BB962C8B-B14F-4D97-AF65-F5344CB8AC3E}">
        <p14:creationId xmlns:p14="http://schemas.microsoft.com/office/powerpoint/2010/main" val="418327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6483-35A6-4CF0-839A-78872430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the Lead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49196-B71B-41CD-9AC5-4A63BA831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Analyse the new GCSE Business specification</a:t>
            </a:r>
          </a:p>
          <a:p>
            <a:r>
              <a:rPr lang="en-GB" dirty="0"/>
              <a:t>Review assessment material</a:t>
            </a:r>
          </a:p>
          <a:p>
            <a:r>
              <a:rPr lang="en-GB" dirty="0"/>
              <a:t>Set and organise meetings</a:t>
            </a:r>
          </a:p>
          <a:p>
            <a:r>
              <a:rPr lang="en-GB" dirty="0"/>
              <a:t>Identify and respond to support required by schools</a:t>
            </a:r>
          </a:p>
        </p:txBody>
      </p:sp>
    </p:spTree>
    <p:extLst>
      <p:ext uri="{BB962C8B-B14F-4D97-AF65-F5344CB8AC3E}">
        <p14:creationId xmlns:p14="http://schemas.microsoft.com/office/powerpoint/2010/main" val="285859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Ask students to construct their answer using </a:t>
            </a:r>
          </a:p>
          <a:p>
            <a:pPr lvl="1"/>
            <a:r>
              <a:rPr lang="en-GB" dirty="0"/>
              <a:t>Because….</a:t>
            </a:r>
          </a:p>
          <a:p>
            <a:pPr lvl="1"/>
            <a:r>
              <a:rPr lang="en-GB" dirty="0"/>
              <a:t>Leading to …</a:t>
            </a:r>
          </a:p>
          <a:p>
            <a:pPr lvl="1"/>
            <a:r>
              <a:rPr lang="en-GB" dirty="0"/>
              <a:t>Therefore….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250378"/>
            <a:ext cx="4573042" cy="3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Ask students to debate a topic</a:t>
            </a:r>
          </a:p>
          <a:p>
            <a:r>
              <a:rPr lang="en-GB" dirty="0"/>
              <a:t>This will allow them to develop their oral and aural skills</a:t>
            </a:r>
          </a:p>
          <a:p>
            <a:r>
              <a:rPr lang="en-GB" dirty="0"/>
              <a:t>Also allow them to verbally construct and argument</a:t>
            </a:r>
          </a:p>
          <a:p>
            <a:r>
              <a:rPr lang="en-GB" dirty="0"/>
              <a:t>You can then work on getting it on paper</a:t>
            </a:r>
          </a:p>
        </p:txBody>
      </p:sp>
      <p:pic>
        <p:nvPicPr>
          <p:cNvPr id="2050" name="Picture 2" descr="C:\Users\ajs.YSGOLEIRIAS.000\Local Settings\Temporary Internet Files\Content.IE5\ESBJ2486\MC900301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32656"/>
            <a:ext cx="213632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0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410944" cy="4525963"/>
          </a:xfrm>
        </p:spPr>
        <p:txBody>
          <a:bodyPr/>
          <a:lstStyle/>
          <a:p>
            <a:r>
              <a:rPr lang="en-GB" dirty="0"/>
              <a:t>Get students to construct their answer together</a:t>
            </a:r>
          </a:p>
          <a:p>
            <a:r>
              <a:rPr lang="en-GB" dirty="0"/>
              <a:t>One student makes a </a:t>
            </a:r>
            <a:r>
              <a:rPr lang="en-GB" b="1" dirty="0"/>
              <a:t>POINT</a:t>
            </a:r>
          </a:p>
          <a:p>
            <a:r>
              <a:rPr lang="en-GB" dirty="0"/>
              <a:t>Pass it on  they must read what is written and </a:t>
            </a:r>
            <a:r>
              <a:rPr lang="en-GB" b="1" dirty="0"/>
              <a:t>EXPLAIN</a:t>
            </a:r>
          </a:p>
          <a:p>
            <a:r>
              <a:rPr lang="en-GB" dirty="0"/>
              <a:t>Pass it on and they </a:t>
            </a:r>
            <a:r>
              <a:rPr lang="en-GB" b="1" dirty="0"/>
              <a:t>EVALUATE</a:t>
            </a:r>
          </a:p>
          <a:p>
            <a:r>
              <a:rPr lang="en-GB" dirty="0"/>
              <a:t>Pass it on and they </a:t>
            </a:r>
            <a:r>
              <a:rPr lang="en-GB" b="1" dirty="0"/>
              <a:t>LINK TO 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29" y="764704"/>
            <a:ext cx="2808791" cy="5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Take </a:t>
            </a:r>
            <a:r>
              <a:rPr lang="en-GB" b="1" dirty="0"/>
              <a:t>AIM</a:t>
            </a:r>
            <a:r>
              <a:rPr lang="en-GB" dirty="0"/>
              <a:t> in your final paragraph</a:t>
            </a:r>
          </a:p>
          <a:p>
            <a:pPr lvl="1"/>
            <a:r>
              <a:rPr lang="en-GB" b="1" dirty="0"/>
              <a:t>A</a:t>
            </a:r>
            <a:r>
              <a:rPr lang="en-GB" dirty="0"/>
              <a:t> – Answer/ Address the trigger words and justify your reasoning</a:t>
            </a:r>
          </a:p>
          <a:p>
            <a:pPr lvl="1"/>
            <a:r>
              <a:rPr lang="en-GB" b="1" dirty="0"/>
              <a:t>I</a:t>
            </a:r>
            <a:r>
              <a:rPr lang="en-GB" dirty="0"/>
              <a:t> – It depends.  Discuss what the overall issue depends upon.</a:t>
            </a:r>
          </a:p>
          <a:p>
            <a:pPr lvl="1"/>
            <a:r>
              <a:rPr lang="en-GB" b="1" dirty="0"/>
              <a:t>M</a:t>
            </a:r>
            <a:r>
              <a:rPr lang="en-GB" dirty="0"/>
              <a:t> – Most important.  What is the most important issue when considering the conclusion. </a:t>
            </a:r>
          </a:p>
          <a:p>
            <a:endParaRPr lang="en-GB" dirty="0"/>
          </a:p>
          <a:p>
            <a:r>
              <a:rPr lang="en-GB" dirty="0"/>
              <a:t>Also may consider short v long term</a:t>
            </a:r>
          </a:p>
        </p:txBody>
      </p:sp>
      <p:pic>
        <p:nvPicPr>
          <p:cNvPr id="9218" name="Picture 2" descr="C:\Documents and Settings\ajs\Local Settings\Temporary Internet Files\Content.IE5\4QSICLFZ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8641"/>
            <a:ext cx="1885532" cy="20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7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03DE9-B987-42E1-A97B-349785C5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Strips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74062-3D75-4C22-AF8B-0167C829D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95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6B68C-6831-44F1-958E-02CFF5A7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Strips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B9A219-4D98-4B27-9BD0-044629D3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Scaffold Tasks minimising explanation time</a:t>
            </a:r>
          </a:p>
          <a:p>
            <a:r>
              <a:rPr lang="en-GB" dirty="0"/>
              <a:t>Allow for ‘live marking’</a:t>
            </a:r>
          </a:p>
          <a:p>
            <a:r>
              <a:rPr lang="en-GB" dirty="0"/>
              <a:t>Reusable and adaptable to different examination questions and extended written tasks</a:t>
            </a:r>
          </a:p>
        </p:txBody>
      </p:sp>
    </p:spTree>
    <p:extLst>
      <p:ext uri="{BB962C8B-B14F-4D97-AF65-F5344CB8AC3E}">
        <p14:creationId xmlns:p14="http://schemas.microsoft.com/office/powerpoint/2010/main" val="375465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9E43-4DD5-4387-97D8-70A47067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Strips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AF94E-E660-4672-8B7D-0DF4C58D1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7" y="668627"/>
            <a:ext cx="4297197" cy="57295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8C2B7-72FA-43B1-B501-5E63160C296F}"/>
              </a:ext>
            </a:extLst>
          </p:cNvPr>
          <p:cNvSpPr txBox="1"/>
          <p:nvPr/>
        </p:nvSpPr>
        <p:spPr>
          <a:xfrm>
            <a:off x="951722" y="1530220"/>
            <a:ext cx="5579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Students follow framework to structure paragraphs and extend written skills</a:t>
            </a:r>
          </a:p>
        </p:txBody>
      </p:sp>
    </p:spTree>
    <p:extLst>
      <p:ext uri="{BB962C8B-B14F-4D97-AF65-F5344CB8AC3E}">
        <p14:creationId xmlns:p14="http://schemas.microsoft.com/office/powerpoint/2010/main" val="4209004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0DE6-4044-4A34-ABFA-23DC0AD2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65125"/>
            <a:ext cx="4144347" cy="1325563"/>
          </a:xfrm>
        </p:spPr>
        <p:txBody>
          <a:bodyPr/>
          <a:lstStyle/>
          <a:p>
            <a:r>
              <a:rPr lang="en-GB" dirty="0"/>
              <a:t>Structure Strips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E01A3-1EE6-4C45-858A-1442F2A5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1"/>
          <a:stretch/>
        </p:blipFill>
        <p:spPr>
          <a:xfrm>
            <a:off x="4319686" y="226526"/>
            <a:ext cx="3389734" cy="328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5EC77-55FC-4C5A-930D-D95C99E52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15" y="226526"/>
            <a:ext cx="3958901" cy="5278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1D8328-4D11-4EDC-AC45-1C65F87C432B}"/>
              </a:ext>
            </a:extLst>
          </p:cNvPr>
          <p:cNvSpPr txBox="1"/>
          <p:nvPr/>
        </p:nvSpPr>
        <p:spPr>
          <a:xfrm>
            <a:off x="4319686" y="3666931"/>
            <a:ext cx="338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 Mark Q - Attempt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D30E2-59F1-46C2-AE9B-456F4A2D5023}"/>
              </a:ext>
            </a:extLst>
          </p:cNvPr>
          <p:cNvSpPr txBox="1"/>
          <p:nvPr/>
        </p:nvSpPr>
        <p:spPr>
          <a:xfrm>
            <a:off x="7872315" y="5722776"/>
            <a:ext cx="39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 Mark Q - Attempt 2 – 3 weeks later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9714F-47A0-4D44-89EB-464EE4A3E90D}"/>
              </a:ext>
            </a:extLst>
          </p:cNvPr>
          <p:cNvSpPr txBox="1"/>
          <p:nvPr/>
        </p:nvSpPr>
        <p:spPr>
          <a:xfrm>
            <a:off x="569167" y="1502229"/>
            <a:ext cx="347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Help to develop extended writing skills in weaker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the confidence to attempt and structure questions</a:t>
            </a:r>
          </a:p>
        </p:txBody>
      </p:sp>
    </p:spTree>
    <p:extLst>
      <p:ext uri="{BB962C8B-B14F-4D97-AF65-F5344CB8AC3E}">
        <p14:creationId xmlns:p14="http://schemas.microsoft.com/office/powerpoint/2010/main" val="186327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720EC6-21B4-4A0A-8EBC-7BB7A4518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Next Steps?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E4D9B8-9734-419D-9139-6972DC24D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7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3C7058-4B88-421C-BA53-B873EBA9C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Issues arising &amp; Resources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B5299E-DC92-477F-8C60-75C19D4581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8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F746-F195-4084-9A4F-296CAB9CB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 2 Business Perceptions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2DF00-E488-469B-8154-9EA63EEF3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6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27C7-B499-4A28-BE6C-F0863785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2 – Business Perceptions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E419-4466-4423-8853-78F81F207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Designed to replace NEA</a:t>
            </a:r>
          </a:p>
          <a:p>
            <a:r>
              <a:rPr lang="en-GB" dirty="0"/>
              <a:t>1.5 hr written examination</a:t>
            </a:r>
          </a:p>
          <a:p>
            <a:r>
              <a:rPr lang="en-GB" dirty="0"/>
              <a:t>37.5% of GCSE </a:t>
            </a:r>
          </a:p>
          <a:p>
            <a:r>
              <a:rPr lang="en-GB" dirty="0"/>
              <a:t>60 marks</a:t>
            </a:r>
          </a:p>
          <a:p>
            <a:r>
              <a:rPr lang="en-GB" dirty="0"/>
              <a:t>Data response Q’s covering </a:t>
            </a:r>
            <a:r>
              <a:rPr lang="en-GB" b="1" dirty="0"/>
              <a:t>all</a:t>
            </a:r>
            <a:r>
              <a:rPr lang="en-GB" dirty="0"/>
              <a:t> elements of the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60329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CE57-927B-4849-B4AB-87B5450E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students like….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A149-E0D5-4534-8867-F000E6718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Having a sizeable case study to help support their response/ obtain AO2 marks</a:t>
            </a:r>
          </a:p>
          <a:p>
            <a:r>
              <a:rPr lang="en-GB" dirty="0"/>
              <a:t>Mix of different types of question</a:t>
            </a:r>
          </a:p>
        </p:txBody>
      </p:sp>
    </p:spTree>
    <p:extLst>
      <p:ext uri="{BB962C8B-B14F-4D97-AF65-F5344CB8AC3E}">
        <p14:creationId xmlns:p14="http://schemas.microsoft.com/office/powerpoint/2010/main" val="266111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5862-9F3C-4D5E-8A02-921DA427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students don’t like…..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79AB-1DE7-49F9-96E2-95C79C1F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Quantity of information</a:t>
            </a:r>
          </a:p>
          <a:p>
            <a:r>
              <a:rPr lang="en-GB" dirty="0"/>
              <a:t>Questions having two parts e.g. Specimen Q1c 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  <a:p>
            <a:r>
              <a:rPr lang="en-GB" dirty="0"/>
              <a:t>Similarity of Q’s e.g. Q1c (</a:t>
            </a:r>
            <a:r>
              <a:rPr lang="en-GB" dirty="0" err="1"/>
              <a:t>i</a:t>
            </a:r>
            <a:r>
              <a:rPr lang="en-GB" dirty="0"/>
              <a:t>) &amp; (ii)</a:t>
            </a:r>
          </a:p>
          <a:p>
            <a:r>
              <a:rPr lang="en-GB" dirty="0"/>
              <a:t>Wording of questions – different to Unit 1</a:t>
            </a:r>
          </a:p>
          <a:p>
            <a:r>
              <a:rPr lang="en-GB" dirty="0"/>
              <a:t>12 mark Q’s</a:t>
            </a:r>
          </a:p>
        </p:txBody>
      </p:sp>
    </p:spTree>
    <p:extLst>
      <p:ext uri="{BB962C8B-B14F-4D97-AF65-F5344CB8AC3E}">
        <p14:creationId xmlns:p14="http://schemas.microsoft.com/office/powerpoint/2010/main" val="364855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2218-F6C6-42C3-81E7-FD0EF868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students want….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9A047-DFE7-4A31-BC01-DB0824AF2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Time spent on command words</a:t>
            </a:r>
          </a:p>
          <a:p>
            <a:r>
              <a:rPr lang="en-GB" dirty="0"/>
              <a:t>How many points needed for lower mark analyse Q’s</a:t>
            </a:r>
          </a:p>
          <a:p>
            <a:r>
              <a:rPr lang="en-GB" dirty="0"/>
              <a:t>Case study exemplars</a:t>
            </a:r>
          </a:p>
          <a:p>
            <a:r>
              <a:rPr lang="en-GB" dirty="0"/>
              <a:t>Opportunity to practise extended reading/ writing tasks</a:t>
            </a:r>
          </a:p>
        </p:txBody>
      </p:sp>
    </p:spTree>
    <p:extLst>
      <p:ext uri="{BB962C8B-B14F-4D97-AF65-F5344CB8AC3E}">
        <p14:creationId xmlns:p14="http://schemas.microsoft.com/office/powerpoint/2010/main" val="14166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7A28-229F-4DA9-A6DB-60F62711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9CD44-A5A4-4536-8301-DC1E9CDC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a look at the exemplars</a:t>
            </a:r>
          </a:p>
          <a:p>
            <a:r>
              <a:rPr lang="en-GB" dirty="0"/>
              <a:t>Make a note of your observations</a:t>
            </a:r>
          </a:p>
        </p:txBody>
      </p:sp>
    </p:spTree>
    <p:extLst>
      <p:ext uri="{BB962C8B-B14F-4D97-AF65-F5344CB8AC3E}">
        <p14:creationId xmlns:p14="http://schemas.microsoft.com/office/powerpoint/2010/main" val="387130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587</Words>
  <Application>Microsoft Office PowerPoint</Application>
  <PresentationFormat>Widescreen</PresentationFormat>
  <Paragraphs>100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Welcome &amp; Introductions</vt:lpstr>
      <vt:lpstr>Role of the Lead Practitioner</vt:lpstr>
      <vt:lpstr>Issues arising &amp; Resources</vt:lpstr>
      <vt:lpstr>Unit 2 Business Perceptions</vt:lpstr>
      <vt:lpstr>Unit 2 – Business Perceptions</vt:lpstr>
      <vt:lpstr>What students like….</vt:lpstr>
      <vt:lpstr>What students don’t like…..</vt:lpstr>
      <vt:lpstr>What students want….</vt:lpstr>
      <vt:lpstr>Exemplars</vt:lpstr>
      <vt:lpstr>Sharing Good Practice</vt:lpstr>
      <vt:lpstr>WAGOLL  (What a Good One Looks Like)</vt:lpstr>
      <vt:lpstr>WAGOLL</vt:lpstr>
      <vt:lpstr>Developing Literacy Skills</vt:lpstr>
      <vt:lpstr>Getting students to write more…</vt:lpstr>
      <vt:lpstr>PowerPoint Presentation</vt:lpstr>
      <vt:lpstr>PowerPoint Presentation</vt:lpstr>
      <vt:lpstr>Developing paragraphs</vt:lpstr>
      <vt:lpstr>Paper Chain Connectives</vt:lpstr>
      <vt:lpstr>PowerPoint Presentation</vt:lpstr>
      <vt:lpstr>The BLT</vt:lpstr>
      <vt:lpstr>Debates</vt:lpstr>
      <vt:lpstr>Consequences</vt:lpstr>
      <vt:lpstr>Evaluation Skills</vt:lpstr>
      <vt:lpstr>Structure Strips</vt:lpstr>
      <vt:lpstr>Structure Strips</vt:lpstr>
      <vt:lpstr>Structure Strips</vt:lpstr>
      <vt:lpstr>Structure Strips</vt:lpstr>
      <vt:lpstr>Next Steps?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Jones</dc:creator>
  <cp:lastModifiedBy>Amanda Jones</cp:lastModifiedBy>
  <cp:revision>7</cp:revision>
  <dcterms:created xsi:type="dcterms:W3CDTF">2018-01-19T20:19:29Z</dcterms:created>
  <dcterms:modified xsi:type="dcterms:W3CDTF">2018-01-21T11:55:10Z</dcterms:modified>
</cp:coreProperties>
</file>