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797675" cy="9926638"/>
  <p:embeddedFontLst>
    <p:embeddedFont>
      <p:font typeface="Arial Black" panose="020B0A04020102020204" pitchFamily="34" charset="0"/>
      <p:regular r:id="rId14"/>
      <p:bold r:id="rId1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3ADE42BE-4B3F-4F0C-85C9-AF6F72D0F30A}">
  <a:tblStyle styleId="{3ADE42BE-4B3F-4F0C-85C9-AF6F72D0F30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33150" y="744475"/>
            <a:ext cx="4532000" cy="37224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10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1" name="Google Shape;181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11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7" name="Google Shape;187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3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3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4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5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6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" name="Google Shape;14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7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3" name="Google Shape;163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8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9" name="Google Shape;169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9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5" name="Google Shape;175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9"/>
            <a:ext cx="4525962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6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50" name="Google Shape;50;p8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0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solidFill>
                <a:srgbClr val="000000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 txBox="1"/>
          <p:nvPr/>
        </p:nvSpPr>
        <p:spPr>
          <a:xfrm>
            <a:off x="-180975" y="0"/>
            <a:ext cx="9324975" cy="68580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B9A43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p13"/>
          <p:cNvSpPr txBox="1"/>
          <p:nvPr/>
        </p:nvSpPr>
        <p:spPr>
          <a:xfrm>
            <a:off x="179387" y="2205037"/>
            <a:ext cx="8674100" cy="18621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500"/>
              <a:buFont typeface="Arial Black"/>
              <a:buNone/>
            </a:pPr>
            <a:r>
              <a:rPr lang="en-US" sz="3600" b="1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rPr>
              <a:t>WJEC</a:t>
            </a:r>
            <a:r>
              <a:rPr lang="en-US" sz="6000" b="1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rPr>
              <a:t> </a:t>
            </a:r>
            <a:endParaRPr sz="6000" b="1">
              <a:solidFill>
                <a:schemeClr val="dk1"/>
              </a:solidFill>
              <a:latin typeface="Arial Black"/>
              <a:ea typeface="Arial Black"/>
              <a:cs typeface="Arial Black"/>
              <a:sym typeface="Arial Black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500"/>
              <a:buFont typeface="Arial Black"/>
              <a:buNone/>
            </a:pPr>
            <a:r>
              <a:rPr lang="en-US" sz="4800" b="1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rPr>
              <a:t>Russia in Transition </a:t>
            </a:r>
            <a:endParaRPr sz="4800" b="1">
              <a:solidFill>
                <a:schemeClr val="dk1"/>
              </a:solidFill>
              <a:latin typeface="Arial Black"/>
              <a:ea typeface="Arial Black"/>
              <a:cs typeface="Arial Black"/>
              <a:sym typeface="Arial Black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500"/>
              <a:buFont typeface="Arial Black"/>
              <a:buNone/>
            </a:pPr>
            <a:r>
              <a:rPr lang="en-US" sz="4800" b="1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rPr>
              <a:t>1905 to 1924</a:t>
            </a:r>
            <a:endParaRPr sz="4800" b="1">
              <a:solidFill>
                <a:schemeClr val="dk1"/>
              </a:solidFill>
              <a:latin typeface="Arial Black"/>
              <a:ea typeface="Arial Black"/>
              <a:cs typeface="Arial Black"/>
              <a:sym typeface="Arial Black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500"/>
              <a:buFont typeface="Arial Black"/>
              <a:buNone/>
            </a:pPr>
            <a:endParaRPr sz="6000" b="1">
              <a:solidFill>
                <a:schemeClr val="dk1"/>
              </a:solidFill>
              <a:latin typeface="Arial Black"/>
              <a:ea typeface="Arial Black"/>
              <a:cs typeface="Arial Black"/>
              <a:sym typeface="Arial Black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500"/>
              <a:buFont typeface="Arial Black"/>
              <a:buNone/>
            </a:pPr>
            <a:r>
              <a:rPr lang="en-US" sz="6000" b="1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rPr>
              <a:t>Work Booklet</a:t>
            </a:r>
            <a:endParaRPr sz="6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22"/>
          <p:cNvSpPr txBox="1"/>
          <p:nvPr/>
        </p:nvSpPr>
        <p:spPr>
          <a:xfrm>
            <a:off x="0" y="0"/>
            <a:ext cx="9324975" cy="68580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B9A43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4" name="Google Shape;184;p22"/>
          <p:cNvSpPr txBox="1"/>
          <p:nvPr/>
        </p:nvSpPr>
        <p:spPr>
          <a:xfrm>
            <a:off x="738187" y="404812"/>
            <a:ext cx="7848600" cy="4524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</a:pPr>
            <a:r>
              <a:rPr lang="en-US" sz="36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What was the condition of </a:t>
            </a:r>
            <a:r>
              <a:rPr lang="en-US" sz="3600" b="1">
                <a:solidFill>
                  <a:schemeClr val="dk1"/>
                </a:solidFill>
              </a:rPr>
              <a:t>Communist </a:t>
            </a:r>
            <a:r>
              <a:rPr lang="en-US" sz="36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Russia in 1921?</a:t>
            </a:r>
            <a:endParaRPr sz="3600" b="1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</a:pPr>
            <a:r>
              <a:rPr lang="en-US" sz="3000" b="1">
                <a:solidFill>
                  <a:schemeClr val="dk1"/>
                </a:solidFill>
              </a:rPr>
              <a:t>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...</a:t>
            </a:r>
            <a:endParaRPr sz="3600" b="1">
              <a:solidFill>
                <a:schemeClr val="dk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23"/>
          <p:cNvSpPr txBox="1"/>
          <p:nvPr/>
        </p:nvSpPr>
        <p:spPr>
          <a:xfrm>
            <a:off x="0" y="0"/>
            <a:ext cx="9324975" cy="68580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B9A43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0" name="Google Shape;190;p23"/>
          <p:cNvSpPr txBox="1"/>
          <p:nvPr/>
        </p:nvSpPr>
        <p:spPr>
          <a:xfrm>
            <a:off x="738187" y="404812"/>
            <a:ext cx="7848600" cy="4524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</a:pPr>
            <a:r>
              <a:rPr lang="en-US" sz="36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What was the condition of </a:t>
            </a:r>
            <a:r>
              <a:rPr lang="en-US" sz="3600" b="1">
                <a:solidFill>
                  <a:schemeClr val="dk1"/>
                </a:solidFill>
              </a:rPr>
              <a:t>Communist</a:t>
            </a:r>
            <a:r>
              <a:rPr lang="en-US" sz="36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Russia in 1924?</a:t>
            </a:r>
            <a:endParaRPr sz="3600" b="1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</a:pPr>
            <a:r>
              <a:rPr lang="en-US" sz="3000" b="1">
                <a:solidFill>
                  <a:schemeClr val="dk1"/>
                </a:solidFill>
              </a:rPr>
              <a:t>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...</a:t>
            </a:r>
            <a:endParaRPr sz="3600" b="1">
              <a:solidFill>
                <a:schemeClr val="dk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4"/>
          <p:cNvSpPr txBox="1"/>
          <p:nvPr/>
        </p:nvSpPr>
        <p:spPr>
          <a:xfrm>
            <a:off x="-149225" y="0"/>
            <a:ext cx="9324975" cy="68580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B9A43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14"/>
          <p:cNvSpPr/>
          <p:nvPr/>
        </p:nvSpPr>
        <p:spPr>
          <a:xfrm>
            <a:off x="3327400" y="2360612"/>
            <a:ext cx="2181225" cy="1500187"/>
          </a:xfrm>
          <a:prstGeom prst="ellipse">
            <a:avLst/>
          </a:prstGeom>
          <a:solidFill>
            <a:schemeClr val="lt1"/>
          </a:solidFill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14"/>
          <p:cNvSpPr txBox="1"/>
          <p:nvPr/>
        </p:nvSpPr>
        <p:spPr>
          <a:xfrm>
            <a:off x="2500312" y="2538412"/>
            <a:ext cx="3833812" cy="120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n-US" sz="24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February 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n-US" sz="24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Revolution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n-US" sz="24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1917</a:t>
            </a:r>
            <a:endParaRPr/>
          </a:p>
        </p:txBody>
      </p:sp>
      <p:cxnSp>
        <p:nvCxnSpPr>
          <p:cNvPr id="93" name="Google Shape;93;p14"/>
          <p:cNvCxnSpPr/>
          <p:nvPr/>
        </p:nvCxnSpPr>
        <p:spPr>
          <a:xfrm flipH="1">
            <a:off x="4521200" y="0"/>
            <a:ext cx="3175" cy="2360612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94" name="Google Shape;94;p14"/>
          <p:cNvCxnSpPr/>
          <p:nvPr/>
        </p:nvCxnSpPr>
        <p:spPr>
          <a:xfrm>
            <a:off x="4524375" y="3860800"/>
            <a:ext cx="0" cy="299720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95" name="Google Shape;95;p14"/>
          <p:cNvCxnSpPr/>
          <p:nvPr/>
        </p:nvCxnSpPr>
        <p:spPr>
          <a:xfrm rot="10800000">
            <a:off x="5508625" y="3111500"/>
            <a:ext cx="3635375" cy="30162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96" name="Google Shape;96;p14"/>
          <p:cNvCxnSpPr/>
          <p:nvPr/>
        </p:nvCxnSpPr>
        <p:spPr>
          <a:xfrm rot="10800000">
            <a:off x="4762" y="3138487"/>
            <a:ext cx="3322637" cy="14287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sp>
        <p:nvSpPr>
          <p:cNvPr id="97" name="Google Shape;97;p14"/>
          <p:cNvSpPr txBox="1"/>
          <p:nvPr/>
        </p:nvSpPr>
        <p:spPr>
          <a:xfrm>
            <a:off x="234950" y="184150"/>
            <a:ext cx="1662112" cy="2778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n-US" sz="12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Russia Before</a:t>
            </a:r>
            <a:endParaRPr/>
          </a:p>
        </p:txBody>
      </p:sp>
      <p:sp>
        <p:nvSpPr>
          <p:cNvPr id="98" name="Google Shape;98;p14"/>
          <p:cNvSpPr txBox="1"/>
          <p:nvPr/>
        </p:nvSpPr>
        <p:spPr>
          <a:xfrm>
            <a:off x="179387" y="6464300"/>
            <a:ext cx="1660525" cy="2778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n-US" sz="12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Causes</a:t>
            </a:r>
            <a:endParaRPr/>
          </a:p>
        </p:txBody>
      </p:sp>
      <p:sp>
        <p:nvSpPr>
          <p:cNvPr id="99" name="Google Shape;99;p14"/>
          <p:cNvSpPr txBox="1"/>
          <p:nvPr/>
        </p:nvSpPr>
        <p:spPr>
          <a:xfrm>
            <a:off x="7502525" y="6361112"/>
            <a:ext cx="1660525" cy="2778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n-US" sz="12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Consequences</a:t>
            </a:r>
            <a:endParaRPr/>
          </a:p>
        </p:txBody>
      </p:sp>
      <p:sp>
        <p:nvSpPr>
          <p:cNvPr id="100" name="Google Shape;100;p14"/>
          <p:cNvSpPr txBox="1"/>
          <p:nvPr/>
        </p:nvSpPr>
        <p:spPr>
          <a:xfrm>
            <a:off x="7346950" y="184150"/>
            <a:ext cx="1660525" cy="2778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n-US" sz="12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Russia After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5"/>
          <p:cNvSpPr txBox="1"/>
          <p:nvPr/>
        </p:nvSpPr>
        <p:spPr>
          <a:xfrm>
            <a:off x="-149225" y="0"/>
            <a:ext cx="9324975" cy="68580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B9A43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6" name="Google Shape;106;p15"/>
          <p:cNvSpPr/>
          <p:nvPr/>
        </p:nvSpPr>
        <p:spPr>
          <a:xfrm>
            <a:off x="3327400" y="2360612"/>
            <a:ext cx="2181225" cy="1500187"/>
          </a:xfrm>
          <a:prstGeom prst="ellipse">
            <a:avLst/>
          </a:prstGeom>
          <a:solidFill>
            <a:schemeClr val="lt1"/>
          </a:solidFill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" name="Google Shape;107;p15"/>
          <p:cNvSpPr txBox="1"/>
          <p:nvPr/>
        </p:nvSpPr>
        <p:spPr>
          <a:xfrm>
            <a:off x="2500312" y="2538412"/>
            <a:ext cx="3833812" cy="120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n-US" sz="24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October 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n-US" sz="24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Revolution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n-US" sz="24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1917</a:t>
            </a:r>
            <a:endParaRPr/>
          </a:p>
        </p:txBody>
      </p:sp>
      <p:cxnSp>
        <p:nvCxnSpPr>
          <p:cNvPr id="108" name="Google Shape;108;p15"/>
          <p:cNvCxnSpPr/>
          <p:nvPr/>
        </p:nvCxnSpPr>
        <p:spPr>
          <a:xfrm flipH="1">
            <a:off x="4521200" y="0"/>
            <a:ext cx="3175" cy="2360612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109" name="Google Shape;109;p15"/>
          <p:cNvCxnSpPr/>
          <p:nvPr/>
        </p:nvCxnSpPr>
        <p:spPr>
          <a:xfrm>
            <a:off x="4524375" y="3860800"/>
            <a:ext cx="0" cy="299720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110" name="Google Shape;110;p15"/>
          <p:cNvCxnSpPr/>
          <p:nvPr/>
        </p:nvCxnSpPr>
        <p:spPr>
          <a:xfrm rot="10800000">
            <a:off x="5508625" y="3111500"/>
            <a:ext cx="3635375" cy="30162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111" name="Google Shape;111;p15"/>
          <p:cNvCxnSpPr/>
          <p:nvPr/>
        </p:nvCxnSpPr>
        <p:spPr>
          <a:xfrm rot="10800000">
            <a:off x="4762" y="3138487"/>
            <a:ext cx="3322637" cy="14287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sp>
        <p:nvSpPr>
          <p:cNvPr id="112" name="Google Shape;112;p15"/>
          <p:cNvSpPr txBox="1"/>
          <p:nvPr/>
        </p:nvSpPr>
        <p:spPr>
          <a:xfrm>
            <a:off x="234950" y="184150"/>
            <a:ext cx="1662112" cy="2778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n-US" sz="12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Russia Before</a:t>
            </a:r>
            <a:endParaRPr/>
          </a:p>
        </p:txBody>
      </p:sp>
      <p:sp>
        <p:nvSpPr>
          <p:cNvPr id="113" name="Google Shape;113;p15"/>
          <p:cNvSpPr txBox="1"/>
          <p:nvPr/>
        </p:nvSpPr>
        <p:spPr>
          <a:xfrm>
            <a:off x="179387" y="6464300"/>
            <a:ext cx="1660525" cy="2778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n-US" sz="12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Causes</a:t>
            </a:r>
            <a:endParaRPr/>
          </a:p>
        </p:txBody>
      </p:sp>
      <p:sp>
        <p:nvSpPr>
          <p:cNvPr id="114" name="Google Shape;114;p15"/>
          <p:cNvSpPr txBox="1"/>
          <p:nvPr/>
        </p:nvSpPr>
        <p:spPr>
          <a:xfrm>
            <a:off x="7502525" y="6361112"/>
            <a:ext cx="1660525" cy="2778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n-US" sz="12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Consequences</a:t>
            </a:r>
            <a:endParaRPr/>
          </a:p>
        </p:txBody>
      </p:sp>
      <p:sp>
        <p:nvSpPr>
          <p:cNvPr id="115" name="Google Shape;115;p15"/>
          <p:cNvSpPr txBox="1"/>
          <p:nvPr/>
        </p:nvSpPr>
        <p:spPr>
          <a:xfrm>
            <a:off x="7346950" y="184150"/>
            <a:ext cx="1660525" cy="2778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n-US" sz="12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Russia After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6"/>
          <p:cNvSpPr txBox="1"/>
          <p:nvPr/>
        </p:nvSpPr>
        <p:spPr>
          <a:xfrm>
            <a:off x="-149225" y="0"/>
            <a:ext cx="9324975" cy="68580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B9A43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1" name="Google Shape;121;p16"/>
          <p:cNvSpPr/>
          <p:nvPr/>
        </p:nvSpPr>
        <p:spPr>
          <a:xfrm>
            <a:off x="3327400" y="2360612"/>
            <a:ext cx="2181225" cy="1500187"/>
          </a:xfrm>
          <a:prstGeom prst="ellipse">
            <a:avLst/>
          </a:prstGeom>
          <a:solidFill>
            <a:schemeClr val="lt1"/>
          </a:solidFill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" name="Google Shape;122;p16"/>
          <p:cNvSpPr txBox="1"/>
          <p:nvPr/>
        </p:nvSpPr>
        <p:spPr>
          <a:xfrm>
            <a:off x="2500312" y="2722562"/>
            <a:ext cx="3833812" cy="831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n-US" sz="24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Civil War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n-US" sz="24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1918-1921</a:t>
            </a:r>
            <a:endParaRPr/>
          </a:p>
        </p:txBody>
      </p:sp>
      <p:cxnSp>
        <p:nvCxnSpPr>
          <p:cNvPr id="123" name="Google Shape;123;p16"/>
          <p:cNvCxnSpPr/>
          <p:nvPr/>
        </p:nvCxnSpPr>
        <p:spPr>
          <a:xfrm flipH="1">
            <a:off x="4521200" y="0"/>
            <a:ext cx="3175" cy="2360612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124" name="Google Shape;124;p16"/>
          <p:cNvCxnSpPr/>
          <p:nvPr/>
        </p:nvCxnSpPr>
        <p:spPr>
          <a:xfrm>
            <a:off x="4524375" y="3860800"/>
            <a:ext cx="0" cy="299720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125" name="Google Shape;125;p16"/>
          <p:cNvCxnSpPr/>
          <p:nvPr/>
        </p:nvCxnSpPr>
        <p:spPr>
          <a:xfrm rot="10800000">
            <a:off x="5508625" y="3111500"/>
            <a:ext cx="3635375" cy="30162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126" name="Google Shape;126;p16"/>
          <p:cNvCxnSpPr/>
          <p:nvPr/>
        </p:nvCxnSpPr>
        <p:spPr>
          <a:xfrm rot="10800000">
            <a:off x="4762" y="3138487"/>
            <a:ext cx="3322637" cy="14287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sp>
        <p:nvSpPr>
          <p:cNvPr id="127" name="Google Shape;127;p16"/>
          <p:cNvSpPr txBox="1"/>
          <p:nvPr/>
        </p:nvSpPr>
        <p:spPr>
          <a:xfrm>
            <a:off x="234950" y="92075"/>
            <a:ext cx="1662112" cy="46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n-US" sz="12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Strength of the Reds (Bolsheviks)</a:t>
            </a:r>
            <a:endParaRPr/>
          </a:p>
        </p:txBody>
      </p:sp>
      <p:sp>
        <p:nvSpPr>
          <p:cNvPr id="128" name="Google Shape;128;p16"/>
          <p:cNvSpPr txBox="1"/>
          <p:nvPr/>
        </p:nvSpPr>
        <p:spPr>
          <a:xfrm>
            <a:off x="179387" y="6464300"/>
            <a:ext cx="1660525" cy="2778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n-US" sz="12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Causes</a:t>
            </a:r>
            <a:endParaRPr/>
          </a:p>
        </p:txBody>
      </p:sp>
      <p:sp>
        <p:nvSpPr>
          <p:cNvPr id="129" name="Google Shape;129;p16"/>
          <p:cNvSpPr txBox="1"/>
          <p:nvPr/>
        </p:nvSpPr>
        <p:spPr>
          <a:xfrm>
            <a:off x="7502525" y="6361112"/>
            <a:ext cx="1660525" cy="2778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n-US" sz="12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Consequences</a:t>
            </a:r>
            <a:endParaRPr/>
          </a:p>
        </p:txBody>
      </p:sp>
      <p:sp>
        <p:nvSpPr>
          <p:cNvPr id="130" name="Google Shape;130;p16"/>
          <p:cNvSpPr txBox="1"/>
          <p:nvPr/>
        </p:nvSpPr>
        <p:spPr>
          <a:xfrm>
            <a:off x="7346950" y="92075"/>
            <a:ext cx="1660525" cy="46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n-US" sz="12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Weaknesses of the Whites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7"/>
          <p:cNvSpPr txBox="1"/>
          <p:nvPr/>
        </p:nvSpPr>
        <p:spPr>
          <a:xfrm>
            <a:off x="-149225" y="0"/>
            <a:ext cx="9324975" cy="68580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B9A43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6" name="Google Shape;136;p17"/>
          <p:cNvSpPr/>
          <p:nvPr/>
        </p:nvSpPr>
        <p:spPr>
          <a:xfrm>
            <a:off x="3025775" y="2360612"/>
            <a:ext cx="2841625" cy="1500187"/>
          </a:xfrm>
          <a:prstGeom prst="ellipse">
            <a:avLst/>
          </a:prstGeom>
          <a:solidFill>
            <a:schemeClr val="lt1"/>
          </a:solidFill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7" name="Google Shape;137;p17"/>
          <p:cNvSpPr txBox="1"/>
          <p:nvPr/>
        </p:nvSpPr>
        <p:spPr>
          <a:xfrm>
            <a:off x="2500312" y="2908300"/>
            <a:ext cx="3833812" cy="46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n-US" sz="24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War Communism</a:t>
            </a:r>
            <a:endParaRPr/>
          </a:p>
        </p:txBody>
      </p:sp>
      <p:cxnSp>
        <p:nvCxnSpPr>
          <p:cNvPr id="138" name="Google Shape;138;p17"/>
          <p:cNvCxnSpPr/>
          <p:nvPr/>
        </p:nvCxnSpPr>
        <p:spPr>
          <a:xfrm flipH="1">
            <a:off x="4521200" y="0"/>
            <a:ext cx="3175" cy="2360612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139" name="Google Shape;139;p17"/>
          <p:cNvCxnSpPr/>
          <p:nvPr/>
        </p:nvCxnSpPr>
        <p:spPr>
          <a:xfrm>
            <a:off x="4524375" y="3860800"/>
            <a:ext cx="0" cy="299720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140" name="Google Shape;140;p17"/>
          <p:cNvCxnSpPr/>
          <p:nvPr/>
        </p:nvCxnSpPr>
        <p:spPr>
          <a:xfrm rot="10800000">
            <a:off x="5867400" y="3111500"/>
            <a:ext cx="3276600" cy="30162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141" name="Google Shape;141;p17"/>
          <p:cNvCxnSpPr/>
          <p:nvPr/>
        </p:nvCxnSpPr>
        <p:spPr>
          <a:xfrm rot="10800000">
            <a:off x="4762" y="3138487"/>
            <a:ext cx="3021012" cy="14287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sp>
        <p:nvSpPr>
          <p:cNvPr id="142" name="Google Shape;142;p17"/>
          <p:cNvSpPr txBox="1"/>
          <p:nvPr/>
        </p:nvSpPr>
        <p:spPr>
          <a:xfrm>
            <a:off x="234950" y="184150"/>
            <a:ext cx="1662112" cy="2778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n-US" sz="12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Key Features</a:t>
            </a:r>
            <a:endParaRPr/>
          </a:p>
        </p:txBody>
      </p:sp>
      <p:sp>
        <p:nvSpPr>
          <p:cNvPr id="143" name="Google Shape;143;p17"/>
          <p:cNvSpPr txBox="1"/>
          <p:nvPr/>
        </p:nvSpPr>
        <p:spPr>
          <a:xfrm>
            <a:off x="179387" y="6464300"/>
            <a:ext cx="1660525" cy="2778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n-US" sz="12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Success</a:t>
            </a:r>
            <a:endParaRPr/>
          </a:p>
        </p:txBody>
      </p:sp>
      <p:sp>
        <p:nvSpPr>
          <p:cNvPr id="144" name="Google Shape;144;p17"/>
          <p:cNvSpPr txBox="1"/>
          <p:nvPr/>
        </p:nvSpPr>
        <p:spPr>
          <a:xfrm>
            <a:off x="7396162" y="6361112"/>
            <a:ext cx="1660525" cy="2778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n-US" sz="12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Failures?</a:t>
            </a:r>
            <a:endParaRPr/>
          </a:p>
        </p:txBody>
      </p:sp>
      <p:sp>
        <p:nvSpPr>
          <p:cNvPr id="145" name="Google Shape;145;p17"/>
          <p:cNvSpPr txBox="1"/>
          <p:nvPr/>
        </p:nvSpPr>
        <p:spPr>
          <a:xfrm>
            <a:off x="7346950" y="92075"/>
            <a:ext cx="1660525" cy="46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n-US" sz="12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How helped Bolsheviks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18"/>
          <p:cNvSpPr txBox="1"/>
          <p:nvPr/>
        </p:nvSpPr>
        <p:spPr>
          <a:xfrm>
            <a:off x="-149225" y="0"/>
            <a:ext cx="9324975" cy="68580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B9A43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" name="Google Shape;151;p18"/>
          <p:cNvSpPr/>
          <p:nvPr/>
        </p:nvSpPr>
        <p:spPr>
          <a:xfrm>
            <a:off x="3025775" y="2360612"/>
            <a:ext cx="2841625" cy="1500187"/>
          </a:xfrm>
          <a:prstGeom prst="ellipse">
            <a:avLst/>
          </a:prstGeom>
          <a:solidFill>
            <a:schemeClr val="lt1"/>
          </a:solidFill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" name="Google Shape;152;p18"/>
          <p:cNvSpPr txBox="1"/>
          <p:nvPr/>
        </p:nvSpPr>
        <p:spPr>
          <a:xfrm>
            <a:off x="2500312" y="2908300"/>
            <a:ext cx="3833812" cy="46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n-US" sz="24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NEP</a:t>
            </a:r>
            <a:endParaRPr/>
          </a:p>
        </p:txBody>
      </p:sp>
      <p:cxnSp>
        <p:nvCxnSpPr>
          <p:cNvPr id="153" name="Google Shape;153;p18"/>
          <p:cNvCxnSpPr/>
          <p:nvPr/>
        </p:nvCxnSpPr>
        <p:spPr>
          <a:xfrm flipH="1">
            <a:off x="4521200" y="0"/>
            <a:ext cx="3175" cy="2360612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154" name="Google Shape;154;p18"/>
          <p:cNvCxnSpPr/>
          <p:nvPr/>
        </p:nvCxnSpPr>
        <p:spPr>
          <a:xfrm>
            <a:off x="4524375" y="3860800"/>
            <a:ext cx="0" cy="299720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155" name="Google Shape;155;p18"/>
          <p:cNvCxnSpPr/>
          <p:nvPr/>
        </p:nvCxnSpPr>
        <p:spPr>
          <a:xfrm rot="10800000">
            <a:off x="5867400" y="3111500"/>
            <a:ext cx="3276600" cy="30162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156" name="Google Shape;156;p18"/>
          <p:cNvCxnSpPr/>
          <p:nvPr/>
        </p:nvCxnSpPr>
        <p:spPr>
          <a:xfrm rot="10800000">
            <a:off x="4762" y="3138487"/>
            <a:ext cx="3021012" cy="14287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sp>
        <p:nvSpPr>
          <p:cNvPr id="157" name="Google Shape;157;p18"/>
          <p:cNvSpPr txBox="1"/>
          <p:nvPr/>
        </p:nvSpPr>
        <p:spPr>
          <a:xfrm>
            <a:off x="234950" y="184150"/>
            <a:ext cx="1662112" cy="2778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n-US" sz="12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Key Features</a:t>
            </a:r>
            <a:endParaRPr/>
          </a:p>
        </p:txBody>
      </p:sp>
      <p:sp>
        <p:nvSpPr>
          <p:cNvPr id="158" name="Google Shape;158;p18"/>
          <p:cNvSpPr txBox="1"/>
          <p:nvPr/>
        </p:nvSpPr>
        <p:spPr>
          <a:xfrm>
            <a:off x="179387" y="6464300"/>
            <a:ext cx="1660525" cy="2778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n-US" sz="12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Success</a:t>
            </a:r>
            <a:endParaRPr/>
          </a:p>
        </p:txBody>
      </p:sp>
      <p:sp>
        <p:nvSpPr>
          <p:cNvPr id="159" name="Google Shape;159;p18"/>
          <p:cNvSpPr txBox="1"/>
          <p:nvPr/>
        </p:nvSpPr>
        <p:spPr>
          <a:xfrm>
            <a:off x="7396162" y="6361112"/>
            <a:ext cx="1660525" cy="2778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n-US" sz="12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Was was wrong?</a:t>
            </a:r>
            <a:endParaRPr/>
          </a:p>
        </p:txBody>
      </p:sp>
      <p:sp>
        <p:nvSpPr>
          <p:cNvPr id="160" name="Google Shape;160;p18"/>
          <p:cNvSpPr txBox="1"/>
          <p:nvPr/>
        </p:nvSpPr>
        <p:spPr>
          <a:xfrm>
            <a:off x="6588125" y="184150"/>
            <a:ext cx="2419350" cy="2778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n-US" sz="12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Reasons why introduced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9"/>
          <p:cNvSpPr txBox="1"/>
          <p:nvPr/>
        </p:nvSpPr>
        <p:spPr>
          <a:xfrm>
            <a:off x="-3175" y="0"/>
            <a:ext cx="9324975" cy="68580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B9A43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66" name="Google Shape;166;p19"/>
          <p:cNvGraphicFramePr/>
          <p:nvPr/>
        </p:nvGraphicFramePr>
        <p:xfrm>
          <a:off x="-3175" y="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{3ADE42BE-4B3F-4F0C-85C9-AF6F72D0F30A}</a:tableStyleId>
              </a:tblPr>
              <a:tblGrid>
                <a:gridCol w="22875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875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1890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International Women’s Day march</a:t>
                      </a:r>
                      <a:endParaRPr/>
                    </a:p>
                  </a:txBody>
                  <a:tcPr marL="0" marR="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Petrograd Soviet reformed: Soviet Order Number One</a:t>
                      </a:r>
                      <a:endParaRPr/>
                    </a:p>
                  </a:txBody>
                  <a:tcPr marL="0" marR="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Tsar abdicates</a:t>
                      </a:r>
                      <a:endParaRPr/>
                    </a:p>
                  </a:txBody>
                  <a:tcPr marL="0" marR="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Strikes and demonstrations in Petrograd</a:t>
                      </a:r>
                      <a:endParaRPr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b="1" i="0" u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Provisional  Government</a:t>
                      </a:r>
                      <a:endParaRPr/>
                    </a:p>
                  </a:txBody>
                  <a:tcPr marL="0" marR="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February Revolution</a:t>
                      </a:r>
                      <a:endParaRPr/>
                    </a:p>
                  </a:txBody>
                  <a:tcPr marL="0" marR="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Lenin’s April Theses: Peace, Bread, Land</a:t>
                      </a:r>
                      <a:endParaRPr/>
                    </a:p>
                  </a:txBody>
                  <a:tcPr marL="0" marR="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June Offensive</a:t>
                      </a:r>
                      <a:endParaRPr/>
                    </a:p>
                  </a:txBody>
                  <a:tcPr marL="0" marR="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July Days</a:t>
                      </a:r>
                      <a:endParaRPr/>
                    </a:p>
                  </a:txBody>
                  <a:tcPr marL="0" marR="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Kerensky Prime Minister</a:t>
                      </a:r>
                      <a:endParaRPr/>
                    </a:p>
                  </a:txBody>
                  <a:tcPr marL="0" marR="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Kornilov Affair</a:t>
                      </a:r>
                      <a:endParaRPr/>
                    </a:p>
                  </a:txBody>
                  <a:tcPr marL="0" marR="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Red Guard armed: Defenders of Petrograd</a:t>
                      </a:r>
                      <a:endParaRPr/>
                    </a:p>
                  </a:txBody>
                  <a:tcPr marL="0" marR="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Trotsky: elected Petrograd Soviet leader</a:t>
                      </a:r>
                      <a:endParaRPr/>
                    </a:p>
                  </a:txBody>
                  <a:tcPr marL="0" marR="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October Revolution</a:t>
                      </a:r>
                      <a:endParaRPr/>
                    </a:p>
                  </a:txBody>
                  <a:tcPr marL="0" marR="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Winter Palace taken by Bolsheviks</a:t>
                      </a:r>
                      <a:endParaRPr/>
                    </a:p>
                  </a:txBody>
                  <a:tcPr marL="0" marR="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All Russian Congress of Soviets</a:t>
                      </a:r>
                      <a:endParaRPr/>
                    </a:p>
                  </a:txBody>
                  <a:tcPr marL="0" marR="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890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Land confiscated from the Crown, the Church and landlords</a:t>
                      </a:r>
                      <a:endParaRPr/>
                    </a:p>
                  </a:txBody>
                  <a:tcPr marL="0" marR="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Constitutional Assembly dissolved</a:t>
                      </a:r>
                      <a:endParaRPr/>
                    </a:p>
                  </a:txBody>
                  <a:tcPr marL="0" marR="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Peace of </a:t>
                      </a:r>
                      <a:endParaRPr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Brest-Litovsk</a:t>
                      </a:r>
                      <a:endParaRPr/>
                    </a:p>
                  </a:txBody>
                  <a:tcPr marL="0" marR="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War Communism</a:t>
                      </a:r>
                      <a:endParaRPr/>
                    </a:p>
                  </a:txBody>
                  <a:tcPr marL="0" marR="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Cheka and start of Red Terror</a:t>
                      </a:r>
                      <a:endParaRPr/>
                    </a:p>
                  </a:txBody>
                  <a:tcPr marL="0" marR="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New Soviet Constitution</a:t>
                      </a:r>
                      <a:endParaRPr/>
                    </a:p>
                  </a:txBody>
                  <a:tcPr marL="0" marR="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Union of Soviet Socialist Republics (USSR)</a:t>
                      </a:r>
                      <a:endParaRPr/>
                    </a:p>
                  </a:txBody>
                  <a:tcPr marL="0" marR="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Civil War</a:t>
                      </a:r>
                      <a:endParaRPr/>
                    </a:p>
                  </a:txBody>
                  <a:tcPr marL="0" marR="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270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Kronstadt Mutiny</a:t>
                      </a:r>
                      <a:endParaRPr/>
                    </a:p>
                  </a:txBody>
                  <a:tcPr marL="0" marR="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Famine</a:t>
                      </a:r>
                      <a:endParaRPr/>
                    </a:p>
                  </a:txBody>
                  <a:tcPr marL="0" marR="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New Economic Policy</a:t>
                      </a:r>
                      <a:endParaRPr/>
                    </a:p>
                  </a:txBody>
                  <a:tcPr marL="0" marR="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i="0" u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Lenin seizes power</a:t>
                      </a:r>
                      <a:endParaRPr/>
                    </a:p>
                  </a:txBody>
                  <a:tcPr marL="0" marR="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20"/>
          <p:cNvSpPr txBox="1"/>
          <p:nvPr/>
        </p:nvSpPr>
        <p:spPr>
          <a:xfrm>
            <a:off x="0" y="0"/>
            <a:ext cx="9324975" cy="68580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B9A43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2" name="Google Shape;172;p20"/>
          <p:cNvSpPr txBox="1"/>
          <p:nvPr/>
        </p:nvSpPr>
        <p:spPr>
          <a:xfrm>
            <a:off x="738187" y="404812"/>
            <a:ext cx="7848600" cy="4524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</a:pPr>
            <a:endParaRPr sz="3000" b="1">
              <a:solidFill>
                <a:schemeClr val="dk1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</a:pPr>
            <a:endParaRPr sz="3000" b="1">
              <a:solidFill>
                <a:schemeClr val="dk1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</a:pPr>
            <a:endParaRPr sz="3000" b="1">
              <a:solidFill>
                <a:schemeClr val="dk1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</a:pPr>
            <a:endParaRPr sz="3000" b="1">
              <a:solidFill>
                <a:schemeClr val="dk1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</a:pPr>
            <a:endParaRPr sz="3000" b="1">
              <a:solidFill>
                <a:schemeClr val="dk1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</a:pPr>
            <a:r>
              <a:rPr lang="en-US" sz="30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What was the condition of Tsarist Russia in 1914?</a:t>
            </a:r>
            <a:endParaRPr sz="3000" b="1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</a:pPr>
            <a:r>
              <a:rPr lang="en-US" sz="3000" b="1">
                <a:solidFill>
                  <a:schemeClr val="dk1"/>
                </a:solidFill>
              </a:rPr>
              <a:t>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...</a:t>
            </a:r>
            <a:endParaRPr sz="3000" b="1">
              <a:solidFill>
                <a:schemeClr val="dk1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</a:pPr>
            <a:endParaRPr sz="3000">
              <a:solidFill>
                <a:schemeClr val="dk1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</a:pPr>
            <a:endParaRPr sz="3000" b="1">
              <a:solidFill>
                <a:schemeClr val="dk1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</a:pPr>
            <a:endParaRPr sz="3000" b="1">
              <a:solidFill>
                <a:schemeClr val="dk1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</a:pPr>
            <a:endParaRPr sz="3000" b="1">
              <a:solidFill>
                <a:schemeClr val="dk1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</a:pPr>
            <a:endParaRPr sz="3000" b="1">
              <a:solidFill>
                <a:schemeClr val="dk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7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7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7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7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7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21"/>
          <p:cNvSpPr txBox="1"/>
          <p:nvPr/>
        </p:nvSpPr>
        <p:spPr>
          <a:xfrm>
            <a:off x="0" y="0"/>
            <a:ext cx="9324975" cy="68580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B9A43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8" name="Google Shape;178;p21"/>
          <p:cNvSpPr txBox="1"/>
          <p:nvPr/>
        </p:nvSpPr>
        <p:spPr>
          <a:xfrm>
            <a:off x="738187" y="404812"/>
            <a:ext cx="7848600" cy="4524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</a:pPr>
            <a:r>
              <a:rPr lang="en-US" sz="36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What was the condition of Tsarist Russia in 1917?</a:t>
            </a:r>
            <a:endParaRPr sz="3600" b="1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</a:pPr>
            <a:r>
              <a:rPr lang="en-US" sz="3000" b="1">
                <a:solidFill>
                  <a:schemeClr val="dk1"/>
                </a:solidFill>
              </a:rPr>
              <a:t>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...</a:t>
            </a:r>
            <a:endParaRPr sz="3600" b="1">
              <a:solidFill>
                <a:schemeClr val="dk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FBDF53"/>
      </a:accent1>
      <a:accent2>
        <a:srgbClr val="FF9966"/>
      </a:accent2>
      <a:accent3>
        <a:srgbClr val="FFFFFF"/>
      </a:accent3>
      <a:accent4>
        <a:srgbClr val="000000"/>
      </a:accent4>
      <a:accent5>
        <a:srgbClr val="FDECB3"/>
      </a:accent5>
      <a:accent6>
        <a:srgbClr val="E78A5C"/>
      </a:accent6>
      <a:hlink>
        <a:srgbClr val="CC3300"/>
      </a:hlink>
      <a:folHlink>
        <a:srgbClr val="9966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220</Words>
  <Application>Microsoft Office PowerPoint</Application>
  <PresentationFormat>On-screen Show (4:3)</PresentationFormat>
  <Paragraphs>80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 Black</vt:lpstr>
      <vt:lpstr>Arial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Harris Eirian James (GwE)</dc:creator>
  <cp:lastModifiedBy>Harris Eirian James (GwE)</cp:lastModifiedBy>
  <cp:revision>1</cp:revision>
  <dcterms:modified xsi:type="dcterms:W3CDTF">2018-12-03T14:20:51Z</dcterms:modified>
</cp:coreProperties>
</file>