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DA1490-98CB-4526-97C2-7263C667028D}">
  <a:tblStyle styleId="{8EDA1490-98CB-4526-97C2-7263C667028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4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6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7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8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9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0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2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3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4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6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7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458787" y="2762250"/>
            <a:ext cx="8405812" cy="175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5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Russia in Transition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5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1905-1924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2"/>
          <p:cNvSpPr txBox="1"/>
          <p:nvPr/>
        </p:nvSpPr>
        <p:spPr>
          <a:xfrm>
            <a:off x="539750" y="873125"/>
            <a:ext cx="7848600" cy="5076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revolution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Kerensky tried to raise troops from the front. But he could not secure help.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Troops guarding the Provisional Government surrendered.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 Guards placed the Provisional Government under arrest.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3"/>
          <p:cNvSpPr txBox="1"/>
          <p:nvPr/>
        </p:nvSpPr>
        <p:spPr>
          <a:xfrm>
            <a:off x="539750" y="319087"/>
            <a:ext cx="7848600" cy="61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Bolsheviks take power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 the same time the All-Russian Congress of Soviets – in which the Bolsheviks held 390 of the 650 seats – was meeting in Petrograd.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SRs and the Mensheviks condemned the Bolshevik takeover – they left the Congress, placing the Bolsheviks in power.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4"/>
          <p:cNvSpPr txBox="1"/>
          <p:nvPr/>
        </p:nvSpPr>
        <p:spPr>
          <a:xfrm>
            <a:off x="539750" y="873125"/>
            <a:ext cx="7848600" cy="5076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Bolsheviks take power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 October 26, Lenin formed the Council of the People’s Commissars.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Lenin was head of the government.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Trotsky was Commissar for Foreign Affairs.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5"/>
          <p:cNvSpPr txBox="1"/>
          <p:nvPr/>
        </p:nvSpPr>
        <p:spPr>
          <a:xfrm>
            <a:off x="539750" y="1703387"/>
            <a:ext cx="78486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Bolsheviks take power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Within a week of the revolution in Petrograd, the Bolsheviks took control of Moscow.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6"/>
          <p:cNvSpPr txBox="1"/>
          <p:nvPr/>
        </p:nvSpPr>
        <p:spPr>
          <a:xfrm>
            <a:off x="539750" y="260350"/>
            <a:ext cx="7848600" cy="6738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Role of Lenin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persuaded the Bolsheviks to oppose the war, unlike the SRs and Mensheviks.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believed a workers revolution was possible.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gave the Bolsheviks simple slogans – Peace, Land, Bread.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helped increase party membership.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7"/>
          <p:cNvSpPr txBox="1"/>
          <p:nvPr/>
        </p:nvSpPr>
        <p:spPr>
          <a:xfrm>
            <a:off x="539750" y="1644650"/>
            <a:ext cx="7848600" cy="397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Role of Lenin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created the Red Guard and used German money.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was a superb orator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had energy.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28"/>
          <p:cNvSpPr txBox="1"/>
          <p:nvPr/>
        </p:nvSpPr>
        <p:spPr>
          <a:xfrm>
            <a:off x="539750" y="1368425"/>
            <a:ext cx="7848600" cy="4522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Bolshevik Revolution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Trotsky organized the takeover – refer to your earlier notes - but without Lenin the Bolsheviks would not have even tried to remove the Provisional Government.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9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9"/>
          <p:cNvSpPr txBox="1"/>
          <p:nvPr/>
        </p:nvSpPr>
        <p:spPr>
          <a:xfrm>
            <a:off x="539750" y="333375"/>
            <a:ext cx="7848600" cy="5076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 QUESTIONS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 the failings of the Provisional Government. [5]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 the strengths of the Bolsheviks after the February Revolution [5]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0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was there so</a:t>
            </a:r>
            <a:endParaRPr/>
          </a:p>
        </p:txBody>
      </p:sp>
      <p:sp>
        <p:nvSpPr>
          <p:cNvPr id="187" name="Google Shape;187;p30"/>
          <p:cNvSpPr/>
          <p:nvPr/>
        </p:nvSpPr>
        <p:spPr>
          <a:xfrm>
            <a:off x="3132137" y="2636837"/>
            <a:ext cx="2663825" cy="1368425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Why was there so much opposition to the Bolsheviks?</a:t>
            </a:r>
            <a:endParaRPr/>
          </a:p>
        </p:txBody>
      </p:sp>
      <p:cxnSp>
        <p:nvCxnSpPr>
          <p:cNvPr id="188" name="Google Shape;188;p30"/>
          <p:cNvCxnSpPr/>
          <p:nvPr/>
        </p:nvCxnSpPr>
        <p:spPr>
          <a:xfrm>
            <a:off x="4356100" y="188912"/>
            <a:ext cx="0" cy="24479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89" name="Google Shape;189;p30"/>
          <p:cNvCxnSpPr/>
          <p:nvPr/>
        </p:nvCxnSpPr>
        <p:spPr>
          <a:xfrm>
            <a:off x="4427537" y="4005262"/>
            <a:ext cx="0" cy="24479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90" name="Google Shape;190;p30"/>
          <p:cNvSpPr txBox="1"/>
          <p:nvPr/>
        </p:nvSpPr>
        <p:spPr>
          <a:xfrm>
            <a:off x="250825" y="3141662"/>
            <a:ext cx="230505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Economic</a:t>
            </a:r>
            <a:endParaRPr/>
          </a:p>
        </p:txBody>
      </p:sp>
      <p:sp>
        <p:nvSpPr>
          <p:cNvPr id="191" name="Google Shape;191;p30"/>
          <p:cNvSpPr txBox="1"/>
          <p:nvPr/>
        </p:nvSpPr>
        <p:spPr>
          <a:xfrm>
            <a:off x="6840537" y="3155950"/>
            <a:ext cx="23034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Political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1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97" name="Google Shape;197;p31"/>
          <p:cNvGraphicFramePr/>
          <p:nvPr/>
        </p:nvGraphicFramePr>
        <p:xfrm>
          <a:off x="250825" y="1158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{8EDA1490-98CB-4526-97C2-7263C667028D}</a:tableStyleId>
              </a:tblPr>
              <a:tblGrid>
                <a:gridCol w="1225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1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2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Group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Why were they angry with the Bolsheviks?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 were their strengths?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 were their weaknesses?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9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Czech Legion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1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Whites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9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Greens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9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Foreign Powers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350" y="836612"/>
            <a:ext cx="7348537" cy="4824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2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32"/>
          <p:cNvSpPr/>
          <p:nvPr/>
        </p:nvSpPr>
        <p:spPr>
          <a:xfrm>
            <a:off x="323850" y="115887"/>
            <a:ext cx="8640762" cy="6553200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32"/>
          <p:cNvSpPr/>
          <p:nvPr/>
        </p:nvSpPr>
        <p:spPr>
          <a:xfrm>
            <a:off x="1403350" y="1052512"/>
            <a:ext cx="6192837" cy="4752975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32"/>
          <p:cNvSpPr/>
          <p:nvPr/>
        </p:nvSpPr>
        <p:spPr>
          <a:xfrm>
            <a:off x="2447925" y="1916112"/>
            <a:ext cx="3924300" cy="2808287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32"/>
          <p:cNvSpPr/>
          <p:nvPr/>
        </p:nvSpPr>
        <p:spPr>
          <a:xfrm>
            <a:off x="3492500" y="2600325"/>
            <a:ext cx="1943100" cy="1441450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3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12" name="Google Shape;212;p33"/>
          <p:cNvGraphicFramePr/>
          <p:nvPr/>
        </p:nvGraphicFramePr>
        <p:xfrm>
          <a:off x="250825" y="692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{8EDA1490-98CB-4526-97C2-7263C667028D}</a:tableStyleId>
              </a:tblPr>
              <a:tblGrid>
                <a:gridCol w="124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4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Countries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Explain the motive for joining the Civil War.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2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Czech Legion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0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Whites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2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Greens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0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Foreign Powers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3" name="Google Shape;213;p33"/>
          <p:cNvSpPr txBox="1"/>
          <p:nvPr/>
        </p:nvSpPr>
        <p:spPr>
          <a:xfrm>
            <a:off x="468312" y="188912"/>
            <a:ext cx="84963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Foreign Powers fighting in the Russian Civil War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4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19" name="Google Shape;219;p34"/>
          <p:cNvGraphicFramePr/>
          <p:nvPr/>
        </p:nvGraphicFramePr>
        <p:xfrm>
          <a:off x="250825" y="692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{8EDA1490-98CB-4526-97C2-7263C667028D}</a:tableStyleId>
              </a:tblPr>
              <a:tblGrid>
                <a:gridCol w="439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32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Positive aspects of Trotsky’s leadership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Negative aspects of Trotsky’s leadership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0" name="Google Shape;220;p34"/>
          <p:cNvSpPr txBox="1"/>
          <p:nvPr/>
        </p:nvSpPr>
        <p:spPr>
          <a:xfrm>
            <a:off x="468312" y="188912"/>
            <a:ext cx="84963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did Trotsky inspire the Red Army?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5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6" name="Google Shape;226;p35"/>
          <p:cNvGraphicFramePr/>
          <p:nvPr/>
        </p:nvGraphicFramePr>
        <p:xfrm>
          <a:off x="250825" y="692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{8EDA1490-98CB-4526-97C2-7263C667028D}</a:tableStyleId>
              </a:tblPr>
              <a:tblGrid>
                <a:gridCol w="439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32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Events leading to Tsar’s death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Reasons for the Tsar’s murder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7" name="Google Shape;227;p35"/>
          <p:cNvSpPr txBox="1"/>
          <p:nvPr/>
        </p:nvSpPr>
        <p:spPr>
          <a:xfrm>
            <a:off x="468312" y="188912"/>
            <a:ext cx="84963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 why the Tsar was murdered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6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33" name="Google Shape;233;p36"/>
          <p:cNvGraphicFramePr/>
          <p:nvPr/>
        </p:nvGraphicFramePr>
        <p:xfrm>
          <a:off x="250825" y="692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{8EDA1490-98CB-4526-97C2-7263C667028D}</a:tableStyleId>
              </a:tblPr>
              <a:tblGrid>
                <a:gridCol w="871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32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Describe what you see: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 is the message of this poster?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4" name="Google Shape;234;p36"/>
          <p:cNvSpPr txBox="1"/>
          <p:nvPr/>
        </p:nvSpPr>
        <p:spPr>
          <a:xfrm>
            <a:off x="323850" y="1042987"/>
            <a:ext cx="3311525" cy="397033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36"/>
          <p:cNvSpPr txBox="1"/>
          <p:nvPr/>
        </p:nvSpPr>
        <p:spPr>
          <a:xfrm>
            <a:off x="468312" y="188912"/>
            <a:ext cx="84963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Civil War Propaganda</a:t>
            </a:r>
            <a:endParaRPr/>
          </a:p>
        </p:txBody>
      </p:sp>
      <p:pic>
        <p:nvPicPr>
          <p:cNvPr id="236" name="Google Shape;236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71775" y="1484312"/>
            <a:ext cx="5903912" cy="39004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7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was there so</a:t>
            </a:r>
            <a:endParaRPr/>
          </a:p>
        </p:txBody>
      </p:sp>
      <p:sp>
        <p:nvSpPr>
          <p:cNvPr id="242" name="Google Shape;242;p37"/>
          <p:cNvSpPr/>
          <p:nvPr/>
        </p:nvSpPr>
        <p:spPr>
          <a:xfrm>
            <a:off x="3132137" y="2636837"/>
            <a:ext cx="2663825" cy="1368425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were the strengths and weaknesses of War Communism?</a:t>
            </a:r>
            <a:endParaRPr/>
          </a:p>
        </p:txBody>
      </p:sp>
      <p:cxnSp>
        <p:nvCxnSpPr>
          <p:cNvPr id="243" name="Google Shape;243;p37"/>
          <p:cNvCxnSpPr/>
          <p:nvPr/>
        </p:nvCxnSpPr>
        <p:spPr>
          <a:xfrm>
            <a:off x="4356100" y="188912"/>
            <a:ext cx="0" cy="24479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244" name="Google Shape;244;p37"/>
          <p:cNvCxnSpPr/>
          <p:nvPr/>
        </p:nvCxnSpPr>
        <p:spPr>
          <a:xfrm>
            <a:off x="4427537" y="4005262"/>
            <a:ext cx="0" cy="24479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245" name="Google Shape;245;p37"/>
          <p:cNvSpPr txBox="1"/>
          <p:nvPr/>
        </p:nvSpPr>
        <p:spPr>
          <a:xfrm>
            <a:off x="250825" y="3141662"/>
            <a:ext cx="230505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Strengths</a:t>
            </a:r>
            <a:endParaRPr/>
          </a:p>
        </p:txBody>
      </p:sp>
      <p:sp>
        <p:nvSpPr>
          <p:cNvPr id="246" name="Google Shape;246;p37"/>
          <p:cNvSpPr txBox="1"/>
          <p:nvPr/>
        </p:nvSpPr>
        <p:spPr>
          <a:xfrm>
            <a:off x="6840537" y="3155950"/>
            <a:ext cx="23034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Weaknesses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8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was there so</a:t>
            </a:r>
            <a:endParaRPr/>
          </a:p>
        </p:txBody>
      </p:sp>
      <p:sp>
        <p:nvSpPr>
          <p:cNvPr id="252" name="Google Shape;252;p38"/>
          <p:cNvSpPr/>
          <p:nvPr/>
        </p:nvSpPr>
        <p:spPr>
          <a:xfrm>
            <a:off x="3132137" y="2636837"/>
            <a:ext cx="2663825" cy="1368425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were the weaknesses of the Whites?</a:t>
            </a:r>
            <a:endParaRPr/>
          </a:p>
        </p:txBody>
      </p:sp>
      <p:sp>
        <p:nvSpPr>
          <p:cNvPr id="253" name="Google Shape;253;p38"/>
          <p:cNvSpPr txBox="1"/>
          <p:nvPr/>
        </p:nvSpPr>
        <p:spPr>
          <a:xfrm>
            <a:off x="204787" y="6381750"/>
            <a:ext cx="89630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Using the information on the pages, create a detailed mind map to explain the weaknesses of the Whites.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9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59" name="Google Shape;259;p39"/>
          <p:cNvGraphicFramePr/>
          <p:nvPr/>
        </p:nvGraphicFramePr>
        <p:xfrm>
          <a:off x="250825" y="692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{8EDA1490-98CB-4526-97C2-7263C667028D}</a:tableStyleId>
              </a:tblPr>
              <a:tblGrid>
                <a:gridCol w="4465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7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6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Lack of Unity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200" b="1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7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Geographical Spread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4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Nationalist Groups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95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Weak support from foreign powers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95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Poor leadership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60" name="Google Shape;260;p39"/>
          <p:cNvSpPr txBox="1"/>
          <p:nvPr/>
        </p:nvSpPr>
        <p:spPr>
          <a:xfrm>
            <a:off x="468312" y="188912"/>
            <a:ext cx="84963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Weaknesses of the Whites</a:t>
            </a:r>
            <a:endParaRPr/>
          </a:p>
        </p:txBody>
      </p:sp>
      <p:sp>
        <p:nvSpPr>
          <p:cNvPr id="261" name="Google Shape;261;p39"/>
          <p:cNvSpPr txBox="1"/>
          <p:nvPr/>
        </p:nvSpPr>
        <p:spPr>
          <a:xfrm>
            <a:off x="971550" y="6237287"/>
            <a:ext cx="7740650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Arrange the weaknesses of the Whites into an order of importance – the most important should be at the top, the least important should be at the bottom.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5"/>
          <p:cNvSpPr txBox="1"/>
          <p:nvPr/>
        </p:nvSpPr>
        <p:spPr>
          <a:xfrm>
            <a:off x="539750" y="41275"/>
            <a:ext cx="78486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October Revolution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growing popularity of the Bolsheviks: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Membership of the party grew from 24,000 in February to 340,000 in October.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had also formed their own army – the Red Guard which had been armed during the Kornilov Revolt.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6"/>
          <p:cNvSpPr txBox="1"/>
          <p:nvPr/>
        </p:nvSpPr>
        <p:spPr>
          <a:xfrm>
            <a:off x="539750" y="319087"/>
            <a:ext cx="7848600" cy="61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Lenin’s Decision to seize power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Lenin was in exile in Finland but he was calling for a revolution.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returned to Petrograd on October 7, 1917.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 the October 10, Lenin persuaded the party to agree to an uprising.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Kamenev and Zinoviev voiced strong objections.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7"/>
          <p:cNvSpPr txBox="1"/>
          <p:nvPr/>
        </p:nvSpPr>
        <p:spPr>
          <a:xfrm>
            <a:off x="539750" y="41275"/>
            <a:ext cx="78486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Lenin’s Decision to seize power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wrote a letter to a newspaper which told of their objections.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alerted Kerensky who then tried to remove the Bolshevik threat – he closed down their newspapers.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also tried to round up Bolsheviks.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Bolsheviks were forced into action.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8"/>
          <p:cNvSpPr txBox="1"/>
          <p:nvPr/>
        </p:nvSpPr>
        <p:spPr>
          <a:xfrm>
            <a:off x="539750" y="319087"/>
            <a:ext cx="7848600" cy="61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role of Trotsky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August Trotsky became a member of the Bolsheviks.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Bolsheviks secured control of the Petrograd Soviet, Trotsky was elected as its leader.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October he became the dominant members of the Military Revolutionary Committee (MRC) of the Soviet.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9"/>
          <p:cNvSpPr txBox="1"/>
          <p:nvPr/>
        </p:nvSpPr>
        <p:spPr>
          <a:xfrm>
            <a:off x="539750" y="873125"/>
            <a:ext cx="7848600" cy="5076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role of Trotsky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MRC – in theory – controlled 20,000 Red Guards, 60,000 Baltic sailors and 150,000 soldiers of the Petrograd garrison.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meant the Bolsheviks controlled the army and could control the city itself.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20"/>
          <p:cNvSpPr txBox="1"/>
          <p:nvPr/>
        </p:nvSpPr>
        <p:spPr>
          <a:xfrm>
            <a:off x="539750" y="319087"/>
            <a:ext cx="7848600" cy="61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role of Trotsky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started to plan for the revolution.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reduced their demonstrations and street disturbances.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Small disciplined units of soldiers and workers were deployed.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were going to overthrow the Provisional Government on October 24.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1"/>
          <p:cNvSpPr txBox="1"/>
          <p:nvPr/>
        </p:nvSpPr>
        <p:spPr>
          <a:xfrm>
            <a:off x="539750" y="41275"/>
            <a:ext cx="78486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revolution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buildings in Petrograd were captured – these were railway stations and telegraph offices. 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Roadblocks were set up on the city’s bridges and surrounding the Winter Palace.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There was little resistance.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Kerensky escaped from Petrograd on October 25, the rest of the government remained.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805</Words>
  <Application>Microsoft Office PowerPoint</Application>
  <PresentationFormat>On-screen Show (4:3)</PresentationFormat>
  <Paragraphs>136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Harris Eirian James (GwE)</dc:creator>
  <cp:lastModifiedBy>Harris Eirian James (GwE)</cp:lastModifiedBy>
  <cp:revision>1</cp:revision>
  <dcterms:modified xsi:type="dcterms:W3CDTF">2018-12-03T14:19:17Z</dcterms:modified>
</cp:coreProperties>
</file>