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6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3: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2: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12: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3: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3: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4: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4: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5: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5: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6: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6: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7: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7: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8: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8: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9: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9: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10: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0: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11: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1:notes"/>
          <p:cNvSpPr>
            <a:spLocks noGrp="1" noRot="1" noChangeAspect="1"/>
          </p:cNvSpPr>
          <p:nvPr>
            <p:ph type="sldImg" idx="2"/>
          </p:nvPr>
        </p:nvSpPr>
        <p:spPr>
          <a:xfrm>
            <a:off x="919163" y="744538"/>
            <a:ext cx="4960937"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2"/>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70" name="Google Shape;70;p11"/>
          <p:cNvSpPr txBox="1">
            <a:spLocks noGrp="1"/>
          </p:cNvSpPr>
          <p:nvPr>
            <p:ph type="body" idx="1"/>
          </p:nvPr>
        </p:nvSpPr>
        <p:spPr>
          <a:xfrm>
            <a:off x="457200" y="1600200"/>
            <a:ext cx="8229600" cy="4525962"/>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1" name="Google Shape;71;p11"/>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2" name="Google Shape;72;p11"/>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3" name="Google Shape;73;p1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74"/>
        <p:cNvGrpSpPr/>
        <p:nvPr/>
      </p:nvGrpSpPr>
      <p:grpSpPr>
        <a:xfrm>
          <a:off x="0" y="0"/>
          <a:ext cx="0" cy="0"/>
          <a:chOff x="0" y="0"/>
          <a:chExt cx="0" cy="0"/>
        </a:xfrm>
      </p:grpSpPr>
      <p:sp>
        <p:nvSpPr>
          <p:cNvPr id="75" name="Google Shape;75;p12"/>
          <p:cNvSpPr txBox="1">
            <a:spLocks noGrp="1"/>
          </p:cNvSpPr>
          <p:nvPr>
            <p:ph type="ctrTitle"/>
          </p:nvPr>
        </p:nvSpPr>
        <p:spPr>
          <a:xfrm>
            <a:off x="685800" y="2130425"/>
            <a:ext cx="7772400" cy="14700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76" name="Google Shape;76;p12"/>
          <p:cNvSpPr txBox="1">
            <a:spLocks noGrp="1"/>
          </p:cNvSpPr>
          <p:nvPr>
            <p:ph type="subTitle" idx="1"/>
          </p:nvPr>
        </p:nvSpPr>
        <p:spPr>
          <a:xfrm>
            <a:off x="1371600" y="3886200"/>
            <a:ext cx="6400800" cy="1752600"/>
          </a:xfrm>
          <a:prstGeom prst="rect">
            <a:avLst/>
          </a:prstGeom>
          <a:noFill/>
          <a:ln>
            <a:noFill/>
          </a:ln>
        </p:spPr>
        <p:txBody>
          <a:bodyPr spcFirstLastPara="1" wrap="square" lIns="91425" tIns="91425" rIns="91425" bIns="91425" anchor="t" anchorCtr="0"/>
          <a:lstStyle>
            <a:lvl1pPr marL="0" marR="0" lvl="0" indent="0" algn="ctr" rtl="0">
              <a:spcBef>
                <a:spcPts val="64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L="457200" marR="0" lvl="1" indent="0" algn="ctr"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L="914400" marR="0" lvl="2" indent="0" algn="ctr"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L="1371600" marR="0" lvl="3"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L="1828800" marR="0" lvl="4"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L="2286000" marR="0" lvl="5"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L="2743200" marR="0" lvl="6"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L="3200400" marR="0" lvl="7"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L="3657600" marR="0" lvl="8" indent="0"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77" name="Google Shape;77;p12"/>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8" name="Google Shape;78;p12"/>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9" name="Google Shape;79;p1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rot="5400000">
            <a:off x="4732337" y="2171700"/>
            <a:ext cx="5851525" cy="20574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17" name="Google Shape;17;p3"/>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8" name="Google Shape;18;p3"/>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9" name="Google Shape;19;p3"/>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0" name="Google Shape;20;p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3" name="Google Shape;23;p4"/>
          <p:cNvSpPr txBox="1">
            <a:spLocks noGrp="1"/>
          </p:cNvSpPr>
          <p:nvPr>
            <p:ph type="body" idx="1"/>
          </p:nvPr>
        </p:nvSpPr>
        <p:spPr>
          <a:xfrm rot="5400000">
            <a:off x="2309019" y="-251619"/>
            <a:ext cx="4525962" cy="82296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4" name="Google Shape;24;p4"/>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5" name="Google Shape;25;p4"/>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6" name="Google Shape;26;p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1792288" y="4800600"/>
            <a:ext cx="5486400" cy="566738"/>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1400"/>
              <a:buNone/>
              <a:defRPr sz="2000" b="1"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9" name="Google Shape;29;p5"/>
          <p:cNvSpPr>
            <a:spLocks noGrp="1"/>
          </p:cNvSpPr>
          <p:nvPr>
            <p:ph type="pic" idx="2"/>
          </p:nvPr>
        </p:nvSpPr>
        <p:spPr>
          <a:xfrm>
            <a:off x="1792288" y="612775"/>
            <a:ext cx="5486400" cy="4114800"/>
          </a:xfrm>
          <a:prstGeom prst="rect">
            <a:avLst/>
          </a:prstGeom>
          <a:noFill/>
          <a:ln>
            <a:noFill/>
          </a:ln>
        </p:spPr>
        <p:txBody>
          <a:bodyPr spcFirstLastPara="1" wrap="square" lIns="91425" tIns="91425" rIns="91425" bIns="91425" anchor="t" anchorCtr="0"/>
          <a:lstStyle>
            <a:lvl1pPr marL="0" marR="0" lvl="0" indent="0" algn="l" rtl="0">
              <a:spcBef>
                <a:spcPts val="64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L="457200" marR="0" lvl="1" indent="0" algn="l"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L="914400" marR="0" lvl="2" indent="0" algn="l"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L="1371600" marR="0" lvl="3"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L="1828800" marR="0" lvl="4"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L="2286000" marR="0" lvl="5"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L="2743200" marR="0" lvl="6"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L="3200400" marR="0" lvl="7"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L="3657600" marR="0" lvl="8" indent="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30" name="Google Shape;30;p5"/>
          <p:cNvSpPr txBox="1">
            <a:spLocks noGrp="1"/>
          </p:cNvSpPr>
          <p:nvPr>
            <p:ph type="body" idx="1"/>
          </p:nvPr>
        </p:nvSpPr>
        <p:spPr>
          <a:xfrm>
            <a:off x="1792288" y="5367338"/>
            <a:ext cx="5486400" cy="804862"/>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
        <p:nvSpPr>
          <p:cNvPr id="31" name="Google Shape;31;p5"/>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2" name="Google Shape;32;p5"/>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3" name="Google Shape;33;p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457200" y="273050"/>
            <a:ext cx="3008313"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1400"/>
              <a:buNone/>
              <a:defRPr sz="2000" b="1"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36" name="Google Shape;36;p6"/>
          <p:cNvSpPr txBox="1">
            <a:spLocks noGrp="1"/>
          </p:cNvSpPr>
          <p:nvPr>
            <p:ph type="body" idx="1"/>
          </p:nvPr>
        </p:nvSpPr>
        <p:spPr>
          <a:xfrm>
            <a:off x="3575050" y="273050"/>
            <a:ext cx="5111750" cy="5853113"/>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7" name="Google Shape;37;p6"/>
          <p:cNvSpPr txBox="1">
            <a:spLocks noGrp="1"/>
          </p:cNvSpPr>
          <p:nvPr>
            <p:ph type="body" idx="2"/>
          </p:nvPr>
        </p:nvSpPr>
        <p:spPr>
          <a:xfrm>
            <a:off x="457200" y="1435100"/>
            <a:ext cx="3008313" cy="469106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
        <p:nvSpPr>
          <p:cNvPr id="38" name="Google Shape;38;p6"/>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9" name="Google Shape;39;p6"/>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0" name="Google Shape;40;p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43" name="Google Shape;43;p7"/>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4" name="Google Shape;44;p7"/>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5" name="Google Shape;45;p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48" name="Google Shape;48;p8"/>
          <p:cNvSpPr txBox="1">
            <a:spLocks noGrp="1"/>
          </p:cNvSpPr>
          <p:nvPr>
            <p:ph type="body" idx="1"/>
          </p:nvPr>
        </p:nvSpPr>
        <p:spPr>
          <a:xfrm>
            <a:off x="457200" y="1535113"/>
            <a:ext cx="4040188" cy="639762"/>
          </a:xfrm>
          <a:prstGeom prst="rect">
            <a:avLst/>
          </a:prstGeom>
          <a:noFill/>
          <a:ln>
            <a:noFill/>
          </a:ln>
        </p:spPr>
        <p:txBody>
          <a:bodyPr spcFirstLastPara="1" wrap="square" lIns="91425" tIns="91425" rIns="91425" bIns="91425" anchor="b" anchorCtr="0"/>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9" name="Google Shape;49;p8"/>
          <p:cNvSpPr txBox="1">
            <a:spLocks noGrp="1"/>
          </p:cNvSpPr>
          <p:nvPr>
            <p:ph type="body" idx="2"/>
          </p:nvPr>
        </p:nvSpPr>
        <p:spPr>
          <a:xfrm>
            <a:off x="457200" y="2174875"/>
            <a:ext cx="4040188" cy="3951288"/>
          </a:xfrm>
          <a:prstGeom prst="rect">
            <a:avLst/>
          </a:prstGeom>
          <a:noFill/>
          <a:ln>
            <a:noFill/>
          </a:ln>
        </p:spPr>
        <p:txBody>
          <a:bodyPr spcFirstLastPara="1" wrap="square" lIns="91425" tIns="91425" rIns="91425" bIns="91425" anchor="t" anchorCtr="0"/>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50" name="Google Shape;50;p8"/>
          <p:cNvSpPr txBox="1">
            <a:spLocks noGrp="1"/>
          </p:cNvSpPr>
          <p:nvPr>
            <p:ph type="body" idx="3"/>
          </p:nvPr>
        </p:nvSpPr>
        <p:spPr>
          <a:xfrm>
            <a:off x="4645025" y="1535113"/>
            <a:ext cx="4041775" cy="639762"/>
          </a:xfrm>
          <a:prstGeom prst="rect">
            <a:avLst/>
          </a:prstGeom>
          <a:noFill/>
          <a:ln>
            <a:noFill/>
          </a:ln>
        </p:spPr>
        <p:txBody>
          <a:bodyPr spcFirstLastPara="1" wrap="square" lIns="91425" tIns="91425" rIns="91425" bIns="91425" anchor="b" anchorCtr="0"/>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51" name="Google Shape;51;p8"/>
          <p:cNvSpPr txBox="1">
            <a:spLocks noGrp="1"/>
          </p:cNvSpPr>
          <p:nvPr>
            <p:ph type="body" idx="4"/>
          </p:nvPr>
        </p:nvSpPr>
        <p:spPr>
          <a:xfrm>
            <a:off x="4645025" y="2174875"/>
            <a:ext cx="4041775" cy="3951288"/>
          </a:xfrm>
          <a:prstGeom prst="rect">
            <a:avLst/>
          </a:prstGeom>
          <a:noFill/>
          <a:ln>
            <a:noFill/>
          </a:ln>
        </p:spPr>
        <p:txBody>
          <a:bodyPr spcFirstLastPara="1" wrap="square" lIns="91425" tIns="91425" rIns="91425" bIns="91425" anchor="t" anchorCtr="0"/>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52" name="Google Shape;52;p8"/>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3" name="Google Shape;53;p8"/>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4" name="Google Shape;54;p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5"/>
        <p:cNvGrpSpPr/>
        <p:nvPr/>
      </p:nvGrpSpPr>
      <p:grpSpPr>
        <a:xfrm>
          <a:off x="0" y="0"/>
          <a:ext cx="0" cy="0"/>
          <a:chOff x="0" y="0"/>
          <a:chExt cx="0" cy="0"/>
        </a:xfrm>
      </p:grpSpPr>
      <p:sp>
        <p:nvSpPr>
          <p:cNvPr id="56" name="Google Shape;56;p9"/>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57" name="Google Shape;57;p9"/>
          <p:cNvSpPr txBox="1">
            <a:spLocks noGrp="1"/>
          </p:cNvSpPr>
          <p:nvPr>
            <p:ph type="body" idx="1"/>
          </p:nvPr>
        </p:nvSpPr>
        <p:spPr>
          <a:xfrm>
            <a:off x="457200" y="1600200"/>
            <a:ext cx="4038600" cy="4525963"/>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58" name="Google Shape;58;p9"/>
          <p:cNvSpPr txBox="1">
            <a:spLocks noGrp="1"/>
          </p:cNvSpPr>
          <p:nvPr>
            <p:ph type="body" idx="2"/>
          </p:nvPr>
        </p:nvSpPr>
        <p:spPr>
          <a:xfrm>
            <a:off x="4648200" y="1600200"/>
            <a:ext cx="4038600" cy="4525963"/>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59" name="Google Shape;59;p9"/>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0" name="Google Shape;60;p9"/>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1" name="Google Shape;61;p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2"/>
        <p:cNvGrpSpPr/>
        <p:nvPr/>
      </p:nvGrpSpPr>
      <p:grpSpPr>
        <a:xfrm>
          <a:off x="0" y="0"/>
          <a:ext cx="0" cy="0"/>
          <a:chOff x="0" y="0"/>
          <a:chExt cx="0" cy="0"/>
        </a:xfrm>
      </p:grpSpPr>
      <p:sp>
        <p:nvSpPr>
          <p:cNvPr id="63" name="Google Shape;63;p10"/>
          <p:cNvSpPr txBox="1">
            <a:spLocks noGrp="1"/>
          </p:cNvSpPr>
          <p:nvPr>
            <p:ph type="title"/>
          </p:nvPr>
        </p:nvSpPr>
        <p:spPr>
          <a:xfrm>
            <a:off x="722313" y="4406900"/>
            <a:ext cx="7772400" cy="1362075"/>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SzPts val="1400"/>
              <a:buNone/>
              <a:defRPr sz="4000" b="1"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64" name="Google Shape;64;p10"/>
          <p:cNvSpPr txBox="1">
            <a:spLocks noGrp="1"/>
          </p:cNvSpPr>
          <p:nvPr>
            <p:ph type="body" idx="1"/>
          </p:nvPr>
        </p:nvSpPr>
        <p:spPr>
          <a:xfrm>
            <a:off x="722313" y="2906713"/>
            <a:ext cx="7772400" cy="1500187"/>
          </a:xfrm>
          <a:prstGeom prst="rect">
            <a:avLst/>
          </a:prstGeom>
          <a:noFill/>
          <a:ln>
            <a:noFill/>
          </a:ln>
        </p:spPr>
        <p:txBody>
          <a:bodyPr spcFirstLastPara="1" wrap="square" lIns="91425" tIns="91425" rIns="91425" bIns="91425" anchor="b" anchorCtr="0"/>
          <a:lstStyle>
            <a:lvl1pPr marL="457200" marR="0" lvl="0"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L="1371600" marR="0" lvl="2" indent="-228600" algn="l" rtl="0">
              <a:spcBef>
                <a:spcPts val="32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2286000" marR="0" lvl="4"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2743200" marR="0" lvl="5"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3200400" marR="0" lvl="6"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3657600" marR="0" lvl="7"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4114800" marR="0" lvl="8"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endParaRPr/>
          </a:p>
        </p:txBody>
      </p:sp>
      <p:sp>
        <p:nvSpPr>
          <p:cNvPr id="65" name="Google Shape;65;p10"/>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6" name="Google Shape;66;p10"/>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7" name="Google Shape;67;p1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74637"/>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457200" y="1600200"/>
            <a:ext cx="8229600" cy="4525962"/>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 name="Google Shape;8;p1"/>
          <p:cNvSpPr txBox="1">
            <a:spLocks noGrp="1"/>
          </p:cNvSpPr>
          <p:nvPr>
            <p:ph type="dt" idx="10"/>
          </p:nvPr>
        </p:nvSpPr>
        <p:spPr>
          <a:xfrm>
            <a:off x="457200" y="6245225"/>
            <a:ext cx="2133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ftr" idx="11"/>
          </p:nvPr>
        </p:nvSpPr>
        <p:spPr>
          <a:xfrm>
            <a:off x="3124200" y="6245225"/>
            <a:ext cx="2895600" cy="47625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Shape 83"/>
        <p:cNvGrpSpPr/>
        <p:nvPr/>
      </p:nvGrpSpPr>
      <p:grpSpPr>
        <a:xfrm>
          <a:off x="0" y="0"/>
          <a:ext cx="0" cy="0"/>
          <a:chOff x="0" y="0"/>
          <a:chExt cx="0" cy="0"/>
        </a:xfrm>
      </p:grpSpPr>
      <p:sp>
        <p:nvSpPr>
          <p:cNvPr id="84" name="Google Shape;84;p13"/>
          <p:cNvSpPr txBox="1"/>
          <p:nvPr/>
        </p:nvSpPr>
        <p:spPr>
          <a:xfrm>
            <a:off x="0" y="-17462"/>
            <a:ext cx="9324975" cy="6858000"/>
          </a:xfrm>
          <a:prstGeom prst="rect">
            <a:avLst/>
          </a:prstGeom>
          <a:solidFill>
            <a:schemeClr val="lt1"/>
          </a:solidFill>
          <a:ln w="25400" cap="flat" cmpd="sng">
            <a:solidFill>
              <a:srgbClr val="B9A43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85" name="Google Shape;85;p13"/>
          <p:cNvSpPr txBox="1"/>
          <p:nvPr/>
        </p:nvSpPr>
        <p:spPr>
          <a:xfrm>
            <a:off x="458787" y="2762250"/>
            <a:ext cx="8405812" cy="175577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5400"/>
              <a:buFont typeface="Arial"/>
              <a:buNone/>
            </a:pPr>
            <a:r>
              <a:rPr lang="en-US" sz="5400" b="1" i="0" u="none">
                <a:solidFill>
                  <a:schemeClr val="dk1"/>
                </a:solidFill>
                <a:latin typeface="Arial"/>
                <a:ea typeface="Arial"/>
                <a:cs typeface="Arial"/>
                <a:sym typeface="Arial"/>
              </a:rPr>
              <a:t>Russia in Transition</a:t>
            </a:r>
            <a:endParaRPr/>
          </a:p>
          <a:p>
            <a:pPr marL="0" marR="0" lvl="0" indent="0" algn="l" rtl="0">
              <a:lnSpc>
                <a:spcPct val="100000"/>
              </a:lnSpc>
              <a:spcBef>
                <a:spcPts val="0"/>
              </a:spcBef>
              <a:spcAft>
                <a:spcPts val="0"/>
              </a:spcAft>
              <a:buClr>
                <a:schemeClr val="dk1"/>
              </a:buClr>
              <a:buSzPts val="5400"/>
              <a:buFont typeface="Arial"/>
              <a:buNone/>
            </a:pPr>
            <a:r>
              <a:rPr lang="en-US" sz="5400" b="1" i="0" u="none">
                <a:solidFill>
                  <a:schemeClr val="dk1"/>
                </a:solidFill>
                <a:latin typeface="Arial"/>
                <a:ea typeface="Arial"/>
                <a:cs typeface="Arial"/>
                <a:sym typeface="Arial"/>
              </a:rPr>
              <a:t>1905-1924</a:t>
            </a:r>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5"/>
                                        </p:tgtEl>
                                        <p:attrNameLst>
                                          <p:attrName>style.visibility</p:attrName>
                                        </p:attrNameLst>
                                      </p:cBhvr>
                                      <p:to>
                                        <p:strVal val="visible"/>
                                      </p:to>
                                    </p:set>
                                    <p:anim calcmode="lin" valueType="num">
                                      <p:cBhvr additive="base">
                                        <p:cTn id="7" dur="500"/>
                                        <p:tgtEl>
                                          <p:spTgt spid="8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Shape 144"/>
        <p:cNvGrpSpPr/>
        <p:nvPr/>
      </p:nvGrpSpPr>
      <p:grpSpPr>
        <a:xfrm>
          <a:off x="0" y="0"/>
          <a:ext cx="0" cy="0"/>
          <a:chOff x="0" y="0"/>
          <a:chExt cx="0" cy="0"/>
        </a:xfrm>
      </p:grpSpPr>
      <p:sp>
        <p:nvSpPr>
          <p:cNvPr id="145" name="Google Shape;145;p22"/>
          <p:cNvSpPr txBox="1"/>
          <p:nvPr/>
        </p:nvSpPr>
        <p:spPr>
          <a:xfrm>
            <a:off x="0" y="-17462"/>
            <a:ext cx="9324975" cy="6858000"/>
          </a:xfrm>
          <a:prstGeom prst="rect">
            <a:avLst/>
          </a:prstGeom>
          <a:solidFill>
            <a:schemeClr val="lt1"/>
          </a:solidFill>
          <a:ln w="25400" cap="flat" cmpd="sng">
            <a:solidFill>
              <a:srgbClr val="B9A43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Shape 149"/>
        <p:cNvGrpSpPr/>
        <p:nvPr/>
      </p:nvGrpSpPr>
      <p:grpSpPr>
        <a:xfrm>
          <a:off x="0" y="0"/>
          <a:ext cx="0" cy="0"/>
          <a:chOff x="0" y="0"/>
          <a:chExt cx="0" cy="0"/>
        </a:xfrm>
      </p:grpSpPr>
      <p:sp>
        <p:nvSpPr>
          <p:cNvPr id="150" name="Google Shape;150;p23"/>
          <p:cNvSpPr txBox="1"/>
          <p:nvPr/>
        </p:nvSpPr>
        <p:spPr>
          <a:xfrm>
            <a:off x="0" y="-17462"/>
            <a:ext cx="9324975" cy="6858000"/>
          </a:xfrm>
          <a:prstGeom prst="rect">
            <a:avLst/>
          </a:prstGeom>
          <a:solidFill>
            <a:schemeClr val="lt1"/>
          </a:solidFill>
          <a:ln w="25400" cap="flat" cmpd="sng">
            <a:solidFill>
              <a:srgbClr val="B9A43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Shape 89"/>
        <p:cNvGrpSpPr/>
        <p:nvPr/>
      </p:nvGrpSpPr>
      <p:grpSpPr>
        <a:xfrm>
          <a:off x="0" y="0"/>
          <a:ext cx="0" cy="0"/>
          <a:chOff x="0" y="0"/>
          <a:chExt cx="0" cy="0"/>
        </a:xfrm>
      </p:grpSpPr>
      <p:sp>
        <p:nvSpPr>
          <p:cNvPr id="90" name="Google Shape;90;p14"/>
          <p:cNvSpPr txBox="1"/>
          <p:nvPr/>
        </p:nvSpPr>
        <p:spPr>
          <a:xfrm>
            <a:off x="0" y="-17462"/>
            <a:ext cx="9324975" cy="6858000"/>
          </a:xfrm>
          <a:prstGeom prst="rect">
            <a:avLst/>
          </a:prstGeom>
          <a:solidFill>
            <a:schemeClr val="lt1"/>
          </a:solidFill>
          <a:ln w="25400" cap="flat" cmpd="sng">
            <a:solidFill>
              <a:srgbClr val="B9A43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pic>
        <p:nvPicPr>
          <p:cNvPr id="91" name="Google Shape;91;p14"/>
          <p:cNvPicPr preferRelativeResize="0"/>
          <p:nvPr/>
        </p:nvPicPr>
        <p:blipFill rotWithShape="1">
          <a:blip r:embed="rId3">
            <a:alphaModFix/>
          </a:blip>
          <a:srcRect/>
          <a:stretch/>
        </p:blipFill>
        <p:spPr>
          <a:xfrm>
            <a:off x="1403350" y="836612"/>
            <a:ext cx="7285156" cy="4814924"/>
          </a:xfrm>
          <a:prstGeom prst="rect">
            <a:avLst/>
          </a:prstGeom>
          <a:noFill/>
          <a:ln>
            <a:noFill/>
          </a:ln>
        </p:spPr>
      </p:pic>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Shape 95"/>
        <p:cNvGrpSpPr/>
        <p:nvPr/>
      </p:nvGrpSpPr>
      <p:grpSpPr>
        <a:xfrm>
          <a:off x="0" y="0"/>
          <a:ext cx="0" cy="0"/>
          <a:chOff x="0" y="0"/>
          <a:chExt cx="0" cy="0"/>
        </a:xfrm>
      </p:grpSpPr>
      <p:sp>
        <p:nvSpPr>
          <p:cNvPr id="96" name="Google Shape;96;p15"/>
          <p:cNvSpPr txBox="1"/>
          <p:nvPr/>
        </p:nvSpPr>
        <p:spPr>
          <a:xfrm>
            <a:off x="0" y="-42862"/>
            <a:ext cx="9324975" cy="6858000"/>
          </a:xfrm>
          <a:prstGeom prst="rect">
            <a:avLst/>
          </a:prstGeom>
          <a:solidFill>
            <a:schemeClr val="lt1"/>
          </a:solidFill>
          <a:ln w="25400" cap="flat" cmpd="sng">
            <a:solidFill>
              <a:srgbClr val="B9A43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97" name="Google Shape;97;p15"/>
          <p:cNvSpPr txBox="1"/>
          <p:nvPr/>
        </p:nvSpPr>
        <p:spPr>
          <a:xfrm>
            <a:off x="179387" y="301625"/>
            <a:ext cx="8405812" cy="5857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3200"/>
              <a:buFont typeface="Arial"/>
              <a:buNone/>
            </a:pPr>
            <a:r>
              <a:rPr lang="en-US" sz="3200" b="1" i="0" u="none">
                <a:solidFill>
                  <a:schemeClr val="dk1"/>
                </a:solidFill>
                <a:latin typeface="Arial"/>
                <a:ea typeface="Arial"/>
                <a:cs typeface="Arial"/>
                <a:sym typeface="Arial"/>
              </a:rPr>
              <a:t>The new Bolshevik Government</a:t>
            </a:r>
            <a:endParaRPr/>
          </a:p>
        </p:txBody>
      </p:sp>
      <p:sp>
        <p:nvSpPr>
          <p:cNvPr id="98" name="Google Shape;98;p15"/>
          <p:cNvSpPr txBox="1"/>
          <p:nvPr/>
        </p:nvSpPr>
        <p:spPr>
          <a:xfrm>
            <a:off x="323850" y="981075"/>
            <a:ext cx="8405812" cy="3970337"/>
          </a:xfrm>
          <a:prstGeom prst="rect">
            <a:avLst/>
          </a:prstGeom>
          <a:noFill/>
          <a:ln>
            <a:noFill/>
          </a:ln>
        </p:spPr>
        <p:txBody>
          <a:bodyPr spcFirstLastPara="1" wrap="square" lIns="91425" tIns="45700" rIns="91425" bIns="45700" anchor="ctr" anchorCtr="0">
            <a:noAutofit/>
          </a:bodyPr>
          <a:lstStyle/>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Lenin set up a new government called Sovnarkom, short for Council of People’s Commissars.</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Lenin was Chairman.</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Trotsky was made Commissar for War in 1918.</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Soviets across Russia joined in the revolution and took control of towns and cities.</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But Lenin and the Bolsheviks did not have total control of Russia.</a:t>
            </a:r>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7"/>
                                        </p:tgtEl>
                                        <p:attrNameLst>
                                          <p:attrName>style.visibility</p:attrName>
                                        </p:attrNameLst>
                                      </p:cBhvr>
                                      <p:to>
                                        <p:strVal val="visible"/>
                                      </p:to>
                                    </p:set>
                                    <p:anim calcmode="lin" valueType="num">
                                      <p:cBhvr additive="base">
                                        <p:cTn id="7" dur="500"/>
                                        <p:tgtEl>
                                          <p:spTgt spid="97"/>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98"/>
                                        </p:tgtEl>
                                        <p:attrNameLst>
                                          <p:attrName>style.visibility</p:attrName>
                                        </p:attrNameLst>
                                      </p:cBhvr>
                                      <p:to>
                                        <p:strVal val="visible"/>
                                      </p:to>
                                    </p:set>
                                    <p:anim calcmode="lin" valueType="num">
                                      <p:cBhvr additive="base">
                                        <p:cTn id="12" dur="500"/>
                                        <p:tgtEl>
                                          <p:spTgt spid="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Shape 102"/>
        <p:cNvGrpSpPr/>
        <p:nvPr/>
      </p:nvGrpSpPr>
      <p:grpSpPr>
        <a:xfrm>
          <a:off x="0" y="0"/>
          <a:ext cx="0" cy="0"/>
          <a:chOff x="0" y="0"/>
          <a:chExt cx="0" cy="0"/>
        </a:xfrm>
      </p:grpSpPr>
      <p:sp>
        <p:nvSpPr>
          <p:cNvPr id="103" name="Google Shape;103;p16"/>
          <p:cNvSpPr txBox="1"/>
          <p:nvPr/>
        </p:nvSpPr>
        <p:spPr>
          <a:xfrm>
            <a:off x="0" y="-20637"/>
            <a:ext cx="9324975" cy="6858000"/>
          </a:xfrm>
          <a:prstGeom prst="rect">
            <a:avLst/>
          </a:prstGeom>
          <a:solidFill>
            <a:schemeClr val="lt1"/>
          </a:solidFill>
          <a:ln w="25400" cap="flat" cmpd="sng">
            <a:solidFill>
              <a:srgbClr val="B9A43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4" name="Google Shape;104;p16"/>
          <p:cNvSpPr txBox="1"/>
          <p:nvPr/>
        </p:nvSpPr>
        <p:spPr>
          <a:xfrm>
            <a:off x="250825" y="44450"/>
            <a:ext cx="8405812" cy="1077912"/>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3200"/>
              <a:buFont typeface="Arial"/>
              <a:buNone/>
            </a:pPr>
            <a:r>
              <a:rPr lang="en-US" sz="3200" b="1" i="0" u="none">
                <a:solidFill>
                  <a:schemeClr val="dk1"/>
                </a:solidFill>
                <a:latin typeface="Arial"/>
                <a:ea typeface="Arial"/>
                <a:cs typeface="Arial"/>
                <a:sym typeface="Arial"/>
              </a:rPr>
              <a:t>Why the Constituent Assembly was a problem for the Bolsheviks.</a:t>
            </a:r>
            <a:endParaRPr/>
          </a:p>
        </p:txBody>
      </p:sp>
      <p:sp>
        <p:nvSpPr>
          <p:cNvPr id="105" name="Google Shape;105;p16"/>
          <p:cNvSpPr txBox="1"/>
          <p:nvPr/>
        </p:nvSpPr>
        <p:spPr>
          <a:xfrm>
            <a:off x="458787" y="930275"/>
            <a:ext cx="8405812" cy="5694362"/>
          </a:xfrm>
          <a:prstGeom prst="rect">
            <a:avLst/>
          </a:prstGeom>
          <a:noFill/>
          <a:ln>
            <a:noFill/>
          </a:ln>
        </p:spPr>
        <p:txBody>
          <a:bodyPr spcFirstLastPara="1" wrap="square" lIns="91425" tIns="45700" rIns="91425" bIns="45700" anchor="ctr" anchorCtr="0">
            <a:noAutofit/>
          </a:bodyPr>
          <a:lstStyle/>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Before being removed the Provisional Government had arranged for Russia’s first free elections with the Constituent Assembly to take place in November 1917.</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The Social Revolutionaries gained more seats than the Bolsheviks, meaning power would have to be handed over. </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When the Constituent Assembly met for the first time in January 1918, Lenin proposed its power be limited, arguing it was not needed anymore as there were elected Soviets in Russia.</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The proposal was refused. Lenin then dissolved the assembly.</a:t>
            </a:r>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4"/>
                                        </p:tgtEl>
                                        <p:attrNameLst>
                                          <p:attrName>style.visibility</p:attrName>
                                        </p:attrNameLst>
                                      </p:cBhvr>
                                      <p:to>
                                        <p:strVal val="visible"/>
                                      </p:to>
                                    </p:set>
                                    <p:anim calcmode="lin" valueType="num">
                                      <p:cBhvr additive="base">
                                        <p:cTn id="7" dur="500"/>
                                        <p:tgtEl>
                                          <p:spTgt spid="104"/>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05"/>
                                        </p:tgtEl>
                                        <p:attrNameLst>
                                          <p:attrName>style.visibility</p:attrName>
                                        </p:attrNameLst>
                                      </p:cBhvr>
                                      <p:to>
                                        <p:strVal val="visible"/>
                                      </p:to>
                                    </p:set>
                                    <p:anim calcmode="lin" valueType="num">
                                      <p:cBhvr additive="base">
                                        <p:cTn id="12" dur="500"/>
                                        <p:tgtEl>
                                          <p:spTgt spid="10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Shape 109"/>
        <p:cNvGrpSpPr/>
        <p:nvPr/>
      </p:nvGrpSpPr>
      <p:grpSpPr>
        <a:xfrm>
          <a:off x="0" y="0"/>
          <a:ext cx="0" cy="0"/>
          <a:chOff x="0" y="0"/>
          <a:chExt cx="0" cy="0"/>
        </a:xfrm>
      </p:grpSpPr>
      <p:sp>
        <p:nvSpPr>
          <p:cNvPr id="110" name="Google Shape;110;p17"/>
          <p:cNvSpPr txBox="1"/>
          <p:nvPr/>
        </p:nvSpPr>
        <p:spPr>
          <a:xfrm>
            <a:off x="0" y="0"/>
            <a:ext cx="9324975" cy="6858000"/>
          </a:xfrm>
          <a:prstGeom prst="rect">
            <a:avLst/>
          </a:prstGeom>
          <a:solidFill>
            <a:schemeClr val="lt1"/>
          </a:solidFill>
          <a:ln w="25400" cap="flat" cmpd="sng">
            <a:solidFill>
              <a:srgbClr val="B9A43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1" name="Google Shape;111;p17"/>
          <p:cNvSpPr txBox="1"/>
          <p:nvPr/>
        </p:nvSpPr>
        <p:spPr>
          <a:xfrm>
            <a:off x="179387" y="100012"/>
            <a:ext cx="8405812" cy="584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3200"/>
              <a:buFont typeface="Arial"/>
              <a:buNone/>
            </a:pPr>
            <a:r>
              <a:rPr lang="en-US" sz="3200" b="1" i="0" u="none">
                <a:solidFill>
                  <a:schemeClr val="dk1"/>
                </a:solidFill>
                <a:latin typeface="Arial"/>
                <a:ea typeface="Arial"/>
                <a:cs typeface="Arial"/>
                <a:sym typeface="Arial"/>
              </a:rPr>
              <a:t>Dissolving the Constituent Assembly</a:t>
            </a:r>
            <a:endParaRPr/>
          </a:p>
        </p:txBody>
      </p:sp>
      <p:sp>
        <p:nvSpPr>
          <p:cNvPr id="112" name="Google Shape;112;p17"/>
          <p:cNvSpPr txBox="1"/>
          <p:nvPr/>
        </p:nvSpPr>
        <p:spPr>
          <a:xfrm>
            <a:off x="323850" y="1093787"/>
            <a:ext cx="8405812" cy="2678112"/>
          </a:xfrm>
          <a:prstGeom prst="rect">
            <a:avLst/>
          </a:prstGeom>
          <a:noFill/>
          <a:ln>
            <a:noFill/>
          </a:ln>
        </p:spPr>
        <p:txBody>
          <a:bodyPr spcFirstLastPara="1" wrap="square" lIns="91425" tIns="45700" rIns="91425" bIns="45700" anchor="ctr" anchorCtr="0">
            <a:noAutofit/>
          </a:bodyPr>
          <a:lstStyle/>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Red Guards killed and wounded 100 people who supported the Assembly.</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The Red Guards then stopped elected deputies from entering the Assembly.</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It was closed down, removing the threat to the Bolsheviks and Sovnarkom.</a:t>
            </a:r>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1"/>
                                        </p:tgtEl>
                                        <p:attrNameLst>
                                          <p:attrName>style.visibility</p:attrName>
                                        </p:attrNameLst>
                                      </p:cBhvr>
                                      <p:to>
                                        <p:strVal val="visible"/>
                                      </p:to>
                                    </p:set>
                                    <p:anim calcmode="lin" valueType="num">
                                      <p:cBhvr additive="base">
                                        <p:cTn id="7" dur="500"/>
                                        <p:tgtEl>
                                          <p:spTgt spid="111"/>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12"/>
                                        </p:tgtEl>
                                        <p:attrNameLst>
                                          <p:attrName>style.visibility</p:attrName>
                                        </p:attrNameLst>
                                      </p:cBhvr>
                                      <p:to>
                                        <p:strVal val="visible"/>
                                      </p:to>
                                    </p:set>
                                    <p:anim calcmode="lin" valueType="num">
                                      <p:cBhvr additive="base">
                                        <p:cTn id="12" dur="500"/>
                                        <p:tgtEl>
                                          <p:spTgt spid="1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116"/>
        <p:cNvGrpSpPr/>
        <p:nvPr/>
      </p:nvGrpSpPr>
      <p:grpSpPr>
        <a:xfrm>
          <a:off x="0" y="0"/>
          <a:ext cx="0" cy="0"/>
          <a:chOff x="0" y="0"/>
          <a:chExt cx="0" cy="0"/>
        </a:xfrm>
      </p:grpSpPr>
      <p:sp>
        <p:nvSpPr>
          <p:cNvPr id="117" name="Google Shape;117;p18"/>
          <p:cNvSpPr txBox="1"/>
          <p:nvPr/>
        </p:nvSpPr>
        <p:spPr>
          <a:xfrm>
            <a:off x="0" y="0"/>
            <a:ext cx="9324975" cy="6858000"/>
          </a:xfrm>
          <a:prstGeom prst="rect">
            <a:avLst/>
          </a:prstGeom>
          <a:solidFill>
            <a:schemeClr val="lt1"/>
          </a:solidFill>
          <a:ln w="25400" cap="flat" cmpd="sng">
            <a:solidFill>
              <a:srgbClr val="B9A43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8" name="Google Shape;118;p18"/>
          <p:cNvSpPr txBox="1"/>
          <p:nvPr/>
        </p:nvSpPr>
        <p:spPr>
          <a:xfrm>
            <a:off x="179387" y="100012"/>
            <a:ext cx="8405812" cy="584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3200"/>
              <a:buFont typeface="Arial"/>
              <a:buNone/>
            </a:pPr>
            <a:r>
              <a:rPr lang="en-US" sz="3200" b="1" i="0" u="none">
                <a:solidFill>
                  <a:schemeClr val="dk1"/>
                </a:solidFill>
                <a:latin typeface="Arial"/>
                <a:ea typeface="Arial"/>
                <a:cs typeface="Arial"/>
                <a:sym typeface="Arial"/>
              </a:rPr>
              <a:t>Why Lenin created the Cheka</a:t>
            </a:r>
            <a:endParaRPr/>
          </a:p>
        </p:txBody>
      </p:sp>
      <p:sp>
        <p:nvSpPr>
          <p:cNvPr id="119" name="Google Shape;119;p18"/>
          <p:cNvSpPr txBox="1"/>
          <p:nvPr/>
        </p:nvSpPr>
        <p:spPr>
          <a:xfrm>
            <a:off x="323850" y="1228725"/>
            <a:ext cx="8405812" cy="4400550"/>
          </a:xfrm>
          <a:prstGeom prst="rect">
            <a:avLst/>
          </a:prstGeom>
          <a:noFill/>
          <a:ln>
            <a:noFill/>
          </a:ln>
        </p:spPr>
        <p:txBody>
          <a:bodyPr spcFirstLastPara="1" wrap="square" lIns="91425" tIns="45700" rIns="91425" bIns="45700" anchor="ctr" anchorCtr="0">
            <a:noAutofit/>
          </a:bodyPr>
          <a:lstStyle/>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Lenin used the Sovnarkom to set up the ‘All-Russian Extraordinary Commission for Combating Counter-Revolution and Sabotage’.</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This became known as the Cheka – the Bolshevik’s secret police.</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It was set up in December 1917.</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Lenin gave the Cheka unlimited powers.</a:t>
            </a:r>
            <a:endParaRPr/>
          </a:p>
          <a:p>
            <a:pPr marL="457200" marR="0" lvl="0" indent="-279400" algn="l" rtl="0">
              <a:lnSpc>
                <a:spcPct val="100000"/>
              </a:lnSpc>
              <a:spcBef>
                <a:spcPts val="0"/>
              </a:spcBef>
              <a:spcAft>
                <a:spcPts val="0"/>
              </a:spcAft>
              <a:buClr>
                <a:schemeClr val="dk1"/>
              </a:buClr>
              <a:buSzPts val="2800"/>
              <a:buFont typeface="Arial"/>
              <a:buNone/>
            </a:pPr>
            <a:endParaRPr sz="2800" b="0" i="0" u="none">
              <a:solidFill>
                <a:schemeClr val="dk1"/>
              </a:solidFill>
              <a:latin typeface="Arial"/>
              <a:ea typeface="Arial"/>
              <a:cs typeface="Arial"/>
              <a:sym typeface="Arial"/>
            </a:endParaRPr>
          </a:p>
          <a:p>
            <a:pPr marL="457200" marR="0" lvl="0" indent="-279400" algn="l" rtl="0">
              <a:lnSpc>
                <a:spcPct val="100000"/>
              </a:lnSpc>
              <a:spcBef>
                <a:spcPts val="0"/>
              </a:spcBef>
              <a:spcAft>
                <a:spcPts val="0"/>
              </a:spcAft>
              <a:buClr>
                <a:schemeClr val="dk1"/>
              </a:buClr>
              <a:buSzPts val="2800"/>
              <a:buFont typeface="Arial"/>
              <a:buNone/>
            </a:pPr>
            <a:endParaRPr sz="2800" b="0" i="0" u="none">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endParaRPr sz="2800" b="0" i="0" u="none">
              <a:solidFill>
                <a:schemeClr val="dk1"/>
              </a:solidFill>
              <a:latin typeface="Arial"/>
              <a:ea typeface="Arial"/>
              <a:cs typeface="Arial"/>
              <a:sym typeface="Arial"/>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8"/>
                                        </p:tgtEl>
                                        <p:attrNameLst>
                                          <p:attrName>style.visibility</p:attrName>
                                        </p:attrNameLst>
                                      </p:cBhvr>
                                      <p:to>
                                        <p:strVal val="visible"/>
                                      </p:to>
                                    </p:set>
                                    <p:anim calcmode="lin" valueType="num">
                                      <p:cBhvr additive="base">
                                        <p:cTn id="7" dur="500"/>
                                        <p:tgtEl>
                                          <p:spTgt spid="118"/>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19"/>
                                        </p:tgtEl>
                                        <p:attrNameLst>
                                          <p:attrName>style.visibility</p:attrName>
                                        </p:attrNameLst>
                                      </p:cBhvr>
                                      <p:to>
                                        <p:strVal val="visible"/>
                                      </p:to>
                                    </p:set>
                                    <p:anim calcmode="lin" valueType="num">
                                      <p:cBhvr additive="base">
                                        <p:cTn id="12" dur="500"/>
                                        <p:tgtEl>
                                          <p:spTgt spid="1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Shape 123"/>
        <p:cNvGrpSpPr/>
        <p:nvPr/>
      </p:nvGrpSpPr>
      <p:grpSpPr>
        <a:xfrm>
          <a:off x="0" y="0"/>
          <a:ext cx="0" cy="0"/>
          <a:chOff x="0" y="0"/>
          <a:chExt cx="0" cy="0"/>
        </a:xfrm>
      </p:grpSpPr>
      <p:sp>
        <p:nvSpPr>
          <p:cNvPr id="124" name="Google Shape;124;p19"/>
          <p:cNvSpPr txBox="1"/>
          <p:nvPr/>
        </p:nvSpPr>
        <p:spPr>
          <a:xfrm>
            <a:off x="0" y="0"/>
            <a:ext cx="9324975" cy="6858000"/>
          </a:xfrm>
          <a:prstGeom prst="rect">
            <a:avLst/>
          </a:prstGeom>
          <a:solidFill>
            <a:schemeClr val="lt1"/>
          </a:solidFill>
          <a:ln w="25400" cap="flat" cmpd="sng">
            <a:solidFill>
              <a:srgbClr val="B9A43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5" name="Google Shape;125;p19"/>
          <p:cNvSpPr txBox="1"/>
          <p:nvPr/>
        </p:nvSpPr>
        <p:spPr>
          <a:xfrm>
            <a:off x="179387" y="100012"/>
            <a:ext cx="8405812" cy="584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3200"/>
              <a:buFont typeface="Arial"/>
              <a:buNone/>
            </a:pPr>
            <a:r>
              <a:rPr lang="en-US" sz="3200" b="1" i="0" u="none">
                <a:solidFill>
                  <a:schemeClr val="dk1"/>
                </a:solidFill>
                <a:latin typeface="Arial"/>
                <a:ea typeface="Arial"/>
                <a:cs typeface="Arial"/>
                <a:sym typeface="Arial"/>
              </a:rPr>
              <a:t>Why Lenin created the Cheka</a:t>
            </a:r>
            <a:endParaRPr/>
          </a:p>
        </p:txBody>
      </p:sp>
      <p:sp>
        <p:nvSpPr>
          <p:cNvPr id="126" name="Google Shape;126;p19"/>
          <p:cNvSpPr txBox="1"/>
          <p:nvPr/>
        </p:nvSpPr>
        <p:spPr>
          <a:xfrm>
            <a:off x="179387" y="1052512"/>
            <a:ext cx="8405812" cy="3970337"/>
          </a:xfrm>
          <a:prstGeom prst="rect">
            <a:avLst/>
          </a:prstGeom>
          <a:noFill/>
          <a:ln>
            <a:noFill/>
          </a:ln>
        </p:spPr>
        <p:txBody>
          <a:bodyPr spcFirstLastPara="1" wrap="square" lIns="91425" tIns="45700" rIns="91425" bIns="45700" anchor="ctr" anchorCtr="0">
            <a:noAutofit/>
          </a:bodyPr>
          <a:lstStyle/>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Lenin used the Cheka to remove opponents of the Bolshevik regime and to shoot army deserters.</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Members of the opposing political parties – Socialist Revolutionaries and Mensheviks – were arrested and removed.</a:t>
            </a:r>
            <a:endParaRPr/>
          </a:p>
          <a:p>
            <a:pPr marL="457200" marR="0" lvl="0" indent="-279400" algn="l" rtl="0">
              <a:lnSpc>
                <a:spcPct val="100000"/>
              </a:lnSpc>
              <a:spcBef>
                <a:spcPts val="0"/>
              </a:spcBef>
              <a:spcAft>
                <a:spcPts val="0"/>
              </a:spcAft>
              <a:buClr>
                <a:schemeClr val="dk1"/>
              </a:buClr>
              <a:buSzPts val="2800"/>
              <a:buFont typeface="Arial"/>
              <a:buNone/>
            </a:pPr>
            <a:endParaRPr sz="2800" b="0" i="0" u="none">
              <a:solidFill>
                <a:schemeClr val="dk1"/>
              </a:solidFill>
              <a:latin typeface="Arial"/>
              <a:ea typeface="Arial"/>
              <a:cs typeface="Arial"/>
              <a:sym typeface="Arial"/>
            </a:endParaRPr>
          </a:p>
          <a:p>
            <a:pPr marL="457200" marR="0" lvl="0" indent="-279400" algn="l" rtl="0">
              <a:lnSpc>
                <a:spcPct val="100000"/>
              </a:lnSpc>
              <a:spcBef>
                <a:spcPts val="0"/>
              </a:spcBef>
              <a:spcAft>
                <a:spcPts val="0"/>
              </a:spcAft>
              <a:buClr>
                <a:schemeClr val="dk1"/>
              </a:buClr>
              <a:buSzPts val="2800"/>
              <a:buFont typeface="Arial"/>
              <a:buNone/>
            </a:pPr>
            <a:endParaRPr sz="2800" b="0" i="0" u="none">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endParaRPr sz="2800" b="0" i="0" u="none">
              <a:solidFill>
                <a:schemeClr val="dk1"/>
              </a:solidFill>
              <a:latin typeface="Arial"/>
              <a:ea typeface="Arial"/>
              <a:cs typeface="Arial"/>
              <a:sym typeface="Arial"/>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5"/>
                                        </p:tgtEl>
                                        <p:attrNameLst>
                                          <p:attrName>style.visibility</p:attrName>
                                        </p:attrNameLst>
                                      </p:cBhvr>
                                      <p:to>
                                        <p:strVal val="visible"/>
                                      </p:to>
                                    </p:set>
                                    <p:anim calcmode="lin" valueType="num">
                                      <p:cBhvr additive="base">
                                        <p:cTn id="7" dur="500"/>
                                        <p:tgtEl>
                                          <p:spTgt spid="125"/>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26"/>
                                        </p:tgtEl>
                                        <p:attrNameLst>
                                          <p:attrName>style.visibility</p:attrName>
                                        </p:attrNameLst>
                                      </p:cBhvr>
                                      <p:to>
                                        <p:strVal val="visible"/>
                                      </p:to>
                                    </p:set>
                                    <p:anim calcmode="lin" valueType="num">
                                      <p:cBhvr additive="base">
                                        <p:cTn id="12" dur="500"/>
                                        <p:tgtEl>
                                          <p:spTgt spid="1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Shape 130"/>
        <p:cNvGrpSpPr/>
        <p:nvPr/>
      </p:nvGrpSpPr>
      <p:grpSpPr>
        <a:xfrm>
          <a:off x="0" y="0"/>
          <a:ext cx="0" cy="0"/>
          <a:chOff x="0" y="0"/>
          <a:chExt cx="0" cy="0"/>
        </a:xfrm>
      </p:grpSpPr>
      <p:sp>
        <p:nvSpPr>
          <p:cNvPr id="131" name="Google Shape;131;p20"/>
          <p:cNvSpPr txBox="1"/>
          <p:nvPr/>
        </p:nvSpPr>
        <p:spPr>
          <a:xfrm>
            <a:off x="0" y="0"/>
            <a:ext cx="9324975" cy="6858000"/>
          </a:xfrm>
          <a:prstGeom prst="rect">
            <a:avLst/>
          </a:prstGeom>
          <a:solidFill>
            <a:schemeClr val="lt1"/>
          </a:solidFill>
          <a:ln w="25400" cap="flat" cmpd="sng">
            <a:solidFill>
              <a:srgbClr val="B9A43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32" name="Google Shape;132;p20"/>
          <p:cNvSpPr txBox="1"/>
          <p:nvPr/>
        </p:nvSpPr>
        <p:spPr>
          <a:xfrm>
            <a:off x="179387" y="100012"/>
            <a:ext cx="8405812" cy="584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3200"/>
              <a:buFont typeface="Arial"/>
              <a:buNone/>
            </a:pPr>
            <a:r>
              <a:rPr lang="en-US" sz="3200" b="1" i="0" u="none">
                <a:solidFill>
                  <a:schemeClr val="dk1"/>
                </a:solidFill>
                <a:latin typeface="Arial"/>
                <a:ea typeface="Arial"/>
                <a:cs typeface="Arial"/>
                <a:sym typeface="Arial"/>
              </a:rPr>
              <a:t>The Cheka and the Red Terror</a:t>
            </a:r>
            <a:endParaRPr/>
          </a:p>
        </p:txBody>
      </p:sp>
      <p:sp>
        <p:nvSpPr>
          <p:cNvPr id="133" name="Google Shape;133;p20"/>
          <p:cNvSpPr txBox="1"/>
          <p:nvPr/>
        </p:nvSpPr>
        <p:spPr>
          <a:xfrm>
            <a:off x="338137" y="684212"/>
            <a:ext cx="8405812" cy="6124575"/>
          </a:xfrm>
          <a:prstGeom prst="rect">
            <a:avLst/>
          </a:prstGeom>
          <a:noFill/>
          <a:ln>
            <a:noFill/>
          </a:ln>
        </p:spPr>
        <p:txBody>
          <a:bodyPr spcFirstLastPara="1" wrap="square" lIns="91425" tIns="45700" rIns="91425" bIns="45700" anchor="ctr" anchorCtr="0">
            <a:noAutofit/>
          </a:bodyPr>
          <a:lstStyle/>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After an assassination attempt on Lenin, the </a:t>
            </a:r>
            <a:r>
              <a:rPr lang="en-US" sz="2800" b="1" i="0" u="none">
                <a:solidFill>
                  <a:schemeClr val="dk1"/>
                </a:solidFill>
                <a:latin typeface="Arial"/>
                <a:ea typeface="Arial"/>
                <a:cs typeface="Arial"/>
                <a:sym typeface="Arial"/>
              </a:rPr>
              <a:t>Red Terror</a:t>
            </a:r>
            <a:r>
              <a:rPr lang="en-US" sz="2800" b="0" i="0" u="none">
                <a:solidFill>
                  <a:schemeClr val="dk1"/>
                </a:solidFill>
                <a:latin typeface="Arial"/>
                <a:ea typeface="Arial"/>
                <a:cs typeface="Arial"/>
                <a:sym typeface="Arial"/>
              </a:rPr>
              <a:t> started.</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By the end of 1918 the Cheka had removed 50,000 people.</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It created a climate of fear and terror within Russia AND the Bolshevik party – it was now dangerous to criticize the government.</a:t>
            </a:r>
            <a:endParaRPr/>
          </a:p>
          <a:p>
            <a:pPr marL="457200" marR="0" lvl="0" indent="-279400" algn="l" rtl="0">
              <a:lnSpc>
                <a:spcPct val="100000"/>
              </a:lnSpc>
              <a:spcBef>
                <a:spcPts val="0"/>
              </a:spcBef>
              <a:spcAft>
                <a:spcPts val="0"/>
              </a:spcAft>
              <a:buClr>
                <a:schemeClr val="dk1"/>
              </a:buClr>
              <a:buSzPts val="2800"/>
              <a:buFont typeface="Arial"/>
              <a:buNone/>
            </a:pPr>
            <a:endParaRPr sz="2800" b="0" i="0" u="none">
              <a:solidFill>
                <a:schemeClr val="dk1"/>
              </a:solidFill>
              <a:latin typeface="Arial"/>
              <a:ea typeface="Arial"/>
              <a:cs typeface="Arial"/>
              <a:sym typeface="Arial"/>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IMPACT:</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The </a:t>
            </a:r>
            <a:r>
              <a:rPr lang="en-US" sz="2800" b="1" i="0" u="none">
                <a:solidFill>
                  <a:schemeClr val="dk1"/>
                </a:solidFill>
                <a:latin typeface="Arial"/>
                <a:ea typeface="Arial"/>
                <a:cs typeface="Arial"/>
                <a:sym typeface="Arial"/>
              </a:rPr>
              <a:t>Red Terror </a:t>
            </a:r>
            <a:r>
              <a:rPr lang="en-US" sz="2800" b="0" i="0" u="none">
                <a:solidFill>
                  <a:schemeClr val="dk1"/>
                </a:solidFill>
                <a:latin typeface="Arial"/>
                <a:ea typeface="Arial"/>
                <a:cs typeface="Arial"/>
                <a:sym typeface="Arial"/>
              </a:rPr>
              <a:t>enabled the Bolsheviks to hold onto power.</a:t>
            </a:r>
            <a:endParaRPr/>
          </a:p>
          <a:p>
            <a:pPr marL="457200" marR="0" lvl="0" indent="-279400" algn="l" rtl="0">
              <a:lnSpc>
                <a:spcPct val="100000"/>
              </a:lnSpc>
              <a:spcBef>
                <a:spcPts val="0"/>
              </a:spcBef>
              <a:spcAft>
                <a:spcPts val="0"/>
              </a:spcAft>
              <a:buClr>
                <a:schemeClr val="dk1"/>
              </a:buClr>
              <a:buSzPts val="2800"/>
              <a:buFont typeface="Arial"/>
              <a:buNone/>
            </a:pPr>
            <a:endParaRPr sz="2800" b="0" i="0" u="none">
              <a:solidFill>
                <a:schemeClr val="dk1"/>
              </a:solidFill>
              <a:latin typeface="Arial"/>
              <a:ea typeface="Arial"/>
              <a:cs typeface="Arial"/>
              <a:sym typeface="Arial"/>
            </a:endParaRPr>
          </a:p>
          <a:p>
            <a:pPr marL="457200" marR="0" lvl="0" indent="-279400" algn="l" rtl="0">
              <a:lnSpc>
                <a:spcPct val="100000"/>
              </a:lnSpc>
              <a:spcBef>
                <a:spcPts val="0"/>
              </a:spcBef>
              <a:spcAft>
                <a:spcPts val="0"/>
              </a:spcAft>
              <a:buClr>
                <a:schemeClr val="dk1"/>
              </a:buClr>
              <a:buSzPts val="2800"/>
              <a:buFont typeface="Arial"/>
              <a:buNone/>
            </a:pPr>
            <a:endParaRPr sz="2800" b="0" i="0" u="none">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endParaRPr sz="2800" b="0" i="0" u="none">
              <a:solidFill>
                <a:schemeClr val="dk1"/>
              </a:solidFill>
              <a:latin typeface="Arial"/>
              <a:ea typeface="Arial"/>
              <a:cs typeface="Arial"/>
              <a:sym typeface="Arial"/>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2"/>
                                        </p:tgtEl>
                                        <p:attrNameLst>
                                          <p:attrName>style.visibility</p:attrName>
                                        </p:attrNameLst>
                                      </p:cBhvr>
                                      <p:to>
                                        <p:strVal val="visible"/>
                                      </p:to>
                                    </p:set>
                                    <p:anim calcmode="lin" valueType="num">
                                      <p:cBhvr additive="base">
                                        <p:cTn id="7" dur="500"/>
                                        <p:tgtEl>
                                          <p:spTgt spid="132"/>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33"/>
                                        </p:tgtEl>
                                        <p:attrNameLst>
                                          <p:attrName>style.visibility</p:attrName>
                                        </p:attrNameLst>
                                      </p:cBhvr>
                                      <p:to>
                                        <p:strVal val="visible"/>
                                      </p:to>
                                    </p:set>
                                    <p:anim calcmode="lin" valueType="num">
                                      <p:cBhvr additive="base">
                                        <p:cTn id="12" dur="500"/>
                                        <p:tgtEl>
                                          <p:spTgt spid="1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Shape 137"/>
        <p:cNvGrpSpPr/>
        <p:nvPr/>
      </p:nvGrpSpPr>
      <p:grpSpPr>
        <a:xfrm>
          <a:off x="0" y="0"/>
          <a:ext cx="0" cy="0"/>
          <a:chOff x="0" y="0"/>
          <a:chExt cx="0" cy="0"/>
        </a:xfrm>
      </p:grpSpPr>
      <p:sp>
        <p:nvSpPr>
          <p:cNvPr id="138" name="Google Shape;138;p21"/>
          <p:cNvSpPr txBox="1"/>
          <p:nvPr/>
        </p:nvSpPr>
        <p:spPr>
          <a:xfrm>
            <a:off x="0" y="-15875"/>
            <a:ext cx="9324975" cy="6858000"/>
          </a:xfrm>
          <a:prstGeom prst="rect">
            <a:avLst/>
          </a:prstGeom>
          <a:solidFill>
            <a:schemeClr val="lt1"/>
          </a:solidFill>
          <a:ln w="25400" cap="flat" cmpd="sng">
            <a:solidFill>
              <a:srgbClr val="B9A43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39" name="Google Shape;139;p21"/>
          <p:cNvSpPr txBox="1"/>
          <p:nvPr/>
        </p:nvSpPr>
        <p:spPr>
          <a:xfrm>
            <a:off x="179387" y="100012"/>
            <a:ext cx="8405812" cy="5842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3200"/>
              <a:buFont typeface="Arial"/>
              <a:buNone/>
            </a:pPr>
            <a:r>
              <a:rPr lang="en-US" sz="3200" b="1" i="0" u="none">
                <a:solidFill>
                  <a:schemeClr val="dk1"/>
                </a:solidFill>
                <a:latin typeface="Arial"/>
                <a:ea typeface="Arial"/>
                <a:cs typeface="Arial"/>
                <a:sym typeface="Arial"/>
              </a:rPr>
              <a:t>Treaty of Brest-Litovsk</a:t>
            </a:r>
            <a:endParaRPr/>
          </a:p>
        </p:txBody>
      </p:sp>
      <p:sp>
        <p:nvSpPr>
          <p:cNvPr id="140" name="Google Shape;140;p21"/>
          <p:cNvSpPr txBox="1"/>
          <p:nvPr/>
        </p:nvSpPr>
        <p:spPr>
          <a:xfrm>
            <a:off x="179387" y="549275"/>
            <a:ext cx="8405812" cy="3108325"/>
          </a:xfrm>
          <a:prstGeom prst="rect">
            <a:avLst/>
          </a:prstGeom>
          <a:noFill/>
          <a:ln>
            <a:noFill/>
          </a:ln>
        </p:spPr>
        <p:txBody>
          <a:bodyPr spcFirstLastPara="1" wrap="square" lIns="91425" tIns="45700" rIns="91425" bIns="45700" anchor="ctr" anchorCtr="0">
            <a:noAutofit/>
          </a:bodyPr>
          <a:lstStyle/>
          <a:p>
            <a:pPr marL="457200" marR="0" lvl="0" indent="-279400" algn="l" rtl="0">
              <a:lnSpc>
                <a:spcPct val="100000"/>
              </a:lnSpc>
              <a:spcBef>
                <a:spcPts val="0"/>
              </a:spcBef>
              <a:spcAft>
                <a:spcPts val="0"/>
              </a:spcAft>
              <a:buClr>
                <a:schemeClr val="dk1"/>
              </a:buClr>
              <a:buSzPts val="2800"/>
              <a:buFont typeface="Arial"/>
              <a:buNone/>
            </a:pPr>
            <a:endParaRPr sz="2800" b="0" i="0" u="none">
              <a:solidFill>
                <a:schemeClr val="dk1"/>
              </a:solidFill>
              <a:latin typeface="Arial"/>
              <a:ea typeface="Arial"/>
              <a:cs typeface="Arial"/>
              <a:sym typeface="Arial"/>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Lenin wanted to stop Russia’s involvement in World War One.</a:t>
            </a:r>
            <a:endParaRPr/>
          </a:p>
          <a:p>
            <a:pPr marL="457200" marR="0" lvl="0" indent="-457200" algn="l" rtl="0">
              <a:lnSpc>
                <a:spcPct val="100000"/>
              </a:lnSpc>
              <a:spcBef>
                <a:spcPts val="0"/>
              </a:spcBef>
              <a:spcAft>
                <a:spcPts val="0"/>
              </a:spcAft>
              <a:buClr>
                <a:schemeClr val="dk1"/>
              </a:buClr>
              <a:buSzPts val="2800"/>
              <a:buFont typeface="Arial"/>
              <a:buChar char="•"/>
            </a:pPr>
            <a:r>
              <a:rPr lang="en-US" sz="2800" b="0" i="0" u="none">
                <a:solidFill>
                  <a:schemeClr val="dk1"/>
                </a:solidFill>
                <a:latin typeface="Arial"/>
                <a:ea typeface="Arial"/>
                <a:cs typeface="Arial"/>
                <a:sym typeface="Arial"/>
              </a:rPr>
              <a:t>He had promised to bring peace for the Russian people.</a:t>
            </a:r>
            <a:endParaRPr/>
          </a:p>
          <a:p>
            <a:pPr marL="457200" marR="0" lvl="0" indent="-279400" algn="l" rtl="0">
              <a:lnSpc>
                <a:spcPct val="100000"/>
              </a:lnSpc>
              <a:spcBef>
                <a:spcPts val="0"/>
              </a:spcBef>
              <a:spcAft>
                <a:spcPts val="0"/>
              </a:spcAft>
              <a:buClr>
                <a:schemeClr val="dk1"/>
              </a:buClr>
              <a:buSzPts val="2800"/>
              <a:buFont typeface="Arial"/>
              <a:buNone/>
            </a:pPr>
            <a:endParaRPr sz="2800" b="0" i="0" u="none">
              <a:solidFill>
                <a:schemeClr val="dk1"/>
              </a:solidFill>
              <a:latin typeface="Arial"/>
              <a:ea typeface="Arial"/>
              <a:cs typeface="Arial"/>
              <a:sym typeface="Arial"/>
            </a:endParaRPr>
          </a:p>
          <a:p>
            <a:pPr marL="0" marR="0" lvl="0" indent="0" algn="l" rtl="0">
              <a:lnSpc>
                <a:spcPct val="100000"/>
              </a:lnSpc>
              <a:spcBef>
                <a:spcPts val="0"/>
              </a:spcBef>
              <a:spcAft>
                <a:spcPts val="0"/>
              </a:spcAft>
              <a:buNone/>
            </a:pPr>
            <a:endParaRPr sz="2800" b="0" i="0" u="none">
              <a:solidFill>
                <a:schemeClr val="dk1"/>
              </a:solidFill>
              <a:latin typeface="Arial"/>
              <a:ea typeface="Arial"/>
              <a:cs typeface="Arial"/>
              <a:sym typeface="Arial"/>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9"/>
                                        </p:tgtEl>
                                        <p:attrNameLst>
                                          <p:attrName>style.visibility</p:attrName>
                                        </p:attrNameLst>
                                      </p:cBhvr>
                                      <p:to>
                                        <p:strVal val="visible"/>
                                      </p:to>
                                    </p:set>
                                    <p:anim calcmode="lin" valueType="num">
                                      <p:cBhvr additive="base">
                                        <p:cTn id="7" dur="500"/>
                                        <p:tgtEl>
                                          <p:spTgt spid="139"/>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40"/>
                                        </p:tgtEl>
                                        <p:attrNameLst>
                                          <p:attrName>style.visibility</p:attrName>
                                        </p:attrNameLst>
                                      </p:cBhvr>
                                      <p:to>
                                        <p:strVal val="visible"/>
                                      </p:to>
                                    </p:set>
                                    <p:anim calcmode="lin" valueType="num">
                                      <p:cBhvr additive="base">
                                        <p:cTn id="12" dur="500"/>
                                        <p:tgtEl>
                                          <p:spTgt spid="14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387</Words>
  <Application>Microsoft Office PowerPoint</Application>
  <PresentationFormat>On-screen Show (4:3)</PresentationFormat>
  <Paragraphs>39</Paragraphs>
  <Slides>11</Slides>
  <Notes>11</Notes>
  <HiddenSlides>11</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Harris Eirian James (GwE)</dc:creator>
  <cp:lastModifiedBy>Harris Eirian James (GwE)</cp:lastModifiedBy>
  <cp:revision>1</cp:revision>
  <dcterms:modified xsi:type="dcterms:W3CDTF">2018-12-03T14:18:42Z</dcterms:modified>
</cp:coreProperties>
</file>