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304" r:id="rId2"/>
    <p:sldId id="260" r:id="rId3"/>
    <p:sldId id="277" r:id="rId4"/>
    <p:sldId id="266" r:id="rId5"/>
    <p:sldId id="299" r:id="rId6"/>
    <p:sldId id="300" r:id="rId7"/>
    <p:sldId id="30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2" d="100"/>
          <a:sy n="72" d="100"/>
        </p:scale>
        <p:origin x="114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072824-923F-49EC-A40B-B2517266A159}" type="datetimeFigureOut">
              <a:rPr lang="en-GB" smtClean="0"/>
              <a:t>22/10/2018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7D0FB6-936A-4829-BD4A-30FD08900A0C}" type="slidenum">
              <a:rPr lang="en-GB" smtClean="0"/>
              <a:t>‹#›</a:t>
            </a:fld>
            <a:endParaRPr lang="en-GB"/>
          </a:p>
        </p:txBody>
      </p:sp>
    </p:spTree>
    <p:extLst>
      <p:ext uri="{BB962C8B-B14F-4D97-AF65-F5344CB8AC3E}">
        <p14:creationId xmlns:p14="http://schemas.microsoft.com/office/powerpoint/2010/main" val="698354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likely to be an obvious topic from the spec </a:t>
            </a:r>
          </a:p>
        </p:txBody>
      </p:sp>
      <p:sp>
        <p:nvSpPr>
          <p:cNvPr id="4" name="Slide Number Placeholder 3"/>
          <p:cNvSpPr>
            <a:spLocks noGrp="1"/>
          </p:cNvSpPr>
          <p:nvPr>
            <p:ph type="sldNum" sz="quarter" idx="10"/>
          </p:nvPr>
        </p:nvSpPr>
        <p:spPr/>
        <p:txBody>
          <a:bodyPr/>
          <a:lstStyle/>
          <a:p>
            <a:fld id="{C61C0267-001D-4EC4-9A3D-9E383194F703}"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3526116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Like the old style </a:t>
            </a:r>
            <a:r>
              <a:rPr lang="en-GB" dirty="0" err="1"/>
              <a:t>qu</a:t>
            </a:r>
            <a:r>
              <a:rPr lang="en-GB" dirty="0"/>
              <a:t> from legacy paper </a:t>
            </a:r>
          </a:p>
        </p:txBody>
      </p:sp>
      <p:sp>
        <p:nvSpPr>
          <p:cNvPr id="4" name="Slide Number Placeholder 3"/>
          <p:cNvSpPr>
            <a:spLocks noGrp="1"/>
          </p:cNvSpPr>
          <p:nvPr>
            <p:ph type="sldNum" sz="quarter" idx="10"/>
          </p:nvPr>
        </p:nvSpPr>
        <p:spPr/>
        <p:txBody>
          <a:bodyPr/>
          <a:lstStyle/>
          <a:p>
            <a:fld id="{C61C0267-001D-4EC4-9A3D-9E383194F703}"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3625509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DF8AD6-D2DD-427E-B18C-5B2A7ED0EF24}"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862401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DF8AD6-D2DD-427E-B18C-5B2A7ED0EF24}"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791354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DF8AD6-D2DD-427E-B18C-5B2A7ED0EF24}"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74172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DF8AD6-D2DD-427E-B18C-5B2A7ED0EF24}"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352810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DF8AD6-D2DD-427E-B18C-5B2A7ED0EF24}" type="datetimeFigureOut">
              <a:rPr lang="en-GB" smtClean="0"/>
              <a:t>22/10/2018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2226193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DF8AD6-D2DD-427E-B18C-5B2A7ED0EF24}" type="datetimeFigureOut">
              <a:rPr lang="en-GB" smtClean="0"/>
              <a:t>22/10/2018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33855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DF8AD6-D2DD-427E-B18C-5B2A7ED0EF24}" type="datetimeFigureOut">
              <a:rPr lang="en-GB" smtClean="0"/>
              <a:t>22/10/2018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3922761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DF8AD6-D2DD-427E-B18C-5B2A7ED0EF24}" type="datetimeFigureOut">
              <a:rPr lang="en-GB" smtClean="0"/>
              <a:t>22/10/2018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13439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DF8AD6-D2DD-427E-B18C-5B2A7ED0EF24}" type="datetimeFigureOut">
              <a:rPr lang="en-GB" smtClean="0"/>
              <a:t>22/10/2018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287047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DF8AD6-D2DD-427E-B18C-5B2A7ED0EF24}" type="datetimeFigureOut">
              <a:rPr lang="en-GB" smtClean="0"/>
              <a:t>22/10/2018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3231805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DF8AD6-D2DD-427E-B18C-5B2A7ED0EF24}" type="datetimeFigureOut">
              <a:rPr lang="en-GB" smtClean="0"/>
              <a:t>22/10/2018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1E60E-A6B9-4F22-99D7-5E7B7529F146}" type="slidenum">
              <a:rPr lang="en-GB" smtClean="0"/>
              <a:t>‹#›</a:t>
            </a:fld>
            <a:endParaRPr lang="en-GB"/>
          </a:p>
        </p:txBody>
      </p:sp>
    </p:spTree>
    <p:extLst>
      <p:ext uri="{BB962C8B-B14F-4D97-AF65-F5344CB8AC3E}">
        <p14:creationId xmlns:p14="http://schemas.microsoft.com/office/powerpoint/2010/main" val="326085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DF8AD6-D2DD-427E-B18C-5B2A7ED0EF24}" type="datetimeFigureOut">
              <a:rPr lang="en-GB" smtClean="0"/>
              <a:t>22/10/2018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1E60E-A6B9-4F22-99D7-5E7B7529F146}" type="slidenum">
              <a:rPr lang="en-GB" smtClean="0"/>
              <a:t>‹#›</a:t>
            </a:fld>
            <a:endParaRPr lang="en-GB"/>
          </a:p>
        </p:txBody>
      </p:sp>
    </p:spTree>
    <p:extLst>
      <p:ext uri="{BB962C8B-B14F-4D97-AF65-F5344CB8AC3E}">
        <p14:creationId xmlns:p14="http://schemas.microsoft.com/office/powerpoint/2010/main" val="29327959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www.undercoverwaitress.com/2011/08/i-dont-need-to-write-down-your-order.html" TargetMode="External"/><Relationship Id="rId2" Type="http://schemas.openxmlformats.org/officeDocument/2006/relationships/image" Target="../media/image5.jpg"/><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D62542-732D-4CAE-9057-93930CAF26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D44B13E-5D8C-4D46-917F-29A6AD81514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7255" y="-59376"/>
            <a:ext cx="9386886" cy="6923798"/>
            <a:chOff x="-329674" y="-51881"/>
            <a:chExt cx="12515851" cy="6923798"/>
          </a:xfrm>
        </p:grpSpPr>
        <p:sp>
          <p:nvSpPr>
            <p:cNvPr id="12" name="Freeform 5">
              <a:extLst>
                <a:ext uri="{FF2B5EF4-FFF2-40B4-BE49-F238E27FC236}">
                  <a16:creationId xmlns:a16="http://schemas.microsoft.com/office/drawing/2014/main" id="{A8A7F024-7A50-4CAA-BEDC-C4DA439EC78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Freeform 6">
              <a:extLst>
                <a:ext uri="{FF2B5EF4-FFF2-40B4-BE49-F238E27FC236}">
                  <a16:creationId xmlns:a16="http://schemas.microsoft.com/office/drawing/2014/main" id="{CBF7C5E3-3522-4FD6-A927-C37F2768103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7">
              <a:extLst>
                <a:ext uri="{FF2B5EF4-FFF2-40B4-BE49-F238E27FC236}">
                  <a16:creationId xmlns:a16="http://schemas.microsoft.com/office/drawing/2014/main" id="{13844540-ABDE-40C9-A24D-2D47253993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Freeform 8">
              <a:extLst>
                <a:ext uri="{FF2B5EF4-FFF2-40B4-BE49-F238E27FC236}">
                  <a16:creationId xmlns:a16="http://schemas.microsoft.com/office/drawing/2014/main" id="{32428B88-297F-4FCC-A5C8-1C3E619EB2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9">
              <a:extLst>
                <a:ext uri="{FF2B5EF4-FFF2-40B4-BE49-F238E27FC236}">
                  <a16:creationId xmlns:a16="http://schemas.microsoft.com/office/drawing/2014/main" id="{F659ABF4-8881-44AC-852C-5D368A2363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Freeform 10">
              <a:extLst>
                <a:ext uri="{FF2B5EF4-FFF2-40B4-BE49-F238E27FC236}">
                  <a16:creationId xmlns:a16="http://schemas.microsoft.com/office/drawing/2014/main" id="{2C46FA5D-5BC7-483D-B560-3A5BE70BEC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Freeform 11">
              <a:extLst>
                <a:ext uri="{FF2B5EF4-FFF2-40B4-BE49-F238E27FC236}">
                  <a16:creationId xmlns:a16="http://schemas.microsoft.com/office/drawing/2014/main" id="{DC248F3F-2678-4587-9DF3-B5AC0A2C95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Freeform 12">
              <a:extLst>
                <a:ext uri="{FF2B5EF4-FFF2-40B4-BE49-F238E27FC236}">
                  <a16:creationId xmlns:a16="http://schemas.microsoft.com/office/drawing/2014/main" id="{0937B686-2E5D-4E3A-8278-5201DFA525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13">
              <a:extLst>
                <a:ext uri="{FF2B5EF4-FFF2-40B4-BE49-F238E27FC236}">
                  <a16:creationId xmlns:a16="http://schemas.microsoft.com/office/drawing/2014/main" id="{A0DD5A03-18FF-4798-9D6B-8AFB8E1EFC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 name="Freeform 14">
              <a:extLst>
                <a:ext uri="{FF2B5EF4-FFF2-40B4-BE49-F238E27FC236}">
                  <a16:creationId xmlns:a16="http://schemas.microsoft.com/office/drawing/2014/main" id="{496A90F5-ED19-486E-B11C-7B9A525130F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15">
              <a:extLst>
                <a:ext uri="{FF2B5EF4-FFF2-40B4-BE49-F238E27FC236}">
                  <a16:creationId xmlns:a16="http://schemas.microsoft.com/office/drawing/2014/main" id="{5AC1538B-C292-4B55-B8E6-145768F6BB6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Freeform 16">
              <a:extLst>
                <a:ext uri="{FF2B5EF4-FFF2-40B4-BE49-F238E27FC236}">
                  <a16:creationId xmlns:a16="http://schemas.microsoft.com/office/drawing/2014/main" id="{CBEEEAE9-588E-48D5-B54A-139ABAA8451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17">
              <a:extLst>
                <a:ext uri="{FF2B5EF4-FFF2-40B4-BE49-F238E27FC236}">
                  <a16:creationId xmlns:a16="http://schemas.microsoft.com/office/drawing/2014/main" id="{E3986173-39C2-40E4-AF9C-3D6816D475D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Freeform 18">
              <a:extLst>
                <a:ext uri="{FF2B5EF4-FFF2-40B4-BE49-F238E27FC236}">
                  <a16:creationId xmlns:a16="http://schemas.microsoft.com/office/drawing/2014/main" id="{969076E8-4EC7-4561-9747-0164841679A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Freeform 19">
              <a:extLst>
                <a:ext uri="{FF2B5EF4-FFF2-40B4-BE49-F238E27FC236}">
                  <a16:creationId xmlns:a16="http://schemas.microsoft.com/office/drawing/2014/main" id="{CD55027D-97FB-4C8A-AE16-B5F49EFA89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Freeform 20">
              <a:extLst>
                <a:ext uri="{FF2B5EF4-FFF2-40B4-BE49-F238E27FC236}">
                  <a16:creationId xmlns:a16="http://schemas.microsoft.com/office/drawing/2014/main" id="{D3C94C24-AE67-42F8-90B0-0A2F0A7160D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21">
              <a:extLst>
                <a:ext uri="{FF2B5EF4-FFF2-40B4-BE49-F238E27FC236}">
                  <a16:creationId xmlns:a16="http://schemas.microsoft.com/office/drawing/2014/main" id="{DD6D31FA-53DB-4DA2-A173-33B3064192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Freeform 22">
              <a:extLst>
                <a:ext uri="{FF2B5EF4-FFF2-40B4-BE49-F238E27FC236}">
                  <a16:creationId xmlns:a16="http://schemas.microsoft.com/office/drawing/2014/main" id="{7990DF8D-3EB0-47CA-B5FE-C9C9058B141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23">
              <a:extLst>
                <a:ext uri="{FF2B5EF4-FFF2-40B4-BE49-F238E27FC236}">
                  <a16:creationId xmlns:a16="http://schemas.microsoft.com/office/drawing/2014/main" id="{0A35CB93-4349-4B69-8CBA-B742CFF76B8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32" name="Group 31">
            <a:extLst>
              <a:ext uri="{FF2B5EF4-FFF2-40B4-BE49-F238E27FC236}">
                <a16:creationId xmlns:a16="http://schemas.microsoft.com/office/drawing/2014/main" id="{8C09241C-06C0-415B-9FD0-B55B9A3A97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44208" y="3893141"/>
            <a:ext cx="4236590" cy="1771275"/>
            <a:chOff x="3258942" y="3893141"/>
            <a:chExt cx="5648782" cy="1771275"/>
          </a:xfrm>
        </p:grpSpPr>
        <p:sp>
          <p:nvSpPr>
            <p:cNvPr id="33" name="Isosceles Triangle 39">
              <a:extLst>
                <a:ext uri="{FF2B5EF4-FFF2-40B4-BE49-F238E27FC236}">
                  <a16:creationId xmlns:a16="http://schemas.microsoft.com/office/drawing/2014/main" id="{8447B18C-79F2-49D5-8425-396A512DCB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FE1DCFE6-D442-4A73-9444-8588EDA992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58942" y="3893141"/>
              <a:ext cx="5648782"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BA0DD7A1-3535-4023-838D-3F4EDD5148AE}"/>
              </a:ext>
            </a:extLst>
          </p:cNvPr>
          <p:cNvSpPr>
            <a:spLocks noGrp="1"/>
          </p:cNvSpPr>
          <p:nvPr>
            <p:ph type="ctrTitle"/>
          </p:nvPr>
        </p:nvSpPr>
        <p:spPr>
          <a:xfrm>
            <a:off x="2505928" y="3980237"/>
            <a:ext cx="4121302" cy="727748"/>
          </a:xfrm>
        </p:spPr>
        <p:txBody>
          <a:bodyPr>
            <a:normAutofit/>
          </a:bodyPr>
          <a:lstStyle/>
          <a:p>
            <a:r>
              <a:rPr lang="en-GB" sz="3500">
                <a:solidFill>
                  <a:srgbClr val="FFFFFF"/>
                </a:solidFill>
              </a:rPr>
              <a:t>Unit 1 Question 3 </a:t>
            </a:r>
          </a:p>
        </p:txBody>
      </p:sp>
      <p:sp>
        <p:nvSpPr>
          <p:cNvPr id="3" name="Subtitle 2">
            <a:extLst>
              <a:ext uri="{FF2B5EF4-FFF2-40B4-BE49-F238E27FC236}">
                <a16:creationId xmlns:a16="http://schemas.microsoft.com/office/drawing/2014/main" id="{B294C238-425A-45C8-A311-C540F0367341}"/>
              </a:ext>
            </a:extLst>
          </p:cNvPr>
          <p:cNvSpPr>
            <a:spLocks noGrp="1"/>
          </p:cNvSpPr>
          <p:nvPr>
            <p:ph type="subTitle" idx="1"/>
          </p:nvPr>
        </p:nvSpPr>
        <p:spPr>
          <a:xfrm>
            <a:off x="2464760" y="4780862"/>
            <a:ext cx="4121302" cy="522636"/>
          </a:xfrm>
        </p:spPr>
        <p:txBody>
          <a:bodyPr>
            <a:normAutofit/>
          </a:bodyPr>
          <a:lstStyle/>
          <a:p>
            <a:r>
              <a:rPr lang="en-GB" sz="1400" dirty="0">
                <a:solidFill>
                  <a:srgbClr val="FFFFFF"/>
                </a:solidFill>
              </a:rPr>
              <a:t>Possible Guide </a:t>
            </a:r>
          </a:p>
        </p:txBody>
      </p:sp>
      <p:pic>
        <p:nvPicPr>
          <p:cNvPr id="4" name="Picture 3">
            <a:extLst>
              <a:ext uri="{FF2B5EF4-FFF2-40B4-BE49-F238E27FC236}">
                <a16:creationId xmlns:a16="http://schemas.microsoft.com/office/drawing/2014/main" id="{4C02B698-44A0-4114-89A6-1A2847042737}"/>
              </a:ext>
            </a:extLst>
          </p:cNvPr>
          <p:cNvPicPr/>
          <p:nvPr/>
        </p:nvPicPr>
        <p:blipFill rotWithShape="1">
          <a:blip r:embed="rId2">
            <a:extLst>
              <a:ext uri="{28A0092B-C50C-407E-A947-70E740481C1C}">
                <a14:useLocalDpi xmlns:a14="http://schemas.microsoft.com/office/drawing/2010/main" val="0"/>
              </a:ext>
            </a:extLst>
          </a:blip>
          <a:srcRect l="8363"/>
          <a:stretch/>
        </p:blipFill>
        <p:spPr bwMode="auto">
          <a:xfrm>
            <a:off x="2444206" y="1175191"/>
            <a:ext cx="4236587" cy="2638998"/>
          </a:xfrm>
          <a:prstGeom prst="rect">
            <a:avLst/>
          </a:prstGeom>
          <a:noFill/>
          <a:ln w="12700">
            <a:noFill/>
          </a:ln>
        </p:spPr>
      </p:pic>
      <p:sp>
        <p:nvSpPr>
          <p:cNvPr id="5" name="Rectangle 4">
            <a:extLst>
              <a:ext uri="{FF2B5EF4-FFF2-40B4-BE49-F238E27FC236}">
                <a16:creationId xmlns:a16="http://schemas.microsoft.com/office/drawing/2014/main" id="{62B3BB12-26F6-4D24-91D6-BBEB73FD0AAD}"/>
              </a:ext>
            </a:extLst>
          </p:cNvPr>
          <p:cNvSpPr/>
          <p:nvPr/>
        </p:nvSpPr>
        <p:spPr>
          <a:xfrm>
            <a:off x="309143" y="166111"/>
            <a:ext cx="4713307" cy="7768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Please note these are suggested ways to answer the Unit1 questions. </a:t>
            </a:r>
          </a:p>
        </p:txBody>
      </p:sp>
    </p:spTree>
    <p:extLst>
      <p:ext uri="{BB962C8B-B14F-4D97-AF65-F5344CB8AC3E}">
        <p14:creationId xmlns:p14="http://schemas.microsoft.com/office/powerpoint/2010/main" val="486277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5576"/>
            <a:ext cx="8229600" cy="1143000"/>
          </a:xfrm>
        </p:spPr>
        <p:txBody>
          <a:bodyPr>
            <a:normAutofit fontScale="90000"/>
          </a:bodyPr>
          <a:lstStyle/>
          <a:p>
            <a:pPr algn="l">
              <a:lnSpc>
                <a:spcPct val="107000"/>
              </a:lnSpc>
              <a:spcAft>
                <a:spcPts val="800"/>
              </a:spcAft>
            </a:pPr>
            <a:r>
              <a:rPr lang="en-GB" sz="2700" dirty="0">
                <a:solidFill>
                  <a:srgbClr val="C00000"/>
                </a:solidFill>
                <a:latin typeface="Comic Sans MS" panose="030F0702030302020204" pitchFamily="66" charset="0"/>
              </a:rPr>
              <a:t>Exam Question Help-Sheet/PowerPoint</a:t>
            </a:r>
            <a:br>
              <a:rPr lang="en-GB" sz="2700" dirty="0">
                <a:solidFill>
                  <a:srgbClr val="C00000"/>
                </a:solidFill>
                <a:latin typeface="Comic Sans MS" panose="030F0702030302020204" pitchFamily="66" charset="0"/>
              </a:rPr>
            </a:br>
            <a:br>
              <a:rPr lang="en-GB" sz="2700" dirty="0">
                <a:solidFill>
                  <a:srgbClr val="C00000"/>
                </a:solidFill>
                <a:latin typeface="Comic Sans MS" panose="030F0702030302020204" pitchFamily="66" charset="0"/>
              </a:rPr>
            </a:br>
            <a:r>
              <a:rPr lang="en-GB" sz="2700" dirty="0">
                <a:solidFill>
                  <a:srgbClr val="C00000"/>
                </a:solidFill>
                <a:latin typeface="Comic Sans MS" panose="030F0702030302020204" pitchFamily="66" charset="0"/>
              </a:rPr>
              <a:t>Question 3 </a:t>
            </a:r>
            <a:br>
              <a:rPr lang="en-GB" dirty="0">
                <a:latin typeface="Comic Sans MS" panose="030F0702030302020204" pitchFamily="66" charset="0"/>
              </a:rPr>
            </a:br>
            <a:endParaRPr lang="en-GB" dirty="0">
              <a:latin typeface="Comic Sans MS" panose="030F0702030302020204" pitchFamily="66" charset="0"/>
            </a:endParaRPr>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402060" y="6199632"/>
            <a:ext cx="572771" cy="494112"/>
          </a:xfr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17887" y="6422424"/>
            <a:ext cx="807608" cy="271320"/>
          </a:xfrm>
          <a:prstGeom prst="rect">
            <a:avLst/>
          </a:prstGeom>
        </p:spPr>
      </p:pic>
      <p:sp>
        <p:nvSpPr>
          <p:cNvPr id="3" name="Rectangle 2"/>
          <p:cNvSpPr/>
          <p:nvPr/>
        </p:nvSpPr>
        <p:spPr>
          <a:xfrm>
            <a:off x="0" y="1303004"/>
            <a:ext cx="8974832" cy="2768707"/>
          </a:xfrm>
          <a:prstGeom prst="rect">
            <a:avLst/>
          </a:prstGeom>
        </p:spPr>
        <p:txBody>
          <a:bodyPr wrap="square">
            <a:spAutoFit/>
          </a:bodyPr>
          <a:lstStyle/>
          <a:p>
            <a:pPr>
              <a:lnSpc>
                <a:spcPct val="115000"/>
              </a:lnSpc>
              <a:spcAft>
                <a:spcPts val="1000"/>
              </a:spcAft>
            </a:pPr>
            <a:r>
              <a:rPr lang="en-GB" sz="2400" dirty="0">
                <a:latin typeface="Comic Sans MS" panose="030F0702030302020204" pitchFamily="66" charset="0"/>
                <a:ea typeface="Calibri" panose="020F0502020204030204" pitchFamily="34" charset="0"/>
                <a:cs typeface="Times New Roman" panose="02020603050405020304" pitchFamily="18" charset="0"/>
              </a:rPr>
              <a:t>Why was …… significant to ……?</a:t>
            </a:r>
          </a:p>
          <a:p>
            <a:pPr>
              <a:lnSpc>
                <a:spcPct val="115000"/>
              </a:lnSpc>
              <a:spcAft>
                <a:spcPts val="1000"/>
              </a:spcAft>
            </a:pPr>
            <a:endParaRPr lang="en-GB" sz="1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en-GB" sz="2400" dirty="0">
                <a:latin typeface="Comic Sans MS" panose="030F0702030302020204" pitchFamily="66" charset="0"/>
                <a:ea typeface="Calibri" panose="020F0502020204030204" pitchFamily="34" charset="0"/>
                <a:cs typeface="Times New Roman" panose="02020603050405020304" pitchFamily="18" charset="0"/>
              </a:rPr>
              <a:t>Why did …..  ?        (12) </a:t>
            </a:r>
          </a:p>
          <a:p>
            <a:pPr>
              <a:lnSpc>
                <a:spcPct val="115000"/>
              </a:lnSpc>
              <a:spcAft>
                <a:spcPts val="1000"/>
              </a:spcAft>
            </a:pPr>
            <a:endParaRPr lang="en-GB" sz="24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endParaRPr lang="en-GB" sz="24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endParaRPr lang="en-GB" dirty="0">
              <a:effectLst/>
              <a:latin typeface="Comic Sans MS" panose="030F0702030302020204" pitchFamily="66"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A1FD133E-F11F-4BAC-9713-1C75BCD04B8D}"/>
              </a:ext>
            </a:extLst>
          </p:cNvPr>
          <p:cNvPicPr>
            <a:picLocks noChangeAspect="1"/>
          </p:cNvPicPr>
          <p:nvPr/>
        </p:nvPicPr>
        <p:blipFill rotWithShape="1">
          <a:blip r:embed="rId5"/>
          <a:srcRect l="51401" t="25633" r="1849" b="23142"/>
          <a:stretch/>
        </p:blipFill>
        <p:spPr>
          <a:xfrm>
            <a:off x="145734" y="2706624"/>
            <a:ext cx="6933967" cy="4271627"/>
          </a:xfrm>
          <a:prstGeom prst="rect">
            <a:avLst/>
          </a:prstGeom>
        </p:spPr>
      </p:pic>
    </p:spTree>
    <p:extLst>
      <p:ext uri="{BB962C8B-B14F-4D97-AF65-F5344CB8AC3E}">
        <p14:creationId xmlns:p14="http://schemas.microsoft.com/office/powerpoint/2010/main" val="549472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5576"/>
            <a:ext cx="8229600" cy="1143000"/>
          </a:xfrm>
        </p:spPr>
        <p:txBody>
          <a:bodyPr>
            <a:normAutofit fontScale="90000"/>
          </a:bodyPr>
          <a:lstStyle/>
          <a:p>
            <a:pPr algn="l">
              <a:lnSpc>
                <a:spcPct val="107000"/>
              </a:lnSpc>
              <a:spcAft>
                <a:spcPts val="800"/>
              </a:spcAft>
            </a:pPr>
            <a:r>
              <a:rPr lang="en-GB" sz="2700" dirty="0">
                <a:solidFill>
                  <a:srgbClr val="C00000"/>
                </a:solidFill>
                <a:latin typeface="Comic Sans MS" panose="030F0702030302020204" pitchFamily="66" charset="0"/>
              </a:rPr>
              <a:t>Exam Question Help-Sheet/PowerPoint</a:t>
            </a:r>
            <a:br>
              <a:rPr lang="en-GB" sz="2700" dirty="0">
                <a:solidFill>
                  <a:srgbClr val="C00000"/>
                </a:solidFill>
                <a:latin typeface="Comic Sans MS" panose="030F0702030302020204" pitchFamily="66" charset="0"/>
              </a:rPr>
            </a:br>
            <a:br>
              <a:rPr lang="en-GB" sz="2700" dirty="0">
                <a:solidFill>
                  <a:srgbClr val="C00000"/>
                </a:solidFill>
                <a:latin typeface="Comic Sans MS" panose="030F0702030302020204" pitchFamily="66" charset="0"/>
              </a:rPr>
            </a:br>
            <a:r>
              <a:rPr lang="en-GB" sz="2700" dirty="0">
                <a:solidFill>
                  <a:srgbClr val="C00000"/>
                </a:solidFill>
                <a:latin typeface="Comic Sans MS" panose="030F0702030302020204" pitchFamily="66" charset="0"/>
              </a:rPr>
              <a:t>Question 3 </a:t>
            </a:r>
            <a:br>
              <a:rPr lang="en-GB" dirty="0">
                <a:latin typeface="Comic Sans MS" panose="030F0702030302020204" pitchFamily="66" charset="0"/>
              </a:rPr>
            </a:br>
            <a:endParaRPr lang="en-GB" dirty="0">
              <a:latin typeface="Comic Sans MS" panose="030F0702030302020204" pitchFamily="66" charset="0"/>
            </a:endParaRPr>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402060" y="6199632"/>
            <a:ext cx="572771" cy="494112"/>
          </a:xfr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17887" y="6422424"/>
            <a:ext cx="807608" cy="271320"/>
          </a:xfrm>
          <a:prstGeom prst="rect">
            <a:avLst/>
          </a:prstGeom>
        </p:spPr>
      </p:pic>
      <p:sp>
        <p:nvSpPr>
          <p:cNvPr id="3" name="Rectangle 2"/>
          <p:cNvSpPr/>
          <p:nvPr/>
        </p:nvSpPr>
        <p:spPr>
          <a:xfrm>
            <a:off x="0" y="1303004"/>
            <a:ext cx="8974832" cy="2768707"/>
          </a:xfrm>
          <a:prstGeom prst="rect">
            <a:avLst/>
          </a:prstGeom>
        </p:spPr>
        <p:txBody>
          <a:bodyPr wrap="square">
            <a:spAutoFit/>
          </a:bodyPr>
          <a:lstStyle/>
          <a:p>
            <a:pPr>
              <a:lnSpc>
                <a:spcPct val="115000"/>
              </a:lnSpc>
              <a:spcAft>
                <a:spcPts val="1000"/>
              </a:spcAft>
            </a:pPr>
            <a:r>
              <a:rPr lang="en-GB" sz="2400" dirty="0">
                <a:latin typeface="Comic Sans MS" panose="030F0702030302020204" pitchFamily="66" charset="0"/>
                <a:ea typeface="Calibri" panose="020F0502020204030204" pitchFamily="34" charset="0"/>
                <a:cs typeface="Times New Roman" panose="02020603050405020304" pitchFamily="18" charset="0"/>
              </a:rPr>
              <a:t>Why was …… significant to ……?</a:t>
            </a:r>
          </a:p>
          <a:p>
            <a:pPr>
              <a:lnSpc>
                <a:spcPct val="115000"/>
              </a:lnSpc>
              <a:spcAft>
                <a:spcPts val="1000"/>
              </a:spcAft>
            </a:pPr>
            <a:endParaRPr lang="en-GB" sz="1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en-GB" sz="2400" dirty="0">
                <a:latin typeface="Comic Sans MS" panose="030F0702030302020204" pitchFamily="66" charset="0"/>
                <a:ea typeface="Calibri" panose="020F0502020204030204" pitchFamily="34" charset="0"/>
                <a:cs typeface="Times New Roman" panose="02020603050405020304" pitchFamily="18" charset="0"/>
              </a:rPr>
              <a:t>Why did …..  ?        (12) </a:t>
            </a:r>
          </a:p>
          <a:p>
            <a:pPr>
              <a:lnSpc>
                <a:spcPct val="115000"/>
              </a:lnSpc>
              <a:spcAft>
                <a:spcPts val="1000"/>
              </a:spcAft>
            </a:pPr>
            <a:endParaRPr lang="en-GB" sz="24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endParaRPr lang="en-GB" sz="24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endParaRPr lang="en-GB"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7" name="Rounded Rectangle 6"/>
          <p:cNvSpPr/>
          <p:nvPr/>
        </p:nvSpPr>
        <p:spPr>
          <a:xfrm>
            <a:off x="169168" y="2633472"/>
            <a:ext cx="7168896" cy="406027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800" dirty="0">
                <a:latin typeface="Comic Sans MS" panose="030F0702030302020204" pitchFamily="66" charset="0"/>
              </a:rPr>
              <a:t>It is important that you provide a judgement. You must justify why ‘X’ is significant. </a:t>
            </a:r>
          </a:p>
          <a:p>
            <a:pPr algn="ctr"/>
            <a:r>
              <a:rPr lang="en-GB" sz="2800" dirty="0">
                <a:latin typeface="Comic Sans MS" panose="030F0702030302020204" pitchFamily="66" charset="0"/>
              </a:rPr>
              <a:t>This must be used with detailed knowledge and appropriate historical context. </a:t>
            </a:r>
          </a:p>
        </p:txBody>
      </p:sp>
      <p:sp>
        <p:nvSpPr>
          <p:cNvPr id="8" name="Rounded Rectangle 6">
            <a:extLst>
              <a:ext uri="{FF2B5EF4-FFF2-40B4-BE49-F238E27FC236}">
                <a16:creationId xmlns:a16="http://schemas.microsoft.com/office/drawing/2014/main" id="{23B2FF2B-773B-42FC-B465-AD0340664A63}"/>
              </a:ext>
            </a:extLst>
          </p:cNvPr>
          <p:cNvSpPr/>
          <p:nvPr/>
        </p:nvSpPr>
        <p:spPr>
          <a:xfrm>
            <a:off x="169168" y="2633472"/>
            <a:ext cx="7168896" cy="406027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GB" sz="2800" b="1" dirty="0">
                <a:solidFill>
                  <a:srgbClr val="FF0000"/>
                </a:solidFill>
                <a:latin typeface="Comic Sans MS" panose="030F0702030302020204" pitchFamily="66" charset="0"/>
              </a:rPr>
              <a:t>Please note: </a:t>
            </a:r>
            <a:r>
              <a:rPr lang="en-GB" sz="2800" dirty="0">
                <a:latin typeface="Comic Sans MS" panose="030F0702030302020204" pitchFamily="66" charset="0"/>
              </a:rPr>
              <a:t>This answer is not necessarily wanting a two sided argument. Pupils need to give judgment why X is significant. </a:t>
            </a:r>
          </a:p>
        </p:txBody>
      </p:sp>
    </p:spTree>
    <p:extLst>
      <p:ext uri="{BB962C8B-B14F-4D97-AF65-F5344CB8AC3E}">
        <p14:creationId xmlns:p14="http://schemas.microsoft.com/office/powerpoint/2010/main" val="2396386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circle(in)">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C586F-9B2B-484F-8707-1384D5EE4DC5}"/>
              </a:ext>
            </a:extLst>
          </p:cNvPr>
          <p:cNvSpPr>
            <a:spLocks noGrp="1"/>
          </p:cNvSpPr>
          <p:nvPr>
            <p:ph type="title"/>
          </p:nvPr>
        </p:nvSpPr>
        <p:spPr>
          <a:xfrm>
            <a:off x="212035" y="152400"/>
            <a:ext cx="8250306" cy="604011"/>
          </a:xfrm>
        </p:spPr>
        <p:txBody>
          <a:bodyPr>
            <a:normAutofit fontScale="90000"/>
          </a:bodyPr>
          <a:lstStyle/>
          <a:p>
            <a:r>
              <a:rPr lang="en-GB" dirty="0"/>
              <a:t>Possible Sentence starters </a:t>
            </a:r>
          </a:p>
        </p:txBody>
      </p:sp>
      <p:sp>
        <p:nvSpPr>
          <p:cNvPr id="3" name="Content Placeholder 2">
            <a:extLst>
              <a:ext uri="{FF2B5EF4-FFF2-40B4-BE49-F238E27FC236}">
                <a16:creationId xmlns:a16="http://schemas.microsoft.com/office/drawing/2014/main" id="{CE900F9F-74F4-432D-881B-095B11E4553A}"/>
              </a:ext>
            </a:extLst>
          </p:cNvPr>
          <p:cNvSpPr>
            <a:spLocks noGrp="1"/>
          </p:cNvSpPr>
          <p:nvPr>
            <p:ph idx="1"/>
          </p:nvPr>
        </p:nvSpPr>
        <p:spPr>
          <a:xfrm>
            <a:off x="92765" y="940904"/>
            <a:ext cx="8786191" cy="5764696"/>
          </a:xfrm>
        </p:spPr>
        <p:txBody>
          <a:bodyPr>
            <a:normAutofit/>
          </a:bodyPr>
          <a:lstStyle/>
          <a:p>
            <a:r>
              <a:rPr lang="en-GB" dirty="0"/>
              <a:t>X was significant during ………… because ………….</a:t>
            </a:r>
          </a:p>
          <a:p>
            <a:endParaRPr lang="en-GB" dirty="0"/>
          </a:p>
          <a:p>
            <a:r>
              <a:rPr lang="en-GB" dirty="0"/>
              <a:t>The introduction of x was significant during……. because …….. </a:t>
            </a:r>
          </a:p>
          <a:p>
            <a:endParaRPr lang="en-GB" dirty="0"/>
          </a:p>
          <a:p>
            <a:r>
              <a:rPr lang="en-GB" dirty="0"/>
              <a:t>The concept of x was significant at the time because …….</a:t>
            </a:r>
          </a:p>
          <a:p>
            <a:endParaRPr lang="en-GB" dirty="0"/>
          </a:p>
          <a:p>
            <a:r>
              <a:rPr lang="en-GB" dirty="0"/>
              <a:t>To summarise X was significant because……. </a:t>
            </a:r>
          </a:p>
          <a:p>
            <a:endParaRPr lang="en-GB" dirty="0"/>
          </a:p>
          <a:p>
            <a:r>
              <a:rPr lang="en-GB" dirty="0"/>
              <a:t>X therefore was significant as …… </a:t>
            </a:r>
          </a:p>
          <a:p>
            <a:endParaRPr lang="en-GB" dirty="0"/>
          </a:p>
          <a:p>
            <a:endParaRPr lang="en-GB" dirty="0"/>
          </a:p>
        </p:txBody>
      </p:sp>
      <p:pic>
        <p:nvPicPr>
          <p:cNvPr id="5" name="Content Placeholder 4">
            <a:extLst>
              <a:ext uri="{FF2B5EF4-FFF2-40B4-BE49-F238E27FC236}">
                <a16:creationId xmlns:a16="http://schemas.microsoft.com/office/drawing/2014/main" id="{1CA2E351-2A83-4640-BE8A-D5E727BF95E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02060" y="6199632"/>
            <a:ext cx="572771" cy="494112"/>
          </a:xfrm>
          <a:prstGeom prst="rect">
            <a:avLst/>
          </a:prstGeom>
        </p:spPr>
      </p:pic>
    </p:spTree>
    <p:extLst>
      <p:ext uri="{BB962C8B-B14F-4D97-AF65-F5344CB8AC3E}">
        <p14:creationId xmlns:p14="http://schemas.microsoft.com/office/powerpoint/2010/main" val="3118032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E616C-E514-4D16-A4BB-DBAFEA38A58D}"/>
              </a:ext>
            </a:extLst>
          </p:cNvPr>
          <p:cNvSpPr>
            <a:spLocks noGrp="1"/>
          </p:cNvSpPr>
          <p:nvPr>
            <p:ph type="title"/>
          </p:nvPr>
        </p:nvSpPr>
        <p:spPr>
          <a:xfrm>
            <a:off x="0" y="0"/>
            <a:ext cx="8516541" cy="684849"/>
          </a:xfrm>
        </p:spPr>
        <p:txBody>
          <a:bodyPr>
            <a:normAutofit fontScale="90000"/>
          </a:bodyPr>
          <a:lstStyle/>
          <a:p>
            <a:r>
              <a:rPr lang="en-GB" dirty="0"/>
              <a:t>Example answer 1 </a:t>
            </a:r>
            <a:r>
              <a:rPr lang="en-GB" sz="2400" dirty="0"/>
              <a:t>(not necessarily a good example!) </a:t>
            </a:r>
            <a:endParaRPr lang="en-GB" dirty="0"/>
          </a:p>
        </p:txBody>
      </p:sp>
      <p:sp>
        <p:nvSpPr>
          <p:cNvPr id="3" name="Text Placeholder 2">
            <a:extLst>
              <a:ext uri="{FF2B5EF4-FFF2-40B4-BE49-F238E27FC236}">
                <a16:creationId xmlns:a16="http://schemas.microsoft.com/office/drawing/2014/main" id="{8D846C3F-5C09-4096-9D63-6687D5D46584}"/>
              </a:ext>
            </a:extLst>
          </p:cNvPr>
          <p:cNvSpPr>
            <a:spLocks noGrp="1"/>
          </p:cNvSpPr>
          <p:nvPr>
            <p:ph type="body" idx="1"/>
          </p:nvPr>
        </p:nvSpPr>
        <p:spPr>
          <a:xfrm>
            <a:off x="0" y="901857"/>
            <a:ext cx="9143999" cy="1109823"/>
          </a:xfrm>
        </p:spPr>
        <p:txBody>
          <a:bodyPr>
            <a:normAutofit fontScale="70000" lnSpcReduction="20000"/>
          </a:bodyPr>
          <a:lstStyle/>
          <a:p>
            <a:r>
              <a:rPr lang="en-GB" sz="3100" dirty="0"/>
              <a:t>Task: Mark this answer with the mark scheme</a:t>
            </a:r>
          </a:p>
          <a:p>
            <a:r>
              <a:rPr lang="en-GB" sz="3100" dirty="0"/>
              <a:t>Why was the contribution of women to war effort important? </a:t>
            </a:r>
          </a:p>
          <a:p>
            <a:r>
              <a:rPr lang="en-GB" sz="3100" dirty="0"/>
              <a:t> </a:t>
            </a:r>
            <a:endParaRPr lang="en-GB" dirty="0"/>
          </a:p>
        </p:txBody>
      </p:sp>
      <p:sp>
        <p:nvSpPr>
          <p:cNvPr id="9" name="Content Placeholder 8">
            <a:extLst>
              <a:ext uri="{FF2B5EF4-FFF2-40B4-BE49-F238E27FC236}">
                <a16:creationId xmlns:a16="http://schemas.microsoft.com/office/drawing/2014/main" id="{19A4C2D5-8B35-487A-B644-E5DB98B49783}"/>
              </a:ext>
            </a:extLst>
          </p:cNvPr>
          <p:cNvSpPr>
            <a:spLocks noGrp="1"/>
          </p:cNvSpPr>
          <p:nvPr>
            <p:ph sz="half" idx="2"/>
          </p:nvPr>
        </p:nvSpPr>
        <p:spPr>
          <a:xfrm>
            <a:off x="0" y="1792224"/>
            <a:ext cx="9144000" cy="4809744"/>
          </a:xfrm>
        </p:spPr>
        <p:txBody>
          <a:bodyPr>
            <a:normAutofit fontScale="92500" lnSpcReduction="10000"/>
          </a:bodyPr>
          <a:lstStyle/>
          <a:p>
            <a:pPr marL="0" indent="0">
              <a:buNone/>
            </a:pPr>
            <a:r>
              <a:rPr lang="en-GB" dirty="0"/>
              <a:t>When war broke out in 1939 men went to war and women stood once again as the workforce. There contribution was significance because they kept Britain going. Working as the Women’s Land Army, growing food and working on the farms. Roughly 2 million were in this organisation. As more men were conscripted, it was more than ever important for women to contribute. An other example of an importance contribution is with the production of essential goods, </a:t>
            </a:r>
            <a:r>
              <a:rPr lang="en-GB" dirty="0" err="1"/>
              <a:t>eg</a:t>
            </a:r>
            <a:r>
              <a:rPr lang="en-GB" dirty="0"/>
              <a:t> munitions.  </a:t>
            </a:r>
          </a:p>
          <a:p>
            <a:pPr marL="0" indent="0">
              <a:buNone/>
            </a:pPr>
            <a:r>
              <a:rPr lang="en-GB" dirty="0"/>
              <a:t>As there the bombings on the home front increase, the contribution from women in the civil defences, </a:t>
            </a:r>
            <a:r>
              <a:rPr lang="en-GB" dirty="0" err="1"/>
              <a:t>eg</a:t>
            </a:r>
            <a:r>
              <a:rPr lang="en-GB" dirty="0"/>
              <a:t>: air raid wardens and fire officers were really important. Women also worked in other areas such as the ATS, WAAF and WRNS. Overall their contribution was really important to the war effort. As they helped Britain continue during the war.  </a:t>
            </a:r>
          </a:p>
        </p:txBody>
      </p:sp>
      <p:pic>
        <p:nvPicPr>
          <p:cNvPr id="5" name="Content Placeholder 4">
            <a:extLst>
              <a:ext uri="{FF2B5EF4-FFF2-40B4-BE49-F238E27FC236}">
                <a16:creationId xmlns:a16="http://schemas.microsoft.com/office/drawing/2014/main" id="{C808A055-E2BB-467A-9A2B-D411741258E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02060" y="6199632"/>
            <a:ext cx="572771" cy="494112"/>
          </a:xfrm>
          <a:prstGeom prst="rect">
            <a:avLst/>
          </a:prstGeom>
        </p:spPr>
      </p:pic>
    </p:spTree>
    <p:extLst>
      <p:ext uri="{BB962C8B-B14F-4D97-AF65-F5344CB8AC3E}">
        <p14:creationId xmlns:p14="http://schemas.microsoft.com/office/powerpoint/2010/main" val="2883430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E616C-E514-4D16-A4BB-DBAFEA38A58D}"/>
              </a:ext>
            </a:extLst>
          </p:cNvPr>
          <p:cNvSpPr>
            <a:spLocks noGrp="1"/>
          </p:cNvSpPr>
          <p:nvPr>
            <p:ph type="title"/>
          </p:nvPr>
        </p:nvSpPr>
        <p:spPr>
          <a:xfrm>
            <a:off x="0" y="197788"/>
            <a:ext cx="8516541" cy="684849"/>
          </a:xfrm>
        </p:spPr>
        <p:txBody>
          <a:bodyPr>
            <a:normAutofit fontScale="90000"/>
          </a:bodyPr>
          <a:lstStyle/>
          <a:p>
            <a:r>
              <a:rPr lang="en-GB" dirty="0"/>
              <a:t>Example answer 1 </a:t>
            </a:r>
            <a:r>
              <a:rPr lang="en-GB" sz="2400" dirty="0"/>
              <a:t>(not necessarily correct) </a:t>
            </a:r>
            <a:endParaRPr lang="en-GB" dirty="0"/>
          </a:p>
        </p:txBody>
      </p:sp>
      <p:sp>
        <p:nvSpPr>
          <p:cNvPr id="3" name="Text Placeholder 2">
            <a:extLst>
              <a:ext uri="{FF2B5EF4-FFF2-40B4-BE49-F238E27FC236}">
                <a16:creationId xmlns:a16="http://schemas.microsoft.com/office/drawing/2014/main" id="{8D846C3F-5C09-4096-9D63-6687D5D46584}"/>
              </a:ext>
            </a:extLst>
          </p:cNvPr>
          <p:cNvSpPr>
            <a:spLocks noGrp="1"/>
          </p:cNvSpPr>
          <p:nvPr>
            <p:ph type="body" idx="1"/>
          </p:nvPr>
        </p:nvSpPr>
        <p:spPr>
          <a:xfrm>
            <a:off x="201168" y="1064040"/>
            <a:ext cx="6539055" cy="493395"/>
          </a:xfrm>
        </p:spPr>
        <p:txBody>
          <a:bodyPr/>
          <a:lstStyle/>
          <a:p>
            <a:r>
              <a:rPr lang="en-GB" dirty="0"/>
              <a:t>Task: make this answer better</a:t>
            </a:r>
          </a:p>
        </p:txBody>
      </p:sp>
      <p:sp>
        <p:nvSpPr>
          <p:cNvPr id="4" name="Content Placeholder 3">
            <a:extLst>
              <a:ext uri="{FF2B5EF4-FFF2-40B4-BE49-F238E27FC236}">
                <a16:creationId xmlns:a16="http://schemas.microsoft.com/office/drawing/2014/main" id="{0DD40398-AA97-4912-A1F6-5AD276509A7E}"/>
              </a:ext>
            </a:extLst>
          </p:cNvPr>
          <p:cNvSpPr>
            <a:spLocks noGrp="1"/>
          </p:cNvSpPr>
          <p:nvPr>
            <p:ph sz="half" idx="2"/>
          </p:nvPr>
        </p:nvSpPr>
        <p:spPr>
          <a:xfrm>
            <a:off x="201168" y="1920240"/>
            <a:ext cx="8942832" cy="4269423"/>
          </a:xfrm>
        </p:spPr>
        <p:txBody>
          <a:bodyPr/>
          <a:lstStyle/>
          <a:p>
            <a:pPr marL="0" indent="0">
              <a:buNone/>
            </a:pPr>
            <a:r>
              <a:rPr lang="en-GB" dirty="0"/>
              <a:t>Use your guidance on this question and improve the exemplar answer. </a:t>
            </a:r>
          </a:p>
        </p:txBody>
      </p:sp>
      <p:pic>
        <p:nvPicPr>
          <p:cNvPr id="6" name="Picture 5">
            <a:extLst>
              <a:ext uri="{FF2B5EF4-FFF2-40B4-BE49-F238E27FC236}">
                <a16:creationId xmlns:a16="http://schemas.microsoft.com/office/drawing/2014/main" id="{8E027E79-02B1-4435-BAA0-E7AAAEC4810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291197" y="4118134"/>
            <a:ext cx="1651635" cy="1583367"/>
          </a:xfrm>
          <a:prstGeom prst="rect">
            <a:avLst/>
          </a:prstGeom>
        </p:spPr>
      </p:pic>
      <p:pic>
        <p:nvPicPr>
          <p:cNvPr id="7" name="Content Placeholder 4">
            <a:extLst>
              <a:ext uri="{FF2B5EF4-FFF2-40B4-BE49-F238E27FC236}">
                <a16:creationId xmlns:a16="http://schemas.microsoft.com/office/drawing/2014/main" id="{E32B1FAB-461A-40E3-8CE1-646142D2B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02060" y="6199632"/>
            <a:ext cx="572771" cy="494112"/>
          </a:xfrm>
          <a:prstGeom prst="rect">
            <a:avLst/>
          </a:prstGeom>
        </p:spPr>
      </p:pic>
    </p:spTree>
    <p:extLst>
      <p:ext uri="{BB962C8B-B14F-4D97-AF65-F5344CB8AC3E}">
        <p14:creationId xmlns:p14="http://schemas.microsoft.com/office/powerpoint/2010/main" val="3857698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D457E-3CD3-4BCE-99F3-5551F7B48936}"/>
              </a:ext>
            </a:extLst>
          </p:cNvPr>
          <p:cNvSpPr>
            <a:spLocks noGrp="1"/>
          </p:cNvSpPr>
          <p:nvPr>
            <p:ph type="title"/>
          </p:nvPr>
        </p:nvSpPr>
        <p:spPr>
          <a:xfrm>
            <a:off x="0" y="484916"/>
            <a:ext cx="8259318" cy="684849"/>
          </a:xfrm>
        </p:spPr>
        <p:txBody>
          <a:bodyPr>
            <a:noAutofit/>
          </a:bodyPr>
          <a:lstStyle/>
          <a:p>
            <a:r>
              <a:rPr lang="en-GB" sz="3200" b="1" dirty="0"/>
              <a:t>Questions to try.</a:t>
            </a:r>
            <a:br>
              <a:rPr lang="en-GB" sz="3200" b="1" dirty="0"/>
            </a:br>
            <a:r>
              <a:rPr lang="en-GB" sz="3200" b="1" dirty="0"/>
              <a:t>T1: what KQ do each question link to? </a:t>
            </a:r>
            <a:br>
              <a:rPr lang="en-GB" sz="3200" b="1" dirty="0"/>
            </a:br>
            <a:r>
              <a:rPr lang="en-GB" sz="3200" b="1" dirty="0"/>
              <a:t>T2: plan/write an answer </a:t>
            </a:r>
          </a:p>
        </p:txBody>
      </p:sp>
      <p:sp>
        <p:nvSpPr>
          <p:cNvPr id="7" name="Content Placeholder 6">
            <a:extLst>
              <a:ext uri="{FF2B5EF4-FFF2-40B4-BE49-F238E27FC236}">
                <a16:creationId xmlns:a16="http://schemas.microsoft.com/office/drawing/2014/main" id="{32DBF0F2-F9C2-48AF-9DC8-C350DC406850}"/>
              </a:ext>
            </a:extLst>
          </p:cNvPr>
          <p:cNvSpPr>
            <a:spLocks noGrp="1"/>
          </p:cNvSpPr>
          <p:nvPr>
            <p:ph idx="1"/>
          </p:nvPr>
        </p:nvSpPr>
        <p:spPr>
          <a:xfrm>
            <a:off x="0" y="1719072"/>
            <a:ext cx="9144000" cy="4974336"/>
          </a:xfrm>
        </p:spPr>
        <p:txBody>
          <a:bodyPr>
            <a:normAutofit fontScale="85000" lnSpcReduction="20000"/>
          </a:bodyPr>
          <a:lstStyle/>
          <a:p>
            <a:r>
              <a:rPr lang="en-GB" sz="2000" dirty="0"/>
              <a:t>How significant was popular entertainment during the Depression? / Why was popular entertainment significant during the Depression? </a:t>
            </a:r>
          </a:p>
          <a:p>
            <a:endParaRPr lang="en-GB" sz="2000" dirty="0"/>
          </a:p>
          <a:p>
            <a:r>
              <a:rPr lang="en-GB" sz="2000" dirty="0"/>
              <a:t> Why was the nationalisation of industries important? </a:t>
            </a:r>
          </a:p>
          <a:p>
            <a:endParaRPr lang="en-GB" sz="2000" dirty="0"/>
          </a:p>
          <a:p>
            <a:r>
              <a:rPr lang="en-GB" sz="2000" dirty="0"/>
              <a:t>Why was the introduction of the NHS significant in post war Britain? </a:t>
            </a:r>
          </a:p>
          <a:p>
            <a:endParaRPr lang="en-GB" sz="2000" dirty="0"/>
          </a:p>
          <a:p>
            <a:r>
              <a:rPr lang="en-GB" sz="2000" dirty="0"/>
              <a:t>Why was the introduction of the means test significant during the 1930s? </a:t>
            </a:r>
          </a:p>
          <a:p>
            <a:endParaRPr lang="en-GB" sz="2000" dirty="0"/>
          </a:p>
          <a:p>
            <a:r>
              <a:rPr lang="en-GB" sz="2000" dirty="0"/>
              <a:t>Why was rationing significant during the Second World War? </a:t>
            </a:r>
          </a:p>
          <a:p>
            <a:endParaRPr lang="en-GB" sz="2000" dirty="0"/>
          </a:p>
          <a:p>
            <a:r>
              <a:rPr lang="en-GB" sz="2000" dirty="0"/>
              <a:t>Why was the Depression significant to the lives of women? </a:t>
            </a:r>
          </a:p>
          <a:p>
            <a:endParaRPr lang="en-GB" sz="2000" dirty="0"/>
          </a:p>
          <a:p>
            <a:r>
              <a:rPr lang="en-GB" sz="2000" dirty="0"/>
              <a:t>Why was the contribution of women to war effort important? </a:t>
            </a:r>
          </a:p>
          <a:p>
            <a:endParaRPr lang="en-GB" sz="2000" dirty="0"/>
          </a:p>
          <a:p>
            <a:r>
              <a:rPr lang="en-GB" sz="2000" dirty="0"/>
              <a:t>Why were propaganda and censorship important during the Second World War?</a:t>
            </a:r>
          </a:p>
          <a:p>
            <a:endParaRPr lang="en-GB" dirty="0"/>
          </a:p>
          <a:p>
            <a:endParaRPr lang="en-GB" dirty="0"/>
          </a:p>
        </p:txBody>
      </p:sp>
      <p:pic>
        <p:nvPicPr>
          <p:cNvPr id="4" name="Content Placeholder 4">
            <a:extLst>
              <a:ext uri="{FF2B5EF4-FFF2-40B4-BE49-F238E27FC236}">
                <a16:creationId xmlns:a16="http://schemas.microsoft.com/office/drawing/2014/main" id="{68F893D5-D08D-4536-B0DE-CB04272C080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02060" y="6199632"/>
            <a:ext cx="572771" cy="494112"/>
          </a:xfrm>
          <a:prstGeom prst="rect">
            <a:avLst/>
          </a:prstGeom>
        </p:spPr>
      </p:pic>
    </p:spTree>
    <p:extLst>
      <p:ext uri="{BB962C8B-B14F-4D97-AF65-F5344CB8AC3E}">
        <p14:creationId xmlns:p14="http://schemas.microsoft.com/office/powerpoint/2010/main" val="11731792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TotalTime>
  <Words>486</Words>
  <Application>Microsoft Office PowerPoint</Application>
  <PresentationFormat>On-screen Show (4:3)</PresentationFormat>
  <Paragraphs>55</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Comic Sans MS</vt:lpstr>
      <vt:lpstr>Times New Roman</vt:lpstr>
      <vt:lpstr>Office Theme</vt:lpstr>
      <vt:lpstr>Unit 1 Question 3 </vt:lpstr>
      <vt:lpstr>Exam Question Help-Sheet/PowerPoint  Question 3  </vt:lpstr>
      <vt:lpstr>Exam Question Help-Sheet/PowerPoint  Question 3  </vt:lpstr>
      <vt:lpstr>Possible Sentence starters </vt:lpstr>
      <vt:lpstr>Example answer 1 (not necessarily a good example!) </vt:lpstr>
      <vt:lpstr>Example answer 1 (not necessarily correct) </vt:lpstr>
      <vt:lpstr>Questions to try. T1: what KQ do each question link to?  T2: plan/write an answer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Question 1 </dc:title>
  <dc:creator>Stacey Haslehurst</dc:creator>
  <cp:lastModifiedBy>Stacey Haslehurst</cp:lastModifiedBy>
  <cp:revision>29</cp:revision>
  <dcterms:created xsi:type="dcterms:W3CDTF">2018-06-25T10:13:45Z</dcterms:created>
  <dcterms:modified xsi:type="dcterms:W3CDTF">2018-10-22T15:14:53Z</dcterms:modified>
</cp:coreProperties>
</file>