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8" r:id="rId2"/>
    <p:sldId id="325" r:id="rId3"/>
    <p:sldId id="289" r:id="rId4"/>
    <p:sldId id="290" r:id="rId5"/>
    <p:sldId id="281" r:id="rId6"/>
    <p:sldId id="291" r:id="rId7"/>
    <p:sldId id="292" r:id="rId8"/>
    <p:sldId id="293" r:id="rId9"/>
    <p:sldId id="294" r:id="rId10"/>
    <p:sldId id="295" r:id="rId11"/>
    <p:sldId id="296" r:id="rId12"/>
    <p:sldId id="307" r:id="rId13"/>
    <p:sldId id="297" r:id="rId14"/>
    <p:sldId id="308" r:id="rId15"/>
    <p:sldId id="298" r:id="rId16"/>
    <p:sldId id="299" r:id="rId17"/>
    <p:sldId id="300" r:id="rId18"/>
    <p:sldId id="301" r:id="rId19"/>
    <p:sldId id="302" r:id="rId20"/>
    <p:sldId id="303" r:id="rId21"/>
    <p:sldId id="304" r:id="rId22"/>
    <p:sldId id="305" r:id="rId23"/>
    <p:sldId id="306" r:id="rId24"/>
  </p:sldIdLst>
  <p:sldSz cx="6858000" cy="9144000" type="screen4x3"/>
  <p:notesSz cx="6669088" cy="9775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96" autoAdjust="0"/>
    <p:restoredTop sz="99607" autoAdjust="0"/>
  </p:normalViewPr>
  <p:slideViewPr>
    <p:cSldViewPr snapToGrid="0" snapToObjects="1">
      <p:cViewPr varScale="1">
        <p:scale>
          <a:sx n="51" d="100"/>
          <a:sy n="51" d="100"/>
        </p:scale>
        <p:origin x="2154" y="72"/>
      </p:cViewPr>
      <p:guideLst>
        <p:guide orient="horz" pos="2880"/>
        <p:guide pos="2160"/>
      </p:guideLst>
    </p:cSldViewPr>
  </p:slideViewPr>
  <p:outlineViewPr>
    <p:cViewPr>
      <p:scale>
        <a:sx n="33" d="100"/>
        <a:sy n="33" d="100"/>
      </p:scale>
      <p:origin x="0" y="3088"/>
    </p:cViewPr>
  </p:outlineViewPr>
  <p:notesTextViewPr>
    <p:cViewPr>
      <p:scale>
        <a:sx n="100" d="100"/>
        <a:sy n="100" d="100"/>
      </p:scale>
      <p:origin x="0" y="0"/>
    </p:cViewPr>
  </p:notesTextViewPr>
  <p:sorterViewPr>
    <p:cViewPr>
      <p:scale>
        <a:sx n="200" d="100"/>
        <a:sy n="200" d="100"/>
      </p:scale>
      <p:origin x="0" y="-15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GB"/>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7E225124-0CD6-5F45-8DE1-FBC8C624125E}"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137092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E225124-0CD6-5F45-8DE1-FBC8C624125E}"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3867254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E225124-0CD6-5F45-8DE1-FBC8C624125E}"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3324957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E225124-0CD6-5F45-8DE1-FBC8C624125E}"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2462980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E225124-0CD6-5F45-8DE1-FBC8C624125E}" type="datetimeFigureOut">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2388550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7E225124-0CD6-5F45-8DE1-FBC8C624125E}"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92517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7E225124-0CD6-5F45-8DE1-FBC8C624125E}" type="datetimeFigureOut">
              <a:rPr lang="en-US" smtClean="0"/>
              <a:t>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3147445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7E225124-0CD6-5F45-8DE1-FBC8C624125E}" type="datetimeFigureOut">
              <a:rPr lang="en-US" smtClean="0"/>
              <a:t>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2475557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25124-0CD6-5F45-8DE1-FBC8C624125E}" type="datetimeFigureOut">
              <a:rPr lang="en-US" smtClean="0"/>
              <a:t>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654494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7E225124-0CD6-5F45-8DE1-FBC8C624125E}"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355361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7E225124-0CD6-5F45-8DE1-FBC8C624125E}" type="datetimeFigureOut">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8F473-E438-5940-9F95-E7D8BB562BD1}" type="slidenum">
              <a:rPr lang="en-US" smtClean="0"/>
              <a:t>‹#›</a:t>
            </a:fld>
            <a:endParaRPr lang="en-US"/>
          </a:p>
        </p:txBody>
      </p:sp>
    </p:spTree>
    <p:extLst>
      <p:ext uri="{BB962C8B-B14F-4D97-AF65-F5344CB8AC3E}">
        <p14:creationId xmlns:p14="http://schemas.microsoft.com/office/powerpoint/2010/main" val="4019459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E225124-0CD6-5F45-8DE1-FBC8C624125E}" type="datetimeFigureOut">
              <a:rPr lang="en-US" smtClean="0"/>
              <a:t>1/18/2019</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578F473-E438-5940-9F95-E7D8BB562BD1}" type="slidenum">
              <a:rPr lang="en-US" smtClean="0"/>
              <a:t>‹#›</a:t>
            </a:fld>
            <a:endParaRPr lang="en-US"/>
          </a:p>
        </p:txBody>
      </p:sp>
    </p:spTree>
    <p:extLst>
      <p:ext uri="{BB962C8B-B14F-4D97-AF65-F5344CB8AC3E}">
        <p14:creationId xmlns:p14="http://schemas.microsoft.com/office/powerpoint/2010/main" val="1497533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 Id="rId6" Type="http://schemas.openxmlformats.org/officeDocument/2006/relationships/image" Target="../media/image21.jpeg"/><Relationship Id="rId5" Type="http://schemas.openxmlformats.org/officeDocument/2006/relationships/image" Target="../media/image26.jpeg"/><Relationship Id="rId4" Type="http://schemas.openxmlformats.org/officeDocument/2006/relationships/image" Target="../media/image25.jpeg"/></Relationships>
</file>

<file path=ppt/slides/_rels/slide1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7.jpe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8.jpeg"/><Relationship Id="rId1" Type="http://schemas.openxmlformats.org/officeDocument/2006/relationships/slideLayout" Target="../slideLayouts/slideLayout7.xml"/><Relationship Id="rId5" Type="http://schemas.openxmlformats.org/officeDocument/2006/relationships/image" Target="../media/image31.jpeg"/><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7.xml"/><Relationship Id="rId5" Type="http://schemas.openxmlformats.org/officeDocument/2006/relationships/image" Target="../media/image35.jpeg"/><Relationship Id="rId4" Type="http://schemas.openxmlformats.org/officeDocument/2006/relationships/image" Target="../media/image34.jpeg"/></Relationships>
</file>

<file path=ppt/slides/_rels/slide1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8.jpe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3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21.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27.jpe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38.jpe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9.jpeg"/><Relationship Id="rId1" Type="http://schemas.openxmlformats.org/officeDocument/2006/relationships/slideLayout" Target="../slideLayouts/slideLayout7.xml"/><Relationship Id="rId4" Type="http://schemas.openxmlformats.org/officeDocument/2006/relationships/image" Target="../media/image28.jpeg"/></Relationships>
</file>

<file path=ppt/slides/_rels/slide23.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34.jpeg"/><Relationship Id="rId1" Type="http://schemas.openxmlformats.org/officeDocument/2006/relationships/slideLayout" Target="../slideLayouts/slideLayout7.xml"/><Relationship Id="rId4" Type="http://schemas.openxmlformats.org/officeDocument/2006/relationships/image" Target="../media/image42.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5.jpeg"/><Relationship Id="rId7" Type="http://schemas.openxmlformats.org/officeDocument/2006/relationships/image" Target="../media/image11.jpe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3.jpe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8711" y="3379211"/>
            <a:ext cx="4785574" cy="1754327"/>
          </a:xfrm>
          <a:prstGeom prst="rect">
            <a:avLst/>
          </a:prstGeom>
          <a:noFill/>
        </p:spPr>
        <p:txBody>
          <a:bodyPr wrap="square" rtlCol="0">
            <a:spAutoFit/>
          </a:bodyPr>
          <a:lstStyle/>
          <a:p>
            <a:r>
              <a:rPr lang="en-US" sz="5400" dirty="0"/>
              <a:t> </a:t>
            </a:r>
            <a:r>
              <a:rPr lang="en-US" sz="5400" b="1" u="sng" dirty="0">
                <a:latin typeface="Avenir Next Condensed Demi Bold"/>
                <a:cs typeface="Avenir Next Condensed Demi Bold"/>
              </a:rPr>
              <a:t>CRIME AND PUNISHMENT</a:t>
            </a:r>
          </a:p>
        </p:txBody>
      </p:sp>
      <p:pic>
        <p:nvPicPr>
          <p:cNvPr id="4" name="Picture 3" descr="Unknown-2.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7696" y="1186615"/>
            <a:ext cx="2763239" cy="1799087"/>
          </a:xfrm>
          <a:prstGeom prst="rect">
            <a:avLst/>
          </a:prstGeom>
        </p:spPr>
      </p:pic>
      <p:pic>
        <p:nvPicPr>
          <p:cNvPr id="5" name="Picture 4" descr="images-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1331" y="6253387"/>
            <a:ext cx="1682914" cy="2055974"/>
          </a:xfrm>
          <a:prstGeom prst="rect">
            <a:avLst/>
          </a:prstGeom>
        </p:spPr>
      </p:pic>
      <p:pic>
        <p:nvPicPr>
          <p:cNvPr id="6" name="Picture 5" descr="images-1.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115" y="6253387"/>
            <a:ext cx="1845758" cy="2055974"/>
          </a:xfrm>
          <a:prstGeom prst="rect">
            <a:avLst/>
          </a:prstGeom>
        </p:spPr>
      </p:pic>
      <p:pic>
        <p:nvPicPr>
          <p:cNvPr id="7" name="Picture 6" descr="image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1881" y="741528"/>
            <a:ext cx="1276988" cy="2244174"/>
          </a:xfrm>
          <a:prstGeom prst="rect">
            <a:avLst/>
          </a:prstGeom>
        </p:spPr>
      </p:pic>
      <p:pic>
        <p:nvPicPr>
          <p:cNvPr id="8" name="Picture 7" descr="image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31131" y="741528"/>
            <a:ext cx="1204330" cy="2116485"/>
          </a:xfrm>
          <a:prstGeom prst="rect">
            <a:avLst/>
          </a:prstGeom>
        </p:spPr>
      </p:pic>
    </p:spTree>
    <p:extLst>
      <p:ext uri="{BB962C8B-B14F-4D97-AF65-F5344CB8AC3E}">
        <p14:creationId xmlns:p14="http://schemas.microsoft.com/office/powerpoint/2010/main" val="1623427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20.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856" y="312464"/>
            <a:ext cx="2195237" cy="1623298"/>
          </a:xfrm>
          <a:prstGeom prst="rect">
            <a:avLst/>
          </a:prstGeom>
        </p:spPr>
      </p:pic>
      <p:sp>
        <p:nvSpPr>
          <p:cNvPr id="3" name="TextBox 2"/>
          <p:cNvSpPr txBox="1"/>
          <p:nvPr/>
        </p:nvSpPr>
        <p:spPr>
          <a:xfrm>
            <a:off x="197264" y="542506"/>
            <a:ext cx="3994592" cy="646331"/>
          </a:xfrm>
          <a:prstGeom prst="rect">
            <a:avLst/>
          </a:prstGeom>
          <a:noFill/>
        </p:spPr>
        <p:txBody>
          <a:bodyPr wrap="square" rtlCol="0">
            <a:spAutoFit/>
          </a:bodyPr>
          <a:lstStyle/>
          <a:p>
            <a:r>
              <a:rPr lang="en-US" b="1" u="sng" dirty="0">
                <a:latin typeface="Avenir Next Condensed Demi Bold"/>
                <a:cs typeface="Avenir Next Condensed Demi Bold"/>
              </a:rPr>
              <a:t>Chartists, Swing and Rebecca Riots</a:t>
            </a:r>
          </a:p>
        </p:txBody>
      </p:sp>
      <p:pic>
        <p:nvPicPr>
          <p:cNvPr id="4" name="Picture 3" descr="Unknown-26.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6878" y="7259492"/>
            <a:ext cx="2238732" cy="1457592"/>
          </a:xfrm>
          <a:prstGeom prst="rect">
            <a:avLst/>
          </a:prstGeom>
        </p:spPr>
      </p:pic>
      <p:pic>
        <p:nvPicPr>
          <p:cNvPr id="5" name="Picture 4" descr="Unknown-25.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823" y="4804404"/>
            <a:ext cx="2636752" cy="1866465"/>
          </a:xfrm>
          <a:prstGeom prst="rect">
            <a:avLst/>
          </a:prstGeom>
        </p:spPr>
      </p:pic>
      <p:pic>
        <p:nvPicPr>
          <p:cNvPr id="6" name="Picture 5" descr="Unknown-24.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7823" y="2212154"/>
            <a:ext cx="3216215" cy="1888017"/>
          </a:xfrm>
          <a:prstGeom prst="rect">
            <a:avLst/>
          </a:prstGeom>
        </p:spPr>
      </p:pic>
      <p:sp>
        <p:nvSpPr>
          <p:cNvPr id="7" name="Rectangle 6"/>
          <p:cNvSpPr/>
          <p:nvPr/>
        </p:nvSpPr>
        <p:spPr>
          <a:xfrm>
            <a:off x="3760342" y="2034399"/>
            <a:ext cx="2835268" cy="277000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415130" y="4804404"/>
            <a:ext cx="3180480" cy="2418649"/>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9" name="Rectangle 8"/>
          <p:cNvSpPr/>
          <p:nvPr/>
        </p:nvSpPr>
        <p:spPr>
          <a:xfrm>
            <a:off x="197264" y="7132319"/>
            <a:ext cx="3994592" cy="184880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760342" y="2095829"/>
            <a:ext cx="2835268" cy="2677656"/>
          </a:xfrm>
          <a:prstGeom prst="rect">
            <a:avLst/>
          </a:prstGeom>
          <a:noFill/>
        </p:spPr>
        <p:txBody>
          <a:bodyPr wrap="square" rtlCol="0">
            <a:spAutoFit/>
          </a:bodyPr>
          <a:lstStyle/>
          <a:p>
            <a:r>
              <a:rPr lang="en-US" sz="1200" b="1" u="sng" dirty="0">
                <a:latin typeface="Avenir Next Condensed Demi Bold"/>
                <a:cs typeface="Avenir Next Condensed Demi Bold"/>
              </a:rPr>
              <a:t>Chartists:</a:t>
            </a:r>
          </a:p>
          <a:p>
            <a:r>
              <a:rPr lang="en-US" sz="1200" dirty="0">
                <a:latin typeface="Avenir Next Condensed Demi Bold"/>
                <a:cs typeface="Avenir Next Condensed Demi Bold"/>
              </a:rPr>
              <a:t>The Chartists </a:t>
            </a:r>
            <a:r>
              <a:rPr lang="en-US" sz="1200" dirty="0" err="1">
                <a:latin typeface="Avenir Next Condensed Demi Bold"/>
                <a:cs typeface="Avenir Next Condensed Demi Bold"/>
              </a:rPr>
              <a:t>organised</a:t>
            </a:r>
            <a:r>
              <a:rPr lang="en-US" sz="1200" dirty="0">
                <a:latin typeface="Avenir Next Condensed Demi Bold"/>
                <a:cs typeface="Avenir Next Condensed Demi Bold"/>
              </a:rPr>
              <a:t> huge rallies and petitions to parliament in the 1840s to campaign for political reform.  Although there was a Chartist riot in Newport in 1839, Britain avoided a full scale revolution.  The Chartists wanted: a vote for all men, a secret ballot, payment for MPs, electoral districts of equal size.  The </a:t>
            </a:r>
            <a:r>
              <a:rPr lang="en-US" sz="1200" b="1" dirty="0" err="1">
                <a:latin typeface="Avenir Next Condensed Demi Bold"/>
                <a:cs typeface="Avenir Next Condensed Demi Bold"/>
              </a:rPr>
              <a:t>Peterloo</a:t>
            </a:r>
            <a:r>
              <a:rPr lang="en-US" sz="1200" b="1" dirty="0">
                <a:latin typeface="Avenir Next Condensed Demi Bold"/>
                <a:cs typeface="Avenir Next Condensed Demi Bold"/>
              </a:rPr>
              <a:t> Massacre</a:t>
            </a:r>
            <a:r>
              <a:rPr lang="en-US" sz="1200" dirty="0">
                <a:latin typeface="Avenir Next Condensed Demi Bold"/>
                <a:cs typeface="Avenir Next Condensed Demi Bold"/>
              </a:rPr>
              <a:t> occurred in Manchester when cavalry charged a crowd of 80,000.  The crowd was forced to disperse.</a:t>
            </a:r>
          </a:p>
        </p:txBody>
      </p:sp>
      <p:sp>
        <p:nvSpPr>
          <p:cNvPr id="11" name="TextBox 10"/>
          <p:cNvSpPr txBox="1"/>
          <p:nvPr/>
        </p:nvSpPr>
        <p:spPr>
          <a:xfrm>
            <a:off x="3415130" y="4804404"/>
            <a:ext cx="3180480" cy="1938992"/>
          </a:xfrm>
          <a:prstGeom prst="rect">
            <a:avLst/>
          </a:prstGeom>
          <a:noFill/>
        </p:spPr>
        <p:txBody>
          <a:bodyPr wrap="square" rtlCol="0">
            <a:spAutoFit/>
          </a:bodyPr>
          <a:lstStyle/>
          <a:p>
            <a:r>
              <a:rPr lang="en-US" sz="1200" b="1" u="sng" dirty="0">
                <a:latin typeface="Avenir Next Condensed Demi Bold"/>
                <a:cs typeface="Avenir Next Condensed Demi Bold"/>
              </a:rPr>
              <a:t>Swing Riots:</a:t>
            </a:r>
          </a:p>
          <a:p>
            <a:r>
              <a:rPr lang="en-US" sz="1200" dirty="0">
                <a:latin typeface="Avenir Next Condensed Demi Bold"/>
                <a:cs typeface="Avenir Next Condensed Demi Bold"/>
              </a:rPr>
              <a:t>These attacks were on farm machines all over the South of England.  2,000 people were put on trial of whom 19 were executed.  </a:t>
            </a:r>
            <a:r>
              <a:rPr lang="en-US" sz="1200" dirty="0" err="1">
                <a:latin typeface="Avenir Next Condensed Demi Bold"/>
                <a:cs typeface="Avenir Next Condensed Demi Bold"/>
              </a:rPr>
              <a:t>Labourers</a:t>
            </a:r>
            <a:r>
              <a:rPr lang="en-US" sz="1200" dirty="0">
                <a:latin typeface="Avenir Next Condensed Demi Bold"/>
                <a:cs typeface="Avenir Next Condensed Demi Bold"/>
              </a:rPr>
              <a:t> would destroy machines that cost a fortune to repair.  They particularly targeted the new thresher machines that they said was taking away their jobs.  Such criminal damage was common at the time until gradually the government accepted that it was its duty to act in the interests of the people.</a:t>
            </a:r>
          </a:p>
        </p:txBody>
      </p:sp>
      <p:sp>
        <p:nvSpPr>
          <p:cNvPr id="12" name="TextBox 11"/>
          <p:cNvSpPr txBox="1"/>
          <p:nvPr/>
        </p:nvSpPr>
        <p:spPr>
          <a:xfrm>
            <a:off x="197264" y="7114656"/>
            <a:ext cx="3994592" cy="1938992"/>
          </a:xfrm>
          <a:prstGeom prst="rect">
            <a:avLst/>
          </a:prstGeom>
          <a:noFill/>
        </p:spPr>
        <p:txBody>
          <a:bodyPr wrap="square" rtlCol="0">
            <a:spAutoFit/>
          </a:bodyPr>
          <a:lstStyle/>
          <a:p>
            <a:r>
              <a:rPr lang="en-US" sz="1200" b="1" u="sng" dirty="0">
                <a:latin typeface="Avenir Next Condensed Demi Bold"/>
                <a:cs typeface="Avenir Next Condensed Demi Bold"/>
              </a:rPr>
              <a:t>Rebecca Riots:</a:t>
            </a:r>
          </a:p>
          <a:p>
            <a:r>
              <a:rPr lang="en-US" sz="1200" dirty="0">
                <a:latin typeface="Avenir Next Condensed Demi Bold"/>
                <a:cs typeface="Avenir Next Condensed Demi Bold"/>
              </a:rPr>
              <a:t>In 1750, getting around Wales was very difficult.  Most roads were owned by turnpike trusts, whereby you had to pay at a toll-gate in order to use the roads.  Welsh farmers needed the roads more than most and resented having to pay.  There then began examples of the toll gates being smashed up and destroyed at night by men dressed as women.  The trust would then rebuild the gate only for it to be destroyed again.  Eventually the gates were not rebuilt.</a:t>
            </a:r>
          </a:p>
        </p:txBody>
      </p:sp>
      <p:pic>
        <p:nvPicPr>
          <p:cNvPr id="13" name="Picture 12" descr="Unknown-21.jpe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7823" y="1287474"/>
            <a:ext cx="3622872" cy="771916"/>
          </a:xfrm>
          <a:prstGeom prst="rect">
            <a:avLst/>
          </a:prstGeom>
        </p:spPr>
      </p:pic>
    </p:spTree>
    <p:extLst>
      <p:ext uri="{BB962C8B-B14F-4D97-AF65-F5344CB8AC3E}">
        <p14:creationId xmlns:p14="http://schemas.microsoft.com/office/powerpoint/2010/main" val="1048144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known-27.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473" y="340375"/>
            <a:ext cx="1257892" cy="1274814"/>
          </a:xfrm>
          <a:prstGeom prst="rect">
            <a:avLst/>
          </a:prstGeom>
        </p:spPr>
      </p:pic>
      <p:sp>
        <p:nvSpPr>
          <p:cNvPr id="5" name="TextBox 4"/>
          <p:cNvSpPr txBox="1"/>
          <p:nvPr/>
        </p:nvSpPr>
        <p:spPr>
          <a:xfrm>
            <a:off x="1701400" y="456198"/>
            <a:ext cx="4845293" cy="646331"/>
          </a:xfrm>
          <a:prstGeom prst="rect">
            <a:avLst/>
          </a:prstGeom>
          <a:noFill/>
        </p:spPr>
        <p:txBody>
          <a:bodyPr wrap="square" rtlCol="0">
            <a:spAutoFit/>
          </a:bodyPr>
          <a:lstStyle/>
          <a:p>
            <a:r>
              <a:rPr lang="en-US" b="1" u="sng" dirty="0">
                <a:latin typeface="Avenir Next Condensed Demi Bold"/>
                <a:cs typeface="Avenir Next Condensed Demi Bold"/>
              </a:rPr>
              <a:t>How did civic and parish responsibility grow in the sixteenth century?</a:t>
            </a:r>
          </a:p>
        </p:txBody>
      </p:sp>
      <p:pic>
        <p:nvPicPr>
          <p:cNvPr id="6" name="Picture 5" descr="Unknown-29.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2965" y="7065550"/>
            <a:ext cx="3213728" cy="1689799"/>
          </a:xfrm>
          <a:prstGeom prst="rect">
            <a:avLst/>
          </a:prstGeom>
        </p:spPr>
      </p:pic>
      <p:pic>
        <p:nvPicPr>
          <p:cNvPr id="7" name="Picture 6" descr="Unknown-7.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4497" y="1201862"/>
            <a:ext cx="3015193" cy="1658624"/>
          </a:xfrm>
          <a:prstGeom prst="rect">
            <a:avLst/>
          </a:prstGeom>
        </p:spPr>
      </p:pic>
      <p:sp>
        <p:nvSpPr>
          <p:cNvPr id="8" name="Rounded Rectangle 7"/>
          <p:cNvSpPr/>
          <p:nvPr/>
        </p:nvSpPr>
        <p:spPr>
          <a:xfrm>
            <a:off x="207473" y="1655484"/>
            <a:ext cx="2209009" cy="57347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2594497" y="2860486"/>
            <a:ext cx="3952196" cy="4118114"/>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0" name="Up Arrow Callout 9"/>
          <p:cNvSpPr/>
          <p:nvPr/>
        </p:nvSpPr>
        <p:spPr>
          <a:xfrm>
            <a:off x="332882" y="6978600"/>
            <a:ext cx="2798681" cy="1776749"/>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1" name="TextBox 10"/>
          <p:cNvSpPr txBox="1"/>
          <p:nvPr/>
        </p:nvSpPr>
        <p:spPr>
          <a:xfrm>
            <a:off x="337986" y="1660303"/>
            <a:ext cx="1947981" cy="4832092"/>
          </a:xfrm>
          <a:prstGeom prst="rect">
            <a:avLst/>
          </a:prstGeom>
          <a:noFill/>
        </p:spPr>
        <p:txBody>
          <a:bodyPr wrap="square" rtlCol="0">
            <a:spAutoFit/>
          </a:bodyPr>
          <a:lstStyle/>
          <a:p>
            <a:r>
              <a:rPr lang="en-US" sz="1400" b="1" u="sng" dirty="0">
                <a:latin typeface="Avenir Next Condensed Demi Bold"/>
                <a:cs typeface="Avenir Next Condensed Demi Bold"/>
              </a:rPr>
              <a:t>Justices of the Peace</a:t>
            </a:r>
            <a:r>
              <a:rPr lang="en-US" sz="1400" dirty="0">
                <a:latin typeface="Avenir Next Condensed Demi Bold"/>
                <a:cs typeface="Avenir Next Condensed Demi Bold"/>
              </a:rPr>
              <a:t>:</a:t>
            </a:r>
          </a:p>
          <a:p>
            <a:r>
              <a:rPr lang="en-US" sz="1400" dirty="0">
                <a:latin typeface="Avenir Next Condensed Demi Bold"/>
                <a:cs typeface="Avenir Next Condensed Demi Bold"/>
              </a:rPr>
              <a:t>Before 1829, there was no police force in Britain at all.  However, there were people who’s job it was to keep law and order .  Britain’s towns and villages were policed by three groups of people who all had to work together to fight crime.  Justices of the Peace were usually wealthy landowners who volunteered for the role.  They had to police alehouses, arrest vagrants, and sentence criminals to the stocks or the pillory.  Humiliation was the key to Tudor law and order.</a:t>
            </a:r>
          </a:p>
        </p:txBody>
      </p:sp>
      <p:sp>
        <p:nvSpPr>
          <p:cNvPr id="12" name="TextBox 11"/>
          <p:cNvSpPr txBox="1"/>
          <p:nvPr/>
        </p:nvSpPr>
        <p:spPr>
          <a:xfrm>
            <a:off x="2835667" y="2886214"/>
            <a:ext cx="3526091" cy="3970318"/>
          </a:xfrm>
          <a:prstGeom prst="rect">
            <a:avLst/>
          </a:prstGeom>
          <a:noFill/>
        </p:spPr>
        <p:txBody>
          <a:bodyPr wrap="square" rtlCol="0">
            <a:spAutoFit/>
          </a:bodyPr>
          <a:lstStyle/>
          <a:p>
            <a:r>
              <a:rPr lang="en-US" sz="1400" b="1" u="sng" dirty="0">
                <a:latin typeface="Avenir Next Condensed Demi Bold"/>
                <a:cs typeface="Avenir Next Condensed Demi Bold"/>
              </a:rPr>
              <a:t>Constables</a:t>
            </a:r>
            <a:r>
              <a:rPr lang="en-US" sz="1400" dirty="0">
                <a:latin typeface="Avenir Next Condensed Demi Bold"/>
                <a:cs typeface="Avenir Next Condensed Demi Bold"/>
              </a:rPr>
              <a:t>:</a:t>
            </a:r>
          </a:p>
          <a:p>
            <a:r>
              <a:rPr lang="en-US" sz="1400" dirty="0">
                <a:latin typeface="Avenir Next Condensed Demi Bold"/>
                <a:cs typeface="Avenir Next Condensed Demi Bold"/>
              </a:rPr>
              <a:t>These men were appointed by the JP and were not paid or legally trained.  They were forced to hold the job for one year.  If they refused, they faced a large fine.  Constables were usually working class people who had a full time job as well as being forced to police the streets.  They would make arrests and carry out the punishments handed down by the JP.</a:t>
            </a:r>
          </a:p>
          <a:p>
            <a:r>
              <a:rPr lang="en-US" sz="1400" b="1" u="sng" dirty="0">
                <a:latin typeface="Avenir Next Condensed Demi Bold"/>
                <a:cs typeface="Avenir Next Condensed Demi Bold"/>
              </a:rPr>
              <a:t>Watchmen:</a:t>
            </a:r>
          </a:p>
          <a:p>
            <a:r>
              <a:rPr lang="en-US" sz="1400" dirty="0">
                <a:latin typeface="Avenir Next Condensed Demi Bold"/>
                <a:cs typeface="Avenir Next Condensed Demi Bold"/>
              </a:rPr>
              <a:t>The lowliest form of policing, usually done by older men.  These people were paid, only because nobody else would do it.  Watchmen had to keep watch on the streets at night and each hour would call out the time and shout “All is well!”  They had a specific beat to patrol.</a:t>
            </a:r>
          </a:p>
        </p:txBody>
      </p:sp>
      <p:sp>
        <p:nvSpPr>
          <p:cNvPr id="13" name="TextBox 12"/>
          <p:cNvSpPr txBox="1"/>
          <p:nvPr/>
        </p:nvSpPr>
        <p:spPr>
          <a:xfrm>
            <a:off x="332881" y="7595734"/>
            <a:ext cx="2798681" cy="1169551"/>
          </a:xfrm>
          <a:prstGeom prst="rect">
            <a:avLst/>
          </a:prstGeom>
          <a:noFill/>
        </p:spPr>
        <p:txBody>
          <a:bodyPr wrap="square" rtlCol="0">
            <a:spAutoFit/>
          </a:bodyPr>
          <a:lstStyle/>
          <a:p>
            <a:r>
              <a:rPr lang="en-US" sz="1400" b="1" u="sng" dirty="0">
                <a:latin typeface="Avenir Next Condensed Demi Bold"/>
                <a:cs typeface="Avenir Next Condensed Demi Bold"/>
              </a:rPr>
              <a:t>Try this</a:t>
            </a:r>
            <a:r>
              <a:rPr lang="en-US" sz="1400" dirty="0">
                <a:latin typeface="Avenir Next Condensed Demi Bold"/>
                <a:cs typeface="Avenir Next Condensed Demi Bold"/>
              </a:rPr>
              <a:t>:  How effective was the Tudor system of maintaining law and order? [16]</a:t>
            </a:r>
          </a:p>
          <a:p>
            <a:r>
              <a:rPr lang="en-US" sz="1400" dirty="0">
                <a:latin typeface="Avenir Next Condensed Demi Bold"/>
                <a:cs typeface="Avenir Next Condensed Demi Bold"/>
              </a:rPr>
              <a:t>Use your how-to-guide to help you answer this type of question.</a:t>
            </a:r>
          </a:p>
        </p:txBody>
      </p:sp>
    </p:spTree>
    <p:extLst>
      <p:ext uri="{BB962C8B-B14F-4D97-AF65-F5344CB8AC3E}">
        <p14:creationId xmlns:p14="http://schemas.microsoft.com/office/powerpoint/2010/main" val="4290904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27.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03972" y="250843"/>
            <a:ext cx="1902127" cy="1927716"/>
          </a:xfrm>
          <a:prstGeom prst="rect">
            <a:avLst/>
          </a:prstGeom>
        </p:spPr>
      </p:pic>
      <p:pic>
        <p:nvPicPr>
          <p:cNvPr id="3" name="Picture 2" descr="Unknown-3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07" y="7227763"/>
            <a:ext cx="2632891" cy="1474419"/>
          </a:xfrm>
          <a:prstGeom prst="rect">
            <a:avLst/>
          </a:prstGeom>
        </p:spPr>
      </p:pic>
      <p:sp>
        <p:nvSpPr>
          <p:cNvPr id="4" name="TextBox 3"/>
          <p:cNvSpPr txBox="1"/>
          <p:nvPr/>
        </p:nvSpPr>
        <p:spPr>
          <a:xfrm>
            <a:off x="235199" y="454652"/>
            <a:ext cx="4343334" cy="923330"/>
          </a:xfrm>
          <a:prstGeom prst="rect">
            <a:avLst/>
          </a:prstGeom>
          <a:noFill/>
        </p:spPr>
        <p:txBody>
          <a:bodyPr wrap="square" rtlCol="0">
            <a:spAutoFit/>
          </a:bodyPr>
          <a:lstStyle/>
          <a:p>
            <a:r>
              <a:rPr lang="en-US" b="1" u="sng" dirty="0">
                <a:latin typeface="Avenir Next Demi Bold"/>
                <a:cs typeface="Avenir Next Demi Bold"/>
              </a:rPr>
              <a:t>Methods of combatting crime:</a:t>
            </a:r>
          </a:p>
          <a:p>
            <a:r>
              <a:rPr lang="en-US" b="1" u="sng" dirty="0">
                <a:latin typeface="Avenir Next Demi Bold"/>
                <a:cs typeface="Avenir Next Demi Bold"/>
              </a:rPr>
              <a:t>How effective were JPs, constables and watchmen?</a:t>
            </a:r>
          </a:p>
        </p:txBody>
      </p:sp>
      <p:sp>
        <p:nvSpPr>
          <p:cNvPr id="5" name="TextBox 4"/>
          <p:cNvSpPr txBox="1"/>
          <p:nvPr/>
        </p:nvSpPr>
        <p:spPr>
          <a:xfrm>
            <a:off x="235199" y="1849965"/>
            <a:ext cx="4217895" cy="2677656"/>
          </a:xfrm>
          <a:prstGeom prst="rect">
            <a:avLst/>
          </a:prstGeom>
          <a:noFill/>
        </p:spPr>
        <p:txBody>
          <a:bodyPr wrap="square" rtlCol="0">
            <a:spAutoFit/>
          </a:bodyPr>
          <a:lstStyle/>
          <a:p>
            <a:r>
              <a:rPr lang="en-US" sz="1200" dirty="0">
                <a:latin typeface="Avenir Next Demi Bold"/>
                <a:cs typeface="Avenir Next Demi Bold"/>
              </a:rPr>
              <a:t>In the Tudor times, the JP was elevated in rank above the constables, watchmen and even the local sheriff.  JPs had huge power and to be chosen for the role was a great </a:t>
            </a:r>
            <a:r>
              <a:rPr lang="en-US" sz="1200" dirty="0" err="1">
                <a:latin typeface="Avenir Next Demi Bold"/>
                <a:cs typeface="Avenir Next Demi Bold"/>
              </a:rPr>
              <a:t>honour</a:t>
            </a:r>
            <a:r>
              <a:rPr lang="en-US" sz="1200" dirty="0">
                <a:latin typeface="Avenir Next Demi Bold"/>
                <a:cs typeface="Avenir Next Demi Bold"/>
              </a:rPr>
              <a:t>.  They had four main responsibilities:</a:t>
            </a:r>
          </a:p>
          <a:p>
            <a:pPr marL="171450" indent="-171450">
              <a:buFontTx/>
              <a:buChar char="•"/>
            </a:pPr>
            <a:endParaRPr lang="en-US" sz="1200" dirty="0">
              <a:latin typeface="Avenir Next Demi Bold"/>
              <a:cs typeface="Avenir Next Demi Bold"/>
            </a:endParaRPr>
          </a:p>
          <a:p>
            <a:pPr marL="171450" indent="-171450">
              <a:buFontTx/>
              <a:buChar char="•"/>
            </a:pPr>
            <a:r>
              <a:rPr lang="en-US" sz="1200" dirty="0">
                <a:latin typeface="Avenir Next Demi Bold"/>
                <a:cs typeface="Avenir Next Demi Bold"/>
              </a:rPr>
              <a:t>To maintain law and order;</a:t>
            </a:r>
          </a:p>
          <a:p>
            <a:pPr marL="171450" indent="-171450">
              <a:buFontTx/>
              <a:buChar char="•"/>
            </a:pPr>
            <a:r>
              <a:rPr lang="en-US" sz="1200" dirty="0">
                <a:latin typeface="Avenir Next Demi Bold"/>
                <a:cs typeface="Avenir Next Demi Bold"/>
              </a:rPr>
              <a:t>To administer local government;</a:t>
            </a:r>
          </a:p>
          <a:p>
            <a:pPr marL="171450" indent="-171450">
              <a:buFontTx/>
              <a:buChar char="•"/>
            </a:pPr>
            <a:r>
              <a:rPr lang="en-US" sz="1200" dirty="0">
                <a:latin typeface="Avenir Next Demi Bold"/>
                <a:cs typeface="Avenir Next Demi Bold"/>
              </a:rPr>
              <a:t>To carry out the orders of the Privy Council;</a:t>
            </a:r>
          </a:p>
          <a:p>
            <a:pPr marL="171450" indent="-171450">
              <a:buFontTx/>
              <a:buChar char="•"/>
            </a:pPr>
            <a:r>
              <a:rPr lang="en-US" sz="1200" dirty="0">
                <a:latin typeface="Avenir Next Demi Bold"/>
                <a:cs typeface="Avenir Next Demi Bold"/>
              </a:rPr>
              <a:t>To supervise the work of other law officers.</a:t>
            </a:r>
          </a:p>
          <a:p>
            <a:pPr marL="171450" indent="-171450">
              <a:buFontTx/>
              <a:buChar char="•"/>
            </a:pPr>
            <a:endParaRPr lang="en-US" sz="1200" dirty="0">
              <a:latin typeface="Avenir Next Demi Bold"/>
              <a:cs typeface="Avenir Next Demi Bold"/>
            </a:endParaRPr>
          </a:p>
          <a:p>
            <a:r>
              <a:rPr lang="en-US" sz="1200" dirty="0">
                <a:latin typeface="Avenir Next Demi Bold"/>
                <a:cs typeface="Avenir Next Demi Bold"/>
              </a:rPr>
              <a:t>With the growth of the urban population in the seventeenth and eighteenth centuries, the role of the JP became increasingly burdensome and the workload was simply too much.</a:t>
            </a:r>
          </a:p>
        </p:txBody>
      </p:sp>
      <p:sp>
        <p:nvSpPr>
          <p:cNvPr id="6" name="Rectangle 5"/>
          <p:cNvSpPr/>
          <p:nvPr/>
        </p:nvSpPr>
        <p:spPr>
          <a:xfrm>
            <a:off x="4703972" y="2383006"/>
            <a:ext cx="1902127" cy="194403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pic>
        <p:nvPicPr>
          <p:cNvPr id="7" name="Picture 6" descr="Unknown-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8567" y="2383006"/>
            <a:ext cx="1019047" cy="611428"/>
          </a:xfrm>
          <a:prstGeom prst="rect">
            <a:avLst/>
          </a:prstGeom>
        </p:spPr>
      </p:pic>
      <p:sp>
        <p:nvSpPr>
          <p:cNvPr id="8" name="TextBox 7"/>
          <p:cNvSpPr txBox="1"/>
          <p:nvPr/>
        </p:nvSpPr>
        <p:spPr>
          <a:xfrm>
            <a:off x="4703972" y="3182567"/>
            <a:ext cx="1902127" cy="1107996"/>
          </a:xfrm>
          <a:prstGeom prst="rect">
            <a:avLst/>
          </a:prstGeom>
          <a:noFill/>
        </p:spPr>
        <p:txBody>
          <a:bodyPr wrap="square" rtlCol="0">
            <a:spAutoFit/>
          </a:bodyPr>
          <a:lstStyle/>
          <a:p>
            <a:r>
              <a:rPr lang="en-US" sz="1100" dirty="0" err="1">
                <a:latin typeface="Avenir Next Demi Bold"/>
                <a:cs typeface="Avenir Next Demi Bold"/>
              </a:rPr>
              <a:t>Merthyr</a:t>
            </a:r>
            <a:r>
              <a:rPr lang="en-US" sz="1100" dirty="0">
                <a:latin typeface="Avenir Next Demi Bold"/>
                <a:cs typeface="Avenir Next Demi Bold"/>
              </a:rPr>
              <a:t> </a:t>
            </a:r>
            <a:r>
              <a:rPr lang="en-US" sz="1100" dirty="0" err="1">
                <a:latin typeface="Avenir Next Demi Bold"/>
                <a:cs typeface="Avenir Next Demi Bold"/>
              </a:rPr>
              <a:t>Tydfil</a:t>
            </a:r>
            <a:r>
              <a:rPr lang="en-US" sz="1100" dirty="0">
                <a:latin typeface="Avenir Next Demi Bold"/>
                <a:cs typeface="Avenir Next Demi Bold"/>
              </a:rPr>
              <a:t> had a population of 30,000 but only 2 JPs keeping law and order.  It was clear that a new approach would soon be needed.</a:t>
            </a:r>
          </a:p>
        </p:txBody>
      </p:sp>
      <p:sp>
        <p:nvSpPr>
          <p:cNvPr id="9" name="Rounded Rectangle 8"/>
          <p:cNvSpPr/>
          <p:nvPr/>
        </p:nvSpPr>
        <p:spPr>
          <a:xfrm>
            <a:off x="235199" y="4750333"/>
            <a:ext cx="3073262" cy="221055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Unknown-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0313" y="4527621"/>
            <a:ext cx="1223033" cy="733820"/>
          </a:xfrm>
          <a:prstGeom prst="rect">
            <a:avLst/>
          </a:prstGeom>
        </p:spPr>
      </p:pic>
      <p:sp>
        <p:nvSpPr>
          <p:cNvPr id="11" name="TextBox 10"/>
          <p:cNvSpPr txBox="1"/>
          <p:nvPr/>
        </p:nvSpPr>
        <p:spPr>
          <a:xfrm>
            <a:off x="420077" y="5261441"/>
            <a:ext cx="2777006" cy="1384995"/>
          </a:xfrm>
          <a:prstGeom prst="rect">
            <a:avLst/>
          </a:prstGeom>
          <a:noFill/>
        </p:spPr>
        <p:txBody>
          <a:bodyPr wrap="square" rtlCol="0">
            <a:spAutoFit/>
          </a:bodyPr>
          <a:lstStyle/>
          <a:p>
            <a:r>
              <a:rPr lang="en-US" sz="1200" dirty="0">
                <a:latin typeface="Avenir Next Demi Bold"/>
                <a:cs typeface="Avenir Next Demi Bold"/>
              </a:rPr>
              <a:t>The Act of Union of 1536 brought Wales under English legal jurisdiction. A system going back several centuries was replaced with the English system of JPs.  It soon became a position of great status and was highly sought after by local landowners and gentry. </a:t>
            </a:r>
          </a:p>
        </p:txBody>
      </p:sp>
      <p:sp>
        <p:nvSpPr>
          <p:cNvPr id="12" name="Rounded Rectangle 11"/>
          <p:cNvSpPr/>
          <p:nvPr/>
        </p:nvSpPr>
        <p:spPr>
          <a:xfrm>
            <a:off x="3477846" y="4750333"/>
            <a:ext cx="2911231" cy="395184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3" name="TextBox 12"/>
          <p:cNvSpPr txBox="1"/>
          <p:nvPr/>
        </p:nvSpPr>
        <p:spPr>
          <a:xfrm>
            <a:off x="3683000" y="4982308"/>
            <a:ext cx="2494614" cy="3600985"/>
          </a:xfrm>
          <a:prstGeom prst="rect">
            <a:avLst/>
          </a:prstGeom>
          <a:noFill/>
        </p:spPr>
        <p:txBody>
          <a:bodyPr wrap="square" rtlCol="0">
            <a:spAutoFit/>
          </a:bodyPr>
          <a:lstStyle/>
          <a:p>
            <a:r>
              <a:rPr lang="en-US" sz="1200" dirty="0">
                <a:latin typeface="Avenir Next Demi Bold"/>
                <a:cs typeface="Avenir Next Demi Bold"/>
              </a:rPr>
              <a:t>The parish constable had the responsibility of helping the JP keep law and order.  The office first appeared in 1250 and remained virtually unchanged for hundreds of years after.  The constable was expected to call “the hue and cry” if they needed assistance and it was the duty of local residents to go and help.  </a:t>
            </a:r>
          </a:p>
          <a:p>
            <a:endParaRPr lang="en-US" sz="1200" dirty="0">
              <a:latin typeface="Avenir Next Demi Bold"/>
              <a:cs typeface="Avenir Next Demi Bold"/>
            </a:endParaRPr>
          </a:p>
          <a:p>
            <a:r>
              <a:rPr lang="en-US" sz="1200" dirty="0">
                <a:latin typeface="Avenir Next Demi Bold"/>
                <a:cs typeface="Avenir Next Demi Bold"/>
              </a:rPr>
              <a:t>The role of watchman was unpopular as it was unpaid and when coupled with a day job, it could be very cumbersome and time consuming.  Watchmen patrolled the streets at night ensuring the towns and cities were safe.</a:t>
            </a:r>
          </a:p>
        </p:txBody>
      </p:sp>
    </p:spTree>
    <p:extLst>
      <p:ext uri="{BB962C8B-B14F-4D97-AF65-F5344CB8AC3E}">
        <p14:creationId xmlns:p14="http://schemas.microsoft.com/office/powerpoint/2010/main" val="2310225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29.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921" y="316114"/>
            <a:ext cx="1982010" cy="1042154"/>
          </a:xfrm>
          <a:prstGeom prst="rect">
            <a:avLst/>
          </a:prstGeom>
        </p:spPr>
      </p:pic>
      <p:sp>
        <p:nvSpPr>
          <p:cNvPr id="3" name="TextBox 2"/>
          <p:cNvSpPr txBox="1"/>
          <p:nvPr/>
        </p:nvSpPr>
        <p:spPr>
          <a:xfrm>
            <a:off x="202650" y="316114"/>
            <a:ext cx="4242131" cy="923330"/>
          </a:xfrm>
          <a:prstGeom prst="rect">
            <a:avLst/>
          </a:prstGeom>
          <a:noFill/>
        </p:spPr>
        <p:txBody>
          <a:bodyPr wrap="square" rtlCol="0">
            <a:spAutoFit/>
          </a:bodyPr>
          <a:lstStyle/>
          <a:p>
            <a:r>
              <a:rPr lang="en-US" b="1" u="sng" dirty="0">
                <a:latin typeface="Avenir Next Condensed Demi Bold"/>
                <a:cs typeface="Avenir Next Condensed Demi Bold"/>
              </a:rPr>
              <a:t>The concept of a police force in the nineteenth century.  The Bow Street Runners.</a:t>
            </a:r>
          </a:p>
        </p:txBody>
      </p:sp>
      <p:pic>
        <p:nvPicPr>
          <p:cNvPr id="4" name="Picture 3" descr="Unknown-28.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4053" y="1320967"/>
            <a:ext cx="3291304" cy="1935337"/>
          </a:xfrm>
          <a:prstGeom prst="rect">
            <a:avLst/>
          </a:prstGeom>
        </p:spPr>
      </p:pic>
      <p:pic>
        <p:nvPicPr>
          <p:cNvPr id="5" name="Picture 4" descr="Unknown-33.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4053" y="7107741"/>
            <a:ext cx="3291304" cy="1674823"/>
          </a:xfrm>
          <a:prstGeom prst="rect">
            <a:avLst/>
          </a:prstGeom>
        </p:spPr>
      </p:pic>
      <p:pic>
        <p:nvPicPr>
          <p:cNvPr id="6" name="Picture 5" descr="Unknown-32.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58422" y="3376808"/>
            <a:ext cx="2389707" cy="2946638"/>
          </a:xfrm>
          <a:prstGeom prst="rect">
            <a:avLst/>
          </a:prstGeom>
        </p:spPr>
      </p:pic>
      <p:sp>
        <p:nvSpPr>
          <p:cNvPr id="7" name="Rounded Rectangle 6"/>
          <p:cNvSpPr/>
          <p:nvPr/>
        </p:nvSpPr>
        <p:spPr>
          <a:xfrm>
            <a:off x="3796302" y="1472768"/>
            <a:ext cx="2715505" cy="178353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334395" y="3310518"/>
            <a:ext cx="3472249" cy="371569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9" name="Rounded Rectangle 8"/>
          <p:cNvSpPr/>
          <p:nvPr/>
        </p:nvSpPr>
        <p:spPr>
          <a:xfrm>
            <a:off x="3958422" y="6458562"/>
            <a:ext cx="2389707" cy="2324002"/>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 name="TextBox 9"/>
          <p:cNvSpPr txBox="1"/>
          <p:nvPr/>
        </p:nvSpPr>
        <p:spPr>
          <a:xfrm>
            <a:off x="3958420" y="1504834"/>
            <a:ext cx="2389707" cy="1569660"/>
          </a:xfrm>
          <a:prstGeom prst="rect">
            <a:avLst/>
          </a:prstGeom>
          <a:noFill/>
        </p:spPr>
        <p:txBody>
          <a:bodyPr wrap="square" rtlCol="0">
            <a:spAutoFit/>
          </a:bodyPr>
          <a:lstStyle/>
          <a:p>
            <a:r>
              <a:rPr lang="en-US" sz="1200" dirty="0">
                <a:latin typeface="Avenir Next Condensed Demi Bold"/>
                <a:cs typeface="Avenir Next Condensed Demi Bold"/>
              </a:rPr>
              <a:t>Until the 19</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century, enforcing the law continued to be the responsibility of Justices of the Peace.  JPs were assisted by constables and watchmen who did a very poor job.  By 1750, London had grown to a city of 500,000 people and crime was a serious problem.</a:t>
            </a:r>
          </a:p>
        </p:txBody>
      </p:sp>
      <p:sp>
        <p:nvSpPr>
          <p:cNvPr id="11" name="TextBox 10"/>
          <p:cNvSpPr txBox="1"/>
          <p:nvPr/>
        </p:nvSpPr>
        <p:spPr>
          <a:xfrm>
            <a:off x="518293" y="3411351"/>
            <a:ext cx="3104451" cy="3600986"/>
          </a:xfrm>
          <a:prstGeom prst="rect">
            <a:avLst/>
          </a:prstGeom>
          <a:noFill/>
        </p:spPr>
        <p:txBody>
          <a:bodyPr wrap="square" rtlCol="0">
            <a:spAutoFit/>
          </a:bodyPr>
          <a:lstStyle/>
          <a:p>
            <a:r>
              <a:rPr lang="en-US" sz="1200" dirty="0">
                <a:latin typeface="Avenir Next Condensed Demi Bold"/>
                <a:cs typeface="Avenir Next Condensed Demi Bold"/>
              </a:rPr>
              <a:t>In 1748, Henry Fielding was a magistrate at Bow Street Court.  According to Fielding and his half blind brother John, only 6 of the 80 constables were any good.  He persuaded the good men to stay and he hired 80 more to try and break up some of London’s criminal gangs.  They were paid for their duty and were expected to keep a detailed record of crime and criminals.  </a:t>
            </a:r>
          </a:p>
          <a:p>
            <a:endParaRPr lang="en-US" sz="1200" dirty="0">
              <a:latin typeface="Avenir Next Condensed Demi Bold"/>
              <a:cs typeface="Avenir Next Condensed Demi Bold"/>
            </a:endParaRPr>
          </a:p>
          <a:p>
            <a:r>
              <a:rPr lang="en-US" sz="1200" dirty="0">
                <a:latin typeface="Avenir Next Condensed Demi Bold"/>
                <a:cs typeface="Avenir Next Condensed Demi Bold"/>
              </a:rPr>
              <a:t>After Fielding retired in 1754,  his brother John took over and Bow Street had an efficient, trained and paid force of constables.  They took on the name Bow Street Runners.</a:t>
            </a:r>
          </a:p>
          <a:p>
            <a:endParaRPr lang="en-US" sz="1200" dirty="0">
              <a:latin typeface="Avenir Next Condensed Demi Bold"/>
              <a:cs typeface="Avenir Next Condensed Demi Bold"/>
            </a:endParaRPr>
          </a:p>
          <a:p>
            <a:r>
              <a:rPr lang="en-US" sz="1200" dirty="0">
                <a:latin typeface="Avenir Next Condensed Demi Bold"/>
                <a:cs typeface="Avenir Next Condensed Demi Bold"/>
              </a:rPr>
              <a:t>It was said that John Fielding could </a:t>
            </a:r>
            <a:r>
              <a:rPr lang="en-US" sz="1200" dirty="0" err="1">
                <a:latin typeface="Avenir Next Condensed Demi Bold"/>
                <a:cs typeface="Avenir Next Condensed Demi Bold"/>
              </a:rPr>
              <a:t>recognise</a:t>
            </a:r>
            <a:r>
              <a:rPr lang="en-US" sz="1200" dirty="0">
                <a:latin typeface="Avenir Next Condensed Demi Bold"/>
                <a:cs typeface="Avenir Next Condensed Demi Bold"/>
              </a:rPr>
              <a:t> the voices of over 3,000 criminals.  </a:t>
            </a:r>
          </a:p>
        </p:txBody>
      </p:sp>
      <p:sp>
        <p:nvSpPr>
          <p:cNvPr id="12" name="TextBox 11"/>
          <p:cNvSpPr txBox="1"/>
          <p:nvPr/>
        </p:nvSpPr>
        <p:spPr>
          <a:xfrm>
            <a:off x="4149709" y="6463440"/>
            <a:ext cx="2007131" cy="2123658"/>
          </a:xfrm>
          <a:prstGeom prst="rect">
            <a:avLst/>
          </a:prstGeom>
          <a:noFill/>
        </p:spPr>
        <p:txBody>
          <a:bodyPr wrap="square" rtlCol="0">
            <a:spAutoFit/>
          </a:bodyPr>
          <a:lstStyle/>
          <a:p>
            <a:r>
              <a:rPr lang="en-US" sz="1200" b="1" u="sng" dirty="0">
                <a:latin typeface="Avenir Next Condensed Demi Bold"/>
                <a:cs typeface="Avenir Next Condensed Demi Bold"/>
              </a:rPr>
              <a:t>Positive points about the Bow Street Runners:</a:t>
            </a:r>
          </a:p>
          <a:p>
            <a:pPr marL="171450" indent="-171450">
              <a:buFontTx/>
              <a:buChar char="•"/>
            </a:pPr>
            <a:r>
              <a:rPr lang="en-US" sz="1200" dirty="0">
                <a:latin typeface="Avenir Next Condensed Demi Bold"/>
                <a:cs typeface="Avenir Next Condensed Demi Bold"/>
              </a:rPr>
              <a:t>They were professional and were paid,</a:t>
            </a:r>
          </a:p>
          <a:p>
            <a:pPr marL="171450" indent="-171450">
              <a:buFontTx/>
              <a:buChar char="•"/>
            </a:pPr>
            <a:r>
              <a:rPr lang="en-US" sz="1200" dirty="0">
                <a:latin typeface="Avenir Next Condensed Demi Bold"/>
                <a:cs typeface="Avenir Next Condensed Demi Bold"/>
              </a:rPr>
              <a:t>They kept detailed records,</a:t>
            </a:r>
          </a:p>
          <a:p>
            <a:pPr marL="171450" indent="-171450">
              <a:buFontTx/>
              <a:buChar char="•"/>
            </a:pPr>
            <a:r>
              <a:rPr lang="en-US" sz="1200" dirty="0">
                <a:latin typeface="Avenir Next Condensed Demi Bold"/>
                <a:cs typeface="Avenir Next Condensed Demi Bold"/>
              </a:rPr>
              <a:t>Fielding brothers came up with preventative methods to stop crime.</a:t>
            </a:r>
          </a:p>
          <a:p>
            <a:pPr marL="171450" indent="-171450">
              <a:buFontTx/>
              <a:buChar char="•"/>
            </a:pPr>
            <a:r>
              <a:rPr lang="en-US" sz="1200" b="1" u="sng" dirty="0">
                <a:latin typeface="Avenir Next Condensed Demi Bold"/>
                <a:cs typeface="Avenir Next Condensed Demi Bold"/>
              </a:rPr>
              <a:t>Negative points:</a:t>
            </a:r>
          </a:p>
          <a:p>
            <a:pPr marL="171450" indent="-171450">
              <a:buFontTx/>
              <a:buChar char="•"/>
            </a:pPr>
            <a:r>
              <a:rPr lang="en-US" sz="1200" dirty="0">
                <a:latin typeface="Avenir Next Condensed Demi Bold"/>
                <a:cs typeface="Avenir Next Condensed Demi Bold"/>
              </a:rPr>
              <a:t>Only focused on London.</a:t>
            </a:r>
          </a:p>
          <a:p>
            <a:endParaRPr lang="en-US" sz="1200" dirty="0">
              <a:latin typeface="Avenir Next Condensed Demi Bold"/>
              <a:cs typeface="Avenir Next Condensed Demi Bold"/>
            </a:endParaRPr>
          </a:p>
        </p:txBody>
      </p:sp>
    </p:spTree>
    <p:extLst>
      <p:ext uri="{BB962C8B-B14F-4D97-AF65-F5344CB8AC3E}">
        <p14:creationId xmlns:p14="http://schemas.microsoft.com/office/powerpoint/2010/main" val="351766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ages-1.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49152" y="4812192"/>
            <a:ext cx="1996894" cy="1205708"/>
          </a:xfrm>
          <a:prstGeom prst="rect">
            <a:avLst/>
          </a:prstGeom>
        </p:spPr>
      </p:pic>
      <p:pic>
        <p:nvPicPr>
          <p:cNvPr id="5" name="Picture 4" descr="Unknown-3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67344" y="6483091"/>
            <a:ext cx="1350684" cy="2174831"/>
          </a:xfrm>
          <a:prstGeom prst="rect">
            <a:avLst/>
          </a:prstGeom>
        </p:spPr>
      </p:pic>
      <p:pic>
        <p:nvPicPr>
          <p:cNvPr id="6" name="Picture 5" descr="Unknown-34.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74924"/>
            <a:ext cx="2725507" cy="1813701"/>
          </a:xfrm>
          <a:prstGeom prst="rect">
            <a:avLst/>
          </a:prstGeom>
        </p:spPr>
      </p:pic>
      <p:sp>
        <p:nvSpPr>
          <p:cNvPr id="7" name="TextBox 6"/>
          <p:cNvSpPr txBox="1"/>
          <p:nvPr/>
        </p:nvSpPr>
        <p:spPr>
          <a:xfrm>
            <a:off x="2473309" y="451143"/>
            <a:ext cx="3944719" cy="646331"/>
          </a:xfrm>
          <a:prstGeom prst="rect">
            <a:avLst/>
          </a:prstGeom>
          <a:noFill/>
        </p:spPr>
        <p:txBody>
          <a:bodyPr wrap="square" rtlCol="0">
            <a:spAutoFit/>
          </a:bodyPr>
          <a:lstStyle/>
          <a:p>
            <a:r>
              <a:rPr lang="en-US" b="1" u="sng" dirty="0">
                <a:latin typeface="Avenir Next Demi Bold"/>
                <a:cs typeface="Avenir Next Demi Bold"/>
              </a:rPr>
              <a:t>Sir Robert Peel and the creation of the Metropolitan Police.</a:t>
            </a:r>
          </a:p>
        </p:txBody>
      </p:sp>
      <p:sp>
        <p:nvSpPr>
          <p:cNvPr id="8" name="Rounded Rectangle 7"/>
          <p:cNvSpPr/>
          <p:nvPr/>
        </p:nvSpPr>
        <p:spPr>
          <a:xfrm>
            <a:off x="2473309" y="1286593"/>
            <a:ext cx="3972737" cy="8020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TextBox 8"/>
          <p:cNvSpPr txBox="1"/>
          <p:nvPr/>
        </p:nvSpPr>
        <p:spPr>
          <a:xfrm>
            <a:off x="2501327" y="1319184"/>
            <a:ext cx="3944719" cy="769441"/>
          </a:xfrm>
          <a:prstGeom prst="rect">
            <a:avLst/>
          </a:prstGeom>
          <a:noFill/>
        </p:spPr>
        <p:txBody>
          <a:bodyPr wrap="square" rtlCol="0">
            <a:spAutoFit/>
          </a:bodyPr>
          <a:lstStyle/>
          <a:p>
            <a:r>
              <a:rPr lang="en-US" sz="1100" dirty="0">
                <a:latin typeface="Avenir Next Demi Bold"/>
                <a:cs typeface="Avenir Next Demi Bold"/>
              </a:rPr>
              <a:t>There was considerable opposition to the creation of a police force.  However, the success of the Bow Street Runners and rising populations meant that change was needed</a:t>
            </a:r>
          </a:p>
        </p:txBody>
      </p:sp>
      <p:sp>
        <p:nvSpPr>
          <p:cNvPr id="10" name="TextBox 9"/>
          <p:cNvSpPr txBox="1"/>
          <p:nvPr/>
        </p:nvSpPr>
        <p:spPr>
          <a:xfrm>
            <a:off x="367654" y="2472932"/>
            <a:ext cx="6050374" cy="2123658"/>
          </a:xfrm>
          <a:prstGeom prst="rect">
            <a:avLst/>
          </a:prstGeom>
          <a:noFill/>
        </p:spPr>
        <p:txBody>
          <a:bodyPr wrap="square" rtlCol="0">
            <a:spAutoFit/>
          </a:bodyPr>
          <a:lstStyle/>
          <a:p>
            <a:r>
              <a:rPr lang="en-US" sz="1200" dirty="0">
                <a:latin typeface="Avenir Next Demi Bold"/>
                <a:cs typeface="Avenir Next Demi Bold"/>
              </a:rPr>
              <a:t>In 1822, Sir Robert Peel became Home Secretary, with his main responsibility being law and order.  He felt some of the existing forces were ineffective and managed to persuade the Prime Minister, the Duke of Wellington, that a London-wide police force was needed under the control of the Home Secretary.  The result was the Metropolitan Police Act of 1829.  Two commissioners were appointed to oversee the day-to-day running of the force.  The new force set up its HQ at Scotland Yard and divided London into 17 districts, each with a force of 144 constables and a superintendent to oversee them.  Within a year, the force was fully manned with officers having to be less than 35 years old, at least 5’7” tall and be able to read and write.  Constables were required to work seven days a week and patrol a ‘beat.’ Uniforms were blue and officers were supplied with a wooden truncheon.</a:t>
            </a:r>
          </a:p>
        </p:txBody>
      </p:sp>
      <p:pic>
        <p:nvPicPr>
          <p:cNvPr id="11" name="Picture 10" descr="Unknown-35.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25507" y="4859760"/>
            <a:ext cx="1497954" cy="1158140"/>
          </a:xfrm>
          <a:prstGeom prst="rect">
            <a:avLst/>
          </a:prstGeom>
        </p:spPr>
      </p:pic>
      <p:sp>
        <p:nvSpPr>
          <p:cNvPr id="12" name="Right Arrow Callout 11"/>
          <p:cNvSpPr/>
          <p:nvPr/>
        </p:nvSpPr>
        <p:spPr>
          <a:xfrm>
            <a:off x="367654" y="4706879"/>
            <a:ext cx="2234345" cy="1456468"/>
          </a:xfrm>
          <a:prstGeom prst="right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3" name="TextBox 12"/>
          <p:cNvSpPr txBox="1"/>
          <p:nvPr/>
        </p:nvSpPr>
        <p:spPr>
          <a:xfrm>
            <a:off x="367654" y="4812192"/>
            <a:ext cx="1390694" cy="1200329"/>
          </a:xfrm>
          <a:prstGeom prst="rect">
            <a:avLst/>
          </a:prstGeom>
          <a:noFill/>
        </p:spPr>
        <p:txBody>
          <a:bodyPr wrap="square" rtlCol="0">
            <a:spAutoFit/>
          </a:bodyPr>
          <a:lstStyle/>
          <a:p>
            <a:r>
              <a:rPr lang="en-US" sz="1200" b="1" i="1" u="sng" dirty="0">
                <a:latin typeface="Avenir Next Demi Bold"/>
                <a:cs typeface="Avenir Next Demi Bold"/>
              </a:rPr>
              <a:t>Try this</a:t>
            </a:r>
            <a:r>
              <a:rPr lang="en-US" sz="1200" dirty="0">
                <a:latin typeface="Avenir Next Demi Bold"/>
                <a:cs typeface="Avenir Next Demi Bold"/>
              </a:rPr>
              <a:t>:  What does the photo tell you about the policing in London in the 1850s?</a:t>
            </a:r>
          </a:p>
        </p:txBody>
      </p:sp>
      <p:sp>
        <p:nvSpPr>
          <p:cNvPr id="14" name="Rounded Rectangle 13"/>
          <p:cNvSpPr/>
          <p:nvPr/>
        </p:nvSpPr>
        <p:spPr>
          <a:xfrm>
            <a:off x="367654" y="6483091"/>
            <a:ext cx="4454481" cy="217483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5" name="TextBox 14"/>
          <p:cNvSpPr txBox="1"/>
          <p:nvPr/>
        </p:nvSpPr>
        <p:spPr>
          <a:xfrm>
            <a:off x="515072" y="6687320"/>
            <a:ext cx="4147214" cy="1815882"/>
          </a:xfrm>
          <a:prstGeom prst="rect">
            <a:avLst/>
          </a:prstGeom>
          <a:noFill/>
        </p:spPr>
        <p:txBody>
          <a:bodyPr wrap="square" rtlCol="0">
            <a:spAutoFit/>
          </a:bodyPr>
          <a:lstStyle/>
          <a:p>
            <a:r>
              <a:rPr lang="en-US" sz="1400" dirty="0">
                <a:latin typeface="Avenir Next Demi Bold"/>
                <a:cs typeface="Avenir Next Demi Bold"/>
              </a:rPr>
              <a:t>The creation of police forces across the country took several decades to achieve.  The Rural Police Act of 1839 allowed JPs to set up police forces in their own counties.  The act was NOT compulsory and many areas refused to entertain the idea of a force in their area.  During the 1840s, 5 of the 13 counties of Wales had their own force.  By 1856, all counties had one.</a:t>
            </a:r>
          </a:p>
        </p:txBody>
      </p:sp>
    </p:spTree>
    <p:extLst>
      <p:ext uri="{BB962C8B-B14F-4D97-AF65-F5344CB8AC3E}">
        <p14:creationId xmlns:p14="http://schemas.microsoft.com/office/powerpoint/2010/main" val="2313271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29.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866" y="6963839"/>
            <a:ext cx="2968238" cy="1560719"/>
          </a:xfrm>
          <a:prstGeom prst="rect">
            <a:avLst/>
          </a:prstGeom>
        </p:spPr>
      </p:pic>
      <p:pic>
        <p:nvPicPr>
          <p:cNvPr id="3" name="Picture 2" descr="Unknown-3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3900" y="351922"/>
            <a:ext cx="2363430" cy="1323521"/>
          </a:xfrm>
          <a:prstGeom prst="rect">
            <a:avLst/>
          </a:prstGeom>
        </p:spPr>
      </p:pic>
      <p:sp>
        <p:nvSpPr>
          <p:cNvPr id="4" name="TextBox 3"/>
          <p:cNvSpPr txBox="1"/>
          <p:nvPr/>
        </p:nvSpPr>
        <p:spPr>
          <a:xfrm>
            <a:off x="335320" y="351922"/>
            <a:ext cx="3510154" cy="923330"/>
          </a:xfrm>
          <a:prstGeom prst="rect">
            <a:avLst/>
          </a:prstGeom>
          <a:noFill/>
        </p:spPr>
        <p:txBody>
          <a:bodyPr wrap="square" rtlCol="0">
            <a:spAutoFit/>
          </a:bodyPr>
          <a:lstStyle/>
          <a:p>
            <a:r>
              <a:rPr lang="en-US" b="1" u="sng" dirty="0">
                <a:latin typeface="Avenir Next Demi Bold"/>
                <a:cs typeface="Avenir Next Demi Bold"/>
              </a:rPr>
              <a:t>The changing nature and purpose of the police in the twentieth century.</a:t>
            </a:r>
          </a:p>
        </p:txBody>
      </p:sp>
      <p:sp>
        <p:nvSpPr>
          <p:cNvPr id="5" name="TextBox 4"/>
          <p:cNvSpPr txBox="1"/>
          <p:nvPr/>
        </p:nvSpPr>
        <p:spPr>
          <a:xfrm>
            <a:off x="335320" y="1675443"/>
            <a:ext cx="3331793" cy="4893646"/>
          </a:xfrm>
          <a:prstGeom prst="rect">
            <a:avLst/>
          </a:prstGeom>
          <a:noFill/>
        </p:spPr>
        <p:txBody>
          <a:bodyPr wrap="square" rtlCol="0">
            <a:spAutoFit/>
          </a:bodyPr>
          <a:lstStyle/>
          <a:p>
            <a:r>
              <a:rPr lang="en-US" sz="1200" dirty="0">
                <a:latin typeface="Avenir Next Demi Bold"/>
                <a:cs typeface="Avenir Next Demi Bold"/>
              </a:rPr>
              <a:t>Since the beginning of the twentieth century, the police force has undergone many changes, not least in technology and methods of detection.  Some aspects of the police have remained the same though.  Their duties remain to deal with minor and major crimes and to maintain public order.  The police hold specific powers to carry out their job, for example:</a:t>
            </a:r>
          </a:p>
          <a:p>
            <a:pPr marL="171450" indent="-171450">
              <a:buFontTx/>
              <a:buChar char="•"/>
            </a:pPr>
            <a:r>
              <a:rPr lang="en-US" sz="1200" dirty="0">
                <a:latin typeface="Avenir Next Demi Bold"/>
                <a:cs typeface="Avenir Next Demi Bold"/>
              </a:rPr>
              <a:t>The power to arrest you;</a:t>
            </a:r>
          </a:p>
          <a:p>
            <a:pPr marL="171450" indent="-171450">
              <a:buFontTx/>
              <a:buChar char="•"/>
            </a:pPr>
            <a:r>
              <a:rPr lang="en-US" sz="1200" dirty="0">
                <a:latin typeface="Avenir Next Demi Bold"/>
                <a:cs typeface="Avenir Next Demi Bold"/>
              </a:rPr>
              <a:t>The power to search you;</a:t>
            </a:r>
          </a:p>
          <a:p>
            <a:pPr marL="171450" indent="-171450">
              <a:buFontTx/>
              <a:buChar char="•"/>
            </a:pPr>
            <a:r>
              <a:rPr lang="en-US" sz="1200" dirty="0">
                <a:latin typeface="Avenir Next Demi Bold"/>
                <a:cs typeface="Avenir Next Demi Bold"/>
              </a:rPr>
              <a:t>The power to detain you; and</a:t>
            </a:r>
          </a:p>
          <a:p>
            <a:pPr marL="171450" indent="-171450">
              <a:buFontTx/>
              <a:buChar char="•"/>
            </a:pPr>
            <a:r>
              <a:rPr lang="en-US" sz="1200" dirty="0">
                <a:latin typeface="Avenir Next Demi Bold"/>
                <a:cs typeface="Avenir Next Demi Bold"/>
              </a:rPr>
              <a:t>The power to fine/report you.</a:t>
            </a:r>
          </a:p>
          <a:p>
            <a:pPr marL="171450" indent="-171450">
              <a:buFontTx/>
              <a:buChar char="•"/>
            </a:pPr>
            <a:endParaRPr lang="en-US" sz="1200" dirty="0">
              <a:latin typeface="Avenir Next Demi Bold"/>
              <a:cs typeface="Avenir Next Demi Bold"/>
            </a:endParaRPr>
          </a:p>
          <a:p>
            <a:r>
              <a:rPr lang="en-US" sz="1200" dirty="0">
                <a:latin typeface="Avenir Next Demi Bold"/>
                <a:cs typeface="Avenir Next Demi Bold"/>
              </a:rPr>
              <a:t>The attitude of the British public towards the police has altered over the previous two centuries.  They were initially viewed with suspicion, as the police in France were often used by the government as spies.  There was the cost issue and invasion of privacy that affected views too.  Gradually, the police came to be respected as a force for good in reducing crime.  Isolated incidents over the decades have tended to tarnish their reputation, however, generally the British people have a </a:t>
            </a:r>
            <a:r>
              <a:rPr lang="en-US" sz="1200" dirty="0" err="1">
                <a:latin typeface="Avenir Next Demi Bold"/>
                <a:cs typeface="Avenir Next Demi Bold"/>
              </a:rPr>
              <a:t>favourable</a:t>
            </a:r>
            <a:r>
              <a:rPr lang="en-US" sz="1200" dirty="0">
                <a:latin typeface="Avenir Next Demi Bold"/>
                <a:cs typeface="Avenir Next Demi Bold"/>
              </a:rPr>
              <a:t> attitude to them.</a:t>
            </a:r>
          </a:p>
        </p:txBody>
      </p:sp>
      <p:sp>
        <p:nvSpPr>
          <p:cNvPr id="6" name="Rounded Rectangle 5"/>
          <p:cNvSpPr/>
          <p:nvPr/>
        </p:nvSpPr>
        <p:spPr>
          <a:xfrm>
            <a:off x="3764191" y="1973624"/>
            <a:ext cx="2722643" cy="209240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 name="Left Arrow Callout 6"/>
          <p:cNvSpPr/>
          <p:nvPr/>
        </p:nvSpPr>
        <p:spPr>
          <a:xfrm>
            <a:off x="3667113" y="4312733"/>
            <a:ext cx="2750217" cy="1991899"/>
          </a:xfrm>
          <a:prstGeom prst="leftArrowCallout">
            <a:avLst>
              <a:gd name="adj1" fmla="val 24083"/>
              <a:gd name="adj2" fmla="val 25000"/>
              <a:gd name="adj3" fmla="val 25000"/>
              <a:gd name="adj4" fmla="val 6497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Rectangle 7"/>
          <p:cNvSpPr/>
          <p:nvPr/>
        </p:nvSpPr>
        <p:spPr>
          <a:xfrm>
            <a:off x="3764191" y="6642706"/>
            <a:ext cx="2722643" cy="188185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845474" y="2138092"/>
            <a:ext cx="2467769" cy="1938992"/>
          </a:xfrm>
          <a:prstGeom prst="rect">
            <a:avLst/>
          </a:prstGeom>
          <a:noFill/>
        </p:spPr>
        <p:txBody>
          <a:bodyPr wrap="square" rtlCol="0">
            <a:spAutoFit/>
          </a:bodyPr>
          <a:lstStyle/>
          <a:p>
            <a:r>
              <a:rPr lang="en-US" sz="1200" dirty="0">
                <a:latin typeface="Avenir Next Demi Bold"/>
                <a:cs typeface="Avenir Next Demi Bold"/>
              </a:rPr>
              <a:t>Since its earliest days, policing in Britain has been based on a community based model.  The introduction of </a:t>
            </a:r>
            <a:r>
              <a:rPr lang="en-US" sz="1200" dirty="0" err="1">
                <a:latin typeface="Avenir Next Demi Bold"/>
                <a:cs typeface="Avenir Next Demi Bold"/>
              </a:rPr>
              <a:t>Neighbourhood</a:t>
            </a:r>
            <a:r>
              <a:rPr lang="en-US" sz="1200" dirty="0">
                <a:latin typeface="Avenir Next Demi Bold"/>
                <a:cs typeface="Avenir Next Demi Bold"/>
              </a:rPr>
              <a:t> Watch schemes and Police Support Officers has attempted to make the police more locally based again.  Some forces are huge and that community feeling is lost.</a:t>
            </a:r>
          </a:p>
        </p:txBody>
      </p:sp>
      <p:sp>
        <p:nvSpPr>
          <p:cNvPr id="11" name="TextBox 10"/>
          <p:cNvSpPr txBox="1"/>
          <p:nvPr/>
        </p:nvSpPr>
        <p:spPr>
          <a:xfrm>
            <a:off x="4696103" y="4477202"/>
            <a:ext cx="1617140" cy="1754327"/>
          </a:xfrm>
          <a:prstGeom prst="rect">
            <a:avLst/>
          </a:prstGeom>
          <a:noFill/>
        </p:spPr>
        <p:txBody>
          <a:bodyPr wrap="square" rtlCol="0">
            <a:spAutoFit/>
          </a:bodyPr>
          <a:lstStyle/>
          <a:p>
            <a:r>
              <a:rPr lang="en-US" sz="1200" b="1" i="1" u="sng" dirty="0">
                <a:latin typeface="Avenir Next Demi Bold"/>
                <a:cs typeface="Avenir Next Demi Bold"/>
              </a:rPr>
              <a:t>Try this</a:t>
            </a:r>
            <a:r>
              <a:rPr lang="en-US" sz="1200" dirty="0">
                <a:latin typeface="Avenir Next Demi Bold"/>
                <a:cs typeface="Avenir Next Demi Bold"/>
              </a:rPr>
              <a:t>:  “Explain why methods of law enforcement underwent change during the second half of the twentieth century.” [12] Use your how-to-guide to help you.</a:t>
            </a:r>
          </a:p>
        </p:txBody>
      </p:sp>
      <p:sp>
        <p:nvSpPr>
          <p:cNvPr id="12" name="TextBox 11"/>
          <p:cNvSpPr txBox="1"/>
          <p:nvPr/>
        </p:nvSpPr>
        <p:spPr>
          <a:xfrm>
            <a:off x="3845474" y="6751956"/>
            <a:ext cx="2571856" cy="1754327"/>
          </a:xfrm>
          <a:prstGeom prst="rect">
            <a:avLst/>
          </a:prstGeom>
          <a:noFill/>
        </p:spPr>
        <p:txBody>
          <a:bodyPr wrap="square" rtlCol="0">
            <a:spAutoFit/>
          </a:bodyPr>
          <a:lstStyle/>
          <a:p>
            <a:r>
              <a:rPr lang="en-US" sz="1200" dirty="0">
                <a:latin typeface="Avenir Next Demi Bold"/>
                <a:cs typeface="Avenir Next Demi Bold"/>
              </a:rPr>
              <a:t>New technology has massively helped the police carry out their duties.  CCTV is now everywhere in Britain and advanced in DNA and forensic science can detect criminals quickly.  Radios, computers and the internet are now all used to help in the fight against crime.</a:t>
            </a:r>
          </a:p>
        </p:txBody>
      </p:sp>
    </p:spTree>
    <p:extLst>
      <p:ext uri="{BB962C8B-B14F-4D97-AF65-F5344CB8AC3E}">
        <p14:creationId xmlns:p14="http://schemas.microsoft.com/office/powerpoint/2010/main" val="1402529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nknown-37.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 y="364673"/>
            <a:ext cx="2973294" cy="1563377"/>
          </a:xfrm>
          <a:prstGeom prst="rect">
            <a:avLst/>
          </a:prstGeom>
        </p:spPr>
      </p:pic>
      <p:pic>
        <p:nvPicPr>
          <p:cNvPr id="4" name="Picture 3" descr="Unknown-36.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0680" y="7014883"/>
            <a:ext cx="2498496" cy="1606176"/>
          </a:xfrm>
          <a:prstGeom prst="rect">
            <a:avLst/>
          </a:prstGeom>
        </p:spPr>
      </p:pic>
      <p:pic>
        <p:nvPicPr>
          <p:cNvPr id="5" name="Picture 4" descr="Unknown-29.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6871098"/>
            <a:ext cx="3328147" cy="1749961"/>
          </a:xfrm>
          <a:prstGeom prst="rect">
            <a:avLst/>
          </a:prstGeom>
        </p:spPr>
      </p:pic>
      <p:sp>
        <p:nvSpPr>
          <p:cNvPr id="6" name="TextBox 5"/>
          <p:cNvSpPr txBox="1"/>
          <p:nvPr/>
        </p:nvSpPr>
        <p:spPr>
          <a:xfrm>
            <a:off x="3227294" y="582706"/>
            <a:ext cx="3331882" cy="646331"/>
          </a:xfrm>
          <a:prstGeom prst="rect">
            <a:avLst/>
          </a:prstGeom>
          <a:noFill/>
        </p:spPr>
        <p:txBody>
          <a:bodyPr wrap="square" rtlCol="0">
            <a:spAutoFit/>
          </a:bodyPr>
          <a:lstStyle/>
          <a:p>
            <a:r>
              <a:rPr lang="en-US" b="1" u="sng" dirty="0">
                <a:latin typeface="Avenir Next Demi Bold"/>
                <a:cs typeface="Avenir Next Demi Bold"/>
              </a:rPr>
              <a:t>Developments in policing in the Twentieth Century.</a:t>
            </a:r>
          </a:p>
        </p:txBody>
      </p:sp>
      <p:sp>
        <p:nvSpPr>
          <p:cNvPr id="7" name="Down Arrow Callout 6"/>
          <p:cNvSpPr/>
          <p:nvPr/>
        </p:nvSpPr>
        <p:spPr>
          <a:xfrm>
            <a:off x="687294" y="5005294"/>
            <a:ext cx="5677647" cy="1688353"/>
          </a:xfrm>
          <a:prstGeom prst="down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8" name="TextBox 7"/>
          <p:cNvSpPr txBox="1"/>
          <p:nvPr/>
        </p:nvSpPr>
        <p:spPr>
          <a:xfrm>
            <a:off x="791882" y="5199529"/>
            <a:ext cx="5289177" cy="738664"/>
          </a:xfrm>
          <a:prstGeom prst="rect">
            <a:avLst/>
          </a:prstGeom>
          <a:noFill/>
        </p:spPr>
        <p:txBody>
          <a:bodyPr wrap="square" rtlCol="0">
            <a:spAutoFit/>
          </a:bodyPr>
          <a:lstStyle/>
          <a:p>
            <a:r>
              <a:rPr lang="en-US" sz="1400" b="1" i="1" u="sng" dirty="0">
                <a:latin typeface="Avenir Next Demi Bold"/>
                <a:cs typeface="Avenir Next Demi Bold"/>
              </a:rPr>
              <a:t>Try this</a:t>
            </a:r>
            <a:r>
              <a:rPr lang="en-US" sz="1400" dirty="0">
                <a:latin typeface="Avenir Next Demi Bold"/>
                <a:cs typeface="Avenir Next Demi Bold"/>
              </a:rPr>
              <a:t>:  Why have developments in transport been important in policing methods during the twentieth and twenty-first centuries? [16] Use your how-to-guide to help you answer this.</a:t>
            </a:r>
          </a:p>
        </p:txBody>
      </p:sp>
      <p:sp>
        <p:nvSpPr>
          <p:cNvPr id="9" name="Rounded Rectangle 8"/>
          <p:cNvSpPr/>
          <p:nvPr/>
        </p:nvSpPr>
        <p:spPr>
          <a:xfrm>
            <a:off x="508000" y="2241176"/>
            <a:ext cx="2883647" cy="249517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TextBox 9"/>
          <p:cNvSpPr txBox="1"/>
          <p:nvPr/>
        </p:nvSpPr>
        <p:spPr>
          <a:xfrm>
            <a:off x="687294" y="2375647"/>
            <a:ext cx="2540000" cy="2123658"/>
          </a:xfrm>
          <a:prstGeom prst="rect">
            <a:avLst/>
          </a:prstGeom>
          <a:noFill/>
        </p:spPr>
        <p:txBody>
          <a:bodyPr wrap="square" rtlCol="0">
            <a:spAutoFit/>
          </a:bodyPr>
          <a:lstStyle/>
          <a:p>
            <a:r>
              <a:rPr lang="en-US" sz="1200" dirty="0">
                <a:latin typeface="Avenir Next Demi Bold"/>
                <a:cs typeface="Avenir Next Demi Bold"/>
              </a:rPr>
              <a:t>In 1919 the very first female police officers appeared.  They were not allowed to carry handcuffs or make arrests and were given the prefix WPC (Woman police constable) before their name.  It was not until the 1970s that women were fully integrated into the force and today the number of female officers stands at 30%.</a:t>
            </a:r>
          </a:p>
        </p:txBody>
      </p:sp>
      <p:sp>
        <p:nvSpPr>
          <p:cNvPr id="11" name="Rounded Rectangle 10"/>
          <p:cNvSpPr/>
          <p:nvPr/>
        </p:nvSpPr>
        <p:spPr>
          <a:xfrm>
            <a:off x="3615764" y="2241176"/>
            <a:ext cx="2584823" cy="249517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3836147" y="2375647"/>
            <a:ext cx="2244912" cy="2123658"/>
          </a:xfrm>
          <a:prstGeom prst="rect">
            <a:avLst/>
          </a:prstGeom>
          <a:noFill/>
        </p:spPr>
        <p:txBody>
          <a:bodyPr wrap="square" rtlCol="0">
            <a:spAutoFit/>
          </a:bodyPr>
          <a:lstStyle/>
          <a:p>
            <a:r>
              <a:rPr lang="en-US" sz="1200" dirty="0">
                <a:latin typeface="Avenir Next Demi Bold"/>
                <a:cs typeface="Avenir Next Demi Bold"/>
              </a:rPr>
              <a:t>The </a:t>
            </a:r>
            <a:r>
              <a:rPr lang="en-US" sz="1200" b="1" dirty="0">
                <a:latin typeface="Avenir Next Demi Bold"/>
                <a:cs typeface="Avenir Next Demi Bold"/>
              </a:rPr>
              <a:t>biggest change</a:t>
            </a:r>
            <a:r>
              <a:rPr lang="en-US" sz="1200" dirty="0">
                <a:latin typeface="Avenir Next Demi Bold"/>
                <a:cs typeface="Avenir Next Demi Bold"/>
              </a:rPr>
              <a:t> in policing over the twentieth century has been in transport.  Patrol cars, bikes, horses and helicopters are used to help in the fight against crime.  Some forces now have drones to assist them.  Aerial units can be on the scene of an incident before those on the ground arrive.</a:t>
            </a:r>
          </a:p>
        </p:txBody>
      </p:sp>
    </p:spTree>
    <p:extLst>
      <p:ext uri="{BB962C8B-B14F-4D97-AF65-F5344CB8AC3E}">
        <p14:creationId xmlns:p14="http://schemas.microsoft.com/office/powerpoint/2010/main" val="1201280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nknown-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376" y="220382"/>
            <a:ext cx="2309443" cy="2872441"/>
          </a:xfrm>
          <a:prstGeom prst="rect">
            <a:avLst/>
          </a:prstGeom>
        </p:spPr>
      </p:pic>
      <p:pic>
        <p:nvPicPr>
          <p:cNvPr id="4" name="Picture 3" descr="Unknown-1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9763" y="6865844"/>
            <a:ext cx="2604621" cy="1810647"/>
          </a:xfrm>
          <a:prstGeom prst="rect">
            <a:avLst/>
          </a:prstGeom>
        </p:spPr>
      </p:pic>
      <p:sp>
        <p:nvSpPr>
          <p:cNvPr id="5" name="TextBox 4"/>
          <p:cNvSpPr txBox="1"/>
          <p:nvPr/>
        </p:nvSpPr>
        <p:spPr>
          <a:xfrm>
            <a:off x="2794000" y="762000"/>
            <a:ext cx="3680384" cy="646331"/>
          </a:xfrm>
          <a:prstGeom prst="rect">
            <a:avLst/>
          </a:prstGeom>
          <a:noFill/>
        </p:spPr>
        <p:txBody>
          <a:bodyPr wrap="square" rtlCol="0">
            <a:spAutoFit/>
          </a:bodyPr>
          <a:lstStyle/>
          <a:p>
            <a:r>
              <a:rPr lang="en-US" b="1" u="sng" dirty="0">
                <a:latin typeface="Avenir Next Demi Bold"/>
                <a:cs typeface="Avenir Next Demi Bold"/>
              </a:rPr>
              <a:t>Attitudes towards punishment:</a:t>
            </a:r>
          </a:p>
          <a:p>
            <a:r>
              <a:rPr lang="en-US" b="1" u="sng" dirty="0">
                <a:latin typeface="Avenir Next Demi Bold"/>
                <a:cs typeface="Avenir Next Demi Bold"/>
              </a:rPr>
              <a:t>Why do we punish criminals?</a:t>
            </a:r>
          </a:p>
        </p:txBody>
      </p:sp>
      <p:sp>
        <p:nvSpPr>
          <p:cNvPr id="6" name="Rounded Rectangle 5"/>
          <p:cNvSpPr/>
          <p:nvPr/>
        </p:nvSpPr>
        <p:spPr>
          <a:xfrm>
            <a:off x="2794000" y="1568824"/>
            <a:ext cx="3680384" cy="137458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7" name="TextBox 6"/>
          <p:cNvSpPr txBox="1"/>
          <p:nvPr/>
        </p:nvSpPr>
        <p:spPr>
          <a:xfrm>
            <a:off x="2794000" y="1792941"/>
            <a:ext cx="3680384" cy="954107"/>
          </a:xfrm>
          <a:prstGeom prst="rect">
            <a:avLst/>
          </a:prstGeom>
          <a:noFill/>
        </p:spPr>
        <p:txBody>
          <a:bodyPr wrap="square" rtlCol="0">
            <a:spAutoFit/>
          </a:bodyPr>
          <a:lstStyle/>
          <a:p>
            <a:r>
              <a:rPr lang="en-US" sz="1400" b="1" i="1" u="sng" dirty="0">
                <a:latin typeface="Avenir Next Demi Bold"/>
                <a:cs typeface="Avenir Next Demi Bold"/>
              </a:rPr>
              <a:t>Why does society punish those who commit crime?</a:t>
            </a:r>
          </a:p>
          <a:p>
            <a:r>
              <a:rPr lang="en-US" sz="1400" dirty="0">
                <a:latin typeface="Avenir Next Demi Bold"/>
                <a:cs typeface="Avenir Next Demi Bold"/>
              </a:rPr>
              <a:t>To discipline, to deter, to protect and to reform.</a:t>
            </a:r>
          </a:p>
        </p:txBody>
      </p:sp>
      <p:sp>
        <p:nvSpPr>
          <p:cNvPr id="8" name="Rounded Rectangle 7"/>
          <p:cNvSpPr/>
          <p:nvPr/>
        </p:nvSpPr>
        <p:spPr>
          <a:xfrm>
            <a:off x="371376" y="3451412"/>
            <a:ext cx="3229448" cy="341443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597647" y="3600824"/>
            <a:ext cx="2764118" cy="3046987"/>
          </a:xfrm>
          <a:prstGeom prst="rect">
            <a:avLst/>
          </a:prstGeom>
          <a:noFill/>
        </p:spPr>
        <p:txBody>
          <a:bodyPr wrap="square" rtlCol="0">
            <a:spAutoFit/>
          </a:bodyPr>
          <a:lstStyle/>
          <a:p>
            <a:r>
              <a:rPr lang="en-US" sz="1200" dirty="0">
                <a:latin typeface="Avenir Next Demi Bold"/>
                <a:cs typeface="Avenir Next Demi Bold"/>
              </a:rPr>
              <a:t>Many of the old medieval methods of punishments continued to be used in this country up until the 1600s.  The idea was to use corporal punishment, </a:t>
            </a:r>
            <a:r>
              <a:rPr lang="en-US" sz="1200" dirty="0" err="1">
                <a:latin typeface="Avenir Next Demi Bold"/>
                <a:cs typeface="Avenir Next Demi Bold"/>
              </a:rPr>
              <a:t>ie</a:t>
            </a:r>
            <a:r>
              <a:rPr lang="en-US" sz="1200" dirty="0">
                <a:latin typeface="Avenir Next Demi Bold"/>
                <a:cs typeface="Avenir Next Demi Bold"/>
              </a:rPr>
              <a:t>. inflicting pain on an individual to stop them from repeating the crime.  The stocks and the pillory were a common form of punishment during this time.  The idea was to humiliate offenders in front of the townsfolk to prevent reoffending.  The pillory and stocks were in use in Britain up until the 1870s.  An act of 1948, finally ended all kinds of corporal punishment in Britain.</a:t>
            </a:r>
          </a:p>
        </p:txBody>
      </p:sp>
      <p:sp>
        <p:nvSpPr>
          <p:cNvPr id="10" name="Rounded Rectangle 9"/>
          <p:cNvSpPr/>
          <p:nvPr/>
        </p:nvSpPr>
        <p:spPr>
          <a:xfrm>
            <a:off x="3869763" y="3451412"/>
            <a:ext cx="2604621" cy="334581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TextBox 11"/>
          <p:cNvSpPr txBox="1"/>
          <p:nvPr/>
        </p:nvSpPr>
        <p:spPr>
          <a:xfrm>
            <a:off x="4004235" y="3565569"/>
            <a:ext cx="2315883" cy="3231653"/>
          </a:xfrm>
          <a:prstGeom prst="rect">
            <a:avLst/>
          </a:prstGeom>
          <a:noFill/>
        </p:spPr>
        <p:txBody>
          <a:bodyPr wrap="square" rtlCol="0">
            <a:spAutoFit/>
          </a:bodyPr>
          <a:lstStyle/>
          <a:p>
            <a:r>
              <a:rPr lang="en-US" sz="1200" dirty="0">
                <a:latin typeface="Avenir Next Demi Bold"/>
                <a:cs typeface="Avenir Next Demi Bold"/>
              </a:rPr>
              <a:t>Capital punishment involves executing the criminal in the hope that it deters others from copying their crimes.  At one point there were 225 crimes that you could be put to death for in Britain, known as the “Bloody Code.”  Public opinion in </a:t>
            </a:r>
            <a:r>
              <a:rPr lang="en-US" sz="1200" dirty="0" err="1">
                <a:latin typeface="Avenir Next Demi Bold"/>
                <a:cs typeface="Avenir Next Demi Bold"/>
              </a:rPr>
              <a:t>favour</a:t>
            </a:r>
            <a:r>
              <a:rPr lang="en-US" sz="1200" dirty="0">
                <a:latin typeface="Avenir Next Demi Bold"/>
                <a:cs typeface="Avenir Next Demi Bold"/>
              </a:rPr>
              <a:t> of capital punishment was high and newspapers regularly reported on the notion that crime was too high and needed to be controlled.  Eventually public opinion for executions wavered and faded.</a:t>
            </a:r>
          </a:p>
        </p:txBody>
      </p:sp>
      <p:pic>
        <p:nvPicPr>
          <p:cNvPr id="13" name="Picture 12" descr="Unknown-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4657" y="6515100"/>
            <a:ext cx="1632324" cy="865841"/>
          </a:xfrm>
          <a:prstGeom prst="rect">
            <a:avLst/>
          </a:prstGeom>
        </p:spPr>
      </p:pic>
      <p:sp>
        <p:nvSpPr>
          <p:cNvPr id="14" name="Rounded Rectangle 13"/>
          <p:cNvSpPr/>
          <p:nvPr/>
        </p:nvSpPr>
        <p:spPr>
          <a:xfrm>
            <a:off x="371376" y="7560235"/>
            <a:ext cx="3229448" cy="11162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78118" y="7694706"/>
            <a:ext cx="3018863" cy="830997"/>
          </a:xfrm>
          <a:prstGeom prst="rect">
            <a:avLst/>
          </a:prstGeom>
          <a:noFill/>
        </p:spPr>
        <p:txBody>
          <a:bodyPr wrap="square" rtlCol="0">
            <a:spAutoFit/>
          </a:bodyPr>
          <a:lstStyle/>
          <a:p>
            <a:r>
              <a:rPr lang="en-US" sz="1200" dirty="0">
                <a:latin typeface="Avenir Next Demi Bold"/>
                <a:cs typeface="Avenir Next Demi Bold"/>
              </a:rPr>
              <a:t>The last hanging in Wales was a murderer, Robert Coe in Swansea in 1866.  Executions by then were taking place in prison away from public gaze.</a:t>
            </a:r>
          </a:p>
        </p:txBody>
      </p:sp>
    </p:spTree>
    <p:extLst>
      <p:ext uri="{BB962C8B-B14F-4D97-AF65-F5344CB8AC3E}">
        <p14:creationId xmlns:p14="http://schemas.microsoft.com/office/powerpoint/2010/main" val="3361493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8.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1409" y="388470"/>
            <a:ext cx="2527300" cy="3213100"/>
          </a:xfrm>
          <a:prstGeom prst="rect">
            <a:avLst/>
          </a:prstGeom>
        </p:spPr>
      </p:pic>
      <p:pic>
        <p:nvPicPr>
          <p:cNvPr id="3" name="Picture 2" descr="Unknown-39.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706" y="6088528"/>
            <a:ext cx="3033059" cy="1949824"/>
          </a:xfrm>
          <a:prstGeom prst="rect">
            <a:avLst/>
          </a:prstGeom>
        </p:spPr>
      </p:pic>
      <p:sp>
        <p:nvSpPr>
          <p:cNvPr id="4" name="TextBox 3"/>
          <p:cNvSpPr txBox="1"/>
          <p:nvPr/>
        </p:nvSpPr>
        <p:spPr>
          <a:xfrm>
            <a:off x="328706" y="747059"/>
            <a:ext cx="3346823" cy="1200329"/>
          </a:xfrm>
          <a:prstGeom prst="rect">
            <a:avLst/>
          </a:prstGeom>
          <a:noFill/>
        </p:spPr>
        <p:txBody>
          <a:bodyPr wrap="square" rtlCol="0">
            <a:spAutoFit/>
          </a:bodyPr>
          <a:lstStyle/>
          <a:p>
            <a:r>
              <a:rPr lang="en-US" b="1" u="sng" dirty="0">
                <a:latin typeface="Avenir Next Demi Bold"/>
                <a:cs typeface="Avenir Next Demi Bold"/>
              </a:rPr>
              <a:t>The use of banishment and transportation in the eighteenth and nineteenth centuries.</a:t>
            </a:r>
          </a:p>
        </p:txBody>
      </p:sp>
      <p:sp>
        <p:nvSpPr>
          <p:cNvPr id="5" name="Rounded Rectangle 4"/>
          <p:cNvSpPr/>
          <p:nvPr/>
        </p:nvSpPr>
        <p:spPr>
          <a:xfrm>
            <a:off x="328706" y="2181412"/>
            <a:ext cx="3346823" cy="142015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6" name="TextBox 5"/>
          <p:cNvSpPr txBox="1"/>
          <p:nvPr/>
        </p:nvSpPr>
        <p:spPr>
          <a:xfrm>
            <a:off x="448235" y="2211294"/>
            <a:ext cx="3048000" cy="1169551"/>
          </a:xfrm>
          <a:prstGeom prst="rect">
            <a:avLst/>
          </a:prstGeom>
          <a:noFill/>
        </p:spPr>
        <p:txBody>
          <a:bodyPr wrap="square" rtlCol="0">
            <a:spAutoFit/>
          </a:bodyPr>
          <a:lstStyle/>
          <a:p>
            <a:r>
              <a:rPr lang="en-US" sz="1400" dirty="0">
                <a:latin typeface="Avenir Next Demi Bold"/>
                <a:cs typeface="Avenir Next Demi Bold"/>
              </a:rPr>
              <a:t>This era saw a growing </a:t>
            </a:r>
            <a:r>
              <a:rPr lang="en-US" sz="1400" dirty="0" err="1">
                <a:latin typeface="Avenir Next Demi Bold"/>
                <a:cs typeface="Avenir Next Demi Bold"/>
              </a:rPr>
              <a:t>realisation</a:t>
            </a:r>
            <a:r>
              <a:rPr lang="en-US" sz="1400" dirty="0">
                <a:latin typeface="Avenir Next Demi Bold"/>
                <a:cs typeface="Avenir Next Demi Bold"/>
              </a:rPr>
              <a:t> that the Bloody Code was too harsh.  An alternative punishment, still severe, and that was transportation to Australia.  </a:t>
            </a:r>
          </a:p>
        </p:txBody>
      </p:sp>
      <p:sp>
        <p:nvSpPr>
          <p:cNvPr id="7" name="TextBox 6"/>
          <p:cNvSpPr txBox="1"/>
          <p:nvPr/>
        </p:nvSpPr>
        <p:spPr>
          <a:xfrm>
            <a:off x="328706" y="3974353"/>
            <a:ext cx="6000003" cy="1600438"/>
          </a:xfrm>
          <a:prstGeom prst="rect">
            <a:avLst/>
          </a:prstGeom>
          <a:noFill/>
        </p:spPr>
        <p:txBody>
          <a:bodyPr wrap="square" rtlCol="0">
            <a:spAutoFit/>
          </a:bodyPr>
          <a:lstStyle/>
          <a:p>
            <a:r>
              <a:rPr lang="en-US" sz="1400" dirty="0">
                <a:latin typeface="Avenir Next Demi Bold"/>
                <a:cs typeface="Avenir Next Demi Bold"/>
              </a:rPr>
              <a:t>By 1783, some public executions were getting out of control.  The crowd was unruly and pickpockets were everywhere preying on the crowd.  Attitudes towards brutal, extreme punishments was changing and transportation became an alternative between the extremes of hanging and the lesser whipping or flogging.  It was hoped that the criminals who were transported would have chance to learn new skills and to begin a new life without the need to resort to crime.  </a:t>
            </a:r>
          </a:p>
        </p:txBody>
      </p:sp>
      <p:sp>
        <p:nvSpPr>
          <p:cNvPr id="8" name="Rounded Rectangle 7"/>
          <p:cNvSpPr/>
          <p:nvPr/>
        </p:nvSpPr>
        <p:spPr>
          <a:xfrm>
            <a:off x="3675529" y="5827058"/>
            <a:ext cx="2653180" cy="255494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801409" y="5931733"/>
            <a:ext cx="2339415" cy="2308324"/>
          </a:xfrm>
          <a:prstGeom prst="rect">
            <a:avLst/>
          </a:prstGeom>
          <a:noFill/>
        </p:spPr>
        <p:txBody>
          <a:bodyPr wrap="square" rtlCol="0">
            <a:spAutoFit/>
          </a:bodyPr>
          <a:lstStyle/>
          <a:p>
            <a:r>
              <a:rPr lang="en-US" sz="1200" dirty="0">
                <a:latin typeface="Avenir Next Demi Bold"/>
                <a:cs typeface="Avenir Next Demi Bold"/>
              </a:rPr>
              <a:t>By the early 1800s, some juries refused to allow criminals to be executed as they felt that the Bloody Code was far too severe and needed to be abolished.  Home Secretary Robert Peel believed the code to be savage and campaigned to have the code reduced to just 5 crimes to which you could be executed.</a:t>
            </a:r>
          </a:p>
        </p:txBody>
      </p:sp>
    </p:spTree>
    <p:extLst>
      <p:ext uri="{BB962C8B-B14F-4D97-AF65-F5344CB8AC3E}">
        <p14:creationId xmlns:p14="http://schemas.microsoft.com/office/powerpoint/2010/main" val="1571820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3673"/>
            <a:ext cx="3167529" cy="2107847"/>
          </a:xfrm>
          <a:prstGeom prst="rect">
            <a:avLst/>
          </a:prstGeom>
        </p:spPr>
      </p:pic>
      <p:sp>
        <p:nvSpPr>
          <p:cNvPr id="4" name="TextBox 3"/>
          <p:cNvSpPr txBox="1"/>
          <p:nvPr/>
        </p:nvSpPr>
        <p:spPr>
          <a:xfrm>
            <a:off x="2958353" y="567765"/>
            <a:ext cx="3466353" cy="923330"/>
          </a:xfrm>
          <a:prstGeom prst="rect">
            <a:avLst/>
          </a:prstGeom>
          <a:noFill/>
        </p:spPr>
        <p:txBody>
          <a:bodyPr wrap="square" rtlCol="0">
            <a:spAutoFit/>
          </a:bodyPr>
          <a:lstStyle/>
          <a:p>
            <a:r>
              <a:rPr lang="en-US" b="1" u="sng" dirty="0">
                <a:latin typeface="Avenir Next Demi Bold"/>
                <a:cs typeface="Avenir Next Demi Bold"/>
              </a:rPr>
              <a:t>The use of prison to punish and reform in the nineteenth century.</a:t>
            </a:r>
          </a:p>
        </p:txBody>
      </p:sp>
      <p:sp>
        <p:nvSpPr>
          <p:cNvPr id="5" name="Rounded Rectangle 4"/>
          <p:cNvSpPr/>
          <p:nvPr/>
        </p:nvSpPr>
        <p:spPr>
          <a:xfrm>
            <a:off x="2958353" y="1643528"/>
            <a:ext cx="3466353" cy="87799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6" name="TextBox 5"/>
          <p:cNvSpPr txBox="1"/>
          <p:nvPr/>
        </p:nvSpPr>
        <p:spPr>
          <a:xfrm>
            <a:off x="3062941" y="1643529"/>
            <a:ext cx="3242235" cy="830997"/>
          </a:xfrm>
          <a:prstGeom prst="rect">
            <a:avLst/>
          </a:prstGeom>
          <a:noFill/>
        </p:spPr>
        <p:txBody>
          <a:bodyPr wrap="square" rtlCol="0">
            <a:spAutoFit/>
          </a:bodyPr>
          <a:lstStyle/>
          <a:p>
            <a:r>
              <a:rPr lang="en-US" sz="1200" dirty="0">
                <a:latin typeface="Avenir Next Demi Bold"/>
                <a:cs typeface="Avenir Next Demi Bold"/>
              </a:rPr>
              <a:t>By the 1800s, prisons played a tiny part in the criminal justice system, but by the 1860s, 90% of all criminals were placed into the system.</a:t>
            </a:r>
          </a:p>
        </p:txBody>
      </p:sp>
      <p:sp>
        <p:nvSpPr>
          <p:cNvPr id="7" name="Rounded Rectangle 6"/>
          <p:cNvSpPr/>
          <p:nvPr/>
        </p:nvSpPr>
        <p:spPr>
          <a:xfrm>
            <a:off x="358588" y="2853765"/>
            <a:ext cx="6066118" cy="225611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TextBox 7"/>
          <p:cNvSpPr txBox="1"/>
          <p:nvPr/>
        </p:nvSpPr>
        <p:spPr>
          <a:xfrm>
            <a:off x="522941" y="3062941"/>
            <a:ext cx="5782235" cy="1754326"/>
          </a:xfrm>
          <a:prstGeom prst="rect">
            <a:avLst/>
          </a:prstGeom>
          <a:noFill/>
        </p:spPr>
        <p:txBody>
          <a:bodyPr wrap="square" rtlCol="0">
            <a:spAutoFit/>
          </a:bodyPr>
          <a:lstStyle/>
          <a:p>
            <a:r>
              <a:rPr lang="en-US" sz="1200" dirty="0">
                <a:latin typeface="Avenir Next Demi Bold"/>
                <a:cs typeface="Avenir Next Demi Bold"/>
              </a:rPr>
              <a:t>In the 1800s, the focus of the criminal justice system had shifted towards </a:t>
            </a:r>
            <a:r>
              <a:rPr lang="en-US" sz="1200" b="1" u="sng" dirty="0">
                <a:latin typeface="Avenir Next Demi Bold"/>
                <a:cs typeface="Avenir Next Demi Bold"/>
              </a:rPr>
              <a:t>reforming</a:t>
            </a:r>
            <a:r>
              <a:rPr lang="en-US" sz="1200" dirty="0">
                <a:latin typeface="Avenir Next Demi Bold"/>
                <a:cs typeface="Avenir Next Demi Bold"/>
              </a:rPr>
              <a:t> the criminal, rather than punishment or humiliation.  Prison reform accelerated during this time for a number of reasons.  Firstly, the influence of notable prison reformers, such as </a:t>
            </a:r>
            <a:r>
              <a:rPr lang="en-US" sz="1200" b="1" dirty="0">
                <a:latin typeface="Avenir Next Demi Bold"/>
                <a:cs typeface="Avenir Next Demi Bold"/>
              </a:rPr>
              <a:t>Elizabeth Fry</a:t>
            </a:r>
            <a:r>
              <a:rPr lang="en-US" sz="1200" dirty="0">
                <a:latin typeface="Avenir Next Demi Bold"/>
                <a:cs typeface="Avenir Next Demi Bold"/>
              </a:rPr>
              <a:t> and </a:t>
            </a:r>
            <a:r>
              <a:rPr lang="en-US" sz="1200" b="1" dirty="0">
                <a:latin typeface="Avenir Next Demi Bold"/>
                <a:cs typeface="Avenir Next Demi Bold"/>
              </a:rPr>
              <a:t>John Howard</a:t>
            </a:r>
            <a:r>
              <a:rPr lang="en-US" sz="1200" dirty="0">
                <a:latin typeface="Avenir Next Demi Bold"/>
                <a:cs typeface="Avenir Next Demi Bold"/>
              </a:rPr>
              <a:t> made great efforts to initiate change.  Transportation as a punishment was seen as inhumane and was coming to an end.  There were changes in public and government attitudes towards how to deal with prisoners. Finally there were many public debates on how to treat prisoners, with a mind to reform them rather than get rid of them.</a:t>
            </a:r>
          </a:p>
        </p:txBody>
      </p:sp>
      <p:pic>
        <p:nvPicPr>
          <p:cNvPr id="9" name="Picture 8" descr="Unknown-3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27929" y="4817268"/>
            <a:ext cx="2708834" cy="1501888"/>
          </a:xfrm>
          <a:prstGeom prst="rect">
            <a:avLst/>
          </a:prstGeom>
        </p:spPr>
      </p:pic>
      <p:sp>
        <p:nvSpPr>
          <p:cNvPr id="10" name="Rounded Rectangle 9"/>
          <p:cNvSpPr/>
          <p:nvPr/>
        </p:nvSpPr>
        <p:spPr>
          <a:xfrm>
            <a:off x="358588" y="5334000"/>
            <a:ext cx="3212353" cy="337595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522941" y="5358777"/>
            <a:ext cx="2868706" cy="3231653"/>
          </a:xfrm>
          <a:prstGeom prst="rect">
            <a:avLst/>
          </a:prstGeom>
          <a:noFill/>
        </p:spPr>
        <p:txBody>
          <a:bodyPr wrap="square" rtlCol="0">
            <a:spAutoFit/>
          </a:bodyPr>
          <a:lstStyle/>
          <a:p>
            <a:r>
              <a:rPr lang="en-US" sz="1200" dirty="0">
                <a:latin typeface="Avenir Next Demi Bold"/>
                <a:cs typeface="Avenir Next Demi Bold"/>
              </a:rPr>
              <a:t>The 1800s saw a major debate over how to treat prisoners:  do we reform them, or punish them?  The </a:t>
            </a:r>
            <a:r>
              <a:rPr lang="en-US" sz="1200" b="1" i="1" u="sng" dirty="0">
                <a:latin typeface="Avenir Next Demi Bold"/>
                <a:cs typeface="Avenir Next Demi Bold"/>
              </a:rPr>
              <a:t>“Separate System”</a:t>
            </a:r>
            <a:r>
              <a:rPr lang="en-US" sz="1200" dirty="0">
                <a:latin typeface="Avenir Next Demi Bold"/>
                <a:cs typeface="Avenir Next Demi Bold"/>
              </a:rPr>
              <a:t> believed that criminals were bad because they were exposed to wicked influences.  If they could be separated from others and given chance to work they could be reformed.  The alternative was the </a:t>
            </a:r>
            <a:r>
              <a:rPr lang="en-US" sz="1200" b="1" i="1" u="sng" dirty="0">
                <a:latin typeface="Avenir Next Demi Bold"/>
                <a:cs typeface="Avenir Next Demi Bold"/>
              </a:rPr>
              <a:t>“Silent System,</a:t>
            </a:r>
            <a:r>
              <a:rPr lang="en-US" sz="1200" b="1" i="1" dirty="0">
                <a:latin typeface="Avenir Next Demi Bold"/>
                <a:cs typeface="Avenir Next Demi Bold"/>
              </a:rPr>
              <a:t>” </a:t>
            </a:r>
            <a:r>
              <a:rPr lang="en-US" sz="1200" dirty="0">
                <a:latin typeface="Avenir Next Demi Bold"/>
                <a:cs typeface="Avenir Next Demi Bold"/>
              </a:rPr>
              <a:t>where prisoners could only be broken through strict and tough discipline.  Boring, monotonous tasks were designed to punish the criminal whilst in prison.  The debate was unique in Britain in deciding which was best: punish or reform?</a:t>
            </a:r>
          </a:p>
        </p:txBody>
      </p:sp>
      <p:sp>
        <p:nvSpPr>
          <p:cNvPr id="12" name="Rectangle 11"/>
          <p:cNvSpPr/>
          <p:nvPr/>
        </p:nvSpPr>
        <p:spPr>
          <a:xfrm>
            <a:off x="3827929" y="6442055"/>
            <a:ext cx="2823266" cy="22679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TextBox 12"/>
          <p:cNvSpPr txBox="1"/>
          <p:nvPr/>
        </p:nvSpPr>
        <p:spPr>
          <a:xfrm>
            <a:off x="3827929" y="6550676"/>
            <a:ext cx="2823266" cy="1938992"/>
          </a:xfrm>
          <a:prstGeom prst="rect">
            <a:avLst/>
          </a:prstGeom>
          <a:noFill/>
        </p:spPr>
        <p:txBody>
          <a:bodyPr wrap="square" rtlCol="0">
            <a:spAutoFit/>
          </a:bodyPr>
          <a:lstStyle/>
          <a:p>
            <a:pPr marL="171450" indent="-171450">
              <a:buFontTx/>
              <a:buChar char="•"/>
            </a:pPr>
            <a:r>
              <a:rPr lang="en-US" sz="1200" dirty="0">
                <a:latin typeface="Avenir Next Demi Bold"/>
                <a:cs typeface="Avenir Next Demi Bold"/>
              </a:rPr>
              <a:t>The </a:t>
            </a:r>
            <a:r>
              <a:rPr lang="en-US" sz="1200" b="1" dirty="0" err="1">
                <a:latin typeface="Avenir Next Demi Bold"/>
                <a:cs typeface="Avenir Next Demi Bold"/>
              </a:rPr>
              <a:t>Gaols</a:t>
            </a:r>
            <a:r>
              <a:rPr lang="en-US" sz="1200" b="1" dirty="0">
                <a:latin typeface="Avenir Next Demi Bold"/>
                <a:cs typeface="Avenir Next Demi Bold"/>
              </a:rPr>
              <a:t> Act of 1823</a:t>
            </a:r>
            <a:r>
              <a:rPr lang="en-US" sz="1200" dirty="0">
                <a:latin typeface="Avenir Next Demi Bold"/>
                <a:cs typeface="Avenir Next Demi Bold"/>
              </a:rPr>
              <a:t> marked the start of the reform of prisons;</a:t>
            </a:r>
          </a:p>
          <a:p>
            <a:pPr marL="171450" indent="-171450">
              <a:buFontTx/>
              <a:buChar char="•"/>
            </a:pPr>
            <a:r>
              <a:rPr lang="en-US" sz="1200" dirty="0" err="1">
                <a:latin typeface="Avenir Next Demi Bold"/>
                <a:cs typeface="Avenir Next Demi Bold"/>
              </a:rPr>
              <a:t>Pentonville</a:t>
            </a:r>
            <a:r>
              <a:rPr lang="en-US" sz="1200" dirty="0">
                <a:latin typeface="Avenir Next Demi Bold"/>
                <a:cs typeface="Avenir Next Demi Bold"/>
              </a:rPr>
              <a:t> Prison in London is the best example of the “separate system.”</a:t>
            </a:r>
          </a:p>
          <a:p>
            <a:pPr marL="171450" indent="-171450">
              <a:buFontTx/>
              <a:buChar char="•"/>
            </a:pPr>
            <a:r>
              <a:rPr lang="en-US" sz="1200" dirty="0" err="1">
                <a:latin typeface="Avenir Next Demi Bold"/>
                <a:cs typeface="Avenir Next Demi Bold"/>
              </a:rPr>
              <a:t>Borstals</a:t>
            </a:r>
            <a:r>
              <a:rPr lang="en-US" sz="1200" dirty="0">
                <a:latin typeface="Avenir Next Demi Bold"/>
                <a:cs typeface="Avenir Next Demi Bold"/>
              </a:rPr>
              <a:t> introduced in 1902;</a:t>
            </a:r>
          </a:p>
          <a:p>
            <a:pPr marL="171450" indent="-171450">
              <a:buFontTx/>
              <a:buChar char="•"/>
            </a:pPr>
            <a:r>
              <a:rPr lang="en-US" sz="1200" dirty="0">
                <a:latin typeface="Avenir Next Demi Bold"/>
                <a:cs typeface="Avenir Next Demi Bold"/>
              </a:rPr>
              <a:t>Open Prisons set up in 1932 to house non violet, low risk prisoners;</a:t>
            </a:r>
          </a:p>
          <a:p>
            <a:pPr marL="171450" indent="-171450">
              <a:buFontTx/>
              <a:buChar char="•"/>
            </a:pPr>
            <a:r>
              <a:rPr lang="en-US" sz="1200" dirty="0">
                <a:latin typeface="Avenir Next Demi Bold"/>
                <a:cs typeface="Avenir Next Demi Bold"/>
              </a:rPr>
              <a:t>Parole, probation, community service.</a:t>
            </a:r>
          </a:p>
        </p:txBody>
      </p:sp>
    </p:spTree>
    <p:extLst>
      <p:ext uri="{BB962C8B-B14F-4D97-AF65-F5344CB8AC3E}">
        <p14:creationId xmlns:p14="http://schemas.microsoft.com/office/powerpoint/2010/main" val="987859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3059" y="172995"/>
            <a:ext cx="6054811" cy="3970318"/>
          </a:xfrm>
          <a:prstGeom prst="rect">
            <a:avLst/>
          </a:prstGeom>
          <a:noFill/>
        </p:spPr>
        <p:txBody>
          <a:bodyPr wrap="square" rtlCol="0">
            <a:spAutoFit/>
          </a:bodyPr>
          <a:lstStyle/>
          <a:p>
            <a:r>
              <a:rPr lang="en-GB" b="1" u="sng" dirty="0">
                <a:latin typeface="Avenir Next Demi Bold"/>
              </a:rPr>
              <a:t>Question styles for the exams….</a:t>
            </a:r>
          </a:p>
          <a:p>
            <a:endParaRPr lang="en-GB" dirty="0">
              <a:latin typeface="Avenir Next Demi Bold"/>
            </a:endParaRPr>
          </a:p>
          <a:p>
            <a:pPr marL="342900" indent="-342900">
              <a:buAutoNum type="arabicParenR"/>
            </a:pPr>
            <a:endParaRPr lang="en-GB" dirty="0">
              <a:latin typeface="Avenir Next Demi Bold"/>
            </a:endParaRPr>
          </a:p>
          <a:p>
            <a:r>
              <a:rPr lang="en-GB" b="1" i="1" u="sng" dirty="0">
                <a:latin typeface="Avenir Next Demi Bold"/>
              </a:rPr>
              <a:t>Crime and Punishment:</a:t>
            </a:r>
            <a:r>
              <a:rPr lang="en-GB" dirty="0">
                <a:latin typeface="Avenir Next Demi Bold"/>
              </a:rPr>
              <a:t>    (1 hour 15 </a:t>
            </a:r>
            <a:r>
              <a:rPr lang="en-GB" dirty="0" err="1">
                <a:latin typeface="Avenir Next Demi Bold"/>
              </a:rPr>
              <a:t>mins</a:t>
            </a:r>
            <a:r>
              <a:rPr lang="en-GB" dirty="0">
                <a:latin typeface="Avenir Next Demi Bold"/>
              </a:rPr>
              <a:t>)</a:t>
            </a:r>
            <a:endParaRPr lang="en-GB" b="1" i="1" u="sng" dirty="0">
              <a:latin typeface="Avenir Next Demi Bold"/>
            </a:endParaRPr>
          </a:p>
          <a:p>
            <a:pPr marL="342900" indent="-342900">
              <a:buAutoNum type="arabicParenR"/>
            </a:pPr>
            <a:r>
              <a:rPr lang="en-GB" dirty="0">
                <a:latin typeface="Avenir Next Demi Bold"/>
              </a:rPr>
              <a:t>Complete the sentences below with an accurate term…[4]</a:t>
            </a:r>
          </a:p>
          <a:p>
            <a:pPr marL="342900" indent="-342900">
              <a:buAutoNum type="arabicParenR"/>
            </a:pPr>
            <a:r>
              <a:rPr lang="en-GB" dirty="0">
                <a:latin typeface="Avenir Next Demi Bold"/>
              </a:rPr>
              <a:t>Use Sources A, B and C to identify one similarity and one difference in…..[4]</a:t>
            </a:r>
          </a:p>
          <a:p>
            <a:pPr marL="342900" indent="-342900">
              <a:buAutoNum type="arabicParenR"/>
            </a:pPr>
            <a:r>
              <a:rPr lang="en-GB" dirty="0">
                <a:latin typeface="Avenir Next Demi Bold"/>
              </a:rPr>
              <a:t>Describe…..[6]</a:t>
            </a:r>
          </a:p>
          <a:p>
            <a:pPr marL="342900" indent="-342900">
              <a:buAutoNum type="arabicParenR"/>
            </a:pPr>
            <a:r>
              <a:rPr lang="en-GB" dirty="0">
                <a:latin typeface="Avenir Next Demi Bold"/>
              </a:rPr>
              <a:t>Describe…[6]</a:t>
            </a:r>
          </a:p>
          <a:p>
            <a:pPr marL="342900" indent="-342900">
              <a:buAutoNum type="arabicParenR"/>
            </a:pPr>
            <a:r>
              <a:rPr lang="en-GB" dirty="0">
                <a:latin typeface="Avenir Next Demi Bold"/>
              </a:rPr>
              <a:t>Explain why…..(PEEL) [12]</a:t>
            </a:r>
          </a:p>
          <a:p>
            <a:pPr marL="342900" indent="-342900">
              <a:buAutoNum type="arabicParenR"/>
            </a:pPr>
            <a:r>
              <a:rPr lang="en-GB" dirty="0">
                <a:latin typeface="Avenir Next Demi Bold"/>
              </a:rPr>
              <a:t>Explain why….(PEEL) [12]</a:t>
            </a:r>
          </a:p>
          <a:p>
            <a:pPr marL="342900" indent="-342900">
              <a:buAutoNum type="arabicParenR"/>
            </a:pPr>
            <a:r>
              <a:rPr lang="en-GB" dirty="0">
                <a:latin typeface="Avenir Next Demi Bold"/>
              </a:rPr>
              <a:t>To what extent…..(Essay) [16+4]</a:t>
            </a:r>
          </a:p>
          <a:p>
            <a:pPr marL="342900" indent="-342900">
              <a:buAutoNum type="arabicParenR"/>
            </a:pPr>
            <a:endParaRPr lang="en-GB" dirty="0">
              <a:latin typeface="Avenir Next Demi Bold"/>
            </a:endParaRPr>
          </a:p>
          <a:p>
            <a:endParaRPr lang="en-GB" dirty="0">
              <a:latin typeface="Avenir Next Demi Bold"/>
            </a:endParaRPr>
          </a:p>
        </p:txBody>
      </p:sp>
    </p:spTree>
    <p:extLst>
      <p:ext uri="{BB962C8B-B14F-4D97-AF65-F5344CB8AC3E}">
        <p14:creationId xmlns:p14="http://schemas.microsoft.com/office/powerpoint/2010/main" val="2072052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7.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353" y="6678687"/>
            <a:ext cx="3937000" cy="2070100"/>
          </a:xfrm>
          <a:prstGeom prst="rect">
            <a:avLst/>
          </a:prstGeom>
        </p:spPr>
      </p:pic>
      <p:pic>
        <p:nvPicPr>
          <p:cNvPr id="3" name="Picture 2" descr="Unknown-36.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447" y="3166889"/>
            <a:ext cx="2454577" cy="1577942"/>
          </a:xfrm>
          <a:prstGeom prst="rect">
            <a:avLst/>
          </a:prstGeom>
        </p:spPr>
      </p:pic>
      <p:pic>
        <p:nvPicPr>
          <p:cNvPr id="4" name="Picture 3" descr="Unknown-29.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41204" y="376264"/>
            <a:ext cx="2743110" cy="1442345"/>
          </a:xfrm>
          <a:prstGeom prst="rect">
            <a:avLst/>
          </a:prstGeom>
        </p:spPr>
      </p:pic>
      <p:sp>
        <p:nvSpPr>
          <p:cNvPr id="5" name="TextBox 4"/>
          <p:cNvSpPr txBox="1"/>
          <p:nvPr/>
        </p:nvSpPr>
        <p:spPr>
          <a:xfrm>
            <a:off x="203839" y="376264"/>
            <a:ext cx="3339820" cy="923330"/>
          </a:xfrm>
          <a:prstGeom prst="rect">
            <a:avLst/>
          </a:prstGeom>
          <a:noFill/>
        </p:spPr>
        <p:txBody>
          <a:bodyPr wrap="square" rtlCol="0">
            <a:spAutoFit/>
          </a:bodyPr>
          <a:lstStyle/>
          <a:p>
            <a:r>
              <a:rPr lang="en-US" b="1" u="sng" dirty="0">
                <a:latin typeface="Avenir Next Demi Bold"/>
                <a:cs typeface="Avenir Next Demi Bold"/>
              </a:rPr>
              <a:t>Changes in attitudes towards punishment in the twentieth century.</a:t>
            </a:r>
          </a:p>
        </p:txBody>
      </p:sp>
      <p:sp>
        <p:nvSpPr>
          <p:cNvPr id="6" name="Rounded Rectangle 5"/>
          <p:cNvSpPr/>
          <p:nvPr/>
        </p:nvSpPr>
        <p:spPr>
          <a:xfrm>
            <a:off x="336447" y="1975386"/>
            <a:ext cx="6147867" cy="987693"/>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7" name="TextBox 6"/>
          <p:cNvSpPr txBox="1"/>
          <p:nvPr/>
        </p:nvSpPr>
        <p:spPr>
          <a:xfrm>
            <a:off x="336447" y="2132163"/>
            <a:ext cx="6147867" cy="738664"/>
          </a:xfrm>
          <a:prstGeom prst="rect">
            <a:avLst/>
          </a:prstGeom>
          <a:noFill/>
        </p:spPr>
        <p:txBody>
          <a:bodyPr wrap="square" rtlCol="0">
            <a:spAutoFit/>
          </a:bodyPr>
          <a:lstStyle/>
          <a:p>
            <a:r>
              <a:rPr lang="en-US" sz="1400" dirty="0">
                <a:latin typeface="Avenir Next Demi Bold"/>
                <a:cs typeface="Avenir Next Demi Bold"/>
              </a:rPr>
              <a:t>The Gladstone Report of 1895 finally showed a swing in public opinion away from harsh punishments and in </a:t>
            </a:r>
            <a:r>
              <a:rPr lang="en-US" sz="1400" dirty="0" err="1">
                <a:latin typeface="Avenir Next Demi Bold"/>
                <a:cs typeface="Avenir Next Demi Bold"/>
              </a:rPr>
              <a:t>favour</a:t>
            </a:r>
            <a:r>
              <a:rPr lang="en-US" sz="1400" dirty="0">
                <a:latin typeface="Avenir Next Demi Bold"/>
                <a:cs typeface="Avenir Next Demi Bold"/>
              </a:rPr>
              <a:t> of reform.  The “Silent System” was phased out and attitudes towards punishment evolved.</a:t>
            </a:r>
          </a:p>
        </p:txBody>
      </p:sp>
      <p:sp>
        <p:nvSpPr>
          <p:cNvPr id="8" name="Rounded Rectangle 7"/>
          <p:cNvSpPr/>
          <p:nvPr/>
        </p:nvSpPr>
        <p:spPr>
          <a:xfrm>
            <a:off x="2932143" y="3166889"/>
            <a:ext cx="3552171" cy="3292310"/>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9" name="TextBox 8"/>
          <p:cNvSpPr txBox="1"/>
          <p:nvPr/>
        </p:nvSpPr>
        <p:spPr>
          <a:xfrm>
            <a:off x="3167342" y="3298281"/>
            <a:ext cx="3088942" cy="2893100"/>
          </a:xfrm>
          <a:prstGeom prst="rect">
            <a:avLst/>
          </a:prstGeom>
          <a:noFill/>
        </p:spPr>
        <p:txBody>
          <a:bodyPr wrap="square" rtlCol="0">
            <a:spAutoFit/>
          </a:bodyPr>
          <a:lstStyle/>
          <a:p>
            <a:r>
              <a:rPr lang="en-US" sz="1400" dirty="0">
                <a:latin typeface="Avenir Next Demi Bold"/>
                <a:cs typeface="Avenir Next Demi Bold"/>
              </a:rPr>
              <a:t>Dealing with youth offenders rapidly evolved in the twentieth century.  The use of </a:t>
            </a:r>
            <a:r>
              <a:rPr lang="en-US" sz="1400" b="1" i="1" dirty="0" err="1">
                <a:latin typeface="Avenir Next Demi Bold"/>
                <a:cs typeface="Avenir Next Demi Bold"/>
              </a:rPr>
              <a:t>borstals</a:t>
            </a:r>
            <a:r>
              <a:rPr lang="en-US" sz="1400" dirty="0">
                <a:latin typeface="Avenir Next Demi Bold"/>
                <a:cs typeface="Avenir Next Demi Bold"/>
              </a:rPr>
              <a:t>, run like boarding schools with strict discipline were introduced in the early 1900s to house offenders.  </a:t>
            </a:r>
            <a:r>
              <a:rPr lang="en-US" sz="1400" dirty="0" err="1">
                <a:latin typeface="Avenir Next Demi Bold"/>
                <a:cs typeface="Avenir Next Demi Bold"/>
              </a:rPr>
              <a:t>Borstals</a:t>
            </a:r>
            <a:r>
              <a:rPr lang="en-US" sz="1400" dirty="0">
                <a:latin typeface="Avenir Next Demi Bold"/>
                <a:cs typeface="Avenir Next Demi Bold"/>
              </a:rPr>
              <a:t> evolved into the modern Young Offender Institutes for juveniles.  Electronic tagging and ASBOs are now common too as a way of dealing with the younger generations rather than sending them to prison.</a:t>
            </a:r>
          </a:p>
        </p:txBody>
      </p:sp>
      <p:sp>
        <p:nvSpPr>
          <p:cNvPr id="10" name="Rounded Rectangle 9"/>
          <p:cNvSpPr/>
          <p:nvPr/>
        </p:nvSpPr>
        <p:spPr>
          <a:xfrm>
            <a:off x="203839" y="5079565"/>
            <a:ext cx="2242227" cy="366922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36447" y="5204090"/>
            <a:ext cx="1968500" cy="3539431"/>
          </a:xfrm>
          <a:prstGeom prst="rect">
            <a:avLst/>
          </a:prstGeom>
          <a:noFill/>
        </p:spPr>
        <p:txBody>
          <a:bodyPr wrap="square" rtlCol="0">
            <a:spAutoFit/>
          </a:bodyPr>
          <a:lstStyle/>
          <a:p>
            <a:r>
              <a:rPr lang="en-US" sz="1400" dirty="0">
                <a:latin typeface="Avenir Next Demi Bold"/>
                <a:cs typeface="Avenir Next Demi Bold"/>
              </a:rPr>
              <a:t>A number of miscarriages of justice in the 1950s and 1960s saw the debate over the death penalty rise again.  Some members of the public saw it as barbaric, whilst others saw it as a necessary deterrent.  Eventually the death penalty was abolished in Britain in 1967.</a:t>
            </a:r>
          </a:p>
        </p:txBody>
      </p:sp>
    </p:spTree>
    <p:extLst>
      <p:ext uri="{BB962C8B-B14F-4D97-AF65-F5344CB8AC3E}">
        <p14:creationId xmlns:p14="http://schemas.microsoft.com/office/powerpoint/2010/main" val="1068732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27.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660" y="399188"/>
            <a:ext cx="2027567" cy="2054844"/>
          </a:xfrm>
          <a:prstGeom prst="rect">
            <a:avLst/>
          </a:prstGeom>
        </p:spPr>
      </p:pic>
      <p:pic>
        <p:nvPicPr>
          <p:cNvPr id="3" name="Picture 2" descr="Unknown-38.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059" y="5629032"/>
            <a:ext cx="2527300" cy="3213100"/>
          </a:xfrm>
          <a:prstGeom prst="rect">
            <a:avLst/>
          </a:prstGeom>
        </p:spPr>
      </p:pic>
      <p:pic>
        <p:nvPicPr>
          <p:cNvPr id="4" name="Picture 3" descr="Unknown-4.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6179" y="2454032"/>
            <a:ext cx="2552700" cy="3175000"/>
          </a:xfrm>
          <a:prstGeom prst="rect">
            <a:avLst/>
          </a:prstGeom>
        </p:spPr>
      </p:pic>
      <p:sp>
        <p:nvSpPr>
          <p:cNvPr id="5" name="TextBox 4"/>
          <p:cNvSpPr txBox="1"/>
          <p:nvPr/>
        </p:nvSpPr>
        <p:spPr>
          <a:xfrm>
            <a:off x="2383346" y="580074"/>
            <a:ext cx="4123816" cy="923330"/>
          </a:xfrm>
          <a:prstGeom prst="rect">
            <a:avLst/>
          </a:prstGeom>
          <a:noFill/>
        </p:spPr>
        <p:txBody>
          <a:bodyPr wrap="square" rtlCol="0">
            <a:spAutoFit/>
          </a:bodyPr>
          <a:lstStyle/>
          <a:p>
            <a:r>
              <a:rPr lang="en-US" b="1" u="sng" dirty="0">
                <a:latin typeface="Avenir Next Demi Bold"/>
                <a:cs typeface="Avenir Next Demi Bold"/>
              </a:rPr>
              <a:t>Methods of Punishment:</a:t>
            </a:r>
          </a:p>
          <a:p>
            <a:r>
              <a:rPr lang="en-US" b="1" u="sng" dirty="0">
                <a:latin typeface="Avenir Next Demi Bold"/>
                <a:cs typeface="Avenir Next Demi Bold"/>
              </a:rPr>
              <a:t>The treatment of vagabonds in Tudor times.</a:t>
            </a:r>
          </a:p>
        </p:txBody>
      </p:sp>
      <p:sp>
        <p:nvSpPr>
          <p:cNvPr id="6" name="Rounded Rectangle 5"/>
          <p:cNvSpPr/>
          <p:nvPr/>
        </p:nvSpPr>
        <p:spPr>
          <a:xfrm>
            <a:off x="2383346" y="1503404"/>
            <a:ext cx="4255533" cy="95062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383346" y="1646155"/>
            <a:ext cx="4123816" cy="646331"/>
          </a:xfrm>
          <a:prstGeom prst="rect">
            <a:avLst/>
          </a:prstGeom>
          <a:noFill/>
        </p:spPr>
        <p:txBody>
          <a:bodyPr wrap="square" rtlCol="0">
            <a:spAutoFit/>
          </a:bodyPr>
          <a:lstStyle/>
          <a:p>
            <a:r>
              <a:rPr lang="en-US" sz="1200" dirty="0">
                <a:latin typeface="Avenir Next Demi Bold"/>
                <a:cs typeface="Avenir Next Demi Bold"/>
              </a:rPr>
              <a:t>High levels of unemployment and the religious changes of the Tudor times brought about a rise in crime.  Punishments tended to be harsh and humiliating.</a:t>
            </a:r>
          </a:p>
        </p:txBody>
      </p:sp>
      <p:sp>
        <p:nvSpPr>
          <p:cNvPr id="9" name="Rounded Rectangle 8"/>
          <p:cNvSpPr/>
          <p:nvPr/>
        </p:nvSpPr>
        <p:spPr>
          <a:xfrm>
            <a:off x="214660" y="2806303"/>
            <a:ext cx="3658277" cy="263384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 name="TextBox 9"/>
          <p:cNvSpPr txBox="1"/>
          <p:nvPr/>
        </p:nvSpPr>
        <p:spPr>
          <a:xfrm>
            <a:off x="360638" y="3041468"/>
            <a:ext cx="3324141" cy="2246769"/>
          </a:xfrm>
          <a:prstGeom prst="rect">
            <a:avLst/>
          </a:prstGeom>
          <a:noFill/>
        </p:spPr>
        <p:txBody>
          <a:bodyPr wrap="square" rtlCol="0">
            <a:spAutoFit/>
          </a:bodyPr>
          <a:lstStyle/>
          <a:p>
            <a:r>
              <a:rPr lang="en-US" sz="1400" dirty="0">
                <a:latin typeface="Avenir Next Demi Bold"/>
                <a:cs typeface="Avenir Next Demi Bold"/>
              </a:rPr>
              <a:t>Tudor England and Wales saw a growth in wandering beggars and thieves moving from town to town.  These beggars caused a nuisance to townsfolk and the JPs were often inundated with work to try and stop them.  The most coming form of punishment for beggars and vagrants was whipping or flogging in public to try and deter them from further crime.</a:t>
            </a:r>
          </a:p>
        </p:txBody>
      </p:sp>
      <p:sp>
        <p:nvSpPr>
          <p:cNvPr id="11" name="Rounded Rectangle 10"/>
          <p:cNvSpPr/>
          <p:nvPr/>
        </p:nvSpPr>
        <p:spPr>
          <a:xfrm>
            <a:off x="3543659" y="5800737"/>
            <a:ext cx="2963503" cy="304139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TextBox 11"/>
          <p:cNvSpPr txBox="1"/>
          <p:nvPr/>
        </p:nvSpPr>
        <p:spPr>
          <a:xfrm>
            <a:off x="3684779" y="6114291"/>
            <a:ext cx="2696944" cy="1600438"/>
          </a:xfrm>
          <a:prstGeom prst="rect">
            <a:avLst/>
          </a:prstGeom>
          <a:noFill/>
        </p:spPr>
        <p:txBody>
          <a:bodyPr wrap="square" rtlCol="0">
            <a:spAutoFit/>
          </a:bodyPr>
          <a:lstStyle/>
          <a:p>
            <a:r>
              <a:rPr lang="en-US" sz="1400" dirty="0">
                <a:latin typeface="Avenir Next Demi Bold"/>
                <a:cs typeface="Avenir Next Demi Bold"/>
              </a:rPr>
              <a:t>The stocks and pillory were designed for public disgrace and humiliation.  Most villages had them.  Most Welsh towns had them, indeed the stocks at Denbigh are still on display today. </a:t>
            </a:r>
          </a:p>
        </p:txBody>
      </p:sp>
      <p:pic>
        <p:nvPicPr>
          <p:cNvPr id="13" name="Picture 12" descr="Unknown-1.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03971" y="7564850"/>
            <a:ext cx="1433823" cy="860294"/>
          </a:xfrm>
          <a:prstGeom prst="rect">
            <a:avLst/>
          </a:prstGeom>
        </p:spPr>
      </p:pic>
    </p:spTree>
    <p:extLst>
      <p:ext uri="{BB962C8B-B14F-4D97-AF65-F5344CB8AC3E}">
        <p14:creationId xmlns:p14="http://schemas.microsoft.com/office/powerpoint/2010/main" val="1924679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8.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341" y="384513"/>
            <a:ext cx="1734047" cy="2204592"/>
          </a:xfrm>
          <a:prstGeom prst="rect">
            <a:avLst/>
          </a:prstGeom>
        </p:spPr>
      </p:pic>
      <p:sp>
        <p:nvSpPr>
          <p:cNvPr id="3" name="TextBox 2"/>
          <p:cNvSpPr txBox="1"/>
          <p:nvPr/>
        </p:nvSpPr>
        <p:spPr>
          <a:xfrm>
            <a:off x="2219694" y="536877"/>
            <a:ext cx="4186535" cy="646331"/>
          </a:xfrm>
          <a:prstGeom prst="rect">
            <a:avLst/>
          </a:prstGeom>
          <a:noFill/>
        </p:spPr>
        <p:txBody>
          <a:bodyPr wrap="square" rtlCol="0">
            <a:spAutoFit/>
          </a:bodyPr>
          <a:lstStyle/>
          <a:p>
            <a:r>
              <a:rPr lang="en-US" b="1" u="sng" dirty="0">
                <a:latin typeface="Avenir Next Demi Bold"/>
                <a:cs typeface="Avenir Next Demi Bold"/>
              </a:rPr>
              <a:t>Methods of Punishment:</a:t>
            </a:r>
          </a:p>
          <a:p>
            <a:r>
              <a:rPr lang="en-US" b="1" u="sng" dirty="0">
                <a:latin typeface="Avenir Next Demi Bold"/>
                <a:cs typeface="Avenir Next Demi Bold"/>
              </a:rPr>
              <a:t>Transportation</a:t>
            </a:r>
          </a:p>
        </p:txBody>
      </p:sp>
      <p:sp>
        <p:nvSpPr>
          <p:cNvPr id="4" name="Rounded Rectangle 3"/>
          <p:cNvSpPr/>
          <p:nvPr/>
        </p:nvSpPr>
        <p:spPr>
          <a:xfrm>
            <a:off x="2257907" y="1410991"/>
            <a:ext cx="4343334" cy="967554"/>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5" name="TextBox 4"/>
          <p:cNvSpPr txBox="1"/>
          <p:nvPr/>
        </p:nvSpPr>
        <p:spPr>
          <a:xfrm>
            <a:off x="2399026" y="1424437"/>
            <a:ext cx="4045416" cy="954107"/>
          </a:xfrm>
          <a:prstGeom prst="rect">
            <a:avLst/>
          </a:prstGeom>
          <a:noFill/>
        </p:spPr>
        <p:txBody>
          <a:bodyPr wrap="square" rtlCol="0">
            <a:spAutoFit/>
          </a:bodyPr>
          <a:lstStyle/>
          <a:p>
            <a:r>
              <a:rPr lang="en-US" sz="1400" dirty="0">
                <a:latin typeface="Avenir Next Demi Bold"/>
                <a:cs typeface="Avenir Next Demi Bold"/>
              </a:rPr>
              <a:t>Originally seen as a quick alternative to the problem of overcrowded prisons, the British system of transportation involved sending prisoners to America or Australia.</a:t>
            </a:r>
          </a:p>
        </p:txBody>
      </p:sp>
      <p:sp>
        <p:nvSpPr>
          <p:cNvPr id="6" name="Oval 5"/>
          <p:cNvSpPr/>
          <p:nvPr/>
        </p:nvSpPr>
        <p:spPr>
          <a:xfrm>
            <a:off x="2257907" y="3480443"/>
            <a:ext cx="2101107" cy="158344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649904" y="3997118"/>
            <a:ext cx="1505271" cy="523220"/>
          </a:xfrm>
          <a:prstGeom prst="rect">
            <a:avLst/>
          </a:prstGeom>
          <a:noFill/>
        </p:spPr>
        <p:txBody>
          <a:bodyPr wrap="square" rtlCol="0">
            <a:spAutoFit/>
          </a:bodyPr>
          <a:lstStyle/>
          <a:p>
            <a:r>
              <a:rPr lang="en-US" sz="1400" u="sng" dirty="0">
                <a:latin typeface="Avenir Next Demi Bold"/>
                <a:cs typeface="Avenir Next Demi Bold"/>
              </a:rPr>
              <a:t>Reasons for Transportation</a:t>
            </a:r>
          </a:p>
        </p:txBody>
      </p:sp>
      <p:sp>
        <p:nvSpPr>
          <p:cNvPr id="9" name="TextBox 8"/>
          <p:cNvSpPr txBox="1"/>
          <p:nvPr/>
        </p:nvSpPr>
        <p:spPr>
          <a:xfrm>
            <a:off x="423358" y="3229600"/>
            <a:ext cx="1615030" cy="2677656"/>
          </a:xfrm>
          <a:prstGeom prst="rect">
            <a:avLst/>
          </a:prstGeom>
          <a:noFill/>
        </p:spPr>
        <p:txBody>
          <a:bodyPr wrap="square" rtlCol="0">
            <a:spAutoFit/>
          </a:bodyPr>
          <a:lstStyle/>
          <a:p>
            <a:pPr marL="285750" indent="-285750">
              <a:buFontTx/>
              <a:buChar char="•"/>
            </a:pPr>
            <a:r>
              <a:rPr lang="en-US" sz="1400" dirty="0">
                <a:latin typeface="Avenir Next Demi Bold"/>
                <a:cs typeface="Avenir Next Demi Bold"/>
              </a:rPr>
              <a:t>It was an alternative to hanging.</a:t>
            </a:r>
          </a:p>
          <a:p>
            <a:pPr marL="285750" indent="-285750">
              <a:buFontTx/>
              <a:buChar char="•"/>
            </a:pPr>
            <a:endParaRPr lang="en-US" sz="1400" dirty="0">
              <a:latin typeface="Avenir Next Demi Bold"/>
              <a:cs typeface="Avenir Next Demi Bold"/>
            </a:endParaRPr>
          </a:p>
          <a:p>
            <a:pPr marL="285750" indent="-285750">
              <a:buFontTx/>
              <a:buChar char="•"/>
            </a:pPr>
            <a:r>
              <a:rPr lang="en-US" sz="1400" dirty="0">
                <a:latin typeface="Avenir Next Demi Bold"/>
                <a:cs typeface="Avenir Next Demi Bold"/>
              </a:rPr>
              <a:t>It would reduce crime by banishing the criminals.</a:t>
            </a:r>
          </a:p>
          <a:p>
            <a:pPr marL="285750" indent="-285750">
              <a:buFontTx/>
              <a:buChar char="•"/>
            </a:pPr>
            <a:endParaRPr lang="en-US" sz="1400" dirty="0">
              <a:latin typeface="Avenir Next Demi Bold"/>
              <a:cs typeface="Avenir Next Demi Bold"/>
            </a:endParaRPr>
          </a:p>
          <a:p>
            <a:pPr marL="285750" indent="-285750">
              <a:buFontTx/>
              <a:buChar char="•"/>
            </a:pPr>
            <a:r>
              <a:rPr lang="en-US" sz="1400" dirty="0">
                <a:latin typeface="Avenir Next Demi Bold"/>
                <a:cs typeface="Avenir Next Demi Bold"/>
              </a:rPr>
              <a:t>Prison was too costly.</a:t>
            </a:r>
          </a:p>
          <a:p>
            <a:pPr marL="285750" indent="-285750">
              <a:buFontTx/>
              <a:buChar char="•"/>
            </a:pPr>
            <a:endParaRPr lang="en-US" sz="1400" dirty="0">
              <a:latin typeface="Avenir Next Demi Bold"/>
              <a:cs typeface="Avenir Next Demi Bold"/>
            </a:endParaRPr>
          </a:p>
        </p:txBody>
      </p:sp>
      <p:sp>
        <p:nvSpPr>
          <p:cNvPr id="10" name="TextBox 9"/>
          <p:cNvSpPr txBox="1"/>
          <p:nvPr/>
        </p:nvSpPr>
        <p:spPr>
          <a:xfrm>
            <a:off x="4656933" y="3424664"/>
            <a:ext cx="1787509" cy="2308324"/>
          </a:xfrm>
          <a:prstGeom prst="rect">
            <a:avLst/>
          </a:prstGeom>
          <a:noFill/>
        </p:spPr>
        <p:txBody>
          <a:bodyPr wrap="square" rtlCol="0">
            <a:spAutoFit/>
          </a:bodyPr>
          <a:lstStyle/>
          <a:p>
            <a:r>
              <a:rPr lang="en-US" sz="1400" dirty="0">
                <a:latin typeface="Avenir Next Demi Bold"/>
                <a:cs typeface="Avenir Next Demi Bold"/>
              </a:rPr>
              <a:t>* It was believed hard work would be beneficial.</a:t>
            </a:r>
          </a:p>
          <a:p>
            <a:endParaRPr lang="en-US" sz="1400" dirty="0">
              <a:latin typeface="Avenir Next Demi Bold"/>
              <a:cs typeface="Avenir Next Demi Bold"/>
            </a:endParaRPr>
          </a:p>
          <a:p>
            <a:r>
              <a:rPr lang="en-US" sz="1400" dirty="0">
                <a:latin typeface="Avenir Next Demi Bold"/>
                <a:cs typeface="Avenir Next Demi Bold"/>
              </a:rPr>
              <a:t>* A fresh start for the criminal.</a:t>
            </a:r>
          </a:p>
          <a:p>
            <a:endParaRPr lang="en-US" sz="1400" dirty="0">
              <a:latin typeface="Avenir Next Demi Bold"/>
              <a:cs typeface="Avenir Next Demi Bold"/>
            </a:endParaRPr>
          </a:p>
          <a:p>
            <a:r>
              <a:rPr lang="en-US" sz="1400" dirty="0">
                <a:latin typeface="Avenir Next Demi Bold"/>
                <a:cs typeface="Avenir Next Demi Bold"/>
              </a:rPr>
              <a:t>* It helps Britain </a:t>
            </a:r>
            <a:r>
              <a:rPr lang="en-US" sz="1400" dirty="0" err="1">
                <a:latin typeface="Avenir Next Demi Bold"/>
                <a:cs typeface="Avenir Next Demi Bold"/>
              </a:rPr>
              <a:t>colonise</a:t>
            </a:r>
            <a:r>
              <a:rPr lang="en-US" sz="1400" dirty="0">
                <a:latin typeface="Avenir Next Demi Bold"/>
                <a:cs typeface="Avenir Next Demi Bold"/>
              </a:rPr>
              <a:t> abroad.</a:t>
            </a:r>
          </a:p>
          <a:p>
            <a:endParaRPr lang="en-US" dirty="0"/>
          </a:p>
        </p:txBody>
      </p:sp>
      <p:sp>
        <p:nvSpPr>
          <p:cNvPr id="11" name="Right Arrow 10"/>
          <p:cNvSpPr/>
          <p:nvPr/>
        </p:nvSpPr>
        <p:spPr>
          <a:xfrm>
            <a:off x="3968992" y="4055606"/>
            <a:ext cx="687941" cy="523220"/>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Left Arrow 11"/>
          <p:cNvSpPr/>
          <p:nvPr/>
        </p:nvSpPr>
        <p:spPr>
          <a:xfrm>
            <a:off x="1952148" y="4055606"/>
            <a:ext cx="697755" cy="523220"/>
          </a:xfrm>
          <a:prstGeom prst="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Rounded Rectangle 12"/>
          <p:cNvSpPr/>
          <p:nvPr/>
        </p:nvSpPr>
        <p:spPr>
          <a:xfrm>
            <a:off x="595837" y="5907256"/>
            <a:ext cx="5597727" cy="221377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pic>
        <p:nvPicPr>
          <p:cNvPr id="14" name="Picture 13" descr="Unknown-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7322" y="332777"/>
            <a:ext cx="1437120" cy="862272"/>
          </a:xfrm>
          <a:prstGeom prst="rect">
            <a:avLst/>
          </a:prstGeom>
        </p:spPr>
      </p:pic>
      <p:sp>
        <p:nvSpPr>
          <p:cNvPr id="15" name="TextBox 14"/>
          <p:cNvSpPr txBox="1"/>
          <p:nvPr/>
        </p:nvSpPr>
        <p:spPr>
          <a:xfrm>
            <a:off x="783995" y="6177001"/>
            <a:ext cx="5190050" cy="1815882"/>
          </a:xfrm>
          <a:prstGeom prst="rect">
            <a:avLst/>
          </a:prstGeom>
          <a:noFill/>
        </p:spPr>
        <p:txBody>
          <a:bodyPr wrap="square" rtlCol="0">
            <a:spAutoFit/>
          </a:bodyPr>
          <a:lstStyle/>
          <a:p>
            <a:r>
              <a:rPr lang="en-US" sz="1400" dirty="0">
                <a:latin typeface="Avenir Next Demi Bold"/>
                <a:cs typeface="Avenir Next Demi Bold"/>
              </a:rPr>
              <a:t>Originally, prisoners were sent to the West Indies or Virginia in America.  However, the outbreak of the American War of Independence in the 1770s meant prisoners could no longer be sent there.  There result was massive overcrowding in Britain’s prisons.  The other alternative was Australia.  At the height of the nineteenth century five ships a year were heading over to Australia with convicts.  In all, over 160,000 people were sent to Australia as punishment before it was abolished.</a:t>
            </a:r>
          </a:p>
        </p:txBody>
      </p:sp>
      <p:pic>
        <p:nvPicPr>
          <p:cNvPr id="16" name="Picture 15" descr="Unknown-29.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7665" y="2515035"/>
            <a:ext cx="1729969" cy="909629"/>
          </a:xfrm>
          <a:prstGeom prst="rect">
            <a:avLst/>
          </a:prstGeom>
        </p:spPr>
      </p:pic>
    </p:spTree>
    <p:extLst>
      <p:ext uri="{BB962C8B-B14F-4D97-AF65-F5344CB8AC3E}">
        <p14:creationId xmlns:p14="http://schemas.microsoft.com/office/powerpoint/2010/main" val="1332529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4.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19" y="405717"/>
            <a:ext cx="2828164" cy="1882015"/>
          </a:xfrm>
          <a:prstGeom prst="rect">
            <a:avLst/>
          </a:prstGeom>
        </p:spPr>
      </p:pic>
      <p:sp>
        <p:nvSpPr>
          <p:cNvPr id="4" name="TextBox 3"/>
          <p:cNvSpPr txBox="1"/>
          <p:nvPr/>
        </p:nvSpPr>
        <p:spPr>
          <a:xfrm>
            <a:off x="2759664" y="627107"/>
            <a:ext cx="3772435" cy="369332"/>
          </a:xfrm>
          <a:prstGeom prst="rect">
            <a:avLst/>
          </a:prstGeom>
          <a:noFill/>
        </p:spPr>
        <p:txBody>
          <a:bodyPr wrap="square" rtlCol="0">
            <a:spAutoFit/>
          </a:bodyPr>
          <a:lstStyle/>
          <a:p>
            <a:r>
              <a:rPr lang="en-US" b="1" u="sng" dirty="0">
                <a:latin typeface="Avenir Next Demi Bold"/>
                <a:cs typeface="Avenir Next Demi Bold"/>
              </a:rPr>
              <a:t>Prisons and Prison Reform</a:t>
            </a:r>
          </a:p>
        </p:txBody>
      </p:sp>
      <p:sp>
        <p:nvSpPr>
          <p:cNvPr id="5" name="Rounded Rectangle 4"/>
          <p:cNvSpPr/>
          <p:nvPr/>
        </p:nvSpPr>
        <p:spPr>
          <a:xfrm>
            <a:off x="2759664" y="1160147"/>
            <a:ext cx="3772435" cy="112758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759664" y="1316924"/>
            <a:ext cx="3653419" cy="954107"/>
          </a:xfrm>
          <a:prstGeom prst="rect">
            <a:avLst/>
          </a:prstGeom>
          <a:noFill/>
        </p:spPr>
        <p:txBody>
          <a:bodyPr wrap="square" rtlCol="0">
            <a:spAutoFit/>
          </a:bodyPr>
          <a:lstStyle/>
          <a:p>
            <a:r>
              <a:rPr lang="en-US" sz="1400" dirty="0">
                <a:latin typeface="Avenir Next Demi Bold"/>
                <a:cs typeface="Avenir Next Demi Bold"/>
              </a:rPr>
              <a:t>Prisons were originally used as a place to hold people awaiting trial.  Gradually they came to be part of the punishment system itself.</a:t>
            </a:r>
          </a:p>
        </p:txBody>
      </p:sp>
      <p:pic>
        <p:nvPicPr>
          <p:cNvPr id="7" name="Picture 6"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721" y="2567082"/>
            <a:ext cx="1768705" cy="2199881"/>
          </a:xfrm>
          <a:prstGeom prst="rect">
            <a:avLst/>
          </a:prstGeom>
        </p:spPr>
      </p:pic>
      <p:sp>
        <p:nvSpPr>
          <p:cNvPr id="8" name="Rounded Rectangle 7"/>
          <p:cNvSpPr/>
          <p:nvPr/>
        </p:nvSpPr>
        <p:spPr>
          <a:xfrm>
            <a:off x="2759664" y="2680881"/>
            <a:ext cx="3496620" cy="23986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TextBox 8"/>
          <p:cNvSpPr txBox="1"/>
          <p:nvPr/>
        </p:nvSpPr>
        <p:spPr>
          <a:xfrm>
            <a:off x="2979183" y="2846163"/>
            <a:ext cx="3073262" cy="2123658"/>
          </a:xfrm>
          <a:prstGeom prst="rect">
            <a:avLst/>
          </a:prstGeom>
          <a:noFill/>
        </p:spPr>
        <p:txBody>
          <a:bodyPr wrap="square" rtlCol="0">
            <a:spAutoFit/>
          </a:bodyPr>
          <a:lstStyle/>
          <a:p>
            <a:r>
              <a:rPr lang="en-US" sz="1200" b="1" u="sng" dirty="0">
                <a:latin typeface="Avenir Next Demi Bold"/>
                <a:cs typeface="Avenir Next Demi Bold"/>
              </a:rPr>
              <a:t>John Howard: 1726-1790</a:t>
            </a:r>
            <a:endParaRPr lang="en-US" sz="1200" dirty="0">
              <a:latin typeface="Avenir Next Demi Bold"/>
              <a:cs typeface="Avenir Next Demi Bold"/>
            </a:endParaRPr>
          </a:p>
          <a:p>
            <a:r>
              <a:rPr lang="en-US" sz="1200" dirty="0">
                <a:latin typeface="Avenir Next Demi Bold"/>
                <a:cs typeface="Avenir Next Demi Bold"/>
              </a:rPr>
              <a:t>As a youngster he was captured by French pirates and sent to prison.  This had a lasting effect on him.  Later in life he became High Sheriff of Bedfordshire, in charge of the county jails.  He was so shocked at the state of the jail, he decided to visit others around the country.  He recommended prisoners not be kept in confinement and should receive regular visitors.</a:t>
            </a:r>
          </a:p>
        </p:txBody>
      </p:sp>
      <p:pic>
        <p:nvPicPr>
          <p:cNvPr id="10" name="Picture 9" descr="Unknown-1.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5832" y="5473012"/>
            <a:ext cx="1934665" cy="2569632"/>
          </a:xfrm>
          <a:prstGeom prst="rect">
            <a:avLst/>
          </a:prstGeom>
        </p:spPr>
      </p:pic>
      <p:sp>
        <p:nvSpPr>
          <p:cNvPr id="11" name="Rounded Rectangle 10"/>
          <p:cNvSpPr/>
          <p:nvPr/>
        </p:nvSpPr>
        <p:spPr>
          <a:xfrm>
            <a:off x="417578" y="5473012"/>
            <a:ext cx="3512300" cy="2790532"/>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2" name="TextBox 11"/>
          <p:cNvSpPr txBox="1"/>
          <p:nvPr/>
        </p:nvSpPr>
        <p:spPr>
          <a:xfrm>
            <a:off x="708721" y="5769382"/>
            <a:ext cx="3101497" cy="2308324"/>
          </a:xfrm>
          <a:prstGeom prst="rect">
            <a:avLst/>
          </a:prstGeom>
          <a:noFill/>
        </p:spPr>
        <p:txBody>
          <a:bodyPr wrap="square" rtlCol="0">
            <a:spAutoFit/>
          </a:bodyPr>
          <a:lstStyle/>
          <a:p>
            <a:r>
              <a:rPr lang="en-US" sz="1200" b="1" u="sng" dirty="0">
                <a:latin typeface="Avenir Next Demi Bold"/>
                <a:cs typeface="Avenir Next Demi Bold"/>
              </a:rPr>
              <a:t>Elizabeth Fry: 1780-1845</a:t>
            </a:r>
          </a:p>
          <a:p>
            <a:r>
              <a:rPr lang="en-US" sz="1200" dirty="0">
                <a:latin typeface="Avenir Next Demi Bold"/>
                <a:cs typeface="Avenir Next Demi Bold"/>
              </a:rPr>
              <a:t>After Sir George Paul had highlighted the need for male and female prisoners to be separated, this was taken a stage further by Elizabeth Fry.  In 1813, she visited </a:t>
            </a:r>
            <a:r>
              <a:rPr lang="en-US" sz="1200" dirty="0" err="1">
                <a:latin typeface="Avenir Next Demi Bold"/>
                <a:cs typeface="Avenir Next Demi Bold"/>
              </a:rPr>
              <a:t>Newgate</a:t>
            </a:r>
            <a:r>
              <a:rPr lang="en-US" sz="1200" dirty="0">
                <a:latin typeface="Avenir Next Demi Bold"/>
                <a:cs typeface="Avenir Next Demi Bold"/>
              </a:rPr>
              <a:t> prison and was horrified at what she saw.  She was convinced women prisoners needed education, discipline, hard work and religion.  She travelled the country gaining support for her ideas.  Thanks to Fry, the conditions at </a:t>
            </a:r>
            <a:r>
              <a:rPr lang="en-US" sz="1200" dirty="0" err="1">
                <a:latin typeface="Avenir Next Demi Bold"/>
                <a:cs typeface="Avenir Next Demi Bold"/>
              </a:rPr>
              <a:t>Newgate</a:t>
            </a:r>
            <a:r>
              <a:rPr lang="en-US" sz="1200" dirty="0">
                <a:latin typeface="Avenir Next Demi Bold"/>
                <a:cs typeface="Avenir Next Demi Bold"/>
              </a:rPr>
              <a:t> prison were greatly improved.</a:t>
            </a:r>
          </a:p>
        </p:txBody>
      </p:sp>
    </p:spTree>
    <p:extLst>
      <p:ext uri="{BB962C8B-B14F-4D97-AF65-F5344CB8AC3E}">
        <p14:creationId xmlns:p14="http://schemas.microsoft.com/office/powerpoint/2010/main" val="4074118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6.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2641" y="401289"/>
            <a:ext cx="1238843" cy="1828131"/>
          </a:xfrm>
          <a:prstGeom prst="rect">
            <a:avLst/>
          </a:prstGeom>
        </p:spPr>
      </p:pic>
      <p:pic>
        <p:nvPicPr>
          <p:cNvPr id="3" name="Picture 2"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156" y="5232248"/>
            <a:ext cx="1720009" cy="2893194"/>
          </a:xfrm>
          <a:prstGeom prst="rect">
            <a:avLst/>
          </a:prstGeom>
        </p:spPr>
      </p:pic>
      <p:sp>
        <p:nvSpPr>
          <p:cNvPr id="4" name="TextBox 3"/>
          <p:cNvSpPr txBox="1"/>
          <p:nvPr/>
        </p:nvSpPr>
        <p:spPr>
          <a:xfrm>
            <a:off x="297219" y="608024"/>
            <a:ext cx="4539351" cy="646331"/>
          </a:xfrm>
          <a:prstGeom prst="rect">
            <a:avLst/>
          </a:prstGeom>
          <a:noFill/>
        </p:spPr>
        <p:txBody>
          <a:bodyPr wrap="square" rtlCol="0">
            <a:spAutoFit/>
          </a:bodyPr>
          <a:lstStyle/>
          <a:p>
            <a:r>
              <a:rPr lang="en-US" b="1" u="sng" dirty="0">
                <a:latin typeface="Avenir Next Condensed Demi Bold"/>
                <a:cs typeface="Avenir Next Condensed Demi Bold"/>
              </a:rPr>
              <a:t>What have been the main causes of crime over time?</a:t>
            </a:r>
          </a:p>
        </p:txBody>
      </p:sp>
      <p:sp>
        <p:nvSpPr>
          <p:cNvPr id="5" name="Rounded Rectangle 4"/>
          <p:cNvSpPr/>
          <p:nvPr/>
        </p:nvSpPr>
        <p:spPr>
          <a:xfrm>
            <a:off x="418809" y="1405210"/>
            <a:ext cx="4323191" cy="86026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 name="TextBox 5"/>
          <p:cNvSpPr txBox="1"/>
          <p:nvPr/>
        </p:nvSpPr>
        <p:spPr>
          <a:xfrm>
            <a:off x="536156" y="1526815"/>
            <a:ext cx="4097765" cy="738664"/>
          </a:xfrm>
          <a:prstGeom prst="rect">
            <a:avLst/>
          </a:prstGeom>
          <a:noFill/>
        </p:spPr>
        <p:txBody>
          <a:bodyPr wrap="square" rtlCol="0">
            <a:spAutoFit/>
          </a:bodyPr>
          <a:lstStyle/>
          <a:p>
            <a:r>
              <a:rPr lang="en-US" sz="1400" dirty="0">
                <a:latin typeface="Avenir Next Condensed Demi Bold"/>
                <a:cs typeface="Avenir Next Condensed Demi Bold"/>
              </a:rPr>
              <a:t>One of the main causes of crime in England and Wales during the sixteenth and seventeenth centuries was  </a:t>
            </a:r>
            <a:r>
              <a:rPr lang="en-US" sz="1400" b="1" dirty="0">
                <a:latin typeface="Avenir Next Condensed Demi Bold"/>
                <a:cs typeface="Avenir Next Condensed Demi Bold"/>
              </a:rPr>
              <a:t>POVERTY</a:t>
            </a:r>
          </a:p>
        </p:txBody>
      </p:sp>
      <p:sp>
        <p:nvSpPr>
          <p:cNvPr id="7" name="Oval 6"/>
          <p:cNvSpPr/>
          <p:nvPr/>
        </p:nvSpPr>
        <p:spPr>
          <a:xfrm>
            <a:off x="202649" y="2398368"/>
            <a:ext cx="2188616" cy="213483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539876" y="2411880"/>
            <a:ext cx="2094045" cy="2134839"/>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Oval 8"/>
          <p:cNvSpPr/>
          <p:nvPr/>
        </p:nvSpPr>
        <p:spPr>
          <a:xfrm>
            <a:off x="4742000" y="2452415"/>
            <a:ext cx="2021430" cy="2134839"/>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TextBox 9"/>
          <p:cNvSpPr txBox="1"/>
          <p:nvPr/>
        </p:nvSpPr>
        <p:spPr>
          <a:xfrm>
            <a:off x="752315" y="2783397"/>
            <a:ext cx="1503850" cy="1384995"/>
          </a:xfrm>
          <a:prstGeom prst="rect">
            <a:avLst/>
          </a:prstGeom>
          <a:noFill/>
        </p:spPr>
        <p:txBody>
          <a:bodyPr wrap="square" rtlCol="0">
            <a:spAutoFit/>
          </a:bodyPr>
          <a:lstStyle/>
          <a:p>
            <a:r>
              <a:rPr lang="en-US" sz="1200" b="1" u="sng" dirty="0">
                <a:latin typeface="Avenir Next Condensed Demi Bold"/>
                <a:cs typeface="Avenir Next Condensed Demi Bold"/>
              </a:rPr>
              <a:t>Vagrancy:</a:t>
            </a:r>
          </a:p>
          <a:p>
            <a:r>
              <a:rPr lang="en-US" sz="1200" i="1" dirty="0">
                <a:latin typeface="Avenir Next Condensed Demi Bold"/>
                <a:cs typeface="Avenir Next Condensed Demi Bold"/>
              </a:rPr>
              <a:t>Poverty, rural depopulation, unemployment, able-bodied poor, deserving poor, rogues and vagabonds</a:t>
            </a:r>
          </a:p>
        </p:txBody>
      </p:sp>
      <p:sp>
        <p:nvSpPr>
          <p:cNvPr id="11" name="TextBox 10"/>
          <p:cNvSpPr txBox="1"/>
          <p:nvPr/>
        </p:nvSpPr>
        <p:spPr>
          <a:xfrm>
            <a:off x="2863496" y="2598732"/>
            <a:ext cx="1526627" cy="1938992"/>
          </a:xfrm>
          <a:prstGeom prst="rect">
            <a:avLst/>
          </a:prstGeom>
          <a:noFill/>
        </p:spPr>
        <p:txBody>
          <a:bodyPr wrap="square" rtlCol="0">
            <a:spAutoFit/>
          </a:bodyPr>
          <a:lstStyle/>
          <a:p>
            <a:r>
              <a:rPr lang="en-US" sz="1200" b="1" u="sng" dirty="0">
                <a:latin typeface="Avenir Next Condensed Demi Bold"/>
                <a:cs typeface="Avenir Next Condensed Demi Bold"/>
              </a:rPr>
              <a:t>Heresy</a:t>
            </a:r>
            <a:r>
              <a:rPr lang="en-US" sz="1200" dirty="0">
                <a:latin typeface="Avenir Next Condensed Demi Bold"/>
                <a:cs typeface="Avenir Next Condensed Demi Bold"/>
              </a:rPr>
              <a:t>:</a:t>
            </a:r>
          </a:p>
          <a:p>
            <a:r>
              <a:rPr lang="en-US" sz="1200" dirty="0">
                <a:latin typeface="Avenir Next Condensed Demi Bold"/>
                <a:cs typeface="Avenir Next Condensed Demi Bold"/>
              </a:rPr>
              <a:t>With religion changing so much in the sixteenth century, heresy was a common crime.  This was saying or doing something against God and </a:t>
            </a:r>
          </a:p>
          <a:p>
            <a:r>
              <a:rPr lang="en-US" sz="1200" dirty="0">
                <a:latin typeface="Avenir Next Condensed Demi Bold"/>
                <a:cs typeface="Avenir Next Condensed Demi Bold"/>
              </a:rPr>
              <a:t>       monarch.</a:t>
            </a:r>
          </a:p>
        </p:txBody>
      </p:sp>
      <p:sp>
        <p:nvSpPr>
          <p:cNvPr id="12" name="TextBox 11"/>
          <p:cNvSpPr txBox="1"/>
          <p:nvPr/>
        </p:nvSpPr>
        <p:spPr>
          <a:xfrm>
            <a:off x="5214231" y="2796911"/>
            <a:ext cx="1365126" cy="1384995"/>
          </a:xfrm>
          <a:prstGeom prst="rect">
            <a:avLst/>
          </a:prstGeom>
          <a:noFill/>
        </p:spPr>
        <p:txBody>
          <a:bodyPr wrap="square" rtlCol="0">
            <a:spAutoFit/>
          </a:bodyPr>
          <a:lstStyle/>
          <a:p>
            <a:r>
              <a:rPr lang="en-US" sz="1200" b="1" u="sng" dirty="0">
                <a:latin typeface="Avenir Next Condensed Demi Bold"/>
                <a:cs typeface="Avenir Next Condensed Demi Bold"/>
              </a:rPr>
              <a:t>Treason:</a:t>
            </a:r>
          </a:p>
          <a:p>
            <a:r>
              <a:rPr lang="en-US" sz="1200" dirty="0">
                <a:latin typeface="Avenir Next Condensed Demi Bold"/>
                <a:cs typeface="Avenir Next Condensed Demi Bold"/>
              </a:rPr>
              <a:t>One of the most serious crimes of the age.  This is where you say or do something against the monarch.</a:t>
            </a:r>
          </a:p>
        </p:txBody>
      </p:sp>
      <p:sp>
        <p:nvSpPr>
          <p:cNvPr id="13" name="TextBox 12"/>
          <p:cNvSpPr txBox="1"/>
          <p:nvPr/>
        </p:nvSpPr>
        <p:spPr>
          <a:xfrm>
            <a:off x="2539876" y="4608344"/>
            <a:ext cx="3931401" cy="3293209"/>
          </a:xfrm>
          <a:prstGeom prst="rect">
            <a:avLst/>
          </a:prstGeom>
          <a:noFill/>
        </p:spPr>
        <p:txBody>
          <a:bodyPr wrap="square" rtlCol="0">
            <a:spAutoFit/>
          </a:bodyPr>
          <a:lstStyle/>
          <a:p>
            <a:r>
              <a:rPr lang="en-US" sz="1400" b="1" u="sng" dirty="0">
                <a:latin typeface="Avenir Next Condensed Demi Bold"/>
                <a:cs typeface="Avenir Next Condensed Demi Bold"/>
              </a:rPr>
              <a:t>Causes of poverty:</a:t>
            </a:r>
          </a:p>
          <a:p>
            <a:endParaRPr lang="en-US" sz="1200" dirty="0">
              <a:latin typeface="Avenir Next Condensed Demi Bold"/>
              <a:cs typeface="Avenir Next Condensed Demi Bold"/>
            </a:endParaRPr>
          </a:p>
          <a:p>
            <a:pPr marL="171450" indent="-171450">
              <a:buFontTx/>
              <a:buChar char="•"/>
            </a:pPr>
            <a:r>
              <a:rPr lang="en-US" sz="1400" b="1" u="sng" dirty="0">
                <a:latin typeface="Avenir Next Condensed Demi Bold"/>
                <a:cs typeface="Avenir Next Condensed Demi Bold"/>
              </a:rPr>
              <a:t>Rising population</a:t>
            </a:r>
            <a:r>
              <a:rPr lang="en-US" sz="1400" dirty="0">
                <a:latin typeface="Avenir Next Condensed Demi Bold"/>
                <a:cs typeface="Avenir Next Condensed Demi Bold"/>
              </a:rPr>
              <a:t>.  By 1550, there were 3,200,000 people in England and Wales.  Fifty years later it was 4,200,000.</a:t>
            </a:r>
          </a:p>
          <a:p>
            <a:pPr marL="171450" indent="-171450">
              <a:buFontTx/>
              <a:buChar char="•"/>
            </a:pPr>
            <a:r>
              <a:rPr lang="en-US" sz="1400" b="1" u="sng" dirty="0">
                <a:latin typeface="Avenir Next Condensed Demi Bold"/>
                <a:cs typeface="Avenir Next Condensed Demi Bold"/>
              </a:rPr>
              <a:t>Bad harvests</a:t>
            </a:r>
            <a:r>
              <a:rPr lang="en-US" sz="1400" dirty="0">
                <a:latin typeface="Avenir Next Condensed Demi Bold"/>
                <a:cs typeface="Avenir Next Condensed Demi Bold"/>
              </a:rPr>
              <a:t>:  1556, 1596 and 1597 were particularly bad with the threat of starvation.</a:t>
            </a:r>
          </a:p>
          <a:p>
            <a:pPr marL="171450" indent="-171450">
              <a:buFontTx/>
              <a:buChar char="•"/>
            </a:pPr>
            <a:r>
              <a:rPr lang="en-US" sz="1400" b="1" u="sng" dirty="0">
                <a:latin typeface="Avenir Next Condensed Demi Bold"/>
                <a:cs typeface="Avenir Next Condensed Demi Bold"/>
              </a:rPr>
              <a:t>Rising inflation</a:t>
            </a:r>
            <a:r>
              <a:rPr lang="en-US" sz="1400" dirty="0">
                <a:latin typeface="Avenir Next Condensed Demi Bold"/>
                <a:cs typeface="Avenir Next Condensed Demi Bold"/>
              </a:rPr>
              <a:t>: wages couldn’t keep pace with rising prices.</a:t>
            </a:r>
          </a:p>
          <a:p>
            <a:pPr marL="171450" indent="-171450">
              <a:buFontTx/>
              <a:buChar char="•"/>
            </a:pPr>
            <a:r>
              <a:rPr lang="en-US" sz="1400" b="1" u="sng" dirty="0">
                <a:latin typeface="Avenir Next Condensed Demi Bold"/>
                <a:cs typeface="Avenir Next Condensed Demi Bold"/>
              </a:rPr>
              <a:t>Fighting costly foreign wars</a:t>
            </a:r>
            <a:r>
              <a:rPr lang="en-US" sz="1400" dirty="0">
                <a:latin typeface="Avenir Next Condensed Demi Bold"/>
                <a:cs typeface="Avenir Next Condensed Demi Bold"/>
              </a:rPr>
              <a:t>: this meant that the king or queen raised taxes.  When sailors and soldiers returned home, there were no jobs for them.</a:t>
            </a:r>
          </a:p>
          <a:p>
            <a:pPr marL="171450" indent="-171450">
              <a:buFontTx/>
              <a:buChar char="•"/>
            </a:pPr>
            <a:r>
              <a:rPr lang="en-US" sz="1400" b="1" u="sng" dirty="0">
                <a:latin typeface="Avenir Next Condensed Demi Bold"/>
                <a:cs typeface="Avenir Next Condensed Demi Bold"/>
              </a:rPr>
              <a:t>Rack renting</a:t>
            </a:r>
            <a:r>
              <a:rPr lang="en-US" sz="1400" dirty="0">
                <a:latin typeface="Avenir Next Condensed Demi Bold"/>
                <a:cs typeface="Avenir Next Condensed Demi Bold"/>
              </a:rPr>
              <a:t>:  landlords kept increasing rent.  Many people were evicted.</a:t>
            </a:r>
          </a:p>
        </p:txBody>
      </p:sp>
      <p:sp>
        <p:nvSpPr>
          <p:cNvPr id="14" name="Up Arrow Callout 13"/>
          <p:cNvSpPr/>
          <p:nvPr/>
        </p:nvSpPr>
        <p:spPr>
          <a:xfrm>
            <a:off x="2053516" y="7820350"/>
            <a:ext cx="4277968" cy="1137865"/>
          </a:xfrm>
          <a:prstGeom prst="upArrowCallou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5" name="TextBox 14"/>
          <p:cNvSpPr txBox="1"/>
          <p:nvPr/>
        </p:nvSpPr>
        <p:spPr>
          <a:xfrm>
            <a:off x="2148086" y="8323168"/>
            <a:ext cx="4080012" cy="646331"/>
          </a:xfrm>
          <a:prstGeom prst="rect">
            <a:avLst/>
          </a:prstGeom>
          <a:noFill/>
        </p:spPr>
        <p:txBody>
          <a:bodyPr wrap="square" rtlCol="0">
            <a:spAutoFit/>
          </a:bodyPr>
          <a:lstStyle/>
          <a:p>
            <a:r>
              <a:rPr lang="en-US" sz="1200" b="1" i="1" u="sng" dirty="0">
                <a:latin typeface="Avenir Next Condensed Demi Bold"/>
                <a:cs typeface="Avenir Next Condensed Demi Bold"/>
              </a:rPr>
              <a:t>Try this: </a:t>
            </a:r>
            <a:r>
              <a:rPr lang="en-US" sz="1200" dirty="0">
                <a:latin typeface="Avenir Next Condensed Demi Bold"/>
                <a:cs typeface="Avenir Next Condensed Demi Bold"/>
              </a:rPr>
              <a:t>Explain why vagrancy was such a problem in the sixteenth century. [12]  Remember PEEL and use your how-to-guide to help you!</a:t>
            </a:r>
          </a:p>
        </p:txBody>
      </p:sp>
    </p:spTree>
    <p:extLst>
      <p:ext uri="{BB962C8B-B14F-4D97-AF65-F5344CB8AC3E}">
        <p14:creationId xmlns:p14="http://schemas.microsoft.com/office/powerpoint/2010/main" val="395422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3.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200" y="356935"/>
            <a:ext cx="1504010" cy="1157383"/>
          </a:xfrm>
          <a:prstGeom prst="rect">
            <a:avLst/>
          </a:prstGeom>
        </p:spPr>
      </p:pic>
      <p:sp>
        <p:nvSpPr>
          <p:cNvPr id="3" name="TextBox 2"/>
          <p:cNvSpPr txBox="1"/>
          <p:nvPr/>
        </p:nvSpPr>
        <p:spPr>
          <a:xfrm>
            <a:off x="1945436" y="356935"/>
            <a:ext cx="4512331" cy="923330"/>
          </a:xfrm>
          <a:prstGeom prst="rect">
            <a:avLst/>
          </a:prstGeom>
          <a:noFill/>
        </p:spPr>
        <p:txBody>
          <a:bodyPr wrap="square" rtlCol="0">
            <a:spAutoFit/>
          </a:bodyPr>
          <a:lstStyle/>
          <a:p>
            <a:r>
              <a:rPr lang="en-US" b="1" u="sng" dirty="0">
                <a:latin typeface="Avenir Next Condensed Demi Bold"/>
                <a:cs typeface="Avenir Next Condensed Demi Bold"/>
              </a:rPr>
              <a:t>What was the impact of religious changes in the sixteenth and seventeenth centuries?</a:t>
            </a:r>
          </a:p>
        </p:txBody>
      </p:sp>
      <p:sp>
        <p:nvSpPr>
          <p:cNvPr id="4" name="Up Arrow Callout 3"/>
          <p:cNvSpPr/>
          <p:nvPr/>
        </p:nvSpPr>
        <p:spPr>
          <a:xfrm>
            <a:off x="1945436" y="7282772"/>
            <a:ext cx="3282923" cy="1553838"/>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pic>
        <p:nvPicPr>
          <p:cNvPr id="5" name="Picture 4" descr="Unknown-6.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386" y="1671382"/>
            <a:ext cx="817657" cy="1206597"/>
          </a:xfrm>
          <a:prstGeom prst="rect">
            <a:avLst/>
          </a:prstGeom>
        </p:spPr>
      </p:pic>
      <p:pic>
        <p:nvPicPr>
          <p:cNvPr id="6" name="Picture 5" descr="Unknown-7.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386" y="3188746"/>
            <a:ext cx="1012631" cy="877638"/>
          </a:xfrm>
          <a:prstGeom prst="rect">
            <a:avLst/>
          </a:prstGeom>
        </p:spPr>
      </p:pic>
      <p:pic>
        <p:nvPicPr>
          <p:cNvPr id="7" name="Picture 6" descr="Unknown-8.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5386" y="4572008"/>
            <a:ext cx="804865" cy="1134054"/>
          </a:xfrm>
          <a:prstGeom prst="rect">
            <a:avLst/>
          </a:prstGeom>
        </p:spPr>
      </p:pic>
      <p:pic>
        <p:nvPicPr>
          <p:cNvPr id="8" name="Picture 7" descr="Unknown-9.jpe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56431" y="1773508"/>
            <a:ext cx="1104471" cy="1104471"/>
          </a:xfrm>
          <a:prstGeom prst="rect">
            <a:avLst/>
          </a:prstGeom>
        </p:spPr>
      </p:pic>
      <p:pic>
        <p:nvPicPr>
          <p:cNvPr id="9" name="Picture 8" descr="Unknown-10.jpe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56431" y="3188746"/>
            <a:ext cx="1088020" cy="1383262"/>
          </a:xfrm>
          <a:prstGeom prst="rect">
            <a:avLst/>
          </a:prstGeom>
        </p:spPr>
      </p:pic>
      <p:sp>
        <p:nvSpPr>
          <p:cNvPr id="10" name="TextBox 9"/>
          <p:cNvSpPr txBox="1"/>
          <p:nvPr/>
        </p:nvSpPr>
        <p:spPr>
          <a:xfrm>
            <a:off x="1378017" y="1773508"/>
            <a:ext cx="1945436" cy="830997"/>
          </a:xfrm>
          <a:prstGeom prst="rect">
            <a:avLst/>
          </a:prstGeom>
          <a:noFill/>
        </p:spPr>
        <p:txBody>
          <a:bodyPr wrap="square" rtlCol="0">
            <a:spAutoFit/>
          </a:bodyPr>
          <a:lstStyle/>
          <a:p>
            <a:r>
              <a:rPr lang="en-US" sz="1600" b="1" u="sng" dirty="0">
                <a:latin typeface="Avenir Next Condensed Demi Bold"/>
                <a:cs typeface="Avenir Next Condensed Demi Bold"/>
              </a:rPr>
              <a:t>Henry VII:</a:t>
            </a:r>
          </a:p>
          <a:p>
            <a:r>
              <a:rPr lang="en-US" sz="1600" dirty="0">
                <a:latin typeface="Avenir Next Condensed Demi Bold"/>
                <a:cs typeface="Avenir Next Condensed Demi Bold"/>
              </a:rPr>
              <a:t>1485-1509</a:t>
            </a:r>
          </a:p>
          <a:p>
            <a:r>
              <a:rPr lang="en-US" sz="1600" dirty="0">
                <a:latin typeface="Avenir Next Condensed Demi Bold"/>
                <a:cs typeface="Avenir Next Condensed Demi Bold"/>
              </a:rPr>
              <a:t>Catholic</a:t>
            </a:r>
          </a:p>
        </p:txBody>
      </p:sp>
      <p:sp>
        <p:nvSpPr>
          <p:cNvPr id="11" name="TextBox 10"/>
          <p:cNvSpPr txBox="1"/>
          <p:nvPr/>
        </p:nvSpPr>
        <p:spPr>
          <a:xfrm>
            <a:off x="1378017" y="3188746"/>
            <a:ext cx="1742787" cy="954107"/>
          </a:xfrm>
          <a:prstGeom prst="rect">
            <a:avLst/>
          </a:prstGeom>
          <a:noFill/>
        </p:spPr>
        <p:txBody>
          <a:bodyPr wrap="square" rtlCol="0">
            <a:spAutoFit/>
          </a:bodyPr>
          <a:lstStyle/>
          <a:p>
            <a:r>
              <a:rPr lang="en-US" sz="1400" b="1" u="sng" dirty="0">
                <a:latin typeface="Avenir Next Condensed Demi Bold"/>
                <a:cs typeface="Avenir Next Condensed Demi Bold"/>
              </a:rPr>
              <a:t>Henry VIII:</a:t>
            </a:r>
          </a:p>
          <a:p>
            <a:r>
              <a:rPr lang="en-US" sz="1400" dirty="0">
                <a:latin typeface="Avenir Next Condensed Demi Bold"/>
                <a:cs typeface="Avenir Next Condensed Demi Bold"/>
              </a:rPr>
              <a:t>1509-1547</a:t>
            </a:r>
          </a:p>
          <a:p>
            <a:r>
              <a:rPr lang="en-US" sz="1400" dirty="0">
                <a:latin typeface="Avenir Next Condensed Demi Bold"/>
                <a:cs typeface="Avenir Next Condensed Demi Bold"/>
              </a:rPr>
              <a:t>Catholic, and the Protestant from 1536.</a:t>
            </a:r>
          </a:p>
        </p:txBody>
      </p:sp>
      <p:sp>
        <p:nvSpPr>
          <p:cNvPr id="12" name="TextBox 11"/>
          <p:cNvSpPr txBox="1"/>
          <p:nvPr/>
        </p:nvSpPr>
        <p:spPr>
          <a:xfrm>
            <a:off x="1378017" y="4747102"/>
            <a:ext cx="1499607" cy="830997"/>
          </a:xfrm>
          <a:prstGeom prst="rect">
            <a:avLst/>
          </a:prstGeom>
          <a:noFill/>
        </p:spPr>
        <p:txBody>
          <a:bodyPr wrap="square" rtlCol="0">
            <a:spAutoFit/>
          </a:bodyPr>
          <a:lstStyle/>
          <a:p>
            <a:r>
              <a:rPr lang="en-US" sz="1600" b="1" u="sng" dirty="0">
                <a:latin typeface="Avenir Next Condensed Demi Bold"/>
                <a:cs typeface="Avenir Next Condensed Demi Bold"/>
              </a:rPr>
              <a:t>Edward VI:</a:t>
            </a:r>
          </a:p>
          <a:p>
            <a:r>
              <a:rPr lang="en-US" sz="1600" dirty="0">
                <a:latin typeface="Avenir Next Condensed Demi Bold"/>
                <a:cs typeface="Avenir Next Condensed Demi Bold"/>
              </a:rPr>
              <a:t>1547-1553</a:t>
            </a:r>
          </a:p>
          <a:p>
            <a:r>
              <a:rPr lang="en-US" sz="1600" dirty="0">
                <a:latin typeface="Avenir Next Condensed Demi Bold"/>
                <a:cs typeface="Avenir Next Condensed Demi Bold"/>
              </a:rPr>
              <a:t>Protestant</a:t>
            </a:r>
          </a:p>
        </p:txBody>
      </p:sp>
      <p:sp>
        <p:nvSpPr>
          <p:cNvPr id="14" name="TextBox 13"/>
          <p:cNvSpPr txBox="1"/>
          <p:nvPr/>
        </p:nvSpPr>
        <p:spPr>
          <a:xfrm>
            <a:off x="4769020" y="1878117"/>
            <a:ext cx="1688747" cy="830997"/>
          </a:xfrm>
          <a:prstGeom prst="rect">
            <a:avLst/>
          </a:prstGeom>
          <a:noFill/>
        </p:spPr>
        <p:txBody>
          <a:bodyPr wrap="square" rtlCol="0">
            <a:spAutoFit/>
          </a:bodyPr>
          <a:lstStyle/>
          <a:p>
            <a:r>
              <a:rPr lang="en-US" sz="1600" b="1" u="sng" dirty="0">
                <a:latin typeface="Avenir Next Condensed Demi Bold"/>
                <a:cs typeface="Avenir Next Condensed Demi Bold"/>
              </a:rPr>
              <a:t>Mary I</a:t>
            </a:r>
          </a:p>
          <a:p>
            <a:r>
              <a:rPr lang="en-US" sz="1600" dirty="0">
                <a:latin typeface="Avenir Next Condensed Demi Bold"/>
                <a:cs typeface="Avenir Next Condensed Demi Bold"/>
              </a:rPr>
              <a:t>1553-1558</a:t>
            </a:r>
          </a:p>
          <a:p>
            <a:r>
              <a:rPr lang="en-US" sz="1600" dirty="0">
                <a:latin typeface="Avenir Next Condensed Demi Bold"/>
                <a:cs typeface="Avenir Next Condensed Demi Bold"/>
              </a:rPr>
              <a:t>Catholic</a:t>
            </a:r>
          </a:p>
        </p:txBody>
      </p:sp>
      <p:sp>
        <p:nvSpPr>
          <p:cNvPr id="15" name="TextBox 14"/>
          <p:cNvSpPr txBox="1"/>
          <p:nvPr/>
        </p:nvSpPr>
        <p:spPr>
          <a:xfrm>
            <a:off x="4769020" y="3350886"/>
            <a:ext cx="1688747" cy="830997"/>
          </a:xfrm>
          <a:prstGeom prst="rect">
            <a:avLst/>
          </a:prstGeom>
          <a:noFill/>
        </p:spPr>
        <p:txBody>
          <a:bodyPr wrap="square" rtlCol="0">
            <a:spAutoFit/>
          </a:bodyPr>
          <a:lstStyle/>
          <a:p>
            <a:r>
              <a:rPr lang="en-US" sz="1600" b="1" u="sng" dirty="0">
                <a:latin typeface="Avenir Next Condensed Demi Bold"/>
                <a:cs typeface="Avenir Next Condensed Demi Bold"/>
              </a:rPr>
              <a:t>Elizabeth I:</a:t>
            </a:r>
          </a:p>
          <a:p>
            <a:r>
              <a:rPr lang="en-US" sz="1600" dirty="0">
                <a:latin typeface="Avenir Next Condensed Demi Bold"/>
                <a:cs typeface="Avenir Next Condensed Demi Bold"/>
              </a:rPr>
              <a:t>1558-1603</a:t>
            </a:r>
          </a:p>
          <a:p>
            <a:r>
              <a:rPr lang="en-US" sz="1600" dirty="0">
                <a:latin typeface="Avenir Next Condensed Demi Bold"/>
                <a:cs typeface="Avenir Next Condensed Demi Bold"/>
              </a:rPr>
              <a:t>Protestant</a:t>
            </a:r>
          </a:p>
        </p:txBody>
      </p:sp>
      <p:sp>
        <p:nvSpPr>
          <p:cNvPr id="16" name="TextBox 15"/>
          <p:cNvSpPr txBox="1"/>
          <p:nvPr/>
        </p:nvSpPr>
        <p:spPr>
          <a:xfrm>
            <a:off x="2040006" y="7971866"/>
            <a:ext cx="3080274" cy="830997"/>
          </a:xfrm>
          <a:prstGeom prst="rect">
            <a:avLst/>
          </a:prstGeom>
          <a:noFill/>
        </p:spPr>
        <p:txBody>
          <a:bodyPr wrap="square" rtlCol="0">
            <a:spAutoFit/>
          </a:bodyPr>
          <a:lstStyle/>
          <a:p>
            <a:r>
              <a:rPr lang="en-US" sz="1200" b="1" i="1" u="sng" dirty="0">
                <a:latin typeface="Avenir Next Condensed Demi Bold"/>
                <a:cs typeface="Avenir Next Condensed Demi Bold"/>
              </a:rPr>
              <a:t>Try this: </a:t>
            </a:r>
            <a:r>
              <a:rPr lang="en-US" sz="1200" dirty="0">
                <a:latin typeface="Avenir Next Condensed Demi Bold"/>
                <a:cs typeface="Avenir Next Condensed Demi Bold"/>
              </a:rPr>
              <a:t>Describe the crime of heresy and treason in the sixteenth century. [6] Use your how-to-guide to help you answer this type of question.</a:t>
            </a:r>
          </a:p>
        </p:txBody>
      </p:sp>
      <p:sp>
        <p:nvSpPr>
          <p:cNvPr id="17" name="Rounded Rectangle 16"/>
          <p:cNvSpPr/>
          <p:nvPr/>
        </p:nvSpPr>
        <p:spPr>
          <a:xfrm>
            <a:off x="2553385" y="4747102"/>
            <a:ext cx="4147562" cy="830997"/>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pic>
        <p:nvPicPr>
          <p:cNvPr id="19" name="Picture 18" descr="Unknown.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55607" y="4798129"/>
            <a:ext cx="1209839" cy="725903"/>
          </a:xfrm>
          <a:prstGeom prst="rect">
            <a:avLst/>
          </a:prstGeom>
        </p:spPr>
      </p:pic>
      <p:sp>
        <p:nvSpPr>
          <p:cNvPr id="20" name="TextBox 19"/>
          <p:cNvSpPr txBox="1"/>
          <p:nvPr/>
        </p:nvSpPr>
        <p:spPr>
          <a:xfrm>
            <a:off x="3790244" y="4877701"/>
            <a:ext cx="2802623" cy="646331"/>
          </a:xfrm>
          <a:prstGeom prst="rect">
            <a:avLst/>
          </a:prstGeom>
          <a:noFill/>
        </p:spPr>
        <p:txBody>
          <a:bodyPr wrap="square" rtlCol="0">
            <a:spAutoFit/>
          </a:bodyPr>
          <a:lstStyle/>
          <a:p>
            <a:r>
              <a:rPr lang="en-US" sz="1200" dirty="0">
                <a:latin typeface="Avenir Next Condensed Demi Bold"/>
                <a:cs typeface="Avenir Next Condensed Demi Bold"/>
              </a:rPr>
              <a:t>Have Welsh example ready for your exam!  Find out about Rawlins White, Richard Gwyn and John </a:t>
            </a:r>
            <a:r>
              <a:rPr lang="en-US" sz="1200" dirty="0" err="1">
                <a:latin typeface="Avenir Next Condensed Demi Bold"/>
                <a:cs typeface="Avenir Next Condensed Demi Bold"/>
              </a:rPr>
              <a:t>Penry</a:t>
            </a:r>
            <a:r>
              <a:rPr lang="en-US" sz="1200" dirty="0">
                <a:latin typeface="Avenir Next Condensed Demi Bold"/>
                <a:cs typeface="Avenir Next Condensed Demi Bold"/>
              </a:rPr>
              <a:t>.</a:t>
            </a:r>
          </a:p>
        </p:txBody>
      </p:sp>
      <p:sp>
        <p:nvSpPr>
          <p:cNvPr id="21" name="TextBox 20"/>
          <p:cNvSpPr txBox="1"/>
          <p:nvPr/>
        </p:nvSpPr>
        <p:spPr>
          <a:xfrm>
            <a:off x="365386" y="5850539"/>
            <a:ext cx="6227481" cy="1600438"/>
          </a:xfrm>
          <a:prstGeom prst="rect">
            <a:avLst/>
          </a:prstGeom>
          <a:noFill/>
        </p:spPr>
        <p:txBody>
          <a:bodyPr wrap="square" rtlCol="0">
            <a:spAutoFit/>
          </a:bodyPr>
          <a:lstStyle/>
          <a:p>
            <a:r>
              <a:rPr lang="en-US" sz="1400" i="1" dirty="0">
                <a:latin typeface="Avenir Next Condensed Demi Bold"/>
                <a:cs typeface="Avenir Next Condensed Demi Bold"/>
              </a:rPr>
              <a:t>Heresy</a:t>
            </a:r>
            <a:r>
              <a:rPr lang="en-US" sz="1400" dirty="0">
                <a:latin typeface="Avenir Next Condensed Demi Bold"/>
                <a:cs typeface="Avenir Next Condensed Demi Bold"/>
              </a:rPr>
              <a:t> became a common crime in the sixteenth century as the official religion of the country could switch with each new king or queen.  Some monarchs took the crime of heresy more seriously than others.  Mary I holds the record for most deaths during her reign.  She burned many prominent Protestants.  Her sister Elizabeth I began her reign by allowing both Catholics and Protestants to worship in peace, however, she soon clamped down of the Catholics.</a:t>
            </a:r>
          </a:p>
        </p:txBody>
      </p:sp>
    </p:spTree>
    <p:extLst>
      <p:ext uri="{BB962C8B-B14F-4D97-AF65-F5344CB8AC3E}">
        <p14:creationId xmlns:p14="http://schemas.microsoft.com/office/powerpoint/2010/main" val="30314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11.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227" y="472762"/>
            <a:ext cx="1165970" cy="1632358"/>
          </a:xfrm>
          <a:prstGeom prst="rect">
            <a:avLst/>
          </a:prstGeom>
        </p:spPr>
      </p:pic>
      <p:pic>
        <p:nvPicPr>
          <p:cNvPr id="3" name="Picture 2" descr="images.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3851" y="6950850"/>
            <a:ext cx="2490789" cy="1513500"/>
          </a:xfrm>
          <a:prstGeom prst="rect">
            <a:avLst/>
          </a:prstGeom>
        </p:spPr>
      </p:pic>
      <p:sp>
        <p:nvSpPr>
          <p:cNvPr id="4" name="TextBox 3"/>
          <p:cNvSpPr txBox="1"/>
          <p:nvPr/>
        </p:nvSpPr>
        <p:spPr>
          <a:xfrm>
            <a:off x="1742787" y="472762"/>
            <a:ext cx="4787482" cy="646331"/>
          </a:xfrm>
          <a:prstGeom prst="rect">
            <a:avLst/>
          </a:prstGeom>
          <a:noFill/>
        </p:spPr>
        <p:txBody>
          <a:bodyPr wrap="square" rtlCol="0">
            <a:spAutoFit/>
          </a:bodyPr>
          <a:lstStyle/>
          <a:p>
            <a:r>
              <a:rPr lang="en-US" b="1" u="sng" dirty="0" err="1">
                <a:latin typeface="Avenir Next Condensed Demi Bold"/>
                <a:cs typeface="Avenir Next Condensed Demi Bold"/>
              </a:rPr>
              <a:t>Industrialisation</a:t>
            </a:r>
            <a:r>
              <a:rPr lang="en-US" b="1" u="sng" dirty="0">
                <a:latin typeface="Avenir Next Condensed Demi Bold"/>
                <a:cs typeface="Avenir Next Condensed Demi Bold"/>
              </a:rPr>
              <a:t> and </a:t>
            </a:r>
            <a:r>
              <a:rPr lang="en-US" b="1" u="sng" dirty="0" err="1">
                <a:latin typeface="Avenir Next Condensed Demi Bold"/>
                <a:cs typeface="Avenir Next Condensed Demi Bold"/>
              </a:rPr>
              <a:t>Urbanisation</a:t>
            </a:r>
            <a:r>
              <a:rPr lang="en-US" b="1" u="sng" dirty="0">
                <a:latin typeface="Avenir Next Condensed Demi Bold"/>
                <a:cs typeface="Avenir Next Condensed Demi Bold"/>
              </a:rPr>
              <a:t> of the Eighteenth and Nineteenth Centuries.</a:t>
            </a:r>
          </a:p>
        </p:txBody>
      </p:sp>
      <p:sp>
        <p:nvSpPr>
          <p:cNvPr id="5" name="Rounded Rectangle 4"/>
          <p:cNvSpPr/>
          <p:nvPr/>
        </p:nvSpPr>
        <p:spPr>
          <a:xfrm>
            <a:off x="1837357" y="1243071"/>
            <a:ext cx="4787482" cy="72962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6" name="TextBox 5"/>
          <p:cNvSpPr txBox="1"/>
          <p:nvPr/>
        </p:nvSpPr>
        <p:spPr>
          <a:xfrm>
            <a:off x="1837357" y="1351164"/>
            <a:ext cx="4692912" cy="523220"/>
          </a:xfrm>
          <a:prstGeom prst="rect">
            <a:avLst/>
          </a:prstGeom>
          <a:noFill/>
        </p:spPr>
        <p:txBody>
          <a:bodyPr wrap="square" rtlCol="0">
            <a:spAutoFit/>
          </a:bodyPr>
          <a:lstStyle/>
          <a:p>
            <a:r>
              <a:rPr lang="en-US" sz="1400" dirty="0">
                <a:latin typeface="Avenir Next Condensed Demi Bold"/>
                <a:cs typeface="Avenir Next Condensed Demi Bold"/>
              </a:rPr>
              <a:t>Again, it is important to note than one of the key causes of crime during this period was POVERTY</a:t>
            </a:r>
          </a:p>
        </p:txBody>
      </p:sp>
      <p:sp>
        <p:nvSpPr>
          <p:cNvPr id="7" name="Oval 6"/>
          <p:cNvSpPr/>
          <p:nvPr/>
        </p:nvSpPr>
        <p:spPr>
          <a:xfrm>
            <a:off x="810598" y="6445051"/>
            <a:ext cx="2823585" cy="2378048"/>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455227" y="2432095"/>
            <a:ext cx="6075042" cy="4616648"/>
          </a:xfrm>
          <a:prstGeom prst="rect">
            <a:avLst/>
          </a:prstGeom>
          <a:noFill/>
        </p:spPr>
        <p:txBody>
          <a:bodyPr wrap="square" rtlCol="0">
            <a:spAutoFit/>
          </a:bodyPr>
          <a:lstStyle/>
          <a:p>
            <a:r>
              <a:rPr lang="en-US" sz="1400" dirty="0">
                <a:latin typeface="Avenir Next Condensed Demi Bold"/>
                <a:cs typeface="Avenir Next Condensed Demi Bold"/>
              </a:rPr>
              <a:t>As in previous periods of time, around 75% of all recorded crime in the eighteenth and nineteenth centuries was theft.  Violent crimes made up about 10% of crimes.  Murder was relatively rare.  Despite this, the people of the big cities, particularly London were still more frightened of gruesome crimes than of petty theft.  Most middle class people living in the West end of London believed that the city was in the grip of a crime wave that needed to be stopped.  This belief was highlighted by stories in the press.  People were particularly interested to read about murders and murderers.  </a:t>
            </a:r>
          </a:p>
          <a:p>
            <a:endParaRPr lang="en-US" sz="1400" dirty="0">
              <a:latin typeface="Avenir Next Condensed Demi Bold"/>
              <a:cs typeface="Avenir Next Condensed Demi Bold"/>
            </a:endParaRPr>
          </a:p>
          <a:p>
            <a:r>
              <a:rPr lang="en-US" sz="1400" b="1" u="sng" dirty="0">
                <a:latin typeface="Avenir Next Condensed Demi Bold"/>
                <a:cs typeface="Avenir Next Condensed Demi Bold"/>
              </a:rPr>
              <a:t>Pickpockets</a:t>
            </a:r>
            <a:r>
              <a:rPr lang="en-US" sz="1400" dirty="0">
                <a:latin typeface="Avenir Next Condensed Demi Bold"/>
                <a:cs typeface="Avenir Next Condensed Demi Bold"/>
              </a:rPr>
              <a:t>:</a:t>
            </a:r>
          </a:p>
          <a:p>
            <a:r>
              <a:rPr lang="en-US" sz="1400" dirty="0">
                <a:latin typeface="Avenir Next Condensed Demi Bold"/>
                <a:cs typeface="Avenir Next Condensed Demi Bold"/>
              </a:rPr>
              <a:t>People had been pickpocketing for centuries.  However the overcrowded streets of Whitechapel and East London gave pickpockets new and greater opportunities.  Big public events provided an excellent opportunity for crime.</a:t>
            </a:r>
          </a:p>
          <a:p>
            <a:endParaRPr lang="en-US" sz="1400" b="1" u="sng" dirty="0">
              <a:latin typeface="Avenir Next Condensed Demi Bold"/>
              <a:cs typeface="Avenir Next Condensed Demi Bold"/>
            </a:endParaRPr>
          </a:p>
          <a:p>
            <a:r>
              <a:rPr lang="en-US" sz="1400" b="1" u="sng" dirty="0">
                <a:latin typeface="Avenir Next Condensed Demi Bold"/>
                <a:cs typeface="Avenir Next Condensed Demi Bold"/>
              </a:rPr>
              <a:t>Riots and Protests</a:t>
            </a:r>
            <a:r>
              <a:rPr lang="en-US" sz="1400" dirty="0">
                <a:latin typeface="Avenir Next Condensed Demi Bold"/>
                <a:cs typeface="Avenir Next Condensed Demi Bold"/>
              </a:rPr>
              <a:t>:</a:t>
            </a:r>
          </a:p>
          <a:p>
            <a:r>
              <a:rPr lang="en-US" sz="1400" dirty="0">
                <a:latin typeface="Avenir Next Condensed Demi Bold"/>
                <a:cs typeface="Avenir Next Condensed Demi Bold"/>
              </a:rPr>
              <a:t>Between 1800 and 1850 there were many protest movements in England and Wales.  The public unrest was caused by many </a:t>
            </a:r>
            <a:r>
              <a:rPr lang="en-US" sz="1400" b="1" dirty="0">
                <a:latin typeface="Avenir Next Condensed Demi Bold"/>
                <a:cs typeface="Avenir Next Condensed Demi Bold"/>
              </a:rPr>
              <a:t>social and economic changes</a:t>
            </a:r>
            <a:r>
              <a:rPr lang="en-US" sz="1400" dirty="0">
                <a:latin typeface="Avenir Next Condensed Demi Bold"/>
                <a:cs typeface="Avenir Next Condensed Demi Bold"/>
              </a:rPr>
              <a:t> which followed the Industrial Revolution.  This period saw poorer people protest against the government as they still had no vote or any way to show unhappiness.  </a:t>
            </a:r>
          </a:p>
        </p:txBody>
      </p:sp>
      <p:sp>
        <p:nvSpPr>
          <p:cNvPr id="9" name="TextBox 8"/>
          <p:cNvSpPr txBox="1"/>
          <p:nvPr/>
        </p:nvSpPr>
        <p:spPr>
          <a:xfrm>
            <a:off x="1350997" y="6863912"/>
            <a:ext cx="1904907" cy="1815882"/>
          </a:xfrm>
          <a:prstGeom prst="rect">
            <a:avLst/>
          </a:prstGeom>
          <a:noFill/>
        </p:spPr>
        <p:txBody>
          <a:bodyPr wrap="square" rtlCol="0">
            <a:spAutoFit/>
          </a:bodyPr>
          <a:lstStyle/>
          <a:p>
            <a:r>
              <a:rPr lang="en-US" sz="1400" b="1" u="sng" dirty="0">
                <a:latin typeface="Avenir Next Condensed Demi Bold"/>
                <a:cs typeface="Avenir Next Condensed Demi Bold"/>
              </a:rPr>
              <a:t>Rookeries:</a:t>
            </a:r>
          </a:p>
          <a:p>
            <a:r>
              <a:rPr lang="en-US" sz="1400" dirty="0">
                <a:latin typeface="Avenir Next Condensed Demi Bold"/>
                <a:cs typeface="Avenir Next Condensed Demi Bold"/>
              </a:rPr>
              <a:t>These were the areas of town where criminals tended to live.  They were the areas of poorest housing and narrow streets. (China)</a:t>
            </a:r>
            <a:endParaRPr lang="en-US" sz="1600" dirty="0">
              <a:latin typeface="Avenir Next Condensed Demi Bold"/>
              <a:cs typeface="Avenir Next Condensed Demi Bold"/>
            </a:endParaRPr>
          </a:p>
        </p:txBody>
      </p:sp>
    </p:spTree>
    <p:extLst>
      <p:ext uri="{BB962C8B-B14F-4D97-AF65-F5344CB8AC3E}">
        <p14:creationId xmlns:p14="http://schemas.microsoft.com/office/powerpoint/2010/main" val="4195940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15.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7837" y="316829"/>
            <a:ext cx="1012552" cy="1237009"/>
          </a:xfrm>
          <a:prstGeom prst="rect">
            <a:avLst/>
          </a:prstGeom>
        </p:spPr>
      </p:pic>
      <p:sp>
        <p:nvSpPr>
          <p:cNvPr id="3" name="TextBox 2"/>
          <p:cNvSpPr txBox="1"/>
          <p:nvPr/>
        </p:nvSpPr>
        <p:spPr>
          <a:xfrm>
            <a:off x="202650" y="418861"/>
            <a:ext cx="5160809" cy="646331"/>
          </a:xfrm>
          <a:prstGeom prst="rect">
            <a:avLst/>
          </a:prstGeom>
          <a:noFill/>
        </p:spPr>
        <p:txBody>
          <a:bodyPr wrap="square" rtlCol="0">
            <a:spAutoFit/>
          </a:bodyPr>
          <a:lstStyle/>
          <a:p>
            <a:r>
              <a:rPr lang="en-US" b="1" u="sng" dirty="0">
                <a:latin typeface="Avenir Next Condensed Demi Bold"/>
                <a:cs typeface="Avenir Next Condensed Demi Bold"/>
              </a:rPr>
              <a:t>Causes of crime in the 20</a:t>
            </a:r>
            <a:r>
              <a:rPr lang="en-US" b="1" u="sng" baseline="30000" dirty="0">
                <a:latin typeface="Avenir Next Condensed Demi Bold"/>
                <a:cs typeface="Avenir Next Condensed Demi Bold"/>
              </a:rPr>
              <a:t>th</a:t>
            </a:r>
            <a:r>
              <a:rPr lang="en-US" b="1" u="sng" dirty="0">
                <a:latin typeface="Avenir Next Condensed Demi Bold"/>
                <a:cs typeface="Avenir Next Condensed Demi Bold"/>
              </a:rPr>
              <a:t> and 21</a:t>
            </a:r>
            <a:r>
              <a:rPr lang="en-US" b="1" u="sng" baseline="30000" dirty="0">
                <a:latin typeface="Avenir Next Condensed Demi Bold"/>
                <a:cs typeface="Avenir Next Condensed Demi Bold"/>
              </a:rPr>
              <a:t>st</a:t>
            </a:r>
            <a:r>
              <a:rPr lang="en-US" b="1" u="sng" dirty="0">
                <a:latin typeface="Avenir Next Condensed Demi Bold"/>
                <a:cs typeface="Avenir Next Condensed Demi Bold"/>
              </a:rPr>
              <a:t> Centuries.</a:t>
            </a:r>
          </a:p>
        </p:txBody>
      </p:sp>
      <p:pic>
        <p:nvPicPr>
          <p:cNvPr id="4" name="Picture 3" descr="Unknown-1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366" y="2056917"/>
            <a:ext cx="1747023" cy="1214473"/>
          </a:xfrm>
          <a:prstGeom prst="rect">
            <a:avLst/>
          </a:prstGeom>
        </p:spPr>
      </p:pic>
      <p:pic>
        <p:nvPicPr>
          <p:cNvPr id="6" name="Picture 5" descr="Unknown-12.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5542" y="4664153"/>
            <a:ext cx="1900820" cy="1140039"/>
          </a:xfrm>
          <a:prstGeom prst="rect">
            <a:avLst/>
          </a:prstGeom>
        </p:spPr>
      </p:pic>
      <p:pic>
        <p:nvPicPr>
          <p:cNvPr id="7" name="Picture 6" descr="Unknown-14.jpe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43366" y="5917093"/>
            <a:ext cx="1898864" cy="1014377"/>
          </a:xfrm>
          <a:prstGeom prst="rect">
            <a:avLst/>
          </a:prstGeom>
        </p:spPr>
      </p:pic>
      <p:pic>
        <p:nvPicPr>
          <p:cNvPr id="8" name="Picture 7" descr="Unknown-17.jpe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7781" y="1168971"/>
            <a:ext cx="1808488" cy="763193"/>
          </a:xfrm>
          <a:prstGeom prst="rect">
            <a:avLst/>
          </a:prstGeom>
        </p:spPr>
      </p:pic>
      <p:sp>
        <p:nvSpPr>
          <p:cNvPr id="9" name="Rounded Rectangle 8"/>
          <p:cNvSpPr/>
          <p:nvPr/>
        </p:nvSpPr>
        <p:spPr>
          <a:xfrm>
            <a:off x="397781" y="2056917"/>
            <a:ext cx="2083968" cy="247919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10" name="Rectangle 9"/>
          <p:cNvSpPr/>
          <p:nvPr/>
        </p:nvSpPr>
        <p:spPr>
          <a:xfrm>
            <a:off x="2481749" y="919411"/>
            <a:ext cx="2881710" cy="101275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ounded Rectangle 10"/>
          <p:cNvSpPr/>
          <p:nvPr/>
        </p:nvSpPr>
        <p:spPr>
          <a:xfrm>
            <a:off x="2742525" y="1985873"/>
            <a:ext cx="1796826" cy="410961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4708735" y="3373778"/>
            <a:ext cx="1747023" cy="246781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3" name="Rounded Rectangle 12"/>
          <p:cNvSpPr/>
          <p:nvPr/>
        </p:nvSpPr>
        <p:spPr>
          <a:xfrm>
            <a:off x="580929" y="6199271"/>
            <a:ext cx="3958422" cy="179805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4" name="Up Arrow Callout 13"/>
          <p:cNvSpPr/>
          <p:nvPr/>
        </p:nvSpPr>
        <p:spPr>
          <a:xfrm>
            <a:off x="2323715" y="7676975"/>
            <a:ext cx="3796302" cy="1297117"/>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5" name="TextBox 14"/>
          <p:cNvSpPr txBox="1"/>
          <p:nvPr/>
        </p:nvSpPr>
        <p:spPr>
          <a:xfrm>
            <a:off x="2593915" y="8079959"/>
            <a:ext cx="3796302" cy="954107"/>
          </a:xfrm>
          <a:prstGeom prst="rect">
            <a:avLst/>
          </a:prstGeom>
          <a:noFill/>
        </p:spPr>
        <p:txBody>
          <a:bodyPr wrap="square" rtlCol="0">
            <a:spAutoFit/>
          </a:bodyPr>
          <a:lstStyle/>
          <a:p>
            <a:r>
              <a:rPr lang="en-US" sz="1400" b="1" i="1" u="sng" dirty="0">
                <a:latin typeface="Avenir Next Condensed Demi Bold"/>
                <a:cs typeface="Avenir Next Condensed Demi Bold"/>
              </a:rPr>
              <a:t>Try this</a:t>
            </a:r>
            <a:r>
              <a:rPr lang="en-US" sz="1400" dirty="0">
                <a:latin typeface="Avenir Next Condensed Demi Bold"/>
                <a:cs typeface="Avenir Next Condensed Demi Bold"/>
              </a:rPr>
              <a:t>:  To what extent is crime more prevalent in the twentieth and twenty-first centuries? [16]  Use your how-to-guide to help you answer this kind of question.</a:t>
            </a:r>
          </a:p>
        </p:txBody>
      </p:sp>
      <p:sp>
        <p:nvSpPr>
          <p:cNvPr id="16" name="TextBox 15"/>
          <p:cNvSpPr txBox="1"/>
          <p:nvPr/>
        </p:nvSpPr>
        <p:spPr>
          <a:xfrm>
            <a:off x="2481749" y="973121"/>
            <a:ext cx="2787140" cy="1015663"/>
          </a:xfrm>
          <a:prstGeom prst="rect">
            <a:avLst/>
          </a:prstGeom>
          <a:noFill/>
        </p:spPr>
        <p:txBody>
          <a:bodyPr wrap="square" rtlCol="0">
            <a:spAutoFit/>
          </a:bodyPr>
          <a:lstStyle/>
          <a:p>
            <a:r>
              <a:rPr lang="en-US" sz="1200" dirty="0">
                <a:latin typeface="Avenir Next Condensed Demi Bold"/>
                <a:cs typeface="Avenir Next Condensed Demi Bold"/>
              </a:rPr>
              <a:t>The </a:t>
            </a:r>
            <a:r>
              <a:rPr lang="en-US" sz="1200" u="sng" dirty="0">
                <a:latin typeface="Avenir Next Condensed Demi Bold"/>
                <a:cs typeface="Avenir Next Condensed Demi Bold"/>
              </a:rPr>
              <a:t>rise of computers </a:t>
            </a:r>
            <a:r>
              <a:rPr lang="en-US" sz="1200" dirty="0">
                <a:latin typeface="Avenir Next Condensed Demi Bold"/>
                <a:cs typeface="Avenir Next Condensed Demi Bold"/>
              </a:rPr>
              <a:t>and the internet has seen a dramatic rise in new types of crimes.  Hacking and phishing are just some of the crimes that can now be committed online.</a:t>
            </a:r>
          </a:p>
        </p:txBody>
      </p:sp>
      <p:sp>
        <p:nvSpPr>
          <p:cNvPr id="17" name="TextBox 16"/>
          <p:cNvSpPr txBox="1"/>
          <p:nvPr/>
        </p:nvSpPr>
        <p:spPr>
          <a:xfrm>
            <a:off x="2783054" y="2020048"/>
            <a:ext cx="1796826" cy="4154984"/>
          </a:xfrm>
          <a:prstGeom prst="rect">
            <a:avLst/>
          </a:prstGeom>
          <a:noFill/>
        </p:spPr>
        <p:txBody>
          <a:bodyPr wrap="square" rtlCol="0">
            <a:spAutoFit/>
          </a:bodyPr>
          <a:lstStyle/>
          <a:p>
            <a:r>
              <a:rPr lang="en-US" sz="1200" dirty="0">
                <a:latin typeface="Avenir Next Condensed Demi Bold"/>
                <a:cs typeface="Avenir Next Condensed Demi Bold"/>
              </a:rPr>
              <a:t>The </a:t>
            </a:r>
            <a:r>
              <a:rPr lang="en-US" sz="1200" u="sng" dirty="0">
                <a:latin typeface="Avenir Next Condensed Demi Bold"/>
                <a:cs typeface="Avenir Next Condensed Demi Bold"/>
              </a:rPr>
              <a:t>growth of radical religious fundamentalism</a:t>
            </a:r>
            <a:r>
              <a:rPr lang="en-US" sz="1200" dirty="0">
                <a:latin typeface="Avenir Next Condensed Demi Bold"/>
                <a:cs typeface="Avenir Next Condensed Demi Bold"/>
              </a:rPr>
              <a:t> across the globe has seen a new type of crime in the 20</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and 21</a:t>
            </a:r>
            <a:r>
              <a:rPr lang="en-US" sz="1200" baseline="30000" dirty="0">
                <a:latin typeface="Avenir Next Condensed Demi Bold"/>
                <a:cs typeface="Avenir Next Condensed Demi Bold"/>
              </a:rPr>
              <a:t>st</a:t>
            </a:r>
            <a:r>
              <a:rPr lang="en-US" sz="1200" dirty="0">
                <a:latin typeface="Avenir Next Condensed Demi Bold"/>
                <a:cs typeface="Avenir Next Condensed Demi Bold"/>
              </a:rPr>
              <a:t> centuries: terrorism.  Groups such as ISIS and Al Qaeda have committed atrocities in the name of their cause.  Thousands have died and governments have found it difficult to tackle, as such groups often are only small in number.  The 9/11 attacks in New York and Washington and the 7/7 bombings in London are two recent examples.</a:t>
            </a:r>
          </a:p>
        </p:txBody>
      </p:sp>
      <p:sp>
        <p:nvSpPr>
          <p:cNvPr id="18" name="TextBox 17"/>
          <p:cNvSpPr txBox="1"/>
          <p:nvPr/>
        </p:nvSpPr>
        <p:spPr>
          <a:xfrm>
            <a:off x="580929" y="2161862"/>
            <a:ext cx="1742786" cy="1938992"/>
          </a:xfrm>
          <a:prstGeom prst="rect">
            <a:avLst/>
          </a:prstGeom>
          <a:noFill/>
        </p:spPr>
        <p:txBody>
          <a:bodyPr wrap="square" rtlCol="0">
            <a:spAutoFit/>
          </a:bodyPr>
          <a:lstStyle/>
          <a:p>
            <a:r>
              <a:rPr lang="en-US" sz="1200" dirty="0">
                <a:latin typeface="Avenir Next Condensed Demi Bold"/>
                <a:cs typeface="Avenir Next Condensed Demi Bold"/>
              </a:rPr>
              <a:t>Knife crime is becoming a massive problem in Britain today.  The police are finding it difficult to deal with as youths think it’s acceptable to carry knives in public.  Often these youths have no role-models or boundaries set by a family, so join gangs.</a:t>
            </a:r>
          </a:p>
        </p:txBody>
      </p:sp>
      <p:sp>
        <p:nvSpPr>
          <p:cNvPr id="19" name="TextBox 18"/>
          <p:cNvSpPr txBox="1"/>
          <p:nvPr/>
        </p:nvSpPr>
        <p:spPr>
          <a:xfrm>
            <a:off x="4725510" y="3457870"/>
            <a:ext cx="1747023" cy="2492990"/>
          </a:xfrm>
          <a:prstGeom prst="rect">
            <a:avLst/>
          </a:prstGeom>
          <a:noFill/>
        </p:spPr>
        <p:txBody>
          <a:bodyPr wrap="square" rtlCol="0">
            <a:spAutoFit/>
          </a:bodyPr>
          <a:lstStyle/>
          <a:p>
            <a:r>
              <a:rPr lang="en-US" sz="1200" dirty="0">
                <a:latin typeface="Avenir Next Condensed Demi Bold"/>
                <a:cs typeface="Avenir Next Condensed Demi Bold"/>
              </a:rPr>
              <a:t>Thankfully, Britain is a country in which </a:t>
            </a:r>
            <a:r>
              <a:rPr lang="en-US" sz="1200" u="sng" dirty="0">
                <a:latin typeface="Avenir Next Condensed Demi Bold"/>
                <a:cs typeface="Avenir Next Condensed Demi Bold"/>
              </a:rPr>
              <a:t>gun crime</a:t>
            </a:r>
            <a:r>
              <a:rPr lang="en-US" sz="1200" dirty="0">
                <a:latin typeface="Avenir Next Condensed Demi Bold"/>
                <a:cs typeface="Avenir Next Condensed Demi Bold"/>
              </a:rPr>
              <a:t> is still relatively rare.  Following the </a:t>
            </a:r>
            <a:r>
              <a:rPr lang="en-US" sz="1200" dirty="0" err="1">
                <a:latin typeface="Avenir Next Condensed Demi Bold"/>
                <a:cs typeface="Avenir Next Condensed Demi Bold"/>
              </a:rPr>
              <a:t>Dunblane</a:t>
            </a:r>
            <a:r>
              <a:rPr lang="en-US" sz="1200" dirty="0">
                <a:latin typeface="Avenir Next Condensed Demi Bold"/>
                <a:cs typeface="Avenir Next Condensed Demi Bold"/>
              </a:rPr>
              <a:t> massacre of 1996, all handguns were banned in Britain, and even today, purchasing a gun in Britain is very difficult.  Gun crime seems to be rising in London and other larger cities.</a:t>
            </a:r>
          </a:p>
        </p:txBody>
      </p:sp>
      <p:sp>
        <p:nvSpPr>
          <p:cNvPr id="20" name="TextBox 19"/>
          <p:cNvSpPr txBox="1"/>
          <p:nvPr/>
        </p:nvSpPr>
        <p:spPr>
          <a:xfrm>
            <a:off x="864638" y="6233020"/>
            <a:ext cx="3593653" cy="1754326"/>
          </a:xfrm>
          <a:prstGeom prst="rect">
            <a:avLst/>
          </a:prstGeom>
          <a:noFill/>
        </p:spPr>
        <p:txBody>
          <a:bodyPr wrap="square" rtlCol="0">
            <a:spAutoFit/>
          </a:bodyPr>
          <a:lstStyle/>
          <a:p>
            <a:r>
              <a:rPr lang="en-US" sz="1200" u="sng" dirty="0">
                <a:latin typeface="Avenir Next Condensed Demi Bold"/>
                <a:cs typeface="Avenir Next Condensed Demi Bold"/>
              </a:rPr>
              <a:t>Car crime</a:t>
            </a:r>
            <a:r>
              <a:rPr lang="en-US" sz="1200" dirty="0">
                <a:latin typeface="Avenir Next Condensed Demi Bold"/>
                <a:cs typeface="Avenir Next Condensed Demi Bold"/>
              </a:rPr>
              <a:t> is a relatively new problem that the police have had to deal with.  Invented at the beginning of the twentieth century, car crime gradually became a massive problem in the 1970s and 80s.  Carjacking and robberies could be committed with ease and the police struggled to keep pace.  Modern cars have much better security, such as </a:t>
            </a:r>
            <a:r>
              <a:rPr lang="en-US" sz="1200" dirty="0" err="1">
                <a:latin typeface="Avenir Next Condensed Demi Bold"/>
                <a:cs typeface="Avenir Next Condensed Demi Bold"/>
              </a:rPr>
              <a:t>immobilisers</a:t>
            </a:r>
            <a:r>
              <a:rPr lang="en-US" sz="1200" dirty="0">
                <a:latin typeface="Avenir Next Condensed Demi Bold"/>
                <a:cs typeface="Avenir Next Condensed Demi Bold"/>
              </a:rPr>
              <a:t> and steering locks, which has brought a fall in recorded cases.</a:t>
            </a:r>
          </a:p>
        </p:txBody>
      </p:sp>
      <p:sp>
        <p:nvSpPr>
          <p:cNvPr id="21" name="Rounded Rectangle 20"/>
          <p:cNvSpPr/>
          <p:nvPr/>
        </p:nvSpPr>
        <p:spPr>
          <a:xfrm>
            <a:off x="4743366" y="7039563"/>
            <a:ext cx="1898864" cy="851233"/>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22" name="Picture 21" descr="Unknown.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90133" y="7226043"/>
            <a:ext cx="621602" cy="372961"/>
          </a:xfrm>
          <a:prstGeom prst="rect">
            <a:avLst/>
          </a:prstGeom>
        </p:spPr>
      </p:pic>
      <p:sp>
        <p:nvSpPr>
          <p:cNvPr id="23" name="TextBox 22"/>
          <p:cNvSpPr txBox="1"/>
          <p:nvPr/>
        </p:nvSpPr>
        <p:spPr>
          <a:xfrm>
            <a:off x="5504574" y="7077908"/>
            <a:ext cx="1065440" cy="769441"/>
          </a:xfrm>
          <a:prstGeom prst="rect">
            <a:avLst/>
          </a:prstGeom>
          <a:noFill/>
        </p:spPr>
        <p:txBody>
          <a:bodyPr wrap="square" rtlCol="0">
            <a:spAutoFit/>
          </a:bodyPr>
          <a:lstStyle/>
          <a:p>
            <a:r>
              <a:rPr lang="en-US" sz="1100" dirty="0">
                <a:latin typeface="Avenir Next Condensed Demi Bold"/>
                <a:cs typeface="Avenir Next Condensed Demi Bold"/>
              </a:rPr>
              <a:t>Find Welsh examples: </a:t>
            </a:r>
            <a:r>
              <a:rPr lang="en-US" sz="1100" dirty="0" err="1">
                <a:latin typeface="Avenir Next Condensed Demi Bold"/>
                <a:cs typeface="Avenir Next Condensed Demi Bold"/>
              </a:rPr>
              <a:t>Meibion</a:t>
            </a:r>
            <a:r>
              <a:rPr lang="en-US" sz="1100" dirty="0">
                <a:latin typeface="Avenir Next Condensed Demi Bold"/>
                <a:cs typeface="Avenir Next Condensed Demi Bold"/>
              </a:rPr>
              <a:t> Glyndwr.</a:t>
            </a:r>
          </a:p>
        </p:txBody>
      </p:sp>
    </p:spTree>
    <p:extLst>
      <p:ext uri="{BB962C8B-B14F-4D97-AF65-F5344CB8AC3E}">
        <p14:creationId xmlns:p14="http://schemas.microsoft.com/office/powerpoint/2010/main" val="3483880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6.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8482" y="257513"/>
            <a:ext cx="930397" cy="1372964"/>
          </a:xfrm>
          <a:prstGeom prst="rect">
            <a:avLst/>
          </a:prstGeom>
        </p:spPr>
      </p:pic>
      <p:sp>
        <p:nvSpPr>
          <p:cNvPr id="3" name="TextBox 2"/>
          <p:cNvSpPr txBox="1"/>
          <p:nvPr/>
        </p:nvSpPr>
        <p:spPr>
          <a:xfrm>
            <a:off x="235199" y="423297"/>
            <a:ext cx="5017570" cy="923330"/>
          </a:xfrm>
          <a:prstGeom prst="rect">
            <a:avLst/>
          </a:prstGeom>
          <a:noFill/>
        </p:spPr>
        <p:txBody>
          <a:bodyPr wrap="square" rtlCol="0">
            <a:spAutoFit/>
          </a:bodyPr>
          <a:lstStyle/>
          <a:p>
            <a:r>
              <a:rPr lang="en-US" b="1" u="sng" dirty="0">
                <a:latin typeface="Avenir Next Condensed Demi Bold"/>
                <a:cs typeface="Avenir Next Condensed Demi Bold"/>
              </a:rPr>
              <a:t>How has the Nature of crime differed and changed over time?</a:t>
            </a:r>
          </a:p>
          <a:p>
            <a:r>
              <a:rPr lang="en-US" b="1" u="sng" dirty="0">
                <a:latin typeface="Avenir Next Condensed Demi Bold"/>
                <a:cs typeface="Avenir Next Condensed Demi Bold"/>
              </a:rPr>
              <a:t>Vagrancy in the Sixteenth Century.</a:t>
            </a:r>
          </a:p>
        </p:txBody>
      </p:sp>
      <p:pic>
        <p:nvPicPr>
          <p:cNvPr id="4" name="Picture 3"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5332" y="1899113"/>
            <a:ext cx="1723547" cy="2899145"/>
          </a:xfrm>
          <a:prstGeom prst="rect">
            <a:avLst/>
          </a:prstGeom>
        </p:spPr>
      </p:pic>
      <p:sp>
        <p:nvSpPr>
          <p:cNvPr id="5" name="Up Arrow Callout 4"/>
          <p:cNvSpPr/>
          <p:nvPr/>
        </p:nvSpPr>
        <p:spPr>
          <a:xfrm>
            <a:off x="465829" y="7275749"/>
            <a:ext cx="3465260" cy="1753951"/>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6" name="TextBox 5"/>
          <p:cNvSpPr txBox="1"/>
          <p:nvPr/>
        </p:nvSpPr>
        <p:spPr>
          <a:xfrm>
            <a:off x="235199" y="1755899"/>
            <a:ext cx="4343334" cy="3046987"/>
          </a:xfrm>
          <a:prstGeom prst="rect">
            <a:avLst/>
          </a:prstGeom>
          <a:noFill/>
        </p:spPr>
        <p:txBody>
          <a:bodyPr wrap="square" rtlCol="0">
            <a:spAutoFit/>
          </a:bodyPr>
          <a:lstStyle/>
          <a:p>
            <a:r>
              <a:rPr lang="en-US" sz="1200" dirty="0">
                <a:latin typeface="Avenir Next Condensed Demi Bold"/>
                <a:cs typeface="Avenir Next Condensed Demi Bold"/>
              </a:rPr>
              <a:t>Rogues and vagabonds were beggars during the Tudor times.  They had no home or job and wandered the country looking for work.  Most people in towns were suspicious of vagrants because they travelled in big groups and it was often believed they were up to no good committing crimes such as theft.  </a:t>
            </a:r>
          </a:p>
          <a:p>
            <a:endParaRPr lang="en-US" sz="1200" dirty="0">
              <a:latin typeface="Avenir Next Condensed Demi Bold"/>
              <a:cs typeface="Avenir Next Condensed Demi Bold"/>
            </a:endParaRPr>
          </a:p>
          <a:p>
            <a:r>
              <a:rPr lang="en-US" sz="1200" b="1" u="sng" dirty="0">
                <a:latin typeface="Avenir Next Condensed Demi Bold"/>
                <a:cs typeface="Avenir Next Condensed Demi Bold"/>
              </a:rPr>
              <a:t>Why did people become vagrants?</a:t>
            </a:r>
          </a:p>
          <a:p>
            <a:pPr marL="171450" indent="-171450">
              <a:buFontTx/>
              <a:buChar char="•"/>
            </a:pPr>
            <a:r>
              <a:rPr lang="en-US" sz="1200" dirty="0">
                <a:latin typeface="Avenir Next Condensed Demi Bold"/>
                <a:cs typeface="Avenir Next Condensed Demi Bold"/>
              </a:rPr>
              <a:t>The population of the country increased by 40% and there was not enough work for everyone.</a:t>
            </a:r>
          </a:p>
          <a:p>
            <a:pPr marL="171450" indent="-171450">
              <a:buFontTx/>
              <a:buChar char="•"/>
            </a:pPr>
            <a:r>
              <a:rPr lang="en-US" sz="1200" dirty="0">
                <a:latin typeface="Avenir Next Condensed Demi Bold"/>
                <a:cs typeface="Avenir Next Condensed Demi Bold"/>
              </a:rPr>
              <a:t>Henry VIII decided to close down the monasteries because he wanted their wealth.  These monasteries previously provided shelter, medical and charitable care for people, and now they were gone.</a:t>
            </a:r>
          </a:p>
          <a:p>
            <a:pPr marL="171450" indent="-171450">
              <a:buFontTx/>
              <a:buChar char="•"/>
            </a:pPr>
            <a:r>
              <a:rPr lang="en-US" sz="1200" dirty="0">
                <a:latin typeface="Avenir Next Condensed Demi Bold"/>
                <a:cs typeface="Avenir Next Condensed Demi Bold"/>
              </a:rPr>
              <a:t>Prices were going up faster than wages,</a:t>
            </a:r>
          </a:p>
          <a:p>
            <a:pPr marL="171450" indent="-171450">
              <a:buFontTx/>
              <a:buChar char="•"/>
            </a:pPr>
            <a:r>
              <a:rPr lang="en-US" sz="1200" dirty="0">
                <a:latin typeface="Avenir Next Condensed Demi Bold"/>
                <a:cs typeface="Avenir Next Condensed Demi Bold"/>
              </a:rPr>
              <a:t>Laws were passed to punish vagabonds.  In 1531, a law was passed whereby vagabonds would have a letter V burned onto their foreheads.</a:t>
            </a:r>
          </a:p>
        </p:txBody>
      </p:sp>
      <p:sp>
        <p:nvSpPr>
          <p:cNvPr id="7" name="TextBox 6"/>
          <p:cNvSpPr txBox="1"/>
          <p:nvPr/>
        </p:nvSpPr>
        <p:spPr>
          <a:xfrm>
            <a:off x="439037" y="7841861"/>
            <a:ext cx="3465260" cy="1169551"/>
          </a:xfrm>
          <a:prstGeom prst="rect">
            <a:avLst/>
          </a:prstGeom>
          <a:noFill/>
        </p:spPr>
        <p:txBody>
          <a:bodyPr wrap="square" rtlCol="0">
            <a:spAutoFit/>
          </a:bodyPr>
          <a:lstStyle/>
          <a:p>
            <a:r>
              <a:rPr lang="en-US" sz="1400" b="1" u="sng" dirty="0">
                <a:latin typeface="Avenir Next Condensed Demi Bold"/>
                <a:cs typeface="Avenir Next Condensed Demi Bold"/>
              </a:rPr>
              <a:t>Try this</a:t>
            </a:r>
            <a:r>
              <a:rPr lang="en-US" sz="1400" dirty="0">
                <a:latin typeface="Avenir Next Condensed Demi Bold"/>
                <a:cs typeface="Avenir Next Condensed Demi Bold"/>
              </a:rPr>
              <a:t>:  Explain why smuggling started to decline in the seventeenth century. [12]  Remember PEEL and use your how-to-guide to help you answer this type of question.  </a:t>
            </a:r>
          </a:p>
        </p:txBody>
      </p:sp>
      <p:pic>
        <p:nvPicPr>
          <p:cNvPr id="8" name="Picture 7" descr="Unknown-18.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21213" y="5090039"/>
            <a:ext cx="2837666" cy="1855167"/>
          </a:xfrm>
          <a:prstGeom prst="rect">
            <a:avLst/>
          </a:prstGeom>
        </p:spPr>
      </p:pic>
      <p:sp>
        <p:nvSpPr>
          <p:cNvPr id="9" name="Rounded Rectangle 8"/>
          <p:cNvSpPr/>
          <p:nvPr/>
        </p:nvSpPr>
        <p:spPr>
          <a:xfrm>
            <a:off x="308358" y="5126246"/>
            <a:ext cx="3197081" cy="225753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 name="Rounded Rectangle 9"/>
          <p:cNvSpPr/>
          <p:nvPr/>
        </p:nvSpPr>
        <p:spPr>
          <a:xfrm>
            <a:off x="4020071" y="7084304"/>
            <a:ext cx="2645060" cy="194539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1" name="TextBox 10"/>
          <p:cNvSpPr txBox="1"/>
          <p:nvPr/>
        </p:nvSpPr>
        <p:spPr>
          <a:xfrm>
            <a:off x="627655" y="5090039"/>
            <a:ext cx="2877784" cy="2123658"/>
          </a:xfrm>
          <a:prstGeom prst="rect">
            <a:avLst/>
          </a:prstGeom>
          <a:noFill/>
        </p:spPr>
        <p:txBody>
          <a:bodyPr wrap="square" rtlCol="0">
            <a:spAutoFit/>
          </a:bodyPr>
          <a:lstStyle/>
          <a:p>
            <a:r>
              <a:rPr lang="en-US" sz="1200" b="1" u="sng" dirty="0">
                <a:latin typeface="Avenir Next Condensed Demi Bold"/>
                <a:cs typeface="Avenir Next Condensed Demi Bold"/>
              </a:rPr>
              <a:t>Smuggling:</a:t>
            </a:r>
          </a:p>
          <a:p>
            <a:r>
              <a:rPr lang="en-US" sz="1200" dirty="0">
                <a:latin typeface="Avenir Next Condensed Demi Bold"/>
                <a:cs typeface="Avenir Next Condensed Demi Bold"/>
              </a:rPr>
              <a:t>Smuggling is where you bring goods into the country illegally.  During the 17</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century, the government raised taxes on many goods, which meant they were cheaper to get from abroad.  The only way to get them in to the country was to smuggle them in.  Britain’s coastline of cliffs and caves made it perfect for smuggling.  Most people didn’t regard smuggling as a crime and would actively take part for extra money.</a:t>
            </a:r>
          </a:p>
        </p:txBody>
      </p:sp>
      <p:sp>
        <p:nvSpPr>
          <p:cNvPr id="12" name="TextBox 11"/>
          <p:cNvSpPr txBox="1"/>
          <p:nvPr/>
        </p:nvSpPr>
        <p:spPr>
          <a:xfrm>
            <a:off x="4198035" y="7067987"/>
            <a:ext cx="2393149" cy="1938992"/>
          </a:xfrm>
          <a:prstGeom prst="rect">
            <a:avLst/>
          </a:prstGeom>
          <a:noFill/>
        </p:spPr>
        <p:txBody>
          <a:bodyPr wrap="square" rtlCol="0">
            <a:spAutoFit/>
          </a:bodyPr>
          <a:lstStyle/>
          <a:p>
            <a:r>
              <a:rPr lang="en-US" sz="1200" dirty="0">
                <a:latin typeface="Avenir Next Condensed Demi Bold"/>
                <a:cs typeface="Avenir Next Condensed Demi Bold"/>
              </a:rPr>
              <a:t>Smuggling happened all along the coastline of </a:t>
            </a:r>
            <a:r>
              <a:rPr lang="en-US" sz="1200" b="1" dirty="0">
                <a:latin typeface="Avenir Next Condensed Demi Bold"/>
                <a:cs typeface="Avenir Next Condensed Demi Bold"/>
              </a:rPr>
              <a:t>Wales</a:t>
            </a:r>
            <a:r>
              <a:rPr lang="en-US" sz="1200" dirty="0">
                <a:latin typeface="Avenir Next Condensed Demi Bold"/>
                <a:cs typeface="Avenir Next Condensed Demi Bold"/>
              </a:rPr>
              <a:t>.  It’s jagged coast was perfect to hide goods.  Custom Officials struggled to keep a check as the territory they had to cover was huge.  Often the locals would bribe officials to turn a blind eye to smuggling operations along the coast.</a:t>
            </a:r>
          </a:p>
        </p:txBody>
      </p:sp>
    </p:spTree>
    <p:extLst>
      <p:ext uri="{BB962C8B-B14F-4D97-AF65-F5344CB8AC3E}">
        <p14:creationId xmlns:p14="http://schemas.microsoft.com/office/powerpoint/2010/main" val="395595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18.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381" y="255831"/>
            <a:ext cx="2291086" cy="1193427"/>
          </a:xfrm>
          <a:prstGeom prst="rect">
            <a:avLst/>
          </a:prstGeom>
        </p:spPr>
      </p:pic>
      <p:sp>
        <p:nvSpPr>
          <p:cNvPr id="3" name="TextBox 2"/>
          <p:cNvSpPr txBox="1"/>
          <p:nvPr/>
        </p:nvSpPr>
        <p:spPr>
          <a:xfrm>
            <a:off x="2680986" y="372046"/>
            <a:ext cx="3771339" cy="923330"/>
          </a:xfrm>
          <a:prstGeom prst="rect">
            <a:avLst/>
          </a:prstGeom>
          <a:noFill/>
        </p:spPr>
        <p:txBody>
          <a:bodyPr wrap="square" rtlCol="0">
            <a:spAutoFit/>
          </a:bodyPr>
          <a:lstStyle/>
          <a:p>
            <a:r>
              <a:rPr lang="en-US" b="1" u="sng" dirty="0">
                <a:latin typeface="Avenir Next Condensed Demi Bold"/>
                <a:cs typeface="Avenir Next Condensed Demi Bold"/>
              </a:rPr>
              <a:t>Why did Highway Robbery increase in the Eighteenth century?</a:t>
            </a:r>
          </a:p>
        </p:txBody>
      </p:sp>
      <p:sp>
        <p:nvSpPr>
          <p:cNvPr id="4" name="Rounded Rectangle 3"/>
          <p:cNvSpPr/>
          <p:nvPr/>
        </p:nvSpPr>
        <p:spPr>
          <a:xfrm>
            <a:off x="269381" y="1567998"/>
            <a:ext cx="6311220" cy="95553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 name="TextBox 4"/>
          <p:cNvSpPr txBox="1"/>
          <p:nvPr/>
        </p:nvSpPr>
        <p:spPr>
          <a:xfrm>
            <a:off x="269381" y="1567998"/>
            <a:ext cx="6311220" cy="646331"/>
          </a:xfrm>
          <a:prstGeom prst="rect">
            <a:avLst/>
          </a:prstGeom>
          <a:noFill/>
        </p:spPr>
        <p:txBody>
          <a:bodyPr wrap="square" rtlCol="0">
            <a:spAutoFit/>
          </a:bodyPr>
          <a:lstStyle/>
          <a:p>
            <a:r>
              <a:rPr lang="en-US" sz="1200" dirty="0">
                <a:latin typeface="Avenir Next Condensed Demi Bold"/>
                <a:cs typeface="Avenir Next Condensed Demi Bold"/>
              </a:rPr>
              <a:t>The 18</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Century is often called a ‘golden age’ for highway robbery.  Highwaymen were seen by the authorities as the most serious threat of all to law and order.  They threatened the lifeline of towns and the postal service.  Large rewards were offered for information that would lead to their arrest.</a:t>
            </a:r>
          </a:p>
        </p:txBody>
      </p:sp>
      <p:sp>
        <p:nvSpPr>
          <p:cNvPr id="6" name="Oval 5"/>
          <p:cNvSpPr/>
          <p:nvPr/>
        </p:nvSpPr>
        <p:spPr>
          <a:xfrm>
            <a:off x="269382" y="2539999"/>
            <a:ext cx="2216740" cy="208425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4528172" y="2540000"/>
            <a:ext cx="1924153" cy="1706460"/>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pic>
        <p:nvPicPr>
          <p:cNvPr id="8" name="Picture 7" descr="Unknown-19.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3311" y="2822122"/>
            <a:ext cx="1651638" cy="1281671"/>
          </a:xfrm>
          <a:prstGeom prst="rect">
            <a:avLst/>
          </a:prstGeom>
        </p:spPr>
      </p:pic>
      <p:sp>
        <p:nvSpPr>
          <p:cNvPr id="9" name="TextBox 8"/>
          <p:cNvSpPr txBox="1"/>
          <p:nvPr/>
        </p:nvSpPr>
        <p:spPr>
          <a:xfrm>
            <a:off x="838970" y="2658740"/>
            <a:ext cx="1323879" cy="1569660"/>
          </a:xfrm>
          <a:prstGeom prst="rect">
            <a:avLst/>
          </a:prstGeom>
          <a:noFill/>
        </p:spPr>
        <p:txBody>
          <a:bodyPr wrap="square" rtlCol="0">
            <a:spAutoFit/>
          </a:bodyPr>
          <a:lstStyle/>
          <a:p>
            <a:r>
              <a:rPr lang="en-US" sz="1200" b="1" u="sng" dirty="0">
                <a:latin typeface="Avenir Next Condensed Demi Bold"/>
                <a:cs typeface="Avenir Next Condensed Demi Bold"/>
              </a:rPr>
              <a:t>Image:</a:t>
            </a:r>
            <a:r>
              <a:rPr lang="en-US" sz="1200" dirty="0">
                <a:latin typeface="Avenir Next Condensed Demi Bold"/>
                <a:cs typeface="Avenir Next Condensed Demi Bold"/>
              </a:rPr>
              <a:t> The view of highwaymen is a glamorous one, well-dressed and daring.  They were polite to victims and rarely used violence.</a:t>
            </a:r>
          </a:p>
        </p:txBody>
      </p:sp>
      <p:sp>
        <p:nvSpPr>
          <p:cNvPr id="10" name="TextBox 9"/>
          <p:cNvSpPr txBox="1"/>
          <p:nvPr/>
        </p:nvSpPr>
        <p:spPr>
          <a:xfrm>
            <a:off x="4933758" y="2597475"/>
            <a:ext cx="1285394" cy="1277273"/>
          </a:xfrm>
          <a:prstGeom prst="rect">
            <a:avLst/>
          </a:prstGeom>
          <a:noFill/>
        </p:spPr>
        <p:txBody>
          <a:bodyPr wrap="square" rtlCol="0">
            <a:spAutoFit/>
          </a:bodyPr>
          <a:lstStyle/>
          <a:p>
            <a:r>
              <a:rPr lang="en-US" sz="1100" b="1" u="sng" dirty="0">
                <a:latin typeface="Avenir Next Condensed Demi Bold"/>
                <a:cs typeface="Avenir Next Condensed Demi Bold"/>
              </a:rPr>
              <a:t>Reality: </a:t>
            </a:r>
            <a:r>
              <a:rPr lang="en-US" sz="1100" dirty="0">
                <a:latin typeface="Avenir Next Condensed Demi Bold"/>
                <a:cs typeface="Avenir Next Condensed Demi Bold"/>
              </a:rPr>
              <a:t>Many highwaymen were violent and cruel.  One, whose mask slipped during a robbery, cut out his victim’s tongue.</a:t>
            </a:r>
            <a:endParaRPr lang="en-US" sz="1100" b="1" u="sng" dirty="0">
              <a:latin typeface="Avenir Next Condensed Demi Bold"/>
              <a:cs typeface="Avenir Next Condensed Demi Bold"/>
            </a:endParaRPr>
          </a:p>
        </p:txBody>
      </p:sp>
      <p:sp>
        <p:nvSpPr>
          <p:cNvPr id="11" name="TextBox 10"/>
          <p:cNvSpPr txBox="1"/>
          <p:nvPr/>
        </p:nvSpPr>
        <p:spPr>
          <a:xfrm>
            <a:off x="269381" y="4542692"/>
            <a:ext cx="2393930" cy="3539430"/>
          </a:xfrm>
          <a:prstGeom prst="rect">
            <a:avLst/>
          </a:prstGeom>
          <a:noFill/>
        </p:spPr>
        <p:txBody>
          <a:bodyPr wrap="square" rtlCol="0">
            <a:spAutoFit/>
          </a:bodyPr>
          <a:lstStyle/>
          <a:p>
            <a:r>
              <a:rPr lang="en-US" sz="1400" b="1" u="sng" dirty="0">
                <a:latin typeface="Avenir Next Condensed Demi Bold"/>
                <a:cs typeface="Avenir Next Condensed Demi Bold"/>
              </a:rPr>
              <a:t>Why did Highway Robbery increase?</a:t>
            </a:r>
          </a:p>
          <a:p>
            <a:pPr marL="285750" indent="-285750">
              <a:buFontTx/>
              <a:buChar char="•"/>
            </a:pPr>
            <a:r>
              <a:rPr lang="en-US" sz="1400" dirty="0">
                <a:latin typeface="Avenir Next Condensed Demi Bold"/>
                <a:cs typeface="Avenir Next Condensed Demi Bold"/>
              </a:rPr>
              <a:t>More roads were built;</a:t>
            </a:r>
          </a:p>
          <a:p>
            <a:pPr marL="285750" indent="-285750">
              <a:buFontTx/>
              <a:buChar char="•"/>
            </a:pPr>
            <a:r>
              <a:rPr lang="en-US" sz="1400" dirty="0">
                <a:latin typeface="Avenir Next Condensed Demi Bold"/>
                <a:cs typeface="Avenir Next Condensed Demi Bold"/>
              </a:rPr>
              <a:t>More traffic on the roads;</a:t>
            </a:r>
          </a:p>
          <a:p>
            <a:pPr marL="285750" indent="-285750">
              <a:buFontTx/>
              <a:buChar char="•"/>
            </a:pPr>
            <a:r>
              <a:rPr lang="en-US" sz="1400" dirty="0">
                <a:latin typeface="Avenir Next Condensed Demi Bold"/>
                <a:cs typeface="Avenir Next Condensed Demi Bold"/>
              </a:rPr>
              <a:t>There were no banks, so you carried your money with you;</a:t>
            </a:r>
          </a:p>
          <a:p>
            <a:pPr marL="285750" indent="-285750">
              <a:buFontTx/>
              <a:buChar char="•"/>
            </a:pPr>
            <a:r>
              <a:rPr lang="en-US" sz="1400" dirty="0">
                <a:latin typeface="Avenir Next Condensed Demi Bold"/>
                <a:cs typeface="Avenir Next Condensed Demi Bold"/>
              </a:rPr>
              <a:t>Roads at night were quiet so robbers could get away with their crimes;</a:t>
            </a:r>
          </a:p>
          <a:p>
            <a:pPr marL="285750" indent="-285750">
              <a:buFontTx/>
              <a:buChar char="•"/>
            </a:pPr>
            <a:r>
              <a:rPr lang="en-US" sz="1400" dirty="0">
                <a:latin typeface="Avenir Next Condensed Demi Bold"/>
                <a:cs typeface="Avenir Next Condensed Demi Bold"/>
              </a:rPr>
              <a:t>They could make a fast getaway on horseback;</a:t>
            </a:r>
          </a:p>
          <a:p>
            <a:pPr marL="285750" indent="-285750">
              <a:buFontTx/>
              <a:buChar char="•"/>
            </a:pPr>
            <a:r>
              <a:rPr lang="en-US" sz="1400" dirty="0">
                <a:latin typeface="Avenir Next Condensed Demi Bold"/>
                <a:cs typeface="Avenir Next Condensed Demi Bold"/>
              </a:rPr>
              <a:t>The availability of cheap pistols.</a:t>
            </a:r>
          </a:p>
        </p:txBody>
      </p:sp>
      <p:sp>
        <p:nvSpPr>
          <p:cNvPr id="12" name="Rounded Rectangle 11"/>
          <p:cNvSpPr/>
          <p:nvPr/>
        </p:nvSpPr>
        <p:spPr>
          <a:xfrm>
            <a:off x="2663311" y="4542692"/>
            <a:ext cx="4048151" cy="928077"/>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13" name="Picture 12" descr="Unknown-13.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7260" y="8026350"/>
            <a:ext cx="1379345" cy="958875"/>
          </a:xfrm>
          <a:prstGeom prst="rect">
            <a:avLst/>
          </a:prstGeom>
        </p:spPr>
      </p:pic>
      <p:pic>
        <p:nvPicPr>
          <p:cNvPr id="14" name="Picture 13" descr="Unknown.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36333" y="4776177"/>
            <a:ext cx="978552" cy="587131"/>
          </a:xfrm>
          <a:prstGeom prst="rect">
            <a:avLst/>
          </a:prstGeom>
        </p:spPr>
      </p:pic>
      <p:sp>
        <p:nvSpPr>
          <p:cNvPr id="15" name="TextBox 14"/>
          <p:cNvSpPr txBox="1"/>
          <p:nvPr/>
        </p:nvSpPr>
        <p:spPr>
          <a:xfrm>
            <a:off x="3814885" y="4689231"/>
            <a:ext cx="2765716" cy="646331"/>
          </a:xfrm>
          <a:prstGeom prst="rect">
            <a:avLst/>
          </a:prstGeom>
          <a:noFill/>
        </p:spPr>
        <p:txBody>
          <a:bodyPr wrap="square" rtlCol="0">
            <a:spAutoFit/>
          </a:bodyPr>
          <a:lstStyle/>
          <a:p>
            <a:r>
              <a:rPr lang="en-US" sz="1200" dirty="0">
                <a:latin typeface="Avenir Next Condensed Demi Bold"/>
                <a:cs typeface="Avenir Next Condensed Demi Bold"/>
              </a:rPr>
              <a:t>Have Welsh examples ready!  Find out about smuggling in West Wales, Gower and Cardigan Bay.  </a:t>
            </a:r>
          </a:p>
        </p:txBody>
      </p:sp>
      <p:sp>
        <p:nvSpPr>
          <p:cNvPr id="16" name="Up Arrow Callout 15"/>
          <p:cNvSpPr/>
          <p:nvPr/>
        </p:nvSpPr>
        <p:spPr>
          <a:xfrm>
            <a:off x="2836332" y="7651236"/>
            <a:ext cx="3484359" cy="1248533"/>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7" name="TextBox 16"/>
          <p:cNvSpPr txBox="1"/>
          <p:nvPr/>
        </p:nvSpPr>
        <p:spPr>
          <a:xfrm>
            <a:off x="2836333" y="8095175"/>
            <a:ext cx="3484358" cy="830997"/>
          </a:xfrm>
          <a:prstGeom prst="rect">
            <a:avLst/>
          </a:prstGeom>
          <a:noFill/>
        </p:spPr>
        <p:txBody>
          <a:bodyPr wrap="square" rtlCol="0">
            <a:spAutoFit/>
          </a:bodyPr>
          <a:lstStyle/>
          <a:p>
            <a:r>
              <a:rPr lang="en-US" sz="1200" dirty="0">
                <a:latin typeface="Avenir Next Condensed Demi Bold"/>
                <a:cs typeface="Avenir Next Condensed Demi Bold"/>
              </a:rPr>
              <a:t>Try this: Explain why the problem of highway robbery increased during the eighteenth century. [12] Use PEEL and your how-to-guide to help you answer this question. </a:t>
            </a:r>
          </a:p>
        </p:txBody>
      </p:sp>
      <p:sp>
        <p:nvSpPr>
          <p:cNvPr id="18" name="TextBox 17"/>
          <p:cNvSpPr txBox="1"/>
          <p:nvPr/>
        </p:nvSpPr>
        <p:spPr>
          <a:xfrm>
            <a:off x="2836332" y="5822462"/>
            <a:ext cx="3744269" cy="1815882"/>
          </a:xfrm>
          <a:prstGeom prst="rect">
            <a:avLst/>
          </a:prstGeom>
          <a:noFill/>
        </p:spPr>
        <p:txBody>
          <a:bodyPr wrap="square" rtlCol="0">
            <a:spAutoFit/>
          </a:bodyPr>
          <a:lstStyle/>
          <a:p>
            <a:r>
              <a:rPr lang="en-US" sz="1400" dirty="0">
                <a:latin typeface="Avenir Next Condensed Demi Bold"/>
                <a:cs typeface="Avenir Next Condensed Demi Bold"/>
              </a:rPr>
              <a:t>The most famous of all highwaymen was Dick Turpin.  Born in Essex, he became a butcher’s apprentice and married a local woman.  But he was not happy with a poor life and he wanted better.  He turned to horse stealing, house breaking and theft.  He then turned to highway robbery.  He was caught and hanged in York in 1739.  He died to the cheers of the public who admired him.</a:t>
            </a:r>
          </a:p>
        </p:txBody>
      </p:sp>
    </p:spTree>
    <p:extLst>
      <p:ext uri="{BB962C8B-B14F-4D97-AF65-F5344CB8AC3E}">
        <p14:creationId xmlns:p14="http://schemas.microsoft.com/office/powerpoint/2010/main" val="464052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nknown-11.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 y="235438"/>
            <a:ext cx="805962" cy="1128347"/>
          </a:xfrm>
          <a:prstGeom prst="rect">
            <a:avLst/>
          </a:prstGeom>
        </p:spPr>
      </p:pic>
      <p:sp>
        <p:nvSpPr>
          <p:cNvPr id="4" name="TextBox 3"/>
          <p:cNvSpPr txBox="1"/>
          <p:nvPr/>
        </p:nvSpPr>
        <p:spPr>
          <a:xfrm>
            <a:off x="1221154" y="341923"/>
            <a:ext cx="5343769" cy="646331"/>
          </a:xfrm>
          <a:prstGeom prst="rect">
            <a:avLst/>
          </a:prstGeom>
          <a:noFill/>
        </p:spPr>
        <p:txBody>
          <a:bodyPr wrap="square" rtlCol="0">
            <a:spAutoFit/>
          </a:bodyPr>
          <a:lstStyle/>
          <a:p>
            <a:r>
              <a:rPr lang="en-US" b="1" u="sng" dirty="0">
                <a:latin typeface="Avenir Next Condensed Demi Bold"/>
                <a:cs typeface="Avenir Next Condensed Demi Bold"/>
              </a:rPr>
              <a:t>What types of industrial and agrarian disorder was there during the Industrial Revolution?</a:t>
            </a:r>
          </a:p>
        </p:txBody>
      </p:sp>
      <p:sp>
        <p:nvSpPr>
          <p:cNvPr id="5" name="Rectangle 4"/>
          <p:cNvSpPr/>
          <p:nvPr/>
        </p:nvSpPr>
        <p:spPr>
          <a:xfrm>
            <a:off x="2950308" y="988254"/>
            <a:ext cx="3438769" cy="25466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descr="Unknown-2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80082" y="3833934"/>
            <a:ext cx="3683336" cy="1822449"/>
          </a:xfrm>
          <a:prstGeom prst="rect">
            <a:avLst/>
          </a:prstGeom>
        </p:spPr>
      </p:pic>
      <p:sp>
        <p:nvSpPr>
          <p:cNvPr id="7" name="Rounded Rectangle 6"/>
          <p:cNvSpPr/>
          <p:nvPr/>
        </p:nvSpPr>
        <p:spPr>
          <a:xfrm>
            <a:off x="254000" y="3722077"/>
            <a:ext cx="2489657" cy="456725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Up Arrow Callout 7"/>
          <p:cNvSpPr/>
          <p:nvPr/>
        </p:nvSpPr>
        <p:spPr>
          <a:xfrm>
            <a:off x="2980081" y="5489492"/>
            <a:ext cx="3584841" cy="1670539"/>
          </a:xfrm>
          <a:prstGeom prst="upArrowCallou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pic>
        <p:nvPicPr>
          <p:cNvPr id="9" name="Picture 8" descr="Unknown-22.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0769" y="1470757"/>
            <a:ext cx="2352888" cy="2064124"/>
          </a:xfrm>
          <a:prstGeom prst="rect">
            <a:avLst/>
          </a:prstGeom>
        </p:spPr>
      </p:pic>
      <p:sp>
        <p:nvSpPr>
          <p:cNvPr id="10" name="TextBox 9"/>
          <p:cNvSpPr txBox="1"/>
          <p:nvPr/>
        </p:nvSpPr>
        <p:spPr>
          <a:xfrm>
            <a:off x="2980083" y="988254"/>
            <a:ext cx="3408995" cy="2123658"/>
          </a:xfrm>
          <a:prstGeom prst="rect">
            <a:avLst/>
          </a:prstGeom>
          <a:noFill/>
        </p:spPr>
        <p:txBody>
          <a:bodyPr wrap="square" rtlCol="0">
            <a:spAutoFit/>
          </a:bodyPr>
          <a:lstStyle/>
          <a:p>
            <a:r>
              <a:rPr lang="en-US" sz="1200" b="1" u="sng" dirty="0">
                <a:latin typeface="Avenir Next Condensed Demi Bold"/>
                <a:cs typeface="Avenir Next Condensed Demi Bold"/>
              </a:rPr>
              <a:t>The Luddites</a:t>
            </a:r>
            <a:r>
              <a:rPr lang="en-US" sz="1200" dirty="0">
                <a:latin typeface="Avenir Next Condensed Demi Bold"/>
                <a:cs typeface="Avenir Next Condensed Demi Bold"/>
              </a:rPr>
              <a:t>:</a:t>
            </a:r>
          </a:p>
          <a:p>
            <a:r>
              <a:rPr lang="en-US" sz="1200" dirty="0">
                <a:latin typeface="Avenir Next Condensed Demi Bold"/>
                <a:cs typeface="Avenir Next Condensed Demi Bold"/>
              </a:rPr>
              <a:t>In the 18</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and early 19</a:t>
            </a:r>
            <a:r>
              <a:rPr lang="en-US" sz="1200" baseline="30000" dirty="0">
                <a:latin typeface="Avenir Next Condensed Demi Bold"/>
                <a:cs typeface="Avenir Next Condensed Demi Bold"/>
              </a:rPr>
              <a:t>th</a:t>
            </a:r>
            <a:r>
              <a:rPr lang="en-US" sz="1200" dirty="0">
                <a:latin typeface="Avenir Next Condensed Demi Bold"/>
                <a:cs typeface="Avenir Next Condensed Demi Bold"/>
              </a:rPr>
              <a:t> century, although it had a parliament, Britain was not a democracy.   That meant that the only way people could show displeasure with the government was through violent protest.  There were riots in Nottinghamshire, Yorkshire and Lancashire by hand-weavers who broke into the factories to destroy the new machines.  There was a mass trial at York in 1813 after which 17 Luddites were executed.  The crisis was made worse by food shortages. The Luddites were an effective force and successful in their protests.</a:t>
            </a:r>
          </a:p>
        </p:txBody>
      </p:sp>
      <p:sp>
        <p:nvSpPr>
          <p:cNvPr id="11" name="TextBox 10"/>
          <p:cNvSpPr txBox="1"/>
          <p:nvPr/>
        </p:nvSpPr>
        <p:spPr>
          <a:xfrm>
            <a:off x="2980083" y="6212039"/>
            <a:ext cx="3584840" cy="954107"/>
          </a:xfrm>
          <a:prstGeom prst="rect">
            <a:avLst/>
          </a:prstGeom>
          <a:noFill/>
        </p:spPr>
        <p:txBody>
          <a:bodyPr wrap="square" rtlCol="0">
            <a:spAutoFit/>
          </a:bodyPr>
          <a:lstStyle/>
          <a:p>
            <a:r>
              <a:rPr lang="en-US" sz="1400" b="1" u="sng" dirty="0">
                <a:latin typeface="Avenir Next Condensed Demi Bold"/>
                <a:cs typeface="Avenir Next Condensed Demi Bold"/>
              </a:rPr>
              <a:t>Try this</a:t>
            </a:r>
            <a:r>
              <a:rPr lang="en-US" sz="1400" dirty="0">
                <a:latin typeface="Avenir Next Condensed Demi Bold"/>
                <a:cs typeface="Avenir Next Condensed Demi Bold"/>
              </a:rPr>
              <a:t>:  Describe how serious Industrial disorder was during the Industrial Revolution. [6]  Use your how-to-guide to help you answer this question.</a:t>
            </a:r>
          </a:p>
        </p:txBody>
      </p:sp>
      <p:sp>
        <p:nvSpPr>
          <p:cNvPr id="12" name="Rounded Rectangle 11"/>
          <p:cNvSpPr/>
          <p:nvPr/>
        </p:nvSpPr>
        <p:spPr>
          <a:xfrm>
            <a:off x="2950308" y="7402438"/>
            <a:ext cx="3614614" cy="1180285"/>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13" name="Picture 12" descr="Unknown.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35641" y="7569263"/>
            <a:ext cx="1200116" cy="720070"/>
          </a:xfrm>
          <a:prstGeom prst="rect">
            <a:avLst/>
          </a:prstGeom>
        </p:spPr>
      </p:pic>
      <p:sp>
        <p:nvSpPr>
          <p:cNvPr id="14" name="TextBox 13"/>
          <p:cNvSpPr txBox="1"/>
          <p:nvPr/>
        </p:nvSpPr>
        <p:spPr>
          <a:xfrm>
            <a:off x="4438378" y="7569263"/>
            <a:ext cx="1950699" cy="830997"/>
          </a:xfrm>
          <a:prstGeom prst="rect">
            <a:avLst/>
          </a:prstGeom>
          <a:noFill/>
        </p:spPr>
        <p:txBody>
          <a:bodyPr wrap="square" rtlCol="0">
            <a:spAutoFit/>
          </a:bodyPr>
          <a:lstStyle/>
          <a:p>
            <a:r>
              <a:rPr lang="en-US" sz="1200" dirty="0">
                <a:latin typeface="Avenir Next Condensed Demi Bold"/>
                <a:cs typeface="Avenir Next Condensed Demi Bold"/>
              </a:rPr>
              <a:t>Find  Welsh examples:  The Chartist protests in </a:t>
            </a:r>
            <a:r>
              <a:rPr lang="en-US" sz="1200" dirty="0" err="1">
                <a:latin typeface="Avenir Next Condensed Demi Bold"/>
                <a:cs typeface="Avenir Next Condensed Demi Bold"/>
              </a:rPr>
              <a:t>Llanidloes</a:t>
            </a:r>
            <a:r>
              <a:rPr lang="en-US" sz="1200" dirty="0">
                <a:latin typeface="Avenir Next Condensed Demi Bold"/>
                <a:cs typeface="Avenir Next Condensed Demi Bold"/>
              </a:rPr>
              <a:t> and Newport in 1839 and the Rebecca Rioters.</a:t>
            </a:r>
          </a:p>
        </p:txBody>
      </p:sp>
      <p:sp>
        <p:nvSpPr>
          <p:cNvPr id="15" name="TextBox 14"/>
          <p:cNvSpPr txBox="1"/>
          <p:nvPr/>
        </p:nvSpPr>
        <p:spPr>
          <a:xfrm>
            <a:off x="390769" y="3951388"/>
            <a:ext cx="2200423" cy="4154984"/>
          </a:xfrm>
          <a:prstGeom prst="rect">
            <a:avLst/>
          </a:prstGeom>
          <a:noFill/>
        </p:spPr>
        <p:txBody>
          <a:bodyPr wrap="square" rtlCol="0">
            <a:spAutoFit/>
          </a:bodyPr>
          <a:lstStyle/>
          <a:p>
            <a:r>
              <a:rPr lang="en-US" sz="1200" b="1" u="sng" dirty="0">
                <a:latin typeface="Avenir Next Condensed Demi Bold"/>
                <a:cs typeface="Avenir Next Condensed Demi Bold"/>
              </a:rPr>
              <a:t>The </a:t>
            </a:r>
            <a:r>
              <a:rPr lang="en-US" sz="1200" b="1" u="sng" dirty="0" err="1">
                <a:latin typeface="Avenir Next Condensed Demi Bold"/>
                <a:cs typeface="Avenir Next Condensed Demi Bold"/>
              </a:rPr>
              <a:t>Tolpuddle</a:t>
            </a:r>
            <a:r>
              <a:rPr lang="en-US" sz="1200" b="1" u="sng" dirty="0">
                <a:latin typeface="Avenir Next Condensed Demi Bold"/>
                <a:cs typeface="Avenir Next Condensed Demi Bold"/>
              </a:rPr>
              <a:t> Martyrs:</a:t>
            </a:r>
          </a:p>
          <a:p>
            <a:r>
              <a:rPr lang="en-US" sz="1200" dirty="0">
                <a:latin typeface="Avenir Next Condensed Demi Bold"/>
                <a:cs typeface="Avenir Next Condensed Demi Bold"/>
              </a:rPr>
              <a:t>The </a:t>
            </a:r>
            <a:r>
              <a:rPr lang="en-US" sz="1200" dirty="0" err="1">
                <a:latin typeface="Avenir Next Condensed Demi Bold"/>
                <a:cs typeface="Avenir Next Condensed Demi Bold"/>
              </a:rPr>
              <a:t>Tolpuddle</a:t>
            </a:r>
            <a:r>
              <a:rPr lang="en-US" sz="1200" dirty="0">
                <a:latin typeface="Avenir Next Condensed Demi Bold"/>
                <a:cs typeface="Avenir Next Condensed Demi Bold"/>
              </a:rPr>
              <a:t> Martyrs brought about the beginning of the modern trade union movement.  The farm workers wanted to protest against their poor pay and working conditions.  As a result of their actions, six were transported to Australia.  The Trade Union Movement ensured their families had enough money to survive whilst they were away.  A petition of 800,000 signatures was </a:t>
            </a:r>
            <a:r>
              <a:rPr lang="en-US" sz="1200" dirty="0" err="1">
                <a:latin typeface="Avenir Next Condensed Demi Bold"/>
                <a:cs typeface="Avenir Next Condensed Demi Bold"/>
              </a:rPr>
              <a:t>organised</a:t>
            </a:r>
            <a:r>
              <a:rPr lang="en-US" sz="1200" dirty="0">
                <a:latin typeface="Avenir Next Condensed Demi Bold"/>
                <a:cs typeface="Avenir Next Condensed Demi Bold"/>
              </a:rPr>
              <a:t> and the men were freed in 1836.  Since then, the trade unions have grown, protect employees to this day and represent them regarding pay and working conditions.</a:t>
            </a:r>
          </a:p>
        </p:txBody>
      </p:sp>
    </p:spTree>
    <p:extLst>
      <p:ext uri="{BB962C8B-B14F-4D97-AF65-F5344CB8AC3E}">
        <p14:creationId xmlns:p14="http://schemas.microsoft.com/office/powerpoint/2010/main" val="68509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14461</TotalTime>
  <Words>5238</Words>
  <Application>Microsoft Office PowerPoint</Application>
  <PresentationFormat>On-screen Show (4:3)</PresentationFormat>
  <Paragraphs>215</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Condensed Demi Bold</vt:lpstr>
      <vt:lpstr>Avenir Next Demi Bold</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Treasure Chest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Bennett</dc:creator>
  <cp:lastModifiedBy>Stacey Haslehurst</cp:lastModifiedBy>
  <cp:revision>216</cp:revision>
  <cp:lastPrinted>2018-10-01T13:47:38Z</cp:lastPrinted>
  <dcterms:created xsi:type="dcterms:W3CDTF">2018-08-20T14:31:50Z</dcterms:created>
  <dcterms:modified xsi:type="dcterms:W3CDTF">2019-01-18T14:01:04Z</dcterms:modified>
</cp:coreProperties>
</file>