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4"/>
  </p:notesMasterIdLst>
  <p:sldIdLst>
    <p:sldId id="359" r:id="rId2"/>
    <p:sldId id="360"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CC0066"/>
    <a:srgbClr val="660066"/>
    <a:srgbClr val="9900CC"/>
    <a:srgbClr val="993366"/>
    <a:srgbClr val="FFCC00"/>
    <a:srgbClr val="FFCC66"/>
    <a:srgbClr val="99CC00"/>
    <a:srgbClr val="00FFFF"/>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78269" autoAdjust="0"/>
  </p:normalViewPr>
  <p:slideViewPr>
    <p:cSldViewPr snapToGrid="0">
      <p:cViewPr>
        <p:scale>
          <a:sx n="125" d="100"/>
          <a:sy n="125" d="100"/>
        </p:scale>
        <p:origin x="642" y="-52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436FF7-66EC-4AFB-9344-B928D6559B9F}" type="datetimeFigureOut">
              <a:rPr lang="en-GB" smtClean="0"/>
              <a:t>07/02/2019</a:t>
            </a:fld>
            <a:endParaRPr lang="en-GB" dirty="0"/>
          </a:p>
        </p:txBody>
      </p:sp>
      <p:sp>
        <p:nvSpPr>
          <p:cNvPr id="4" name="Slide Image Placeholder 3"/>
          <p:cNvSpPr>
            <a:spLocks noGrp="1" noRot="1" noChangeAspect="1"/>
          </p:cNvSpPr>
          <p:nvPr>
            <p:ph type="sldImg" idx="2"/>
          </p:nvPr>
        </p:nvSpPr>
        <p:spPr>
          <a:xfrm>
            <a:off x="2362200" y="1143000"/>
            <a:ext cx="21336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B9BDEF-10B6-4B83-AC0B-F17A80EE3DFC}" type="slidenum">
              <a:rPr lang="en-GB" smtClean="0"/>
              <a:t>‹#›</a:t>
            </a:fld>
            <a:endParaRPr lang="en-GB" dirty="0"/>
          </a:p>
        </p:txBody>
      </p:sp>
    </p:spTree>
    <p:extLst>
      <p:ext uri="{BB962C8B-B14F-4D97-AF65-F5344CB8AC3E}">
        <p14:creationId xmlns:p14="http://schemas.microsoft.com/office/powerpoint/2010/main" val="3372238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2362200" y="1143000"/>
            <a:ext cx="21336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endParaRPr lang="en-GB" altLang="en-US" dirty="0"/>
          </a:p>
        </p:txBody>
      </p:sp>
      <p:sp>
        <p:nvSpPr>
          <p:cNvPr id="4" name="Slide Number Placeholder 3"/>
          <p:cNvSpPr>
            <a:spLocks noGrp="1"/>
          </p:cNvSpPr>
          <p:nvPr>
            <p:ph type="sldNum" sz="quarter" idx="5"/>
          </p:nvPr>
        </p:nvSpPr>
        <p:spPr/>
        <p:txBody>
          <a:bodyPr/>
          <a:lstStyle/>
          <a:p>
            <a:pPr>
              <a:defRPr/>
            </a:pPr>
            <a:fld id="{8FCC4CCC-4BD0-44DF-A6C9-75CEB18D2DA4}" type="slidenum">
              <a:rPr lang="en-US" smtClean="0"/>
              <a:pPr>
                <a:defRPr/>
              </a:pPr>
              <a:t>1</a:t>
            </a:fld>
            <a:endParaRPr lang="en-US" dirty="0"/>
          </a:p>
        </p:txBody>
      </p:sp>
    </p:spTree>
    <p:extLst>
      <p:ext uri="{BB962C8B-B14F-4D97-AF65-F5344CB8AC3E}">
        <p14:creationId xmlns:p14="http://schemas.microsoft.com/office/powerpoint/2010/main" val="1950705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2362200" y="1143000"/>
            <a:ext cx="21336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pPr>
            <a:endParaRPr lang="en-GB" altLang="en-US" dirty="0"/>
          </a:p>
        </p:txBody>
      </p:sp>
      <p:sp>
        <p:nvSpPr>
          <p:cNvPr id="4" name="Slide Number Placeholder 3"/>
          <p:cNvSpPr>
            <a:spLocks noGrp="1"/>
          </p:cNvSpPr>
          <p:nvPr>
            <p:ph type="sldNum" sz="quarter" idx="5"/>
          </p:nvPr>
        </p:nvSpPr>
        <p:spPr/>
        <p:txBody>
          <a:bodyPr/>
          <a:lstStyle/>
          <a:p>
            <a:pPr>
              <a:defRPr/>
            </a:pPr>
            <a:fld id="{8FCC4CCC-4BD0-44DF-A6C9-75CEB18D2DA4}" type="slidenum">
              <a:rPr lang="en-US" smtClean="0"/>
              <a:pPr>
                <a:defRPr/>
              </a:pPr>
              <a:t>2</a:t>
            </a:fld>
            <a:endParaRPr lang="en-US" dirty="0"/>
          </a:p>
        </p:txBody>
      </p:sp>
    </p:spTree>
    <p:extLst>
      <p:ext uri="{BB962C8B-B14F-4D97-AF65-F5344CB8AC3E}">
        <p14:creationId xmlns:p14="http://schemas.microsoft.com/office/powerpoint/2010/main" val="3864555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3036D43-EB76-43BA-8342-8EE054D52066}" type="datetimeFigureOut">
              <a:rPr lang="en-GB" smtClean="0"/>
              <a:t>07/02/2019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30DBFE0-BD36-449C-AE4D-41AF97E2EDCA}" type="slidenum">
              <a:rPr lang="en-GB" smtClean="0"/>
              <a:t>‹#›</a:t>
            </a:fld>
            <a:endParaRPr lang="en-GB" dirty="0"/>
          </a:p>
        </p:txBody>
      </p:sp>
    </p:spTree>
    <p:extLst>
      <p:ext uri="{BB962C8B-B14F-4D97-AF65-F5344CB8AC3E}">
        <p14:creationId xmlns:p14="http://schemas.microsoft.com/office/powerpoint/2010/main" val="3257150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036D43-EB76-43BA-8342-8EE054D52066}" type="datetimeFigureOut">
              <a:rPr lang="en-GB" smtClean="0"/>
              <a:t>07/02/2019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30DBFE0-BD36-449C-AE4D-41AF97E2EDCA}" type="slidenum">
              <a:rPr lang="en-GB" smtClean="0"/>
              <a:t>‹#›</a:t>
            </a:fld>
            <a:endParaRPr lang="en-GB" dirty="0"/>
          </a:p>
        </p:txBody>
      </p:sp>
    </p:spTree>
    <p:extLst>
      <p:ext uri="{BB962C8B-B14F-4D97-AF65-F5344CB8AC3E}">
        <p14:creationId xmlns:p14="http://schemas.microsoft.com/office/powerpoint/2010/main" val="462011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036D43-EB76-43BA-8342-8EE054D52066}" type="datetimeFigureOut">
              <a:rPr lang="en-GB" smtClean="0"/>
              <a:t>07/02/2019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30DBFE0-BD36-449C-AE4D-41AF97E2EDCA}" type="slidenum">
              <a:rPr lang="en-GB" smtClean="0"/>
              <a:t>‹#›</a:t>
            </a:fld>
            <a:endParaRPr lang="en-GB" dirty="0"/>
          </a:p>
        </p:txBody>
      </p:sp>
    </p:spTree>
    <p:extLst>
      <p:ext uri="{BB962C8B-B14F-4D97-AF65-F5344CB8AC3E}">
        <p14:creationId xmlns:p14="http://schemas.microsoft.com/office/powerpoint/2010/main" val="3002725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036D43-EB76-43BA-8342-8EE054D52066}" type="datetimeFigureOut">
              <a:rPr lang="en-GB" smtClean="0"/>
              <a:t>07/02/2019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30DBFE0-BD36-449C-AE4D-41AF97E2EDCA}" type="slidenum">
              <a:rPr lang="en-GB" smtClean="0"/>
              <a:t>‹#›</a:t>
            </a:fld>
            <a:endParaRPr lang="en-GB" dirty="0"/>
          </a:p>
        </p:txBody>
      </p:sp>
    </p:spTree>
    <p:extLst>
      <p:ext uri="{BB962C8B-B14F-4D97-AF65-F5344CB8AC3E}">
        <p14:creationId xmlns:p14="http://schemas.microsoft.com/office/powerpoint/2010/main" val="1667851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036D43-EB76-43BA-8342-8EE054D52066}" type="datetimeFigureOut">
              <a:rPr lang="en-GB" smtClean="0"/>
              <a:t>07/02/2019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30DBFE0-BD36-449C-AE4D-41AF97E2EDCA}" type="slidenum">
              <a:rPr lang="en-GB" smtClean="0"/>
              <a:t>‹#›</a:t>
            </a:fld>
            <a:endParaRPr lang="en-GB" dirty="0"/>
          </a:p>
        </p:txBody>
      </p:sp>
    </p:spTree>
    <p:extLst>
      <p:ext uri="{BB962C8B-B14F-4D97-AF65-F5344CB8AC3E}">
        <p14:creationId xmlns:p14="http://schemas.microsoft.com/office/powerpoint/2010/main" val="1656879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036D43-EB76-43BA-8342-8EE054D52066}" type="datetimeFigureOut">
              <a:rPr lang="en-GB" smtClean="0"/>
              <a:t>07/02/2019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30DBFE0-BD36-449C-AE4D-41AF97E2EDCA}" type="slidenum">
              <a:rPr lang="en-GB" smtClean="0"/>
              <a:t>‹#›</a:t>
            </a:fld>
            <a:endParaRPr lang="en-GB" dirty="0"/>
          </a:p>
        </p:txBody>
      </p:sp>
    </p:spTree>
    <p:extLst>
      <p:ext uri="{BB962C8B-B14F-4D97-AF65-F5344CB8AC3E}">
        <p14:creationId xmlns:p14="http://schemas.microsoft.com/office/powerpoint/2010/main" val="1028000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036D43-EB76-43BA-8342-8EE054D52066}" type="datetimeFigureOut">
              <a:rPr lang="en-GB" smtClean="0"/>
              <a:t>07/02/2019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930DBFE0-BD36-449C-AE4D-41AF97E2EDCA}" type="slidenum">
              <a:rPr lang="en-GB" smtClean="0"/>
              <a:t>‹#›</a:t>
            </a:fld>
            <a:endParaRPr lang="en-GB" dirty="0"/>
          </a:p>
        </p:txBody>
      </p:sp>
    </p:spTree>
    <p:extLst>
      <p:ext uri="{BB962C8B-B14F-4D97-AF65-F5344CB8AC3E}">
        <p14:creationId xmlns:p14="http://schemas.microsoft.com/office/powerpoint/2010/main" val="1705037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036D43-EB76-43BA-8342-8EE054D52066}" type="datetimeFigureOut">
              <a:rPr lang="en-GB" smtClean="0"/>
              <a:t>07/02/2019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30DBFE0-BD36-449C-AE4D-41AF97E2EDCA}" type="slidenum">
              <a:rPr lang="en-GB" smtClean="0"/>
              <a:t>‹#›</a:t>
            </a:fld>
            <a:endParaRPr lang="en-GB" dirty="0"/>
          </a:p>
        </p:txBody>
      </p:sp>
    </p:spTree>
    <p:extLst>
      <p:ext uri="{BB962C8B-B14F-4D97-AF65-F5344CB8AC3E}">
        <p14:creationId xmlns:p14="http://schemas.microsoft.com/office/powerpoint/2010/main" val="3290420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036D43-EB76-43BA-8342-8EE054D52066}" type="datetimeFigureOut">
              <a:rPr lang="en-GB" smtClean="0"/>
              <a:t>07/02/2019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30DBFE0-BD36-449C-AE4D-41AF97E2EDCA}" type="slidenum">
              <a:rPr lang="en-GB" smtClean="0"/>
              <a:t>‹#›</a:t>
            </a:fld>
            <a:endParaRPr lang="en-GB" dirty="0"/>
          </a:p>
        </p:txBody>
      </p:sp>
    </p:spTree>
    <p:extLst>
      <p:ext uri="{BB962C8B-B14F-4D97-AF65-F5344CB8AC3E}">
        <p14:creationId xmlns:p14="http://schemas.microsoft.com/office/powerpoint/2010/main" val="905430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3036D43-EB76-43BA-8342-8EE054D52066}" type="datetimeFigureOut">
              <a:rPr lang="en-GB" smtClean="0"/>
              <a:t>07/02/2019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30DBFE0-BD36-449C-AE4D-41AF97E2EDCA}" type="slidenum">
              <a:rPr lang="en-GB" smtClean="0"/>
              <a:t>‹#›</a:t>
            </a:fld>
            <a:endParaRPr lang="en-GB" dirty="0"/>
          </a:p>
        </p:txBody>
      </p:sp>
    </p:spTree>
    <p:extLst>
      <p:ext uri="{BB962C8B-B14F-4D97-AF65-F5344CB8AC3E}">
        <p14:creationId xmlns:p14="http://schemas.microsoft.com/office/powerpoint/2010/main" val="1802255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3036D43-EB76-43BA-8342-8EE054D52066}" type="datetimeFigureOut">
              <a:rPr lang="en-GB" smtClean="0"/>
              <a:t>07/02/2019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30DBFE0-BD36-449C-AE4D-41AF97E2EDCA}" type="slidenum">
              <a:rPr lang="en-GB" smtClean="0"/>
              <a:t>‹#›</a:t>
            </a:fld>
            <a:endParaRPr lang="en-GB" dirty="0"/>
          </a:p>
        </p:txBody>
      </p:sp>
    </p:spTree>
    <p:extLst>
      <p:ext uri="{BB962C8B-B14F-4D97-AF65-F5344CB8AC3E}">
        <p14:creationId xmlns:p14="http://schemas.microsoft.com/office/powerpoint/2010/main" val="2576648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3036D43-EB76-43BA-8342-8EE054D52066}" type="datetimeFigureOut">
              <a:rPr lang="en-GB" smtClean="0"/>
              <a:t>07/02/2019</a:t>
            </a:fld>
            <a:endParaRPr lang="en-GB"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30DBFE0-BD36-449C-AE4D-41AF97E2EDCA}" type="slidenum">
              <a:rPr lang="en-GB" smtClean="0"/>
              <a:t>‹#›</a:t>
            </a:fld>
            <a:endParaRPr lang="en-GB" dirty="0"/>
          </a:p>
        </p:txBody>
      </p:sp>
    </p:spTree>
    <p:extLst>
      <p:ext uri="{BB962C8B-B14F-4D97-AF65-F5344CB8AC3E}">
        <p14:creationId xmlns:p14="http://schemas.microsoft.com/office/powerpoint/2010/main" val="249380101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35233" r="34251" b="84427"/>
          <a:stretch/>
        </p:blipFill>
        <p:spPr bwMode="auto">
          <a:xfrm>
            <a:off x="1971127" y="231569"/>
            <a:ext cx="2680610" cy="94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3F65452B-42C1-4DF5-9574-DABED6C3CB1D}"/>
              </a:ext>
            </a:extLst>
          </p:cNvPr>
          <p:cNvPicPr/>
          <p:nvPr/>
        </p:nvPicPr>
        <p:blipFill>
          <a:blip r:embed="rId4">
            <a:extLst>
              <a:ext uri="{28A0092B-C50C-407E-A947-70E740481C1C}">
                <a14:useLocalDpi xmlns:a14="http://schemas.microsoft.com/office/drawing/2010/main" val="0"/>
              </a:ext>
            </a:extLst>
          </a:blip>
          <a:stretch>
            <a:fillRect/>
          </a:stretch>
        </p:blipFill>
        <p:spPr>
          <a:xfrm>
            <a:off x="5677447" y="516079"/>
            <a:ext cx="818603" cy="685800"/>
          </a:xfrm>
          <a:prstGeom prst="rect">
            <a:avLst/>
          </a:prstGeom>
        </p:spPr>
      </p:pic>
      <p:pic>
        <p:nvPicPr>
          <p:cNvPr id="5" name="Picture 4">
            <a:extLst>
              <a:ext uri="{FF2B5EF4-FFF2-40B4-BE49-F238E27FC236}">
                <a16:creationId xmlns:a16="http://schemas.microsoft.com/office/drawing/2014/main" id="{2CCEDD9F-3868-44E9-86E2-A45732EA276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1737" y="219075"/>
            <a:ext cx="1025710" cy="1025710"/>
          </a:xfrm>
          <a:prstGeom prst="rect">
            <a:avLst/>
          </a:prstGeom>
        </p:spPr>
      </p:pic>
      <p:pic>
        <p:nvPicPr>
          <p:cNvPr id="13" name="Picture 12">
            <a:extLst>
              <a:ext uri="{FF2B5EF4-FFF2-40B4-BE49-F238E27FC236}">
                <a16:creationId xmlns:a16="http://schemas.microsoft.com/office/drawing/2014/main" id="{856AA62F-3D59-4D05-B527-7FCB3D3EAB6C}"/>
              </a:ext>
            </a:extLst>
          </p:cNvPr>
          <p:cNvPicPr>
            <a:picLocks noChangeAspect="1"/>
          </p:cNvPicPr>
          <p:nvPr/>
        </p:nvPicPr>
        <p:blipFill>
          <a:blip r:embed="rId6"/>
          <a:stretch>
            <a:fillRect/>
          </a:stretch>
        </p:blipFill>
        <p:spPr>
          <a:xfrm>
            <a:off x="423961" y="329177"/>
            <a:ext cx="1551284" cy="726358"/>
          </a:xfrm>
          <a:prstGeom prst="rect">
            <a:avLst/>
          </a:prstGeom>
        </p:spPr>
      </p:pic>
      <p:sp>
        <p:nvSpPr>
          <p:cNvPr id="2" name="Rectangle 1"/>
          <p:cNvSpPr/>
          <p:nvPr/>
        </p:nvSpPr>
        <p:spPr>
          <a:xfrm>
            <a:off x="381000" y="133350"/>
            <a:ext cx="6115050" cy="1143000"/>
          </a:xfrm>
          <a:prstGeom prst="rect">
            <a:avLst/>
          </a:prstGeom>
          <a:noFill/>
          <a:ln w="41275">
            <a:solidFill>
              <a:srgbClr val="CC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Rectangle 10"/>
          <p:cNvSpPr/>
          <p:nvPr/>
        </p:nvSpPr>
        <p:spPr>
          <a:xfrm>
            <a:off x="381000" y="1472166"/>
            <a:ext cx="6115050" cy="451884"/>
          </a:xfrm>
          <a:prstGeom prst="rect">
            <a:avLst/>
          </a:prstGeom>
          <a:noFill/>
          <a:ln w="41275">
            <a:solidFill>
              <a:srgbClr val="CC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50" b="1" dirty="0">
                <a:solidFill>
                  <a:srgbClr val="CC0066"/>
                </a:solidFill>
              </a:rPr>
              <a:t>Improving Feedback to Learners &amp; Reducing Teacher Workload Summary Report </a:t>
            </a:r>
            <a:r>
              <a:rPr lang="en-GB" sz="1150" b="1" dirty="0" smtClean="0">
                <a:solidFill>
                  <a:srgbClr val="CC0066"/>
                </a:solidFill>
              </a:rPr>
              <a:t>February 2019 </a:t>
            </a:r>
            <a:endParaRPr lang="en-GB" sz="1150" b="1" dirty="0">
              <a:solidFill>
                <a:srgbClr val="CC0066"/>
              </a:solidFill>
            </a:endParaRPr>
          </a:p>
        </p:txBody>
      </p:sp>
      <p:sp>
        <p:nvSpPr>
          <p:cNvPr id="3" name="TextBox 2"/>
          <p:cNvSpPr txBox="1"/>
          <p:nvPr/>
        </p:nvSpPr>
        <p:spPr>
          <a:xfrm>
            <a:off x="381000" y="2054424"/>
            <a:ext cx="6115050" cy="592470"/>
          </a:xfrm>
          <a:prstGeom prst="rect">
            <a:avLst/>
          </a:prstGeom>
          <a:noFill/>
          <a:ln w="41275">
            <a:solidFill>
              <a:srgbClr val="CC0066"/>
            </a:solidFill>
          </a:ln>
        </p:spPr>
        <p:txBody>
          <a:bodyPr wrap="square" rtlCol="0">
            <a:spAutoFit/>
          </a:bodyPr>
          <a:lstStyle/>
          <a:p>
            <a:r>
              <a:rPr lang="en-GB" sz="1050" b="1" dirty="0">
                <a:solidFill>
                  <a:srgbClr val="CC0066"/>
                </a:solidFill>
              </a:rPr>
              <a:t>Project </a:t>
            </a:r>
            <a:r>
              <a:rPr lang="en-GB" sz="1050" b="1">
                <a:solidFill>
                  <a:srgbClr val="CC0066"/>
                </a:solidFill>
              </a:rPr>
              <a:t>Sponsor </a:t>
            </a:r>
            <a:r>
              <a:rPr lang="en-GB" sz="1050" smtClean="0"/>
              <a:t>ERW</a:t>
            </a:r>
            <a:endParaRPr lang="en-GB" sz="1050" dirty="0"/>
          </a:p>
          <a:p>
            <a:r>
              <a:rPr lang="en-GB" sz="1050" b="1" dirty="0">
                <a:solidFill>
                  <a:srgbClr val="CC0066"/>
                </a:solidFill>
              </a:rPr>
              <a:t>Consortia Project Team</a:t>
            </a:r>
            <a:r>
              <a:rPr lang="en-GB" sz="1050" dirty="0">
                <a:solidFill>
                  <a:srgbClr val="CC0066"/>
                </a:solidFill>
              </a:rPr>
              <a:t>:    </a:t>
            </a:r>
            <a:r>
              <a:rPr lang="en-GB" sz="1050" dirty="0"/>
              <a:t>Gwyn </a:t>
            </a:r>
            <a:r>
              <a:rPr lang="en-GB" sz="1050" dirty="0" err="1"/>
              <a:t>Pleming</a:t>
            </a:r>
            <a:r>
              <a:rPr lang="en-GB" sz="1050" dirty="0"/>
              <a:t>  GwE     Delyth Jones  ERW    Louise </a:t>
            </a:r>
            <a:r>
              <a:rPr lang="en-GB" sz="1050" dirty="0" err="1"/>
              <a:t>Muteham</a:t>
            </a:r>
            <a:r>
              <a:rPr lang="en-GB" sz="1050" dirty="0"/>
              <a:t>  CSC     Ed Pryce  EAS     </a:t>
            </a:r>
          </a:p>
          <a:p>
            <a:r>
              <a:rPr lang="en-GB" sz="1050" dirty="0"/>
              <a:t>Katy Edwards &amp; Sarah Cason Palmerston Primary     Cross Regional Project Manager  Helen Richards  </a:t>
            </a:r>
          </a:p>
        </p:txBody>
      </p:sp>
      <p:sp>
        <p:nvSpPr>
          <p:cNvPr id="14" name="TextBox 13"/>
          <p:cNvSpPr txBox="1"/>
          <p:nvPr/>
        </p:nvSpPr>
        <p:spPr>
          <a:xfrm>
            <a:off x="381000" y="2766930"/>
            <a:ext cx="6115050" cy="1023357"/>
          </a:xfrm>
          <a:prstGeom prst="rect">
            <a:avLst/>
          </a:prstGeom>
          <a:noFill/>
          <a:ln w="41275">
            <a:solidFill>
              <a:srgbClr val="CC0066"/>
            </a:solidFill>
          </a:ln>
        </p:spPr>
        <p:txBody>
          <a:bodyPr wrap="square" rtlCol="0">
            <a:spAutoFit/>
          </a:bodyPr>
          <a:lstStyle/>
          <a:p>
            <a:r>
              <a:rPr lang="en-GB" sz="1050" b="1" dirty="0">
                <a:solidFill>
                  <a:srgbClr val="CC0066"/>
                </a:solidFill>
              </a:rPr>
              <a:t>Background</a:t>
            </a:r>
          </a:p>
          <a:p>
            <a:r>
              <a:rPr lang="en-GB" sz="1000" dirty="0"/>
              <a:t>Over the past few years a number of reports, such as, the Education Workforce Survey (April 2017) and Marking Policy Review group (March 2017), have highlighted that excessive workload is impacting teacher wellbeing and retention and recruitment and taking teachers away from their core task of improving learner outcomes.  Effective assessment is at the heart of high quality learning and teaching.  It will be core to the successful implementation of the new curriculum for Wales. </a:t>
            </a:r>
          </a:p>
        </p:txBody>
      </p:sp>
      <p:sp>
        <p:nvSpPr>
          <p:cNvPr id="15" name="TextBox 14"/>
          <p:cNvSpPr txBox="1"/>
          <p:nvPr/>
        </p:nvSpPr>
        <p:spPr>
          <a:xfrm>
            <a:off x="381000" y="3907797"/>
            <a:ext cx="6115050" cy="577081"/>
          </a:xfrm>
          <a:prstGeom prst="rect">
            <a:avLst/>
          </a:prstGeom>
          <a:noFill/>
          <a:ln w="41275">
            <a:solidFill>
              <a:srgbClr val="CC0066"/>
            </a:solidFill>
          </a:ln>
        </p:spPr>
        <p:txBody>
          <a:bodyPr wrap="square" rtlCol="0">
            <a:spAutoFit/>
          </a:bodyPr>
          <a:lstStyle/>
          <a:p>
            <a:r>
              <a:rPr lang="en-GB" sz="1050" b="1" dirty="0">
                <a:solidFill>
                  <a:srgbClr val="CC0066"/>
                </a:solidFill>
              </a:rPr>
              <a:t>Issue </a:t>
            </a:r>
          </a:p>
          <a:p>
            <a:r>
              <a:rPr lang="en-GB" sz="1000" i="1" dirty="0"/>
              <a:t>“Marking has evolved into an unhelpful burden for teachers where the time it takes is not repaid in positive impact on pupil’ progress’</a:t>
            </a:r>
            <a:r>
              <a:rPr lang="en-GB" sz="1000" dirty="0"/>
              <a:t>’ (Marking Review Policy Review Group DFE March 2016) </a:t>
            </a:r>
          </a:p>
        </p:txBody>
      </p:sp>
      <p:sp>
        <p:nvSpPr>
          <p:cNvPr id="16" name="TextBox 15"/>
          <p:cNvSpPr txBox="1"/>
          <p:nvPr/>
        </p:nvSpPr>
        <p:spPr>
          <a:xfrm>
            <a:off x="381000" y="4619006"/>
            <a:ext cx="6115050" cy="415498"/>
          </a:xfrm>
          <a:prstGeom prst="rect">
            <a:avLst/>
          </a:prstGeom>
          <a:noFill/>
          <a:ln w="41275">
            <a:solidFill>
              <a:srgbClr val="CC0066"/>
            </a:solidFill>
          </a:ln>
        </p:spPr>
        <p:txBody>
          <a:bodyPr wrap="square" rtlCol="0">
            <a:spAutoFit/>
          </a:bodyPr>
          <a:lstStyle/>
          <a:p>
            <a:r>
              <a:rPr lang="en-GB" sz="1050" b="1" dirty="0">
                <a:solidFill>
                  <a:srgbClr val="CC0066"/>
                </a:solidFill>
              </a:rPr>
              <a:t>Purpose</a:t>
            </a:r>
          </a:p>
          <a:p>
            <a:r>
              <a:rPr lang="en-GB" sz="1000" dirty="0"/>
              <a:t>To establish an ongoing programme to increasingly improve learner feedback and reduce teacher workload </a:t>
            </a:r>
          </a:p>
        </p:txBody>
      </p:sp>
      <p:sp>
        <p:nvSpPr>
          <p:cNvPr id="17" name="TextBox 16"/>
          <p:cNvSpPr txBox="1"/>
          <p:nvPr/>
        </p:nvSpPr>
        <p:spPr>
          <a:xfrm>
            <a:off x="381000" y="5527076"/>
            <a:ext cx="6115050" cy="1223412"/>
          </a:xfrm>
          <a:prstGeom prst="rect">
            <a:avLst/>
          </a:prstGeom>
          <a:noFill/>
          <a:ln w="41275">
            <a:solidFill>
              <a:srgbClr val="CC0066"/>
            </a:solidFill>
          </a:ln>
        </p:spPr>
        <p:txBody>
          <a:bodyPr wrap="square" rtlCol="0">
            <a:spAutoFit/>
          </a:bodyPr>
          <a:lstStyle/>
          <a:p>
            <a:r>
              <a:rPr lang="en-GB" sz="1050" b="1" dirty="0">
                <a:solidFill>
                  <a:srgbClr val="CC0066"/>
                </a:solidFill>
              </a:rPr>
              <a:t>A guide for school leaders and teachers</a:t>
            </a:r>
          </a:p>
          <a:p>
            <a:pPr marL="171450" indent="-171450">
              <a:buFont typeface="Wingdings" panose="05000000000000000000" pitchFamily="2" charset="2"/>
              <a:buChar char="§"/>
            </a:pPr>
            <a:r>
              <a:rPr lang="en-GB" sz="1000" dirty="0"/>
              <a:t>Guide developed in collaboration with ESTYN &amp; Welsh Government</a:t>
            </a:r>
          </a:p>
          <a:p>
            <a:pPr marL="171450" indent="-171450">
              <a:buFont typeface="Wingdings" panose="05000000000000000000" pitchFamily="2" charset="2"/>
              <a:buChar char="§"/>
            </a:pPr>
            <a:r>
              <a:rPr lang="en-GB" sz="1000" dirty="0"/>
              <a:t>Launched at Palmerston Primary by Cabinet Secretary Kirsty Williams September 2017 </a:t>
            </a:r>
          </a:p>
          <a:p>
            <a:pPr marL="171450" indent="-171450">
              <a:buFont typeface="Wingdings" panose="05000000000000000000" pitchFamily="2" charset="2"/>
              <a:buChar char="§"/>
            </a:pPr>
            <a:r>
              <a:rPr lang="en-GB" sz="1000" dirty="0"/>
              <a:t>The Guide was simultaneously uploaded to the ESTYN websites with signposting from all  regional consortia, Welsh Government and Discover teaching sites and hard copies of the poster and leaflet disseminated to all schools in Wales  </a:t>
            </a:r>
          </a:p>
          <a:p>
            <a:pPr marL="171450" indent="-171450">
              <a:buFont typeface="Wingdings" panose="05000000000000000000" pitchFamily="2" charset="2"/>
              <a:buChar char="§"/>
            </a:pPr>
            <a:r>
              <a:rPr lang="en-GB" sz="1000" dirty="0"/>
              <a:t>Animations developed &amp; shared across regional consortia and Discover Teaching social media networks  </a:t>
            </a:r>
          </a:p>
        </p:txBody>
      </p:sp>
      <p:sp>
        <p:nvSpPr>
          <p:cNvPr id="18" name="TextBox 17"/>
          <p:cNvSpPr txBox="1"/>
          <p:nvPr/>
        </p:nvSpPr>
        <p:spPr>
          <a:xfrm>
            <a:off x="381000" y="5157966"/>
            <a:ext cx="6115050" cy="253916"/>
          </a:xfrm>
          <a:prstGeom prst="rect">
            <a:avLst/>
          </a:prstGeom>
          <a:noFill/>
          <a:ln w="41275">
            <a:solidFill>
              <a:srgbClr val="CC0066"/>
            </a:solidFill>
          </a:ln>
        </p:spPr>
        <p:txBody>
          <a:bodyPr wrap="square" rtlCol="0">
            <a:spAutoFit/>
          </a:bodyPr>
          <a:lstStyle/>
          <a:p>
            <a:r>
              <a:rPr lang="en-GB" sz="1050" b="1" dirty="0">
                <a:solidFill>
                  <a:srgbClr val="CC0066"/>
                </a:solidFill>
              </a:rPr>
              <a:t>Phase I :  Progress and actions  completed to date </a:t>
            </a:r>
          </a:p>
        </p:txBody>
      </p:sp>
      <p:sp>
        <p:nvSpPr>
          <p:cNvPr id="19" name="TextBox 18"/>
          <p:cNvSpPr txBox="1"/>
          <p:nvPr/>
        </p:nvSpPr>
        <p:spPr>
          <a:xfrm>
            <a:off x="381000" y="6860695"/>
            <a:ext cx="6115050" cy="2716128"/>
          </a:xfrm>
          <a:prstGeom prst="rect">
            <a:avLst/>
          </a:prstGeom>
          <a:noFill/>
          <a:ln w="41275">
            <a:solidFill>
              <a:srgbClr val="CC0066"/>
            </a:solidFill>
          </a:ln>
        </p:spPr>
        <p:txBody>
          <a:bodyPr wrap="square" rtlCol="0">
            <a:spAutoFit/>
          </a:bodyPr>
          <a:lstStyle/>
          <a:p>
            <a:r>
              <a:rPr lang="en-GB" sz="1050" b="1" dirty="0">
                <a:solidFill>
                  <a:srgbClr val="CC0066"/>
                </a:solidFill>
              </a:rPr>
              <a:t>Professional Learning Model  </a:t>
            </a:r>
          </a:p>
          <a:p>
            <a:pPr marL="171450" indent="-171450">
              <a:buFont typeface="Wingdings" panose="05000000000000000000" pitchFamily="2" charset="2"/>
              <a:buChar char="§"/>
            </a:pPr>
            <a:r>
              <a:rPr lang="en-GB" sz="1000" dirty="0"/>
              <a:t>Cross regional collaboration to develop a National Professional Learning Module to support implementation of the guidance and develop pedagogical practice related to learner feedback and assessment for learning principles.</a:t>
            </a:r>
          </a:p>
          <a:p>
            <a:pPr marL="171450" indent="-171450">
              <a:buFont typeface="Wingdings" panose="05000000000000000000" pitchFamily="2" charset="2"/>
              <a:buChar char="§"/>
            </a:pPr>
            <a:r>
              <a:rPr lang="en-GB" sz="1000" dirty="0"/>
              <a:t>Programme core objective = “to improve teachers use of effective feedback so it has the least impact on their workload but ensure the most effect on pupil progress”</a:t>
            </a:r>
          </a:p>
          <a:p>
            <a:pPr marL="171450" indent="-171450">
              <a:buFont typeface="Wingdings" panose="05000000000000000000" pitchFamily="2" charset="2"/>
              <a:buChar char="§"/>
            </a:pPr>
            <a:r>
              <a:rPr lang="en-GB" sz="1000" dirty="0"/>
              <a:t>Modules will develop schools’ understanding of how they can develop active learners, who can </a:t>
            </a:r>
            <a:r>
              <a:rPr lang="en-US" sz="1000" dirty="0"/>
              <a:t>reflect on and evaluate their own and others progress, in order to become effective, independent learners</a:t>
            </a:r>
            <a:endParaRPr lang="en-GB" sz="1000" dirty="0"/>
          </a:p>
          <a:p>
            <a:pPr marL="171450" indent="-171450">
              <a:buFont typeface="Wingdings" panose="05000000000000000000" pitchFamily="2" charset="2"/>
              <a:buChar char="§"/>
            </a:pPr>
            <a:r>
              <a:rPr lang="en-GB" sz="1000" dirty="0"/>
              <a:t>Programme awareness raising presentation developed and delivered to all Consortia Challenge Advisers. This opportunity was also offered to all head teachers and was well attended across all regions.</a:t>
            </a:r>
          </a:p>
          <a:p>
            <a:pPr marL="171450" indent="-171450">
              <a:buFont typeface="Wingdings" panose="05000000000000000000" pitchFamily="2" charset="2"/>
              <a:buChar char="§"/>
            </a:pPr>
            <a:r>
              <a:rPr lang="en-GB" sz="1000" dirty="0"/>
              <a:t>Train the Trainer events were held across the regions, consistency of implementation ensured through the delivery of all  sessions by the consortia cross regional project team.</a:t>
            </a:r>
          </a:p>
          <a:p>
            <a:pPr marL="171450" indent="-171450">
              <a:buFont typeface="Wingdings" panose="05000000000000000000" pitchFamily="2" charset="2"/>
              <a:buChar char="§"/>
            </a:pPr>
            <a:r>
              <a:rPr lang="en-GB" sz="1000" dirty="0"/>
              <a:t>Programme delivery schedules in place and commenced in all regions.</a:t>
            </a:r>
          </a:p>
          <a:p>
            <a:pPr marL="171450" indent="-171450">
              <a:buFont typeface="Wingdings" panose="05000000000000000000" pitchFamily="2" charset="2"/>
              <a:buChar char="§"/>
            </a:pPr>
            <a:r>
              <a:rPr lang="en-GB" sz="1000" dirty="0"/>
              <a:t>Where previously 4 separate regional programmes would have been developed, working in collaboration to develop and deliver one programme has led to significantly improved value for money, efficiency and consistency of message.</a:t>
            </a:r>
          </a:p>
          <a:p>
            <a:pPr marL="171450" indent="-171450">
              <a:buFont typeface="Wingdings" panose="05000000000000000000" pitchFamily="2" charset="2"/>
              <a:buChar char="§"/>
            </a:pPr>
            <a:r>
              <a:rPr lang="en-GB" sz="1000" dirty="0"/>
              <a:t>To date 65  trainers have been developed and 201 Headteachers / Leaders completed training</a:t>
            </a:r>
            <a:endParaRPr lang="en-GB" sz="1050" dirty="0"/>
          </a:p>
        </p:txBody>
      </p:sp>
    </p:spTree>
    <p:extLst>
      <p:ext uri="{BB962C8B-B14F-4D97-AF65-F5344CB8AC3E}">
        <p14:creationId xmlns:p14="http://schemas.microsoft.com/office/powerpoint/2010/main" val="67353091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3"/>
          <p:cNvPicPr>
            <a:picLocks noChangeAspect="1"/>
          </p:cNvPicPr>
          <p:nvPr/>
        </p:nvPicPr>
        <p:blipFill rotWithShape="1">
          <a:blip r:embed="rId3" cstate="print">
            <a:extLst>
              <a:ext uri="{28A0092B-C50C-407E-A947-70E740481C1C}">
                <a14:useLocalDpi xmlns:a14="http://schemas.microsoft.com/office/drawing/2010/main" val="0"/>
              </a:ext>
            </a:extLst>
          </a:blip>
          <a:srcRect l="27542" t="85026" r="27523" b="-3502"/>
          <a:stretch/>
        </p:blipFill>
        <p:spPr bwMode="auto">
          <a:xfrm>
            <a:off x="2177312" y="8483750"/>
            <a:ext cx="2306231" cy="52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371475" y="8281404"/>
            <a:ext cx="6115050" cy="1133475"/>
          </a:xfrm>
          <a:prstGeom prst="rect">
            <a:avLst/>
          </a:prstGeom>
          <a:noFill/>
          <a:ln w="41275">
            <a:solidFill>
              <a:srgbClr val="CC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2" name="Picture 11">
            <a:extLst/>
          </p:cNvPr>
          <p:cNvPicPr>
            <a:picLocks noChangeAspect="1"/>
          </p:cNvPicPr>
          <p:nvPr/>
        </p:nvPicPr>
        <p:blipFill>
          <a:blip r:embed="rId4"/>
          <a:stretch>
            <a:fillRect/>
          </a:stretch>
        </p:blipFill>
        <p:spPr>
          <a:xfrm>
            <a:off x="474174" y="8484962"/>
            <a:ext cx="1551284" cy="726358"/>
          </a:xfrm>
          <a:prstGeom prst="rect">
            <a:avLst/>
          </a:prstGeom>
        </p:spPr>
      </p:pic>
      <p:pic>
        <p:nvPicPr>
          <p:cNvPr id="13" name="Picture 12">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98649" y="8357231"/>
            <a:ext cx="1025710" cy="1025710"/>
          </a:xfrm>
          <a:prstGeom prst="rect">
            <a:avLst/>
          </a:prstGeom>
        </p:spPr>
      </p:pic>
      <p:pic>
        <p:nvPicPr>
          <p:cNvPr id="14" name="Picture 13">
            <a:extLst/>
          </p:cNvPr>
          <p:cNvPicPr/>
          <p:nvPr/>
        </p:nvPicPr>
        <p:blipFill>
          <a:blip r:embed="rId6">
            <a:extLst>
              <a:ext uri="{28A0092B-C50C-407E-A947-70E740481C1C}">
                <a14:useLocalDpi xmlns:a14="http://schemas.microsoft.com/office/drawing/2010/main" val="0"/>
              </a:ext>
            </a:extLst>
          </a:blip>
          <a:stretch>
            <a:fillRect/>
          </a:stretch>
        </p:blipFill>
        <p:spPr>
          <a:xfrm>
            <a:off x="5524359" y="8559648"/>
            <a:ext cx="818603" cy="685800"/>
          </a:xfrm>
          <a:prstGeom prst="rect">
            <a:avLst/>
          </a:prstGeom>
        </p:spPr>
      </p:pic>
      <p:sp>
        <p:nvSpPr>
          <p:cNvPr id="15" name="TextBox 14"/>
          <p:cNvSpPr txBox="1"/>
          <p:nvPr/>
        </p:nvSpPr>
        <p:spPr>
          <a:xfrm>
            <a:off x="363131" y="190500"/>
            <a:ext cx="6115050" cy="1023357"/>
          </a:xfrm>
          <a:prstGeom prst="rect">
            <a:avLst/>
          </a:prstGeom>
          <a:noFill/>
          <a:ln w="41275">
            <a:solidFill>
              <a:srgbClr val="CC0066"/>
            </a:solidFill>
          </a:ln>
        </p:spPr>
        <p:txBody>
          <a:bodyPr wrap="square" rtlCol="0">
            <a:spAutoFit/>
          </a:bodyPr>
          <a:lstStyle/>
          <a:p>
            <a:r>
              <a:rPr lang="en-GB" sz="1050" b="1" dirty="0">
                <a:solidFill>
                  <a:srgbClr val="CC0066"/>
                </a:solidFill>
              </a:rPr>
              <a:t>Supporting Resources Developed</a:t>
            </a:r>
          </a:p>
          <a:p>
            <a:pPr marL="171450" indent="-171450">
              <a:buFont typeface="Arial" panose="020B0604020202020204" pitchFamily="34" charset="0"/>
              <a:buChar char="•"/>
            </a:pPr>
            <a:r>
              <a:rPr lang="en-GB" sz="1000" dirty="0"/>
              <a:t>Hwb location created as repository for programme supporting resources.</a:t>
            </a:r>
          </a:p>
          <a:p>
            <a:pPr marL="171450" indent="-171450">
              <a:buFont typeface="Arial" panose="020B0604020202020204" pitchFamily="34" charset="0"/>
              <a:buChar char="•"/>
            </a:pPr>
            <a:r>
              <a:rPr lang="en-GB" sz="1000" dirty="0"/>
              <a:t>To encourage course attendance, access to hwb location is granted once training is completed</a:t>
            </a:r>
            <a:r>
              <a:rPr lang="en-GB" sz="1000" b="1" dirty="0"/>
              <a:t>.</a:t>
            </a:r>
          </a:p>
          <a:p>
            <a:pPr marL="171450" indent="-171450">
              <a:buFont typeface="Arial" panose="020B0604020202020204" pitchFamily="34" charset="0"/>
              <a:buChar char="•"/>
            </a:pPr>
            <a:r>
              <a:rPr lang="en-GB" sz="1000" dirty="0"/>
              <a:t>185 members to date </a:t>
            </a:r>
          </a:p>
          <a:p>
            <a:pPr marL="171450" indent="-171450">
              <a:buFont typeface="Arial" panose="020B0604020202020204" pitchFamily="34" charset="0"/>
              <a:buChar char="•"/>
            </a:pPr>
            <a:r>
              <a:rPr lang="en-GB" sz="1000" dirty="0"/>
              <a:t>Resources include                   - Programme Modules 1-4                                         - Best practice case studies </a:t>
            </a:r>
          </a:p>
          <a:p>
            <a:r>
              <a:rPr lang="en-GB" sz="1000" dirty="0"/>
              <a:t>	                                         - Trinity St David’s research project                         - Suggested reading and  research </a:t>
            </a:r>
          </a:p>
        </p:txBody>
      </p:sp>
      <p:sp>
        <p:nvSpPr>
          <p:cNvPr id="16" name="TextBox 15"/>
          <p:cNvSpPr txBox="1"/>
          <p:nvPr/>
        </p:nvSpPr>
        <p:spPr>
          <a:xfrm>
            <a:off x="363131" y="1413334"/>
            <a:ext cx="6115050" cy="2408352"/>
          </a:xfrm>
          <a:prstGeom prst="rect">
            <a:avLst/>
          </a:prstGeom>
          <a:noFill/>
          <a:ln w="41275">
            <a:solidFill>
              <a:srgbClr val="CC0066"/>
            </a:solidFill>
          </a:ln>
        </p:spPr>
        <p:txBody>
          <a:bodyPr wrap="square" rtlCol="0">
            <a:spAutoFit/>
          </a:bodyPr>
          <a:lstStyle/>
          <a:p>
            <a:r>
              <a:rPr lang="en-GB" sz="1050" b="1" dirty="0">
                <a:solidFill>
                  <a:srgbClr val="CC0066"/>
                </a:solidFill>
              </a:rPr>
              <a:t>A sample of complementary &amp; supporting regional work  informing project &amp; programme development</a:t>
            </a:r>
          </a:p>
          <a:p>
            <a:pPr marL="171450" indent="-171450">
              <a:buFont typeface="Arial" panose="020B0604020202020204" pitchFamily="34" charset="0"/>
              <a:buChar char="•"/>
            </a:pPr>
            <a:r>
              <a:rPr lang="en-GB" sz="1000" dirty="0"/>
              <a:t>ERW case study – 500 school visits by Challenge Advisers. Compulsory focus on the evaluation of feedback on pupil progress whist addressing the reduced workload agenda. Incorporated into initial awareness raising presentation delivered to head teachers and challenge advisers.</a:t>
            </a:r>
          </a:p>
          <a:p>
            <a:pPr marL="171450" indent="-171450">
              <a:buFont typeface="Arial" panose="020B0604020202020204" pitchFamily="34" charset="0"/>
              <a:buChar char="•"/>
            </a:pPr>
            <a:r>
              <a:rPr lang="en-GB" sz="1000" dirty="0"/>
              <a:t>GwE – two year rolling programme of work with Shirley Clark, to involve all regional schools working in 3 tiers, 27 schools with 54 practitioners selected for first phase utilising classroom action based research to support teachers in developing AFL practice and pedagogical approach. These will then be lead schools for the project duration.</a:t>
            </a:r>
          </a:p>
          <a:p>
            <a:pPr marL="171450" indent="-171450">
              <a:buFont typeface="Arial" panose="020B0604020202020204" pitchFamily="34" charset="0"/>
              <a:buChar char="•"/>
            </a:pPr>
            <a:r>
              <a:rPr lang="en-GB" sz="1000" dirty="0"/>
              <a:t>Five school improvement groups within CSC are working collaboratively to improve formative assessment. A proportion of these schools received training from Dylan William &amp; Shirley Clark resulting in a best practice sharing event attended by over  70 practitioners and school leaders.</a:t>
            </a:r>
          </a:p>
          <a:p>
            <a:pPr marL="171450" indent="-171450">
              <a:buFont typeface="Arial" panose="020B0604020202020204" pitchFamily="34" charset="0"/>
              <a:buChar char="•"/>
            </a:pPr>
            <a:r>
              <a:rPr lang="en-GB" sz="1000" dirty="0"/>
              <a:t>EAS – Formation of a Regional HT Reducing Workload Group to review all ‘requests’ from the EAS for reasonableness and purpose. Requirements from the EAS for accountability requests have been reviewed as a result of this group. 17/18 funding for circa 50 schools (Learning Network Schools) to provide support and training for other schools in a number of aspects, including learner feedback. </a:t>
            </a:r>
          </a:p>
        </p:txBody>
      </p:sp>
      <p:sp>
        <p:nvSpPr>
          <p:cNvPr id="17" name="TextBox 16"/>
          <p:cNvSpPr txBox="1"/>
          <p:nvPr/>
        </p:nvSpPr>
        <p:spPr>
          <a:xfrm>
            <a:off x="371475" y="6018681"/>
            <a:ext cx="6115050" cy="2100575"/>
          </a:xfrm>
          <a:prstGeom prst="rect">
            <a:avLst/>
          </a:prstGeom>
          <a:noFill/>
          <a:ln w="41275">
            <a:solidFill>
              <a:srgbClr val="CC0066"/>
            </a:solidFill>
          </a:ln>
        </p:spPr>
        <p:txBody>
          <a:bodyPr wrap="square" rtlCol="0">
            <a:spAutoFit/>
          </a:bodyPr>
          <a:lstStyle/>
          <a:p>
            <a:r>
              <a:rPr lang="en-GB" sz="1050" b="1" dirty="0">
                <a:solidFill>
                  <a:srgbClr val="CC0066"/>
                </a:solidFill>
              </a:rPr>
              <a:t>Phase II  March 2018 - 2019</a:t>
            </a:r>
          </a:p>
          <a:p>
            <a:pPr marL="171450" indent="-171450">
              <a:buFont typeface="Arial" panose="020B0604020202020204" pitchFamily="34" charset="0"/>
              <a:buChar char="•"/>
            </a:pPr>
            <a:r>
              <a:rPr lang="en-GB" sz="1000" dirty="0"/>
              <a:t>Continuation of regional roll out of professional learning module.</a:t>
            </a:r>
          </a:p>
          <a:p>
            <a:pPr marL="171450" indent="-171450">
              <a:buFont typeface="Arial" panose="020B0604020202020204" pitchFamily="34" charset="0"/>
              <a:buChar char="•"/>
            </a:pPr>
            <a:r>
              <a:rPr lang="en-GB" sz="1000" dirty="0"/>
              <a:t>Termly review of programme incorporating recommendations from survey monkey feedback and cross reference against professional teaching and leadership standards. First workshop scheduled for May 2018.</a:t>
            </a:r>
          </a:p>
          <a:p>
            <a:pPr marL="171450" indent="-171450">
              <a:buFont typeface="Arial" panose="020B0604020202020204" pitchFamily="34" charset="0"/>
              <a:buChar char="•"/>
            </a:pPr>
            <a:r>
              <a:rPr lang="en-GB" sz="1000" dirty="0"/>
              <a:t>Further development of promotion and training in the use of digital tools, through an additional module</a:t>
            </a:r>
          </a:p>
          <a:p>
            <a:pPr marL="171450" indent="-171450">
              <a:buFont typeface="Arial" panose="020B0604020202020204" pitchFamily="34" charset="0"/>
              <a:buChar char="•"/>
            </a:pPr>
            <a:r>
              <a:rPr lang="en-GB" sz="1000" dirty="0"/>
              <a:t>Development of resource materials for use as inset materials</a:t>
            </a:r>
          </a:p>
          <a:p>
            <a:pPr marL="171450" indent="-171450">
              <a:buFont typeface="Arial" panose="020B0604020202020204" pitchFamily="34" charset="0"/>
              <a:buChar char="•"/>
            </a:pPr>
            <a:r>
              <a:rPr lang="en-GB" sz="1000" dirty="0"/>
              <a:t>Consortia Communications team to develop rolling programme to  promote key messages.</a:t>
            </a:r>
          </a:p>
          <a:p>
            <a:pPr marL="171450" indent="-171450">
              <a:buFont typeface="Arial" panose="020B0604020202020204" pitchFamily="34" charset="0"/>
              <a:buChar char="•"/>
            </a:pPr>
            <a:r>
              <a:rPr lang="en-GB" sz="1000" dirty="0"/>
              <a:t>Engagement with ITE colleges with aim of incorporation of programme into course content</a:t>
            </a:r>
          </a:p>
          <a:p>
            <a:pPr marL="171450" indent="-171450">
              <a:buFont typeface="Arial" panose="020B0604020202020204" pitchFamily="34" charset="0"/>
              <a:buChar char="•"/>
            </a:pPr>
            <a:r>
              <a:rPr lang="en-GB" sz="1000" dirty="0"/>
              <a:t>Development of best practice video case studies </a:t>
            </a:r>
          </a:p>
          <a:p>
            <a:pPr marL="171450" indent="-171450">
              <a:buFont typeface="Arial" panose="020B0604020202020204" pitchFamily="34" charset="0"/>
              <a:buChar char="•"/>
            </a:pPr>
            <a:r>
              <a:rPr lang="en-GB" sz="1000" dirty="0"/>
              <a:t>Utilisation of Challenge Adviser &amp; regional teams to gather impact of training &amp; materials at class room level</a:t>
            </a:r>
          </a:p>
          <a:p>
            <a:pPr marL="171450" indent="-171450">
              <a:buFont typeface="Arial" panose="020B0604020202020204" pitchFamily="34" charset="0"/>
              <a:buChar char="•"/>
            </a:pPr>
            <a:r>
              <a:rPr lang="en-GB" sz="1000" dirty="0"/>
              <a:t>Explore use of guidance by ESTYN inspectors through focus group interviews</a:t>
            </a:r>
          </a:p>
          <a:p>
            <a:pPr marL="171450" indent="-171450">
              <a:buFont typeface="Arial" panose="020B0604020202020204" pitchFamily="34" charset="0"/>
              <a:buChar char="•"/>
            </a:pPr>
            <a:r>
              <a:rPr lang="en-GB" sz="1000" dirty="0"/>
              <a:t>Focus group interviews with practicioners, school leaders and learners to start to identify impact of the guidance and supporting programme.</a:t>
            </a:r>
          </a:p>
        </p:txBody>
      </p:sp>
      <p:sp>
        <p:nvSpPr>
          <p:cNvPr id="18" name="TextBox 17"/>
          <p:cNvSpPr txBox="1"/>
          <p:nvPr/>
        </p:nvSpPr>
        <p:spPr>
          <a:xfrm>
            <a:off x="371475" y="4021163"/>
            <a:ext cx="6115050" cy="1792798"/>
          </a:xfrm>
          <a:prstGeom prst="rect">
            <a:avLst/>
          </a:prstGeom>
          <a:noFill/>
          <a:ln w="41275">
            <a:solidFill>
              <a:srgbClr val="CC0066"/>
            </a:solidFill>
          </a:ln>
        </p:spPr>
        <p:txBody>
          <a:bodyPr wrap="square" rtlCol="0">
            <a:spAutoFit/>
          </a:bodyPr>
          <a:lstStyle/>
          <a:p>
            <a:r>
              <a:rPr lang="en-GB" sz="1050" b="1" dirty="0">
                <a:solidFill>
                  <a:srgbClr val="CC0066"/>
                </a:solidFill>
              </a:rPr>
              <a:t>Programme initial evaluation - Survey Monkey</a:t>
            </a:r>
          </a:p>
          <a:p>
            <a:r>
              <a:rPr lang="en-GB" sz="1000" dirty="0"/>
              <a:t>Survey monkey has been utilised to evaluate impact of course content and delivery – evaluation of first 60 attendees has elicited overwhelmingly positive responses, for example, when asked to what degree “the content will impact and improve current practice within my school” an average score of 4.55 was achieved ( 4 = agree &amp; 5 strongly agree) </a:t>
            </a:r>
          </a:p>
          <a:p>
            <a:pPr marL="171450" indent="-171450">
              <a:buFont typeface="Arial" panose="020B0604020202020204" pitchFamily="34" charset="0"/>
              <a:buChar char="•"/>
            </a:pPr>
            <a:r>
              <a:rPr lang="en-GB" sz="1000" dirty="0"/>
              <a:t>When asked following programme attendance “how could your increased knowledge or skills impact on learner outcomes within your schools?” comments included  </a:t>
            </a:r>
          </a:p>
          <a:p>
            <a:r>
              <a:rPr lang="en-GB" sz="1000" dirty="0"/>
              <a:t>	</a:t>
            </a:r>
            <a:r>
              <a:rPr lang="en-GB" sz="1000" i="1" dirty="0"/>
              <a:t>“The training will help staff understand what reduced workload means. It will also make feedback to pupils more effective thus moving their learning and understanding forward.”</a:t>
            </a:r>
          </a:p>
          <a:p>
            <a:r>
              <a:rPr lang="en-GB" sz="1000" b="1" dirty="0"/>
              <a:t>	</a:t>
            </a:r>
            <a:r>
              <a:rPr lang="en-GB" sz="1000" i="1" dirty="0"/>
              <a:t>“More timely and varied assessment within lessons = less time spent on marking. As a result, more time to plan and prepare effective learning experiences.” </a:t>
            </a:r>
            <a:endParaRPr lang="en-GB" sz="1050" i="1" dirty="0"/>
          </a:p>
        </p:txBody>
      </p:sp>
      <p:sp>
        <p:nvSpPr>
          <p:cNvPr id="19" name="TextBox 18">
            <a:extLst>
              <a:ext uri="{FF2B5EF4-FFF2-40B4-BE49-F238E27FC236}">
                <a16:creationId xmlns:a16="http://schemas.microsoft.com/office/drawing/2014/main" id="{4748E32F-3474-45BB-9E3C-08C1256B83F2}"/>
              </a:ext>
            </a:extLst>
          </p:cNvPr>
          <p:cNvSpPr txBox="1"/>
          <p:nvPr/>
        </p:nvSpPr>
        <p:spPr>
          <a:xfrm>
            <a:off x="2076076" y="8902548"/>
            <a:ext cx="2538915" cy="338554"/>
          </a:xfrm>
          <a:prstGeom prst="rect">
            <a:avLst/>
          </a:prstGeom>
          <a:noFill/>
        </p:spPr>
        <p:txBody>
          <a:bodyPr wrap="square" rtlCol="0">
            <a:spAutoFit/>
          </a:bodyPr>
          <a:lstStyle/>
          <a:p>
            <a:r>
              <a:rPr lang="en-GB" sz="800" dirty="0">
                <a:solidFill>
                  <a:srgbClr val="CC0066"/>
                </a:solidFill>
              </a:rPr>
              <a:t>For more information contact Project Manager for Cross Regional Projects  helen.richards@sewaleseas.org.uk</a:t>
            </a:r>
          </a:p>
        </p:txBody>
      </p:sp>
    </p:spTree>
    <p:extLst>
      <p:ext uri="{BB962C8B-B14F-4D97-AF65-F5344CB8AC3E}">
        <p14:creationId xmlns:p14="http://schemas.microsoft.com/office/powerpoint/2010/main" val="5199324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58871</TotalTime>
  <Words>1007</Words>
  <Application>Microsoft Office PowerPoint</Application>
  <PresentationFormat>A4 Paper (210x297 mm)</PresentationFormat>
  <Paragraphs>55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O'Connor, Betsan</dc:creator>
  <cp:lastModifiedBy>Roberts Heddwen Vaughan (GwE)</cp:lastModifiedBy>
  <cp:revision>532</cp:revision>
  <dcterms:created xsi:type="dcterms:W3CDTF">2017-07-03T11:17:07Z</dcterms:created>
  <dcterms:modified xsi:type="dcterms:W3CDTF">2019-02-07T08:04:24Z</dcterms:modified>
</cp:coreProperties>
</file>