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58" r:id="rId4"/>
    <p:sldId id="262" r:id="rId5"/>
    <p:sldId id="263" r:id="rId6"/>
    <p:sldId id="259" r:id="rId7"/>
    <p:sldId id="264" r:id="rId8"/>
    <p:sldId id="260"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4302" autoAdjust="0"/>
  </p:normalViewPr>
  <p:slideViewPr>
    <p:cSldViewPr snapToGrid="0">
      <p:cViewPr varScale="1">
        <p:scale>
          <a:sx n="73" d="100"/>
          <a:sy n="73" d="100"/>
        </p:scale>
        <p:origin x="618" y="54"/>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lfan Pennyn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lfan Dyddiad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99596-A9C1-4AA7-9992-0415AEFF733C}" type="datetimeFigureOut">
              <a:rPr lang="en-GB" smtClean="0"/>
              <a:t>16/01/2020</a:t>
            </a:fld>
            <a:endParaRPr lang="en-GB"/>
          </a:p>
        </p:txBody>
      </p:sp>
      <p:sp>
        <p:nvSpPr>
          <p:cNvPr id="4" name="Dalfan Delwedd Sleid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Dalfan Nodiada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y-GB" smtClean="0"/>
              <a:t>Golygu'r arddulliau testun Meistr</a:t>
            </a:r>
          </a:p>
          <a:p>
            <a:pPr lvl="1"/>
            <a:r>
              <a:rPr lang="cy-GB" smtClean="0"/>
              <a:t>Ail lefel</a:t>
            </a:r>
          </a:p>
          <a:p>
            <a:pPr lvl="2"/>
            <a:r>
              <a:rPr lang="cy-GB" smtClean="0"/>
              <a:t>Trydedd lefel</a:t>
            </a:r>
          </a:p>
          <a:p>
            <a:pPr lvl="3"/>
            <a:r>
              <a:rPr lang="cy-GB" smtClean="0"/>
              <a:t>Pedwaredd lefel</a:t>
            </a:r>
          </a:p>
          <a:p>
            <a:pPr lvl="4"/>
            <a:r>
              <a:rPr lang="cy-GB" smtClean="0"/>
              <a:t>Pumed lefel</a:t>
            </a:r>
            <a:endParaRPr lang="en-GB"/>
          </a:p>
        </p:txBody>
      </p:sp>
      <p:sp>
        <p:nvSpPr>
          <p:cNvPr id="6" name="Dalfan Troedyn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alfan Rhif y Sleid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73401-C122-46A1-9BAD-A77B0BE24234}" type="slidenum">
              <a:rPr lang="en-GB" smtClean="0"/>
              <a:t>‹#›</a:t>
            </a:fld>
            <a:endParaRPr lang="en-GB"/>
          </a:p>
        </p:txBody>
      </p:sp>
    </p:spTree>
    <p:extLst>
      <p:ext uri="{BB962C8B-B14F-4D97-AF65-F5344CB8AC3E}">
        <p14:creationId xmlns:p14="http://schemas.microsoft.com/office/powerpoint/2010/main" val="277766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dirty="0" smtClean="0"/>
              <a:t>Ysgol </a:t>
            </a:r>
            <a:r>
              <a:rPr lang="cy-GB" dirty="0" err="1" smtClean="0"/>
              <a:t>Fictorianaidd</a:t>
            </a:r>
            <a:r>
              <a:rPr lang="cy-GB" baseline="0" dirty="0" smtClean="0"/>
              <a:t> yn </a:t>
            </a:r>
            <a:r>
              <a:rPr lang="cy-GB" baseline="0" dirty="0" err="1" smtClean="0"/>
              <a:t>Fulham</a:t>
            </a:r>
            <a:r>
              <a:rPr lang="cy-GB" baseline="0" dirty="0" smtClean="0"/>
              <a:t>, Llundain sydd yn rhan o academi </a:t>
            </a:r>
            <a:r>
              <a:rPr lang="cy-GB" baseline="0" dirty="0" err="1" smtClean="0"/>
              <a:t>United</a:t>
            </a:r>
            <a:r>
              <a:rPr lang="cy-GB" baseline="0" dirty="0" smtClean="0"/>
              <a:t> </a:t>
            </a:r>
            <a:r>
              <a:rPr lang="cy-GB" baseline="0" dirty="0" err="1" smtClean="0"/>
              <a:t>Learning</a:t>
            </a:r>
            <a:r>
              <a:rPr lang="cy-GB" baseline="0" dirty="0" smtClean="0"/>
              <a:t> – oddeutu 190 ar y gofrestr. Disgyblion yr ysgol yn dod o gartrefi llai llewyrchus na’r ardal o amgylch yr ysgol 37% </a:t>
            </a:r>
            <a:r>
              <a:rPr lang="cy-GB" baseline="0" dirty="0" err="1" smtClean="0"/>
              <a:t>PYDd</a:t>
            </a:r>
            <a:endParaRPr lang="cy-GB" baseline="0" dirty="0" smtClean="0"/>
          </a:p>
          <a:p>
            <a:r>
              <a:rPr lang="cy-GB" baseline="0" dirty="0" smtClean="0"/>
              <a:t>SG yn bennaeth ers oddeutu 4 mlynedd yno </a:t>
            </a:r>
          </a:p>
          <a:p>
            <a:r>
              <a:rPr lang="cy-GB" baseline="0" dirty="0" err="1" smtClean="0"/>
              <a:t>Ofstead</a:t>
            </a:r>
            <a:r>
              <a:rPr lang="cy-GB" baseline="0" dirty="0" smtClean="0"/>
              <a:t> – rhagorol – Rhagfyr 2018</a:t>
            </a:r>
          </a:p>
          <a:p>
            <a:endParaRPr lang="cy-GB" baseline="0" dirty="0" smtClean="0"/>
          </a:p>
          <a:p>
            <a:r>
              <a:rPr lang="cy-GB" baseline="0" dirty="0" smtClean="0"/>
              <a:t>Gwerthoedd yn glir – agos i’r 4 diben </a:t>
            </a:r>
            <a:r>
              <a:rPr lang="en-GB" baseline="0" dirty="0" smtClean="0"/>
              <a:t> - </a:t>
            </a:r>
            <a:r>
              <a:rPr lang="en-GB" baseline="0" dirty="0" err="1" smtClean="0"/>
              <a:t>seiliedig</a:t>
            </a:r>
            <a:r>
              <a:rPr lang="en-GB" baseline="0" dirty="0" smtClean="0"/>
              <a:t> </a:t>
            </a:r>
            <a:r>
              <a:rPr lang="en-GB" baseline="0" dirty="0" err="1" smtClean="0"/>
              <a:t>ar</a:t>
            </a:r>
            <a:r>
              <a:rPr lang="en-GB" baseline="0" dirty="0" smtClean="0"/>
              <a:t> </a:t>
            </a:r>
            <a:r>
              <a:rPr lang="en-GB" baseline="0" dirty="0" err="1" smtClean="0"/>
              <a:t>uchelgais</a:t>
            </a:r>
            <a:r>
              <a:rPr lang="en-GB" baseline="0" dirty="0" smtClean="0"/>
              <a:t> </a:t>
            </a:r>
            <a:r>
              <a:rPr lang="en-GB" baseline="0" dirty="0" err="1" smtClean="0"/>
              <a:t>i</a:t>
            </a:r>
            <a:r>
              <a:rPr lang="en-GB" baseline="0" dirty="0" smtClean="0"/>
              <a:t> </a:t>
            </a:r>
            <a:r>
              <a:rPr lang="en-GB" baseline="0" dirty="0" err="1" smtClean="0"/>
              <a:t>bawb</a:t>
            </a:r>
            <a:r>
              <a:rPr lang="en-GB" baseline="0" dirty="0" smtClean="0"/>
              <a:t> </a:t>
            </a:r>
            <a:r>
              <a:rPr lang="en-GB" baseline="0" dirty="0" err="1" smtClean="0"/>
              <a:t>sy’n</a:t>
            </a:r>
            <a:r>
              <a:rPr lang="en-GB" baseline="0" dirty="0" smtClean="0"/>
              <a:t> </a:t>
            </a:r>
            <a:r>
              <a:rPr lang="en-GB" baseline="0" dirty="0" err="1" smtClean="0"/>
              <a:t>rhan</a:t>
            </a:r>
            <a:r>
              <a:rPr lang="en-GB" baseline="0" dirty="0" smtClean="0"/>
              <a:t> </a:t>
            </a:r>
            <a:r>
              <a:rPr lang="en-GB" baseline="0" dirty="0" err="1" smtClean="0"/>
              <a:t>o’r</a:t>
            </a:r>
            <a:r>
              <a:rPr lang="en-GB" baseline="0" dirty="0" smtClean="0"/>
              <a:t> </a:t>
            </a:r>
            <a:r>
              <a:rPr lang="en-GB" baseline="0" dirty="0" err="1" smtClean="0"/>
              <a:t>ysgol</a:t>
            </a:r>
            <a:r>
              <a:rPr lang="en-GB" baseline="0" dirty="0" smtClean="0"/>
              <a:t> – staff a </a:t>
            </a:r>
            <a:r>
              <a:rPr lang="en-GB" baseline="0" dirty="0" err="1" smtClean="0"/>
              <a:t>phlant</a:t>
            </a:r>
            <a:r>
              <a:rPr lang="en-GB" baseline="0" dirty="0" smtClean="0"/>
              <a:t>, </a:t>
            </a:r>
            <a:r>
              <a:rPr lang="en-GB" baseline="0" dirty="0" err="1" smtClean="0"/>
              <a:t>hyder</a:t>
            </a:r>
            <a:r>
              <a:rPr lang="en-GB" baseline="0" dirty="0" smtClean="0"/>
              <a:t>, </a:t>
            </a:r>
            <a:r>
              <a:rPr lang="en-GB" baseline="0" dirty="0" err="1" smtClean="0"/>
              <a:t>creadigrwydd</a:t>
            </a:r>
            <a:r>
              <a:rPr lang="en-GB" baseline="0" dirty="0" smtClean="0"/>
              <a:t>, parch, </a:t>
            </a:r>
            <a:r>
              <a:rPr lang="en-GB" baseline="0" dirty="0" err="1" smtClean="0"/>
              <a:t>brwdfrydedd</a:t>
            </a:r>
            <a:r>
              <a:rPr lang="en-GB" baseline="0" dirty="0" smtClean="0"/>
              <a:t> a </a:t>
            </a:r>
            <a:r>
              <a:rPr lang="en-GB" baseline="0" dirty="0" err="1" smtClean="0"/>
              <a:t>phenderfyniad</a:t>
            </a:r>
            <a:r>
              <a:rPr lang="en-GB" baseline="0" dirty="0" smtClean="0"/>
              <a:t> </a:t>
            </a:r>
            <a:r>
              <a:rPr lang="en-GB" baseline="0" dirty="0" err="1" smtClean="0"/>
              <a:t>i</a:t>
            </a:r>
            <a:r>
              <a:rPr lang="en-GB" baseline="0" dirty="0" smtClean="0"/>
              <a:t> </a:t>
            </a:r>
            <a:r>
              <a:rPr lang="en-GB" baseline="0" dirty="0" err="1" smtClean="0"/>
              <a:t>oresgyn</a:t>
            </a:r>
            <a:r>
              <a:rPr lang="en-GB" baseline="0" dirty="0" smtClean="0"/>
              <a:t> </a:t>
            </a:r>
            <a:r>
              <a:rPr lang="en-GB" baseline="0" dirty="0" err="1" smtClean="0"/>
              <a:t>anawsterau</a:t>
            </a:r>
            <a:r>
              <a:rPr lang="en-GB" baseline="0" dirty="0" smtClean="0"/>
              <a:t> a </a:t>
            </a:r>
            <a:r>
              <a:rPr lang="en-GB" baseline="0" dirty="0" err="1" smtClean="0"/>
              <a:t>llwyddo</a:t>
            </a:r>
            <a:r>
              <a:rPr lang="en-GB" baseline="0" dirty="0" smtClean="0"/>
              <a:t>.</a:t>
            </a:r>
            <a:endParaRPr lang="cy-GB" baseline="0" dirty="0" smtClean="0"/>
          </a:p>
        </p:txBody>
      </p:sp>
      <p:sp>
        <p:nvSpPr>
          <p:cNvPr id="4" name="Dalfan Rhif y Sleid 3"/>
          <p:cNvSpPr>
            <a:spLocks noGrp="1"/>
          </p:cNvSpPr>
          <p:nvPr>
            <p:ph type="sldNum" sz="quarter" idx="10"/>
          </p:nvPr>
        </p:nvSpPr>
        <p:spPr/>
        <p:txBody>
          <a:bodyPr/>
          <a:lstStyle/>
          <a:p>
            <a:fld id="{5EC73401-C122-46A1-9BAD-A77B0BE24234}" type="slidenum">
              <a:rPr lang="en-GB" smtClean="0"/>
              <a:t>1</a:t>
            </a:fld>
            <a:endParaRPr lang="en-GB"/>
          </a:p>
        </p:txBody>
      </p:sp>
    </p:spTree>
    <p:extLst>
      <p:ext uri="{BB962C8B-B14F-4D97-AF65-F5344CB8AC3E}">
        <p14:creationId xmlns:p14="http://schemas.microsoft.com/office/powerpoint/2010/main" val="94728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dirty="0" smtClean="0"/>
              <a:t>Y pwerau dysgu yn greiddiol i holl waith yr ysgol – plant</a:t>
            </a:r>
            <a:r>
              <a:rPr lang="cy-GB" baseline="0" dirty="0" smtClean="0"/>
              <a:t> yn gallu siarad yn dda am ddefnyddio’r pwerau ac yn ymwybodol iawn o’u pwrpas.</a:t>
            </a:r>
          </a:p>
          <a:p>
            <a:r>
              <a:rPr lang="cy-GB" baseline="0" dirty="0" smtClean="0"/>
              <a:t>Rhain yn weledol ymhob dosbarth ac ar y coridorau ond yn bwysicach, roedd y plant yn eu deall ac yn eu defnyddio – PA MOR WEITHREDOL YDY’R PWERAU DYSGU YN YR YSGOLION- LLYFR </a:t>
            </a:r>
            <a:r>
              <a:rPr lang="cy-GB" baseline="0" dirty="0" err="1" smtClean="0"/>
              <a:t>Guy</a:t>
            </a:r>
            <a:r>
              <a:rPr lang="cy-GB" baseline="0" dirty="0" smtClean="0"/>
              <a:t> </a:t>
            </a:r>
            <a:r>
              <a:rPr lang="cy-GB" baseline="0" dirty="0" err="1" smtClean="0"/>
              <a:t>Claxton</a:t>
            </a:r>
            <a:r>
              <a:rPr lang="cy-GB" baseline="0" dirty="0" smtClean="0"/>
              <a:t> – </a:t>
            </a:r>
            <a:r>
              <a:rPr lang="cy-GB" baseline="0" dirty="0" err="1" smtClean="0"/>
              <a:t>Powering</a:t>
            </a:r>
            <a:r>
              <a:rPr lang="cy-GB" baseline="0" dirty="0" smtClean="0"/>
              <a:t> </a:t>
            </a:r>
            <a:r>
              <a:rPr lang="cy-GB" baseline="0" dirty="0" err="1" smtClean="0"/>
              <a:t>up</a:t>
            </a:r>
            <a:r>
              <a:rPr lang="cy-GB" baseline="0" dirty="0" smtClean="0"/>
              <a:t> </a:t>
            </a:r>
            <a:r>
              <a:rPr lang="cy-GB" baseline="0" dirty="0" err="1" smtClean="0"/>
              <a:t>children</a:t>
            </a:r>
            <a:r>
              <a:rPr lang="cy-GB" baseline="0" dirty="0" smtClean="0"/>
              <a:t>.</a:t>
            </a:r>
          </a:p>
          <a:p>
            <a:endParaRPr lang="cy-GB" baseline="0" dirty="0" smtClean="0"/>
          </a:p>
          <a:p>
            <a:r>
              <a:rPr lang="cy-GB" baseline="0" dirty="0" smtClean="0"/>
              <a:t>Cyswllt agos iawn rhwng y pwerau dysgu yma a gweledigaeth a gwerthoedd yr ysgol </a:t>
            </a:r>
          </a:p>
          <a:p>
            <a:endParaRPr lang="cy-GB" baseline="0" dirty="0" smtClean="0"/>
          </a:p>
          <a:p>
            <a:r>
              <a:rPr lang="cy-GB" baseline="0" dirty="0" smtClean="0"/>
              <a:t>Yr ysgol wedi creu enw cymeriad gan ddefnyddio pob llythyren o enw’r ysgol</a:t>
            </a:r>
          </a:p>
          <a:p>
            <a:r>
              <a:rPr lang="cy-GB" baseline="0" dirty="0" smtClean="0"/>
              <a:t>L – </a:t>
            </a:r>
            <a:r>
              <a:rPr lang="cy-GB" baseline="0" dirty="0" err="1" smtClean="0"/>
              <a:t>learn</a:t>
            </a:r>
            <a:r>
              <a:rPr lang="cy-GB" baseline="0" dirty="0" smtClean="0"/>
              <a:t> </a:t>
            </a:r>
            <a:r>
              <a:rPr lang="cy-GB" baseline="0" dirty="0" err="1" smtClean="0"/>
              <a:t>from</a:t>
            </a:r>
            <a:r>
              <a:rPr lang="cy-GB" baseline="0" dirty="0" smtClean="0"/>
              <a:t> </a:t>
            </a:r>
            <a:r>
              <a:rPr lang="cy-GB" baseline="0" dirty="0" err="1" smtClean="0"/>
              <a:t>their</a:t>
            </a:r>
            <a:r>
              <a:rPr lang="cy-GB" baseline="0" dirty="0" smtClean="0"/>
              <a:t> </a:t>
            </a:r>
            <a:r>
              <a:rPr lang="cy-GB" baseline="0" dirty="0" err="1" smtClean="0"/>
              <a:t>mistakes</a:t>
            </a:r>
            <a:r>
              <a:rPr lang="cy-GB" baseline="0" dirty="0" smtClean="0"/>
              <a:t> (PARHAU I WELLA - REFLECTION)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cy-GB" baseline="0" dirty="0" smtClean="0"/>
              <a:t>A – </a:t>
            </a:r>
            <a:r>
              <a:rPr lang="cy-GB" baseline="0" dirty="0" err="1" smtClean="0"/>
              <a:t>ask</a:t>
            </a:r>
            <a:r>
              <a:rPr lang="cy-GB" baseline="0" dirty="0" smtClean="0"/>
              <a:t> </a:t>
            </a:r>
            <a:r>
              <a:rPr lang="cy-GB" baseline="0" dirty="0" err="1" smtClean="0"/>
              <a:t>questions</a:t>
            </a:r>
            <a:r>
              <a:rPr lang="cy-GB" baseline="0" dirty="0" smtClean="0"/>
              <a:t> (BOD YN CHWILFRYDIG - CURIOSITY)</a:t>
            </a:r>
          </a:p>
          <a:p>
            <a:r>
              <a:rPr lang="cy-GB" baseline="0" dirty="0" smtClean="0"/>
              <a:t>N – </a:t>
            </a:r>
            <a:r>
              <a:rPr lang="cy-GB" baseline="0" dirty="0" err="1" smtClean="0"/>
              <a:t>never</a:t>
            </a:r>
            <a:r>
              <a:rPr lang="cy-GB" baseline="0" dirty="0" smtClean="0"/>
              <a:t> </a:t>
            </a:r>
            <a:r>
              <a:rPr lang="cy-GB" baseline="0" dirty="0" err="1" smtClean="0"/>
              <a:t>give</a:t>
            </a:r>
            <a:r>
              <a:rPr lang="cy-GB" baseline="0" dirty="0" smtClean="0"/>
              <a:t> </a:t>
            </a:r>
            <a:r>
              <a:rPr lang="cy-GB" baseline="0" dirty="0" err="1" smtClean="0"/>
              <a:t>up</a:t>
            </a:r>
            <a:r>
              <a:rPr lang="cy-GB" baseline="0" dirty="0" smtClean="0"/>
              <a:t> (DYFALBARHAU - DETERMINATION)</a:t>
            </a:r>
          </a:p>
          <a:p>
            <a:r>
              <a:rPr lang="cy-GB" baseline="0" dirty="0" smtClean="0"/>
              <a:t>G – </a:t>
            </a:r>
            <a:r>
              <a:rPr lang="cy-GB" baseline="0" dirty="0" err="1" smtClean="0"/>
              <a:t>give</a:t>
            </a:r>
            <a:r>
              <a:rPr lang="cy-GB" baseline="0" dirty="0" smtClean="0"/>
              <a:t> it a go (RHOI CYNNIG ARNI - THINKING)</a:t>
            </a:r>
          </a:p>
          <a:p>
            <a:r>
              <a:rPr lang="cy-GB" baseline="0" dirty="0" smtClean="0"/>
              <a:t>F- </a:t>
            </a:r>
            <a:r>
              <a:rPr lang="cy-GB" baseline="0" dirty="0" err="1" smtClean="0"/>
              <a:t>focus</a:t>
            </a:r>
            <a:r>
              <a:rPr lang="cy-GB" baseline="0" dirty="0" smtClean="0"/>
              <a:t> </a:t>
            </a:r>
            <a:r>
              <a:rPr lang="cy-GB" baseline="0" dirty="0" err="1" smtClean="0"/>
              <a:t>on</a:t>
            </a:r>
            <a:r>
              <a:rPr lang="cy-GB" baseline="0" dirty="0" smtClean="0"/>
              <a:t> </a:t>
            </a:r>
            <a:r>
              <a:rPr lang="cy-GB" baseline="0" dirty="0" err="1" smtClean="0"/>
              <a:t>their</a:t>
            </a:r>
            <a:r>
              <a:rPr lang="cy-GB" baseline="0" dirty="0" smtClean="0"/>
              <a:t> </a:t>
            </a:r>
            <a:r>
              <a:rPr lang="cy-GB" baseline="0" dirty="0" err="1" smtClean="0"/>
              <a:t>learning</a:t>
            </a:r>
            <a:r>
              <a:rPr lang="cy-GB" baseline="0" dirty="0" smtClean="0"/>
              <a:t> (CANOLBWYNTIO - ATTENTION)</a:t>
            </a:r>
          </a:p>
          <a:p>
            <a:r>
              <a:rPr lang="cy-GB" baseline="0" dirty="0" smtClean="0"/>
              <a:t>O – </a:t>
            </a:r>
            <a:r>
              <a:rPr lang="cy-GB" baseline="0" dirty="0" err="1" smtClean="0"/>
              <a:t>operate</a:t>
            </a:r>
            <a:r>
              <a:rPr lang="cy-GB" baseline="0" dirty="0" smtClean="0"/>
              <a:t> as a </a:t>
            </a:r>
            <a:r>
              <a:rPr lang="cy-GB" baseline="0" dirty="0" err="1" smtClean="0"/>
              <a:t>team</a:t>
            </a:r>
            <a:r>
              <a:rPr lang="cy-GB" baseline="0" dirty="0" smtClean="0"/>
              <a:t> (CYDWEITHIO - SOCIALISING)</a:t>
            </a:r>
          </a:p>
          <a:p>
            <a:r>
              <a:rPr lang="cy-GB" baseline="0" dirty="0" smtClean="0"/>
              <a:t>R – </a:t>
            </a:r>
            <a:r>
              <a:rPr lang="cy-GB" baseline="0" dirty="0" err="1" smtClean="0"/>
              <a:t>release</a:t>
            </a:r>
            <a:r>
              <a:rPr lang="cy-GB" baseline="0" dirty="0" smtClean="0"/>
              <a:t> </a:t>
            </a:r>
            <a:r>
              <a:rPr lang="cy-GB" baseline="0" dirty="0" err="1" smtClean="0"/>
              <a:t>their</a:t>
            </a:r>
            <a:r>
              <a:rPr lang="cy-GB" baseline="0" dirty="0" smtClean="0"/>
              <a:t> </a:t>
            </a:r>
            <a:r>
              <a:rPr lang="cy-GB" baseline="0" dirty="0" err="1" smtClean="0"/>
              <a:t>imagination</a:t>
            </a:r>
            <a:r>
              <a:rPr lang="cy-GB" baseline="0" dirty="0" smtClean="0"/>
              <a:t> (DEFNYDDIO’R DYCHYMYG - IMAGINATION)</a:t>
            </a:r>
          </a:p>
          <a:p>
            <a:r>
              <a:rPr lang="cy-GB" baseline="0" dirty="0" smtClean="0"/>
              <a:t>D – </a:t>
            </a:r>
            <a:r>
              <a:rPr lang="cy-GB" baseline="0" dirty="0" err="1" smtClean="0"/>
              <a:t>develop</a:t>
            </a:r>
            <a:r>
              <a:rPr lang="cy-GB" baseline="0" dirty="0" smtClean="0"/>
              <a:t> a </a:t>
            </a:r>
            <a:r>
              <a:rPr lang="cy-GB" baseline="0" dirty="0" err="1" smtClean="0"/>
              <a:t>love</a:t>
            </a:r>
            <a:r>
              <a:rPr lang="cy-GB" baseline="0" dirty="0" smtClean="0"/>
              <a:t> of </a:t>
            </a:r>
            <a:r>
              <a:rPr lang="cy-GB" baseline="0" dirty="0" err="1" smtClean="0"/>
              <a:t>learning</a:t>
            </a:r>
            <a:r>
              <a:rPr lang="cy-GB" baseline="0" dirty="0" smtClean="0"/>
              <a:t> (MWYNHAU DYSGU - ORGANISATION)</a:t>
            </a:r>
            <a:endParaRPr lang="en-GB" dirty="0"/>
          </a:p>
        </p:txBody>
      </p:sp>
      <p:sp>
        <p:nvSpPr>
          <p:cNvPr id="4" name="Dalfan Rhif y Sleid 3"/>
          <p:cNvSpPr>
            <a:spLocks noGrp="1"/>
          </p:cNvSpPr>
          <p:nvPr>
            <p:ph type="sldNum" sz="quarter" idx="10"/>
          </p:nvPr>
        </p:nvSpPr>
        <p:spPr/>
        <p:txBody>
          <a:bodyPr/>
          <a:lstStyle/>
          <a:p>
            <a:fld id="{5EC73401-C122-46A1-9BAD-A77B0BE24234}" type="slidenum">
              <a:rPr lang="en-GB" smtClean="0"/>
              <a:t>2</a:t>
            </a:fld>
            <a:endParaRPr lang="en-GB"/>
          </a:p>
        </p:txBody>
      </p:sp>
    </p:spTree>
    <p:extLst>
      <p:ext uri="{BB962C8B-B14F-4D97-AF65-F5344CB8AC3E}">
        <p14:creationId xmlns:p14="http://schemas.microsoft.com/office/powerpoint/2010/main" val="154944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dirty="0" smtClean="0"/>
              <a:t>Cipolwg i’r llyfrau – yn ddiddorol,</a:t>
            </a:r>
            <a:r>
              <a:rPr lang="cy-GB" baseline="0" dirty="0" smtClean="0"/>
              <a:t> SC yn arddangos y gwaith yma yn ei chynhadledd ym mis Tachwedd – ffordd dda iawn o asesu gwybodaeth flaenorol y dysgwyr er mwyn gallu cynllunio yn bwrpasol ac yna asesu cynnydd wrth ail ymweld â’r cwestiwn.</a:t>
            </a:r>
          </a:p>
          <a:p>
            <a:r>
              <a:rPr lang="cy-GB" baseline="0" dirty="0" smtClean="0"/>
              <a:t>Yn y llun cyntaf – y plentyn wedi nodi ‘I </a:t>
            </a:r>
            <a:r>
              <a:rPr lang="cy-GB" baseline="0" dirty="0" err="1" smtClean="0"/>
              <a:t>don’t</a:t>
            </a:r>
            <a:r>
              <a:rPr lang="cy-GB" baseline="0" dirty="0" smtClean="0"/>
              <a:t> </a:t>
            </a:r>
            <a:r>
              <a:rPr lang="cy-GB" baseline="0" dirty="0" err="1" smtClean="0"/>
              <a:t>know</a:t>
            </a:r>
            <a:r>
              <a:rPr lang="cy-GB" baseline="0" dirty="0" smtClean="0"/>
              <a:t> </a:t>
            </a:r>
            <a:r>
              <a:rPr lang="cy-GB" baseline="0" dirty="0" err="1" smtClean="0"/>
              <a:t>yet</a:t>
            </a:r>
            <a:r>
              <a:rPr lang="cy-GB" baseline="0" dirty="0" smtClean="0"/>
              <a:t>’ yn ateb i’r cwestiwn ‘</a:t>
            </a:r>
            <a:r>
              <a:rPr lang="cy-GB" baseline="0" dirty="0" err="1" smtClean="0"/>
              <a:t>What</a:t>
            </a:r>
            <a:r>
              <a:rPr lang="cy-GB" baseline="0" dirty="0" smtClean="0"/>
              <a:t> </a:t>
            </a:r>
            <a:r>
              <a:rPr lang="cy-GB" baseline="0" dirty="0" err="1" smtClean="0"/>
              <a:t>measures</a:t>
            </a:r>
            <a:r>
              <a:rPr lang="cy-GB" baseline="0" dirty="0" smtClean="0"/>
              <a:t> </a:t>
            </a:r>
            <a:r>
              <a:rPr lang="cy-GB" baseline="0" dirty="0" err="1" smtClean="0"/>
              <a:t>were</a:t>
            </a:r>
            <a:r>
              <a:rPr lang="cy-GB" baseline="0" dirty="0" smtClean="0"/>
              <a:t> </a:t>
            </a:r>
            <a:r>
              <a:rPr lang="cy-GB" baseline="0" dirty="0" err="1" smtClean="0"/>
              <a:t>taken</a:t>
            </a:r>
            <a:r>
              <a:rPr lang="cy-GB" baseline="0" dirty="0" smtClean="0"/>
              <a:t> ager WW2 to help </a:t>
            </a:r>
            <a:r>
              <a:rPr lang="cy-GB" baseline="0" dirty="0" err="1" smtClean="0"/>
              <a:t>prevent</a:t>
            </a:r>
            <a:r>
              <a:rPr lang="cy-GB" baseline="0" dirty="0" smtClean="0"/>
              <a:t> </a:t>
            </a:r>
            <a:r>
              <a:rPr lang="cy-GB" baseline="0" dirty="0" err="1" smtClean="0"/>
              <a:t>another</a:t>
            </a:r>
            <a:r>
              <a:rPr lang="cy-GB" baseline="0" dirty="0" smtClean="0"/>
              <a:t> war?’ – sylwch ar y gair YET!</a:t>
            </a:r>
          </a:p>
          <a:p>
            <a:r>
              <a:rPr lang="cy-GB" baseline="0" dirty="0" smtClean="0"/>
              <a:t>Mae gan y disgybl yma wybodaeth dda i ddechrau am yr ail </a:t>
            </a:r>
            <a:r>
              <a:rPr lang="cy-GB" baseline="0" dirty="0" err="1" smtClean="0"/>
              <a:t>ryfed</a:t>
            </a:r>
            <a:r>
              <a:rPr lang="cy-GB" baseline="0" dirty="0" smtClean="0"/>
              <a:t> byd – nodi yn y llun cyntaf  gwybodaeth am y </a:t>
            </a:r>
            <a:r>
              <a:rPr lang="cy-GB" baseline="0" dirty="0" err="1" smtClean="0"/>
              <a:t>Blitz</a:t>
            </a:r>
            <a:r>
              <a:rPr lang="cy-GB" baseline="0" dirty="0" smtClean="0"/>
              <a:t>, D Day ynghyd â dyddiadau.</a:t>
            </a:r>
          </a:p>
          <a:p>
            <a:r>
              <a:rPr lang="cy-GB" baseline="0" dirty="0" smtClean="0"/>
              <a:t>Gwybodaeth ddyfnach yn yr ail lun ac yn gallu ymateb i’r gwestiwn nad oedd yn gwybod yr ateb iddo.</a:t>
            </a:r>
          </a:p>
          <a:p>
            <a:r>
              <a:rPr lang="cy-GB" baseline="0" dirty="0" smtClean="0"/>
              <a:t>Ar ddiwedd pob uned o waith – traethawd byr yn crynhoi’r hyn ddysgwyr drwy ymateb i gwestiwn yn ymwneud â’r thema neu ymateb i ddatganiad a gofyn os oedden nhw yn cytuno neu’n anghytuno.</a:t>
            </a:r>
          </a:p>
          <a:p>
            <a:endParaRPr lang="cy-GB" baseline="0" dirty="0" smtClean="0"/>
          </a:p>
          <a:p>
            <a:r>
              <a:rPr lang="cy-GB" baseline="0" dirty="0" smtClean="0"/>
              <a:t>Trefn yn y dosbarthiadau o bawb yn wynebu tua’r blaen ac yn eistedd efo’r PT – newid yn wythnosol. </a:t>
            </a:r>
          </a:p>
          <a:p>
            <a:endParaRPr lang="cy-GB" baseline="0" dirty="0" smtClean="0"/>
          </a:p>
          <a:p>
            <a:r>
              <a:rPr lang="cy-GB" baseline="0" dirty="0" smtClean="0"/>
              <a:t>Datganiad gan yr ysgol o beth dylai unrhyw un sy’n edrych yn y llyfrau ddisgwyl weld – h.y. Amlygu mai adborth ar y pryd sy’n cael ei flaenoriaethu ac sydd fwyaf defnyddiol i ddysgu ac hefyd i esbonio pam nad oes llawer o adborth ysgrifenedig yn y llyfrau. Rhain wedi cael eu cytuno efo’r holl staff ac er fod ambell agwedd e.e. VF yno, doedd SG ddim yn cytuno fod angen ei wneud ond dymuniad gan yr athrawon oedd i’w gynnwys.</a:t>
            </a:r>
          </a:p>
          <a:p>
            <a:r>
              <a:rPr lang="cy-GB" baseline="0" dirty="0" smtClean="0"/>
              <a:t>Polisi </a:t>
            </a:r>
            <a:r>
              <a:rPr lang="cy-GB" baseline="0" dirty="0" err="1" smtClean="0"/>
              <a:t>Langford</a:t>
            </a:r>
            <a:r>
              <a:rPr lang="cy-GB" baseline="0" dirty="0" smtClean="0"/>
              <a:t> i’w weld ar </a:t>
            </a:r>
            <a:r>
              <a:rPr lang="cy-GB" baseline="0" dirty="0" err="1" smtClean="0"/>
              <a:t>Googleclassroom</a:t>
            </a:r>
            <a:r>
              <a:rPr lang="cy-GB" baseline="0" dirty="0" smtClean="0"/>
              <a:t> Shirley Clarke – papurau arweiniol – polisi adborth Ysgol </a:t>
            </a:r>
            <a:r>
              <a:rPr lang="cy-GB" baseline="0" dirty="0" err="1" smtClean="0"/>
              <a:t>Langford</a:t>
            </a:r>
            <a:endParaRPr lang="cy-GB" baseline="0" dirty="0" smtClean="0"/>
          </a:p>
          <a:p>
            <a:endParaRPr lang="cy-GB" baseline="0" dirty="0" smtClean="0"/>
          </a:p>
          <a:p>
            <a:endParaRPr lang="cy-GB" baseline="0" dirty="0" smtClean="0"/>
          </a:p>
          <a:p>
            <a:endParaRPr lang="cy-GB" baseline="0" dirty="0" smtClean="0"/>
          </a:p>
          <a:p>
            <a:endParaRPr lang="en-GB" dirty="0"/>
          </a:p>
        </p:txBody>
      </p:sp>
      <p:sp>
        <p:nvSpPr>
          <p:cNvPr id="4" name="Dalfan Rhif y Sleid 3"/>
          <p:cNvSpPr>
            <a:spLocks noGrp="1"/>
          </p:cNvSpPr>
          <p:nvPr>
            <p:ph type="sldNum" sz="quarter" idx="10"/>
          </p:nvPr>
        </p:nvSpPr>
        <p:spPr/>
        <p:txBody>
          <a:bodyPr/>
          <a:lstStyle/>
          <a:p>
            <a:fld id="{5EC73401-C122-46A1-9BAD-A77B0BE24234}" type="slidenum">
              <a:rPr lang="en-GB" smtClean="0"/>
              <a:t>3</a:t>
            </a:fld>
            <a:endParaRPr lang="en-GB"/>
          </a:p>
        </p:txBody>
      </p:sp>
    </p:spTree>
    <p:extLst>
      <p:ext uri="{BB962C8B-B14F-4D97-AF65-F5344CB8AC3E}">
        <p14:creationId xmlns:p14="http://schemas.microsoft.com/office/powerpoint/2010/main" val="181936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dirty="0" smtClean="0"/>
              <a:t>Cipolwg i’r llyfrau – yn ddiddorol,</a:t>
            </a:r>
            <a:r>
              <a:rPr lang="cy-GB" baseline="0" dirty="0" smtClean="0"/>
              <a:t> SC yn arddangos y gwaith yma yn ei chynhadledd ym mis Tachwedd – ffordd dda iawn o asesu gwybodaeth flaenorol y dysgwyr er mwyn gallu cynllunio yn bwrpasol ac yna asesu cynnydd wrth ail ymweld â’r cwestiwn.</a:t>
            </a:r>
          </a:p>
          <a:p>
            <a:r>
              <a:rPr lang="cy-GB" baseline="0" dirty="0" smtClean="0"/>
              <a:t>Yn y llun cyntaf – y plentyn wedi nodi ‘I </a:t>
            </a:r>
            <a:r>
              <a:rPr lang="cy-GB" baseline="0" dirty="0" err="1" smtClean="0"/>
              <a:t>don’t</a:t>
            </a:r>
            <a:r>
              <a:rPr lang="cy-GB" baseline="0" dirty="0" smtClean="0"/>
              <a:t> </a:t>
            </a:r>
            <a:r>
              <a:rPr lang="cy-GB" baseline="0" dirty="0" err="1" smtClean="0"/>
              <a:t>know</a:t>
            </a:r>
            <a:r>
              <a:rPr lang="cy-GB" baseline="0" dirty="0" smtClean="0"/>
              <a:t> </a:t>
            </a:r>
            <a:r>
              <a:rPr lang="cy-GB" baseline="0" dirty="0" err="1" smtClean="0"/>
              <a:t>yet</a:t>
            </a:r>
            <a:r>
              <a:rPr lang="cy-GB" baseline="0" dirty="0" smtClean="0"/>
              <a:t>’ yn ateb i’r cwestiwn ‘</a:t>
            </a:r>
            <a:r>
              <a:rPr lang="cy-GB" baseline="0" dirty="0" err="1" smtClean="0"/>
              <a:t>What</a:t>
            </a:r>
            <a:r>
              <a:rPr lang="cy-GB" baseline="0" dirty="0" smtClean="0"/>
              <a:t> </a:t>
            </a:r>
            <a:r>
              <a:rPr lang="cy-GB" baseline="0" dirty="0" err="1" smtClean="0"/>
              <a:t>measures</a:t>
            </a:r>
            <a:r>
              <a:rPr lang="cy-GB" baseline="0" dirty="0" smtClean="0"/>
              <a:t> </a:t>
            </a:r>
            <a:r>
              <a:rPr lang="cy-GB" baseline="0" dirty="0" err="1" smtClean="0"/>
              <a:t>were</a:t>
            </a:r>
            <a:r>
              <a:rPr lang="cy-GB" baseline="0" dirty="0" smtClean="0"/>
              <a:t> </a:t>
            </a:r>
            <a:r>
              <a:rPr lang="cy-GB" baseline="0" dirty="0" err="1" smtClean="0"/>
              <a:t>taken</a:t>
            </a:r>
            <a:r>
              <a:rPr lang="cy-GB" baseline="0" dirty="0" smtClean="0"/>
              <a:t> ager WW2 to help </a:t>
            </a:r>
            <a:r>
              <a:rPr lang="cy-GB" baseline="0" dirty="0" err="1" smtClean="0"/>
              <a:t>prevent</a:t>
            </a:r>
            <a:r>
              <a:rPr lang="cy-GB" baseline="0" dirty="0" smtClean="0"/>
              <a:t> </a:t>
            </a:r>
            <a:r>
              <a:rPr lang="cy-GB" baseline="0" dirty="0" err="1" smtClean="0"/>
              <a:t>another</a:t>
            </a:r>
            <a:r>
              <a:rPr lang="cy-GB" baseline="0" dirty="0" smtClean="0"/>
              <a:t> war?’ – sylwch ar y gair YET!</a:t>
            </a:r>
          </a:p>
          <a:p>
            <a:r>
              <a:rPr lang="cy-GB" baseline="0" dirty="0" smtClean="0"/>
              <a:t>Mae gan y disgybl yma wybodaeth dda i ddechrau am yr ail </a:t>
            </a:r>
            <a:r>
              <a:rPr lang="cy-GB" baseline="0" dirty="0" err="1" smtClean="0"/>
              <a:t>ryfed</a:t>
            </a:r>
            <a:r>
              <a:rPr lang="cy-GB" baseline="0" dirty="0" smtClean="0"/>
              <a:t> byd – nodi yn y llun cyntaf  gwybodaeth am y </a:t>
            </a:r>
            <a:r>
              <a:rPr lang="cy-GB" baseline="0" dirty="0" err="1" smtClean="0"/>
              <a:t>Blitz</a:t>
            </a:r>
            <a:r>
              <a:rPr lang="cy-GB" baseline="0" dirty="0" smtClean="0"/>
              <a:t>, D Day ynghyd â dyddiadau.</a:t>
            </a:r>
          </a:p>
          <a:p>
            <a:r>
              <a:rPr lang="cy-GB" baseline="0" dirty="0" smtClean="0"/>
              <a:t>Gwybodaeth ddyfnach yn yr ail lun ac yn gallu ymateb i’r gwestiwn nad oedd yn gwybod yr ateb iddo.</a:t>
            </a:r>
          </a:p>
          <a:p>
            <a:r>
              <a:rPr lang="cy-GB" baseline="0" dirty="0" smtClean="0"/>
              <a:t>Ar ddiwedd pob uned o waith – traethawd byr yn crynhoi’r hyn ddysgwyr drwy ymateb i gwestiwn yn ymwneud â’r thema neu ymateb i ddatganiad a gofyn os oedden nhw yn cytuno neu’n anghytuno.</a:t>
            </a:r>
          </a:p>
          <a:p>
            <a:endParaRPr lang="cy-GB" baseline="0" dirty="0" smtClean="0"/>
          </a:p>
          <a:p>
            <a:r>
              <a:rPr lang="cy-GB" baseline="0" dirty="0" smtClean="0"/>
              <a:t>Trefn yn y dosbarthiadau o bawb yn wynebu tua’r blaen ac yn eistedd efo’r PT – newid yn wythnosol. </a:t>
            </a:r>
          </a:p>
          <a:p>
            <a:endParaRPr lang="cy-GB" baseline="0" dirty="0" smtClean="0"/>
          </a:p>
          <a:p>
            <a:r>
              <a:rPr lang="cy-GB" baseline="0" dirty="0" smtClean="0"/>
              <a:t>Datganiad gan yr ysgol o beth dylai unrhyw un sy’n edrych yn y llyfrau ddisgwyl weld – h.y. Amlygu mai adborth ar y pryd sy’n cael ei flaenoriaethu ac sydd fwyaf defnyddiol i ddysgu ac hefyd i esbonio pam nad oes llawer o adborth ysgrifenedig yn y llyfrau. Rhain wedi cael eu cytuno efo’r holl staff ac er fod ambell agwedd e.e. VF yno, doedd SG ddim yn cytuno fod angen ei wneud ond dymuniad gan yr athrawon oedd i’w gynnwys.</a:t>
            </a:r>
          </a:p>
          <a:p>
            <a:r>
              <a:rPr lang="cy-GB" baseline="0" dirty="0" smtClean="0"/>
              <a:t>Polisi </a:t>
            </a:r>
            <a:r>
              <a:rPr lang="cy-GB" baseline="0" dirty="0" err="1" smtClean="0"/>
              <a:t>Langford</a:t>
            </a:r>
            <a:r>
              <a:rPr lang="cy-GB" baseline="0" dirty="0" smtClean="0"/>
              <a:t> i’w weld ar </a:t>
            </a:r>
            <a:r>
              <a:rPr lang="cy-GB" baseline="0" dirty="0" err="1" smtClean="0"/>
              <a:t>Googleclassroom</a:t>
            </a:r>
            <a:r>
              <a:rPr lang="cy-GB" baseline="0" dirty="0" smtClean="0"/>
              <a:t> Shirley Clarke – papurau arweiniol – polisi adborth Ysgol </a:t>
            </a:r>
            <a:r>
              <a:rPr lang="cy-GB" baseline="0" dirty="0" err="1" smtClean="0"/>
              <a:t>Langford</a:t>
            </a:r>
            <a:endParaRPr lang="cy-GB" baseline="0" dirty="0" smtClean="0"/>
          </a:p>
          <a:p>
            <a:endParaRPr lang="cy-GB" baseline="0" dirty="0" smtClean="0"/>
          </a:p>
          <a:p>
            <a:endParaRPr lang="cy-GB" baseline="0" dirty="0" smtClean="0"/>
          </a:p>
          <a:p>
            <a:endParaRPr lang="cy-GB" baseline="0" dirty="0" smtClean="0"/>
          </a:p>
          <a:p>
            <a:endParaRPr lang="en-GB" dirty="0"/>
          </a:p>
        </p:txBody>
      </p:sp>
      <p:sp>
        <p:nvSpPr>
          <p:cNvPr id="4" name="Dalfan Rhif y Sleid 3"/>
          <p:cNvSpPr>
            <a:spLocks noGrp="1"/>
          </p:cNvSpPr>
          <p:nvPr>
            <p:ph type="sldNum" sz="quarter" idx="10"/>
          </p:nvPr>
        </p:nvSpPr>
        <p:spPr/>
        <p:txBody>
          <a:bodyPr/>
          <a:lstStyle/>
          <a:p>
            <a:fld id="{5EC73401-C122-46A1-9BAD-A77B0BE24234}" type="slidenum">
              <a:rPr lang="en-GB" smtClean="0"/>
              <a:t>4</a:t>
            </a:fld>
            <a:endParaRPr lang="en-GB"/>
          </a:p>
        </p:txBody>
      </p:sp>
    </p:spTree>
    <p:extLst>
      <p:ext uri="{BB962C8B-B14F-4D97-AF65-F5344CB8AC3E}">
        <p14:creationId xmlns:p14="http://schemas.microsoft.com/office/powerpoint/2010/main" val="183805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dirty="0" smtClean="0"/>
              <a:t>Cipolwg i’r llyfrau – yn ddiddorol,</a:t>
            </a:r>
            <a:r>
              <a:rPr lang="cy-GB" baseline="0" dirty="0" smtClean="0"/>
              <a:t> SC yn arddangos y gwaith yma yn ei chynhadledd ym mis Tachwedd – ffordd dda iawn o asesu gwybodaeth flaenorol y dysgwyr er mwyn gallu cynllunio yn bwrpasol ac yna asesu cynnydd wrth ail ymweld â’r cwestiwn.</a:t>
            </a:r>
          </a:p>
          <a:p>
            <a:r>
              <a:rPr lang="cy-GB" baseline="0" dirty="0" smtClean="0"/>
              <a:t>Yn y llun cyntaf – y plentyn wedi nodi ‘I </a:t>
            </a:r>
            <a:r>
              <a:rPr lang="cy-GB" baseline="0" dirty="0" err="1" smtClean="0"/>
              <a:t>don’t</a:t>
            </a:r>
            <a:r>
              <a:rPr lang="cy-GB" baseline="0" dirty="0" smtClean="0"/>
              <a:t> </a:t>
            </a:r>
            <a:r>
              <a:rPr lang="cy-GB" baseline="0" dirty="0" err="1" smtClean="0"/>
              <a:t>know</a:t>
            </a:r>
            <a:r>
              <a:rPr lang="cy-GB" baseline="0" dirty="0" smtClean="0"/>
              <a:t> </a:t>
            </a:r>
            <a:r>
              <a:rPr lang="cy-GB" baseline="0" dirty="0" err="1" smtClean="0"/>
              <a:t>yet</a:t>
            </a:r>
            <a:r>
              <a:rPr lang="cy-GB" baseline="0" dirty="0" smtClean="0"/>
              <a:t>’ yn ateb i’r cwestiwn ‘</a:t>
            </a:r>
            <a:r>
              <a:rPr lang="cy-GB" baseline="0" dirty="0" err="1" smtClean="0"/>
              <a:t>What</a:t>
            </a:r>
            <a:r>
              <a:rPr lang="cy-GB" baseline="0" dirty="0" smtClean="0"/>
              <a:t> </a:t>
            </a:r>
            <a:r>
              <a:rPr lang="cy-GB" baseline="0" dirty="0" err="1" smtClean="0"/>
              <a:t>measures</a:t>
            </a:r>
            <a:r>
              <a:rPr lang="cy-GB" baseline="0" dirty="0" smtClean="0"/>
              <a:t> </a:t>
            </a:r>
            <a:r>
              <a:rPr lang="cy-GB" baseline="0" dirty="0" err="1" smtClean="0"/>
              <a:t>were</a:t>
            </a:r>
            <a:r>
              <a:rPr lang="cy-GB" baseline="0" dirty="0" smtClean="0"/>
              <a:t> </a:t>
            </a:r>
            <a:r>
              <a:rPr lang="cy-GB" baseline="0" dirty="0" err="1" smtClean="0"/>
              <a:t>taken</a:t>
            </a:r>
            <a:r>
              <a:rPr lang="cy-GB" baseline="0" dirty="0" smtClean="0"/>
              <a:t> ager WW2 to help </a:t>
            </a:r>
            <a:r>
              <a:rPr lang="cy-GB" baseline="0" dirty="0" err="1" smtClean="0"/>
              <a:t>prevent</a:t>
            </a:r>
            <a:r>
              <a:rPr lang="cy-GB" baseline="0" dirty="0" smtClean="0"/>
              <a:t> </a:t>
            </a:r>
            <a:r>
              <a:rPr lang="cy-GB" baseline="0" dirty="0" err="1" smtClean="0"/>
              <a:t>another</a:t>
            </a:r>
            <a:r>
              <a:rPr lang="cy-GB" baseline="0" dirty="0" smtClean="0"/>
              <a:t> war?’ – sylwch ar y gair YET!</a:t>
            </a:r>
          </a:p>
          <a:p>
            <a:r>
              <a:rPr lang="cy-GB" baseline="0" dirty="0" smtClean="0"/>
              <a:t>Mae gan y disgybl yma wybodaeth dda i ddechrau am yr ail </a:t>
            </a:r>
            <a:r>
              <a:rPr lang="cy-GB" baseline="0" dirty="0" err="1" smtClean="0"/>
              <a:t>ryfed</a:t>
            </a:r>
            <a:r>
              <a:rPr lang="cy-GB" baseline="0" dirty="0" smtClean="0"/>
              <a:t> byd – nodi yn y llun cyntaf  gwybodaeth am y </a:t>
            </a:r>
            <a:r>
              <a:rPr lang="cy-GB" baseline="0" dirty="0" err="1" smtClean="0"/>
              <a:t>Blitz</a:t>
            </a:r>
            <a:r>
              <a:rPr lang="cy-GB" baseline="0" dirty="0" smtClean="0"/>
              <a:t>, D Day ynghyd â dyddiadau.</a:t>
            </a:r>
          </a:p>
          <a:p>
            <a:r>
              <a:rPr lang="cy-GB" baseline="0" dirty="0" smtClean="0"/>
              <a:t>Gwybodaeth ddyfnach yn yr ail lun ac yn gallu ymateb i’r gwestiwn nad oedd yn gwybod yr ateb iddo.</a:t>
            </a:r>
          </a:p>
          <a:p>
            <a:r>
              <a:rPr lang="cy-GB" baseline="0" dirty="0" smtClean="0"/>
              <a:t>Ar ddiwedd pob uned o waith – traethawd byr yn crynhoi’r hyn ddysgwyr drwy ymateb i gwestiwn yn ymwneud â’r thema neu ymateb i ddatganiad a gofyn os oedden nhw yn cytuno neu’n anghytuno.</a:t>
            </a:r>
          </a:p>
          <a:p>
            <a:endParaRPr lang="cy-GB" baseline="0" dirty="0" smtClean="0"/>
          </a:p>
          <a:p>
            <a:r>
              <a:rPr lang="cy-GB" baseline="0" dirty="0" smtClean="0"/>
              <a:t>Trefn yn y dosbarthiadau o bawb yn wynebu tua’r blaen ac yn eistedd efo’r PT – newid yn wythnosol. </a:t>
            </a:r>
          </a:p>
          <a:p>
            <a:endParaRPr lang="cy-GB" baseline="0" dirty="0" smtClean="0"/>
          </a:p>
          <a:p>
            <a:r>
              <a:rPr lang="cy-GB" baseline="0" dirty="0" smtClean="0"/>
              <a:t>Datganiad gan yr ysgol o beth dylai unrhyw un sy’n edrych yn y llyfrau ddisgwyl weld – h.y. Amlygu mai adborth ar y pryd sy’n cael ei flaenoriaethu ac sydd fwyaf defnyddiol i ddysgu ac hefyd i esbonio pam nad oes llawer o adborth ysgrifenedig yn y llyfrau. Rhain wedi cael eu cytuno efo’r holl staff ac er fod ambell agwedd e.e. VF yno, doedd SG ddim yn cytuno fod angen ei wneud ond dymuniad gan yr athrawon oedd i’w gynnwys.</a:t>
            </a:r>
          </a:p>
          <a:p>
            <a:r>
              <a:rPr lang="cy-GB" baseline="0" dirty="0" smtClean="0"/>
              <a:t>Polisi </a:t>
            </a:r>
            <a:r>
              <a:rPr lang="cy-GB" baseline="0" dirty="0" err="1" smtClean="0"/>
              <a:t>Langford</a:t>
            </a:r>
            <a:r>
              <a:rPr lang="cy-GB" baseline="0" dirty="0" smtClean="0"/>
              <a:t> i’w weld ar </a:t>
            </a:r>
            <a:r>
              <a:rPr lang="cy-GB" baseline="0" dirty="0" err="1" smtClean="0"/>
              <a:t>Googleclassroom</a:t>
            </a:r>
            <a:r>
              <a:rPr lang="cy-GB" baseline="0" dirty="0" smtClean="0"/>
              <a:t> Shirley Clarke – papurau arweiniol – polisi adborth Ysgol </a:t>
            </a:r>
            <a:r>
              <a:rPr lang="cy-GB" baseline="0" dirty="0" err="1" smtClean="0"/>
              <a:t>Langford</a:t>
            </a:r>
            <a:endParaRPr lang="cy-GB" baseline="0" dirty="0" smtClean="0"/>
          </a:p>
          <a:p>
            <a:endParaRPr lang="cy-GB" baseline="0" dirty="0" smtClean="0"/>
          </a:p>
          <a:p>
            <a:endParaRPr lang="cy-GB" baseline="0" dirty="0" smtClean="0"/>
          </a:p>
          <a:p>
            <a:endParaRPr lang="cy-GB" baseline="0" dirty="0" smtClean="0"/>
          </a:p>
          <a:p>
            <a:endParaRPr lang="en-GB" dirty="0"/>
          </a:p>
        </p:txBody>
      </p:sp>
      <p:sp>
        <p:nvSpPr>
          <p:cNvPr id="4" name="Dalfan Rhif y Sleid 3"/>
          <p:cNvSpPr>
            <a:spLocks noGrp="1"/>
          </p:cNvSpPr>
          <p:nvPr>
            <p:ph type="sldNum" sz="quarter" idx="10"/>
          </p:nvPr>
        </p:nvSpPr>
        <p:spPr/>
        <p:txBody>
          <a:bodyPr/>
          <a:lstStyle/>
          <a:p>
            <a:fld id="{5EC73401-C122-46A1-9BAD-A77B0BE24234}" type="slidenum">
              <a:rPr lang="en-GB" smtClean="0"/>
              <a:t>5</a:t>
            </a:fld>
            <a:endParaRPr lang="en-GB"/>
          </a:p>
        </p:txBody>
      </p:sp>
    </p:spTree>
    <p:extLst>
      <p:ext uri="{BB962C8B-B14F-4D97-AF65-F5344CB8AC3E}">
        <p14:creationId xmlns:p14="http://schemas.microsoft.com/office/powerpoint/2010/main" val="417065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dirty="0" smtClean="0"/>
              <a:t>Mi welwch y polisi adborth ar waith yma – Deilliannau dysgu yn cael eu </a:t>
            </a:r>
            <a:r>
              <a:rPr lang="cy-GB" dirty="0" err="1" smtClean="0"/>
              <a:t>huwcholeuo</a:t>
            </a:r>
            <a:r>
              <a:rPr lang="cy-GB" baseline="0" dirty="0" smtClean="0"/>
              <a:t> mewn pinc gan yr athrawon er mwyn nodi fod y dysgwr wedi cyflawni’r hyn sy’n ddisgwyliedig ar gyfer y gwaith. Modelau o ragoriaeth ar gael i’r dysgwyr a hynny mewn lle amlwg; disgyblion yn myfyrio ar waith eu hunain gan ddefnyddio pen piws; </a:t>
            </a:r>
          </a:p>
          <a:p>
            <a:r>
              <a:rPr lang="cy-GB" baseline="0" dirty="0" smtClean="0"/>
              <a:t>Cwis yn dangos cynnydd hefyd  a’r disgyblion yn myfyrio ar beth sydd angen ei wneud i wella.</a:t>
            </a:r>
          </a:p>
          <a:p>
            <a:endParaRPr lang="cy-GB" baseline="0" dirty="0" smtClean="0"/>
          </a:p>
          <a:p>
            <a:r>
              <a:rPr lang="cy-GB" baseline="0" dirty="0" smtClean="0"/>
              <a:t>Ymhob dosbarth – arddangosfeydd yn </a:t>
            </a:r>
            <a:r>
              <a:rPr lang="cy-GB" baseline="0" dirty="0" err="1" smtClean="0"/>
              <a:t>gyfangwbl</a:t>
            </a:r>
            <a:r>
              <a:rPr lang="cy-GB" baseline="0" dirty="0" smtClean="0"/>
              <a:t> ar gyfer amlygu’r gwaith sydd yn digwydd. Wal weithio iaith, mathemateg, celf, gwyddoniaeth ayyb. Rhain yn cynnwys y siwrne ddysgu sef y camau ar gyfer y broses e.e. Strwythur y testun, dewis geirfa hyd at fyfyrio ar y gwaith – modelau ar gael yn rhwydd i’r disgyblion allu troi atyn nhw, y </a:t>
            </a:r>
            <a:r>
              <a:rPr lang="cy-GB" baseline="0" dirty="0" err="1" smtClean="0"/>
              <a:t>MPLl</a:t>
            </a:r>
            <a:r>
              <a:rPr lang="cy-GB" baseline="0" dirty="0" smtClean="0"/>
              <a:t> wedi eu llunio ar y cyd a’u harddangos, </a:t>
            </a:r>
            <a:r>
              <a:rPr lang="cy-GB" baseline="0" dirty="0" err="1" smtClean="0"/>
              <a:t>mpll</a:t>
            </a:r>
            <a:r>
              <a:rPr lang="cy-GB" baseline="0" dirty="0" smtClean="0"/>
              <a:t> agored (</a:t>
            </a:r>
            <a:r>
              <a:rPr lang="cy-GB" baseline="0" dirty="0" err="1" smtClean="0"/>
              <a:t>dewisiwch</a:t>
            </a:r>
            <a:r>
              <a:rPr lang="cy-GB" baseline="0" dirty="0" smtClean="0"/>
              <a:t> o blith.... neu ‘ fe allech.....’) i gyfoethogi ansawdd y dasg, geirfa bynciol, unrhyw wybodaeth ddefnyddiol cysylltiedig â strwythur y ffurf ysgrifennu. Hefyd yn cynnwys unrhyw ramadeg, waith ychwanegol wnaed ar siart fflip, cwestiynau pwysig i’w hateb ayyb.</a:t>
            </a:r>
            <a:endParaRPr lang="en-GB" dirty="0"/>
          </a:p>
        </p:txBody>
      </p:sp>
      <p:sp>
        <p:nvSpPr>
          <p:cNvPr id="4" name="Dalfan Rhif y Sleid 3"/>
          <p:cNvSpPr>
            <a:spLocks noGrp="1"/>
          </p:cNvSpPr>
          <p:nvPr>
            <p:ph type="sldNum" sz="quarter" idx="10"/>
          </p:nvPr>
        </p:nvSpPr>
        <p:spPr/>
        <p:txBody>
          <a:bodyPr/>
          <a:lstStyle/>
          <a:p>
            <a:fld id="{5EC73401-C122-46A1-9BAD-A77B0BE24234}" type="slidenum">
              <a:rPr lang="en-GB" smtClean="0"/>
              <a:t>6</a:t>
            </a:fld>
            <a:endParaRPr lang="en-GB"/>
          </a:p>
        </p:txBody>
      </p:sp>
    </p:spTree>
    <p:extLst>
      <p:ext uri="{BB962C8B-B14F-4D97-AF65-F5344CB8AC3E}">
        <p14:creationId xmlns:p14="http://schemas.microsoft.com/office/powerpoint/2010/main" val="341808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dirty="0" smtClean="0"/>
              <a:t>Mi welwch y polisi adborth ar waith yma – Deilliannau dysgu yn cael eu </a:t>
            </a:r>
            <a:r>
              <a:rPr lang="cy-GB" dirty="0" err="1" smtClean="0"/>
              <a:t>huwcholeuo</a:t>
            </a:r>
            <a:r>
              <a:rPr lang="cy-GB" baseline="0" dirty="0" smtClean="0"/>
              <a:t> mewn pinc gan yr athrawon er mwyn nodi fod y dysgwr wedi cyflawni’r hyn sy’n ddisgwyliedig ar gyfer y gwaith. Modelau o ragoriaeth ar gael i’r dysgwyr a hynny mewn lle amlwg; disgyblion yn myfyrio ar waith eu hunain gan ddefnyddio pen piws; </a:t>
            </a:r>
          </a:p>
          <a:p>
            <a:r>
              <a:rPr lang="cy-GB" baseline="0" dirty="0" smtClean="0"/>
              <a:t>Cwis yn dangos cynnydd hefyd  a’r disgyblion yn myfyrio ar beth sydd angen ei wneud i wella.</a:t>
            </a:r>
          </a:p>
          <a:p>
            <a:endParaRPr lang="cy-GB" baseline="0" dirty="0" smtClean="0"/>
          </a:p>
          <a:p>
            <a:r>
              <a:rPr lang="cy-GB" baseline="0" dirty="0" smtClean="0"/>
              <a:t>Ymhob dosbarth – arddangosfeydd yn </a:t>
            </a:r>
            <a:r>
              <a:rPr lang="cy-GB" baseline="0" dirty="0" err="1" smtClean="0"/>
              <a:t>gyfangwbl</a:t>
            </a:r>
            <a:r>
              <a:rPr lang="cy-GB" baseline="0" dirty="0" smtClean="0"/>
              <a:t> ar gyfer amlygu’r gwaith sydd yn digwydd. Wal weithio iaith, mathemateg, celf, gwyddoniaeth ayyb. Rhain yn cynnwys y siwrne ddysgu sef y camau ar gyfer y broses e.e. Strwythur y testun, dewis geirfa hyd at fyfyrio ar y gwaith – modelau ar gael yn rhwydd i’r disgyblion allu troi atyn nhw, y </a:t>
            </a:r>
            <a:r>
              <a:rPr lang="cy-GB" baseline="0" dirty="0" err="1" smtClean="0"/>
              <a:t>MPLl</a:t>
            </a:r>
            <a:r>
              <a:rPr lang="cy-GB" baseline="0" dirty="0" smtClean="0"/>
              <a:t> wedi eu llunio ar y cyd a’u harddangos, </a:t>
            </a:r>
            <a:r>
              <a:rPr lang="cy-GB" baseline="0" dirty="0" err="1" smtClean="0"/>
              <a:t>mpll</a:t>
            </a:r>
            <a:r>
              <a:rPr lang="cy-GB" baseline="0" dirty="0" smtClean="0"/>
              <a:t> agored (</a:t>
            </a:r>
            <a:r>
              <a:rPr lang="cy-GB" baseline="0" dirty="0" err="1" smtClean="0"/>
              <a:t>dewisiwch</a:t>
            </a:r>
            <a:r>
              <a:rPr lang="cy-GB" baseline="0" dirty="0" smtClean="0"/>
              <a:t> o blith.... neu ‘ fe allech.....’) i gyfoethogi ansawdd y dasg, geirfa bynciol, unrhyw wybodaeth ddefnyddiol cysylltiedig â strwythur y ffurf ysgrifennu. Hefyd yn cynnwys unrhyw ramadeg, waith ychwanegol wnaed ar siart fflip, cwestiynau pwysig i’w hateb ayyb.</a:t>
            </a:r>
            <a:endParaRPr lang="en-GB" dirty="0"/>
          </a:p>
        </p:txBody>
      </p:sp>
      <p:sp>
        <p:nvSpPr>
          <p:cNvPr id="4" name="Dalfan Rhif y Sleid 3"/>
          <p:cNvSpPr>
            <a:spLocks noGrp="1"/>
          </p:cNvSpPr>
          <p:nvPr>
            <p:ph type="sldNum" sz="quarter" idx="10"/>
          </p:nvPr>
        </p:nvSpPr>
        <p:spPr/>
        <p:txBody>
          <a:bodyPr/>
          <a:lstStyle/>
          <a:p>
            <a:fld id="{5EC73401-C122-46A1-9BAD-A77B0BE24234}" type="slidenum">
              <a:rPr lang="en-GB" smtClean="0"/>
              <a:t>7</a:t>
            </a:fld>
            <a:endParaRPr lang="en-GB"/>
          </a:p>
        </p:txBody>
      </p:sp>
    </p:spTree>
    <p:extLst>
      <p:ext uri="{BB962C8B-B14F-4D97-AF65-F5344CB8AC3E}">
        <p14:creationId xmlns:p14="http://schemas.microsoft.com/office/powerpoint/2010/main" val="3098811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dirty="0" smtClean="0"/>
              <a:t>Er</a:t>
            </a:r>
            <a:r>
              <a:rPr lang="cy-GB" baseline="0" dirty="0" smtClean="0"/>
              <a:t> mwyn arddangos gwaith y tymor/</a:t>
            </a:r>
            <a:r>
              <a:rPr lang="cy-GB" baseline="0" dirty="0" err="1" smtClean="0"/>
              <a:t>iunedau</a:t>
            </a:r>
            <a:r>
              <a:rPr lang="cy-GB" baseline="0" dirty="0" smtClean="0"/>
              <a:t> o waith – pob dosbarth â gofod arddangos er mwyn rhoi trosolwg o waith yr uned. Y pennaeth yn gallu gweld yn sydyn iawn y math o waith oedd yn cael ei gyflawni. </a:t>
            </a:r>
          </a:p>
          <a:p>
            <a:endParaRPr lang="cy-GB" baseline="0" dirty="0" smtClean="0"/>
          </a:p>
          <a:p>
            <a:r>
              <a:rPr lang="cy-GB" baseline="0" dirty="0" smtClean="0"/>
              <a:t>I gefnogi’r dysgu, athrawon yn creu’r trefnwyr gwybodaeth – sef y prif wybodaeth oedd angen ei ddysgu ar gyfer yr uned honno  o waith . Rhain ar gael i bob pâr o bartneriaid trafod. </a:t>
            </a:r>
          </a:p>
          <a:p>
            <a:endParaRPr lang="cy-GB" baseline="0" dirty="0" smtClean="0"/>
          </a:p>
          <a:p>
            <a:r>
              <a:rPr lang="cy-GB" baseline="0" dirty="0" smtClean="0"/>
              <a:t>Ar y chwith – arddangosfa yn amlygu sut i ddefnyddio’r parthau dysgu – </a:t>
            </a:r>
            <a:r>
              <a:rPr lang="cy-GB" baseline="0" dirty="0" err="1" smtClean="0"/>
              <a:t>quotes</a:t>
            </a:r>
            <a:r>
              <a:rPr lang="cy-GB" baseline="0" dirty="0" smtClean="0"/>
              <a:t> gan y plant o sut oedden nhw yn ymdrin â gwahanol rannau e.e. ‘</a:t>
            </a:r>
            <a:r>
              <a:rPr lang="cy-GB" baseline="0" dirty="0" err="1" smtClean="0"/>
              <a:t>this</a:t>
            </a:r>
            <a:r>
              <a:rPr lang="cy-GB" baseline="0" dirty="0" smtClean="0"/>
              <a:t> is </a:t>
            </a:r>
            <a:r>
              <a:rPr lang="cy-GB" baseline="0" dirty="0" err="1" smtClean="0"/>
              <a:t>really</a:t>
            </a:r>
            <a:r>
              <a:rPr lang="cy-GB" baseline="0" dirty="0" smtClean="0"/>
              <a:t> </a:t>
            </a:r>
            <a:r>
              <a:rPr lang="cy-GB" baseline="0" dirty="0" err="1" smtClean="0"/>
              <a:t>interesting</a:t>
            </a:r>
            <a:r>
              <a:rPr lang="cy-GB" baseline="0" dirty="0" smtClean="0"/>
              <a:t>. I am </a:t>
            </a:r>
            <a:r>
              <a:rPr lang="cy-GB" baseline="0" dirty="0" err="1" smtClean="0"/>
              <a:t>learning</a:t>
            </a:r>
            <a:r>
              <a:rPr lang="cy-GB" baseline="0" dirty="0" smtClean="0"/>
              <a:t> </a:t>
            </a:r>
            <a:r>
              <a:rPr lang="cy-GB" baseline="0" dirty="0" err="1" smtClean="0"/>
              <a:t>something</a:t>
            </a:r>
            <a:r>
              <a:rPr lang="cy-GB" baseline="0" dirty="0" smtClean="0"/>
              <a:t> </a:t>
            </a:r>
            <a:r>
              <a:rPr lang="cy-GB" baseline="0" dirty="0" err="1" smtClean="0"/>
              <a:t>new</a:t>
            </a:r>
            <a:r>
              <a:rPr lang="cy-GB" baseline="0" dirty="0" smtClean="0"/>
              <a:t> = </a:t>
            </a:r>
            <a:r>
              <a:rPr lang="cy-GB" b="1" baseline="0" dirty="0" err="1" smtClean="0"/>
              <a:t>learning</a:t>
            </a:r>
            <a:r>
              <a:rPr lang="cy-GB" b="1" baseline="0" dirty="0" smtClean="0"/>
              <a:t> </a:t>
            </a:r>
            <a:r>
              <a:rPr lang="cy-GB" b="1" baseline="0" dirty="0" err="1" smtClean="0"/>
              <a:t>zone</a:t>
            </a:r>
            <a:r>
              <a:rPr lang="cy-GB" b="1" baseline="0" dirty="0" smtClean="0"/>
              <a:t>. </a:t>
            </a:r>
          </a:p>
          <a:p>
            <a:r>
              <a:rPr lang="cy-GB" baseline="0" dirty="0" err="1" smtClean="0"/>
              <a:t>AAAAAh</a:t>
            </a:r>
            <a:r>
              <a:rPr lang="cy-GB" baseline="0" dirty="0" smtClean="0"/>
              <a:t>! </a:t>
            </a:r>
            <a:r>
              <a:rPr lang="cy-GB" baseline="0" dirty="0" err="1" smtClean="0"/>
              <a:t>This</a:t>
            </a:r>
            <a:r>
              <a:rPr lang="cy-GB" baseline="0" dirty="0" smtClean="0"/>
              <a:t> is </a:t>
            </a:r>
            <a:r>
              <a:rPr lang="cy-GB" baseline="0" dirty="0" err="1" smtClean="0"/>
              <a:t>impossible</a:t>
            </a:r>
            <a:r>
              <a:rPr lang="cy-GB" baseline="0" dirty="0" smtClean="0"/>
              <a:t>. I </a:t>
            </a:r>
            <a:r>
              <a:rPr lang="cy-GB" baseline="0" dirty="0" err="1" smtClean="0"/>
              <a:t>can’t</a:t>
            </a:r>
            <a:r>
              <a:rPr lang="cy-GB" baseline="0" dirty="0" smtClean="0"/>
              <a:t> do it – </a:t>
            </a:r>
            <a:r>
              <a:rPr lang="cy-GB" b="1" baseline="0" dirty="0" err="1" smtClean="0"/>
              <a:t>panic</a:t>
            </a:r>
            <a:r>
              <a:rPr lang="cy-GB" b="1" baseline="0" dirty="0" smtClean="0"/>
              <a:t> </a:t>
            </a:r>
            <a:r>
              <a:rPr lang="cy-GB" b="1" baseline="0" dirty="0" err="1" smtClean="0"/>
              <a:t>zone</a:t>
            </a:r>
            <a:r>
              <a:rPr lang="cy-GB" b="1" baseline="0" dirty="0" smtClean="0"/>
              <a:t>, </a:t>
            </a:r>
          </a:p>
          <a:p>
            <a:r>
              <a:rPr lang="cy-GB" baseline="0" dirty="0" err="1" smtClean="0"/>
              <a:t>This</a:t>
            </a:r>
            <a:r>
              <a:rPr lang="cy-GB" baseline="0" dirty="0" smtClean="0"/>
              <a:t> is </a:t>
            </a:r>
            <a:r>
              <a:rPr lang="cy-GB" baseline="0" dirty="0" err="1" smtClean="0"/>
              <a:t>so</a:t>
            </a:r>
            <a:r>
              <a:rPr lang="cy-GB" baseline="0" dirty="0" smtClean="0"/>
              <a:t> </a:t>
            </a:r>
            <a:r>
              <a:rPr lang="cy-GB" baseline="0" dirty="0" err="1" smtClean="0"/>
              <a:t>boring</a:t>
            </a:r>
            <a:r>
              <a:rPr lang="cy-GB" baseline="0" dirty="0" smtClean="0"/>
              <a:t>, I can do </a:t>
            </a:r>
            <a:r>
              <a:rPr lang="cy-GB" baseline="0" dirty="0" err="1" smtClean="0"/>
              <a:t>this</a:t>
            </a:r>
            <a:r>
              <a:rPr lang="cy-GB" baseline="0" dirty="0" smtClean="0"/>
              <a:t> </a:t>
            </a:r>
            <a:r>
              <a:rPr lang="cy-GB" baseline="0" dirty="0" err="1" smtClean="0"/>
              <a:t>already</a:t>
            </a:r>
            <a:r>
              <a:rPr lang="cy-GB" baseline="0" dirty="0" smtClean="0"/>
              <a:t>, </a:t>
            </a:r>
            <a:r>
              <a:rPr lang="cy-GB" baseline="0" dirty="0" err="1" smtClean="0"/>
              <a:t>so</a:t>
            </a:r>
            <a:r>
              <a:rPr lang="cy-GB" baseline="0" dirty="0" smtClean="0"/>
              <a:t> </a:t>
            </a:r>
            <a:r>
              <a:rPr lang="cy-GB" baseline="0" dirty="0" err="1" smtClean="0"/>
              <a:t>it’s</a:t>
            </a:r>
            <a:r>
              <a:rPr lang="cy-GB" baseline="0" dirty="0" smtClean="0"/>
              <a:t> </a:t>
            </a:r>
            <a:r>
              <a:rPr lang="cy-GB" baseline="0" dirty="0" err="1" smtClean="0"/>
              <a:t>easy</a:t>
            </a:r>
            <a:r>
              <a:rPr lang="cy-GB" baseline="0" dirty="0" smtClean="0"/>
              <a:t> – </a:t>
            </a:r>
            <a:r>
              <a:rPr lang="cy-GB" b="1" baseline="0" dirty="0" err="1" smtClean="0"/>
              <a:t>comfort</a:t>
            </a:r>
            <a:r>
              <a:rPr lang="cy-GB" b="1" baseline="0" dirty="0" smtClean="0"/>
              <a:t> </a:t>
            </a:r>
            <a:r>
              <a:rPr lang="cy-GB" b="1" baseline="0" dirty="0" err="1" smtClean="0"/>
              <a:t>zone</a:t>
            </a:r>
            <a:endParaRPr lang="cy-GB" b="1" baseline="0" dirty="0" smtClean="0"/>
          </a:p>
          <a:p>
            <a:endParaRPr lang="cy-GB" b="1" baseline="0" dirty="0" smtClean="0"/>
          </a:p>
          <a:p>
            <a:endParaRPr lang="en-GB" b="1" dirty="0"/>
          </a:p>
        </p:txBody>
      </p:sp>
      <p:sp>
        <p:nvSpPr>
          <p:cNvPr id="4" name="Dalfan Rhif y Sleid 3"/>
          <p:cNvSpPr>
            <a:spLocks noGrp="1"/>
          </p:cNvSpPr>
          <p:nvPr>
            <p:ph type="sldNum" sz="quarter" idx="10"/>
          </p:nvPr>
        </p:nvSpPr>
        <p:spPr/>
        <p:txBody>
          <a:bodyPr/>
          <a:lstStyle/>
          <a:p>
            <a:fld id="{5EC73401-C122-46A1-9BAD-A77B0BE24234}" type="slidenum">
              <a:rPr lang="en-GB" smtClean="0"/>
              <a:t>8</a:t>
            </a:fld>
            <a:endParaRPr lang="en-GB"/>
          </a:p>
        </p:txBody>
      </p:sp>
    </p:spTree>
    <p:extLst>
      <p:ext uri="{BB962C8B-B14F-4D97-AF65-F5344CB8AC3E}">
        <p14:creationId xmlns:p14="http://schemas.microsoft.com/office/powerpoint/2010/main" val="321104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lfan Delwedd Sleid 1"/>
          <p:cNvSpPr>
            <a:spLocks noGrp="1" noRot="1" noChangeAspect="1"/>
          </p:cNvSpPr>
          <p:nvPr>
            <p:ph type="sldImg"/>
          </p:nvPr>
        </p:nvSpPr>
        <p:spPr/>
      </p:sp>
      <p:sp>
        <p:nvSpPr>
          <p:cNvPr id="3" name="Dalfan Nodiadau 2"/>
          <p:cNvSpPr>
            <a:spLocks noGrp="1"/>
          </p:cNvSpPr>
          <p:nvPr>
            <p:ph type="body" idx="1"/>
          </p:nvPr>
        </p:nvSpPr>
        <p:spPr/>
        <p:txBody>
          <a:bodyPr/>
          <a:lstStyle/>
          <a:p>
            <a:r>
              <a:rPr lang="cy-GB" dirty="0" smtClean="0"/>
              <a:t>Amlygu pob pwynt</a:t>
            </a:r>
            <a:r>
              <a:rPr lang="cy-GB" baseline="0" dirty="0" smtClean="0"/>
              <a:t> yma</a:t>
            </a:r>
          </a:p>
          <a:p>
            <a:endParaRPr lang="cy-GB" baseline="0" dirty="0" smtClean="0"/>
          </a:p>
          <a:p>
            <a:r>
              <a:rPr lang="cy-GB" baseline="0" dirty="0" smtClean="0"/>
              <a:t>Amlygu’r ffaith fod y pennaeth yn gwbl glir ynglŷn â’r cyfeiriad roedd am fynd a’r ysgol. </a:t>
            </a:r>
            <a:endParaRPr lang="en-GB" dirty="0"/>
          </a:p>
        </p:txBody>
      </p:sp>
      <p:sp>
        <p:nvSpPr>
          <p:cNvPr id="4" name="Dalfan Rhif y Sleid 3"/>
          <p:cNvSpPr>
            <a:spLocks noGrp="1"/>
          </p:cNvSpPr>
          <p:nvPr>
            <p:ph type="sldNum" sz="quarter" idx="10"/>
          </p:nvPr>
        </p:nvSpPr>
        <p:spPr/>
        <p:txBody>
          <a:bodyPr/>
          <a:lstStyle/>
          <a:p>
            <a:fld id="{5EC73401-C122-46A1-9BAD-A77B0BE24234}" type="slidenum">
              <a:rPr lang="en-GB" smtClean="0"/>
              <a:t>9</a:t>
            </a:fld>
            <a:endParaRPr lang="en-GB"/>
          </a:p>
        </p:txBody>
      </p:sp>
    </p:spTree>
    <p:extLst>
      <p:ext uri="{BB962C8B-B14F-4D97-AF65-F5344CB8AC3E}">
        <p14:creationId xmlns:p14="http://schemas.microsoft.com/office/powerpoint/2010/main" val="4071845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eitl y Sleid">
    <p:spTree>
      <p:nvGrpSpPr>
        <p:cNvPr id="1" name=""/>
        <p:cNvGrpSpPr/>
        <p:nvPr/>
      </p:nvGrpSpPr>
      <p:grpSpPr>
        <a:xfrm>
          <a:off x="0" y="0"/>
          <a:ext cx="0" cy="0"/>
          <a:chOff x="0" y="0"/>
          <a:chExt cx="0" cy="0"/>
        </a:xfrm>
      </p:grpSpPr>
      <p:sp>
        <p:nvSpPr>
          <p:cNvPr id="2" name="Teitl 1"/>
          <p:cNvSpPr>
            <a:spLocks noGrp="1"/>
          </p:cNvSpPr>
          <p:nvPr>
            <p:ph type="ctrTitle"/>
          </p:nvPr>
        </p:nvSpPr>
        <p:spPr>
          <a:xfrm>
            <a:off x="1524000" y="1122363"/>
            <a:ext cx="9144000" cy="2387600"/>
          </a:xfrm>
        </p:spPr>
        <p:txBody>
          <a:bodyPr anchor="b"/>
          <a:lstStyle>
            <a:lvl1pPr algn="ctr">
              <a:defRPr sz="6000"/>
            </a:lvl1pPr>
          </a:lstStyle>
          <a:p>
            <a:r>
              <a:rPr lang="cy-GB" smtClean="0"/>
              <a:t>Cliciwch i olygu arddull y Meistr teitl</a:t>
            </a:r>
            <a:endParaRPr lang="en-GB"/>
          </a:p>
        </p:txBody>
      </p:sp>
      <p:sp>
        <p:nvSpPr>
          <p:cNvPr id="3" name="Isdeit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y-GB" smtClean="0"/>
              <a:t>Cliciwch i olygu arddull is-deitl y Meistr</a:t>
            </a:r>
            <a:endParaRPr lang="en-GB"/>
          </a:p>
        </p:txBody>
      </p:sp>
      <p:sp>
        <p:nvSpPr>
          <p:cNvPr id="4" name="Dalfan Dyddiad 3"/>
          <p:cNvSpPr>
            <a:spLocks noGrp="1"/>
          </p:cNvSpPr>
          <p:nvPr>
            <p:ph type="dt" sz="half" idx="10"/>
          </p:nvPr>
        </p:nvSpPr>
        <p:spPr/>
        <p:txBody>
          <a:bodyPr/>
          <a:lstStyle/>
          <a:p>
            <a:fld id="{F4CE8B44-679A-4544-9B3C-E31FCAD56C5E}" type="datetimeFigureOut">
              <a:rPr lang="en-GB" smtClean="0"/>
              <a:t>16/01/2020</a:t>
            </a:fld>
            <a:endParaRPr lang="en-GB"/>
          </a:p>
        </p:txBody>
      </p:sp>
      <p:sp>
        <p:nvSpPr>
          <p:cNvPr id="5" name="Dalfan Troedyn 4"/>
          <p:cNvSpPr>
            <a:spLocks noGrp="1"/>
          </p:cNvSpPr>
          <p:nvPr>
            <p:ph type="ftr" sz="quarter" idx="11"/>
          </p:nvPr>
        </p:nvSpPr>
        <p:spPr/>
        <p:txBody>
          <a:bodyPr/>
          <a:lstStyle/>
          <a:p>
            <a:endParaRPr lang="en-GB"/>
          </a:p>
        </p:txBody>
      </p:sp>
      <p:sp>
        <p:nvSpPr>
          <p:cNvPr id="6" name="Dalfan Rhif y Sleid 5"/>
          <p:cNvSpPr>
            <a:spLocks noGrp="1"/>
          </p:cNvSpPr>
          <p:nvPr>
            <p:ph type="sldNum" sz="quarter" idx="12"/>
          </p:nvPr>
        </p:nvSpPr>
        <p:spPr/>
        <p:txBody>
          <a:bodyPr/>
          <a:lstStyle/>
          <a:p>
            <a:fld id="{4BA99C63-9DD8-4D48-8C47-9D3F7B546E03}" type="slidenum">
              <a:rPr lang="en-GB" smtClean="0"/>
              <a:t>‹#›</a:t>
            </a:fld>
            <a:endParaRPr lang="en-GB"/>
          </a:p>
        </p:txBody>
      </p:sp>
    </p:spTree>
    <p:extLst>
      <p:ext uri="{BB962C8B-B14F-4D97-AF65-F5344CB8AC3E}">
        <p14:creationId xmlns:p14="http://schemas.microsoft.com/office/powerpoint/2010/main" val="97755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itl a Thestun Fertigol">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r>
              <a:rPr lang="cy-GB" smtClean="0"/>
              <a:t>Cliciwch i olygu arddull y Meistr teitl</a:t>
            </a:r>
            <a:endParaRPr lang="en-GB"/>
          </a:p>
        </p:txBody>
      </p:sp>
      <p:sp>
        <p:nvSpPr>
          <p:cNvPr id="3" name="Dalfan Testun ar i fyny 2"/>
          <p:cNvSpPr>
            <a:spLocks noGrp="1"/>
          </p:cNvSpPr>
          <p:nvPr>
            <p:ph type="body" orient="vert" idx="1"/>
          </p:nvPr>
        </p:nvSpPr>
        <p:spPr/>
        <p:txBody>
          <a:bodyPr vert="eaVert"/>
          <a:lstStyle/>
          <a:p>
            <a:pPr lvl="0"/>
            <a:r>
              <a:rPr lang="cy-GB" smtClean="0"/>
              <a:t>Golygu'r arddulliau testun Meistr</a:t>
            </a:r>
          </a:p>
          <a:p>
            <a:pPr lvl="1"/>
            <a:r>
              <a:rPr lang="cy-GB" smtClean="0"/>
              <a:t>Ail lefel</a:t>
            </a:r>
          </a:p>
          <a:p>
            <a:pPr lvl="2"/>
            <a:r>
              <a:rPr lang="cy-GB" smtClean="0"/>
              <a:t>Trydedd lefel</a:t>
            </a:r>
          </a:p>
          <a:p>
            <a:pPr lvl="3"/>
            <a:r>
              <a:rPr lang="cy-GB" smtClean="0"/>
              <a:t>Pedwaredd lefel</a:t>
            </a:r>
          </a:p>
          <a:p>
            <a:pPr lvl="4"/>
            <a:r>
              <a:rPr lang="cy-GB" smtClean="0"/>
              <a:t>Pumed lefel</a:t>
            </a:r>
            <a:endParaRPr lang="en-GB"/>
          </a:p>
        </p:txBody>
      </p:sp>
      <p:sp>
        <p:nvSpPr>
          <p:cNvPr id="4" name="Dalfan Dyddiad 3"/>
          <p:cNvSpPr>
            <a:spLocks noGrp="1"/>
          </p:cNvSpPr>
          <p:nvPr>
            <p:ph type="dt" sz="half" idx="10"/>
          </p:nvPr>
        </p:nvSpPr>
        <p:spPr/>
        <p:txBody>
          <a:bodyPr/>
          <a:lstStyle/>
          <a:p>
            <a:fld id="{F4CE8B44-679A-4544-9B3C-E31FCAD56C5E}" type="datetimeFigureOut">
              <a:rPr lang="en-GB" smtClean="0"/>
              <a:t>16/01/2020</a:t>
            </a:fld>
            <a:endParaRPr lang="en-GB"/>
          </a:p>
        </p:txBody>
      </p:sp>
      <p:sp>
        <p:nvSpPr>
          <p:cNvPr id="5" name="Dalfan Troedyn 4"/>
          <p:cNvSpPr>
            <a:spLocks noGrp="1"/>
          </p:cNvSpPr>
          <p:nvPr>
            <p:ph type="ftr" sz="quarter" idx="11"/>
          </p:nvPr>
        </p:nvSpPr>
        <p:spPr/>
        <p:txBody>
          <a:bodyPr/>
          <a:lstStyle/>
          <a:p>
            <a:endParaRPr lang="en-GB"/>
          </a:p>
        </p:txBody>
      </p:sp>
      <p:sp>
        <p:nvSpPr>
          <p:cNvPr id="6" name="Dalfan Rhif y Sleid 5"/>
          <p:cNvSpPr>
            <a:spLocks noGrp="1"/>
          </p:cNvSpPr>
          <p:nvPr>
            <p:ph type="sldNum" sz="quarter" idx="12"/>
          </p:nvPr>
        </p:nvSpPr>
        <p:spPr/>
        <p:txBody>
          <a:bodyPr/>
          <a:lstStyle/>
          <a:p>
            <a:fld id="{4BA99C63-9DD8-4D48-8C47-9D3F7B546E03}" type="slidenum">
              <a:rPr lang="en-GB" smtClean="0"/>
              <a:t>‹#›</a:t>
            </a:fld>
            <a:endParaRPr lang="en-GB"/>
          </a:p>
        </p:txBody>
      </p:sp>
    </p:spTree>
    <p:extLst>
      <p:ext uri="{BB962C8B-B14F-4D97-AF65-F5344CB8AC3E}">
        <p14:creationId xmlns:p14="http://schemas.microsoft.com/office/powerpoint/2010/main" val="317698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itl Fertigol a Thestun">
    <p:spTree>
      <p:nvGrpSpPr>
        <p:cNvPr id="1" name=""/>
        <p:cNvGrpSpPr/>
        <p:nvPr/>
      </p:nvGrpSpPr>
      <p:grpSpPr>
        <a:xfrm>
          <a:off x="0" y="0"/>
          <a:ext cx="0" cy="0"/>
          <a:chOff x="0" y="0"/>
          <a:chExt cx="0" cy="0"/>
        </a:xfrm>
      </p:grpSpPr>
      <p:sp>
        <p:nvSpPr>
          <p:cNvPr id="2" name="Teitl Fertigol 1"/>
          <p:cNvSpPr>
            <a:spLocks noGrp="1"/>
          </p:cNvSpPr>
          <p:nvPr>
            <p:ph type="title" orient="vert"/>
          </p:nvPr>
        </p:nvSpPr>
        <p:spPr>
          <a:xfrm>
            <a:off x="8724900" y="365125"/>
            <a:ext cx="2628900" cy="5811838"/>
          </a:xfrm>
        </p:spPr>
        <p:txBody>
          <a:bodyPr vert="eaVert"/>
          <a:lstStyle/>
          <a:p>
            <a:r>
              <a:rPr lang="cy-GB" smtClean="0"/>
              <a:t>Cliciwch i olygu arddull y Meistr teitl</a:t>
            </a:r>
            <a:endParaRPr lang="en-GB"/>
          </a:p>
        </p:txBody>
      </p:sp>
      <p:sp>
        <p:nvSpPr>
          <p:cNvPr id="3" name="Dalfan Testun ar i fyny 2"/>
          <p:cNvSpPr>
            <a:spLocks noGrp="1"/>
          </p:cNvSpPr>
          <p:nvPr>
            <p:ph type="body" orient="vert" idx="1"/>
          </p:nvPr>
        </p:nvSpPr>
        <p:spPr>
          <a:xfrm>
            <a:off x="838200" y="365125"/>
            <a:ext cx="7734300" cy="5811838"/>
          </a:xfrm>
        </p:spPr>
        <p:txBody>
          <a:bodyPr vert="eaVert"/>
          <a:lstStyle/>
          <a:p>
            <a:pPr lvl="0"/>
            <a:r>
              <a:rPr lang="cy-GB" smtClean="0"/>
              <a:t>Golygu'r arddulliau testun Meistr</a:t>
            </a:r>
          </a:p>
          <a:p>
            <a:pPr lvl="1"/>
            <a:r>
              <a:rPr lang="cy-GB" smtClean="0"/>
              <a:t>Ail lefel</a:t>
            </a:r>
          </a:p>
          <a:p>
            <a:pPr lvl="2"/>
            <a:r>
              <a:rPr lang="cy-GB" smtClean="0"/>
              <a:t>Trydedd lefel</a:t>
            </a:r>
          </a:p>
          <a:p>
            <a:pPr lvl="3"/>
            <a:r>
              <a:rPr lang="cy-GB" smtClean="0"/>
              <a:t>Pedwaredd lefel</a:t>
            </a:r>
          </a:p>
          <a:p>
            <a:pPr lvl="4"/>
            <a:r>
              <a:rPr lang="cy-GB" smtClean="0"/>
              <a:t>Pumed lefel</a:t>
            </a:r>
            <a:endParaRPr lang="en-GB"/>
          </a:p>
        </p:txBody>
      </p:sp>
      <p:sp>
        <p:nvSpPr>
          <p:cNvPr id="4" name="Dalfan Dyddiad 3"/>
          <p:cNvSpPr>
            <a:spLocks noGrp="1"/>
          </p:cNvSpPr>
          <p:nvPr>
            <p:ph type="dt" sz="half" idx="10"/>
          </p:nvPr>
        </p:nvSpPr>
        <p:spPr/>
        <p:txBody>
          <a:bodyPr/>
          <a:lstStyle/>
          <a:p>
            <a:fld id="{F4CE8B44-679A-4544-9B3C-E31FCAD56C5E}" type="datetimeFigureOut">
              <a:rPr lang="en-GB" smtClean="0"/>
              <a:t>16/01/2020</a:t>
            </a:fld>
            <a:endParaRPr lang="en-GB"/>
          </a:p>
        </p:txBody>
      </p:sp>
      <p:sp>
        <p:nvSpPr>
          <p:cNvPr id="5" name="Dalfan Troedyn 4"/>
          <p:cNvSpPr>
            <a:spLocks noGrp="1"/>
          </p:cNvSpPr>
          <p:nvPr>
            <p:ph type="ftr" sz="quarter" idx="11"/>
          </p:nvPr>
        </p:nvSpPr>
        <p:spPr/>
        <p:txBody>
          <a:bodyPr/>
          <a:lstStyle/>
          <a:p>
            <a:endParaRPr lang="en-GB"/>
          </a:p>
        </p:txBody>
      </p:sp>
      <p:sp>
        <p:nvSpPr>
          <p:cNvPr id="6" name="Dalfan Rhif y Sleid 5"/>
          <p:cNvSpPr>
            <a:spLocks noGrp="1"/>
          </p:cNvSpPr>
          <p:nvPr>
            <p:ph type="sldNum" sz="quarter" idx="12"/>
          </p:nvPr>
        </p:nvSpPr>
        <p:spPr/>
        <p:txBody>
          <a:bodyPr/>
          <a:lstStyle/>
          <a:p>
            <a:fld id="{4BA99C63-9DD8-4D48-8C47-9D3F7B546E03}" type="slidenum">
              <a:rPr lang="en-GB" smtClean="0"/>
              <a:t>‹#›</a:t>
            </a:fld>
            <a:endParaRPr lang="en-GB"/>
          </a:p>
        </p:txBody>
      </p:sp>
    </p:spTree>
    <p:extLst>
      <p:ext uri="{BB962C8B-B14F-4D97-AF65-F5344CB8AC3E}">
        <p14:creationId xmlns:p14="http://schemas.microsoft.com/office/powerpoint/2010/main" val="70577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itl a Chynnwys">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r>
              <a:rPr lang="cy-GB" smtClean="0"/>
              <a:t>Cliciwch i olygu arddull y Meistr teitl</a:t>
            </a:r>
            <a:endParaRPr lang="en-GB"/>
          </a:p>
        </p:txBody>
      </p:sp>
      <p:sp>
        <p:nvSpPr>
          <p:cNvPr id="3" name="Dalfan Cynnwys 2"/>
          <p:cNvSpPr>
            <a:spLocks noGrp="1"/>
          </p:cNvSpPr>
          <p:nvPr>
            <p:ph idx="1"/>
          </p:nvPr>
        </p:nvSpPr>
        <p:spPr/>
        <p:txBody>
          <a:bodyPr/>
          <a:lstStyle/>
          <a:p>
            <a:pPr lvl="0"/>
            <a:r>
              <a:rPr lang="cy-GB" smtClean="0"/>
              <a:t>Golygu'r arddulliau testun Meistr</a:t>
            </a:r>
          </a:p>
          <a:p>
            <a:pPr lvl="1"/>
            <a:r>
              <a:rPr lang="cy-GB" smtClean="0"/>
              <a:t>Ail lefel</a:t>
            </a:r>
          </a:p>
          <a:p>
            <a:pPr lvl="2"/>
            <a:r>
              <a:rPr lang="cy-GB" smtClean="0"/>
              <a:t>Trydedd lefel</a:t>
            </a:r>
          </a:p>
          <a:p>
            <a:pPr lvl="3"/>
            <a:r>
              <a:rPr lang="cy-GB" smtClean="0"/>
              <a:t>Pedwaredd lefel</a:t>
            </a:r>
          </a:p>
          <a:p>
            <a:pPr lvl="4"/>
            <a:r>
              <a:rPr lang="cy-GB" smtClean="0"/>
              <a:t>Pumed lefel</a:t>
            </a:r>
            <a:endParaRPr lang="en-GB"/>
          </a:p>
        </p:txBody>
      </p:sp>
      <p:sp>
        <p:nvSpPr>
          <p:cNvPr id="4" name="Dalfan Dyddiad 3"/>
          <p:cNvSpPr>
            <a:spLocks noGrp="1"/>
          </p:cNvSpPr>
          <p:nvPr>
            <p:ph type="dt" sz="half" idx="10"/>
          </p:nvPr>
        </p:nvSpPr>
        <p:spPr/>
        <p:txBody>
          <a:bodyPr/>
          <a:lstStyle/>
          <a:p>
            <a:fld id="{F4CE8B44-679A-4544-9B3C-E31FCAD56C5E}" type="datetimeFigureOut">
              <a:rPr lang="en-GB" smtClean="0"/>
              <a:t>16/01/2020</a:t>
            </a:fld>
            <a:endParaRPr lang="en-GB"/>
          </a:p>
        </p:txBody>
      </p:sp>
      <p:sp>
        <p:nvSpPr>
          <p:cNvPr id="5" name="Dalfan Troedyn 4"/>
          <p:cNvSpPr>
            <a:spLocks noGrp="1"/>
          </p:cNvSpPr>
          <p:nvPr>
            <p:ph type="ftr" sz="quarter" idx="11"/>
          </p:nvPr>
        </p:nvSpPr>
        <p:spPr/>
        <p:txBody>
          <a:bodyPr/>
          <a:lstStyle/>
          <a:p>
            <a:endParaRPr lang="en-GB"/>
          </a:p>
        </p:txBody>
      </p:sp>
      <p:sp>
        <p:nvSpPr>
          <p:cNvPr id="6" name="Dalfan Rhif y Sleid 5"/>
          <p:cNvSpPr>
            <a:spLocks noGrp="1"/>
          </p:cNvSpPr>
          <p:nvPr>
            <p:ph type="sldNum" sz="quarter" idx="12"/>
          </p:nvPr>
        </p:nvSpPr>
        <p:spPr/>
        <p:txBody>
          <a:bodyPr/>
          <a:lstStyle/>
          <a:p>
            <a:fld id="{4BA99C63-9DD8-4D48-8C47-9D3F7B546E03}" type="slidenum">
              <a:rPr lang="en-GB" smtClean="0"/>
              <a:t>‹#›</a:t>
            </a:fld>
            <a:endParaRPr lang="en-GB"/>
          </a:p>
        </p:txBody>
      </p:sp>
    </p:spTree>
    <p:extLst>
      <p:ext uri="{BB962C8B-B14F-4D97-AF65-F5344CB8AC3E}">
        <p14:creationId xmlns:p14="http://schemas.microsoft.com/office/powerpoint/2010/main" val="273029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Pennyn Adran">
    <p:spTree>
      <p:nvGrpSpPr>
        <p:cNvPr id="1" name=""/>
        <p:cNvGrpSpPr/>
        <p:nvPr/>
      </p:nvGrpSpPr>
      <p:grpSpPr>
        <a:xfrm>
          <a:off x="0" y="0"/>
          <a:ext cx="0" cy="0"/>
          <a:chOff x="0" y="0"/>
          <a:chExt cx="0" cy="0"/>
        </a:xfrm>
      </p:grpSpPr>
      <p:sp>
        <p:nvSpPr>
          <p:cNvPr id="2" name="Teitl 1"/>
          <p:cNvSpPr>
            <a:spLocks noGrp="1"/>
          </p:cNvSpPr>
          <p:nvPr>
            <p:ph type="title"/>
          </p:nvPr>
        </p:nvSpPr>
        <p:spPr>
          <a:xfrm>
            <a:off x="831850" y="1709738"/>
            <a:ext cx="10515600" cy="2852737"/>
          </a:xfrm>
        </p:spPr>
        <p:txBody>
          <a:bodyPr anchor="b"/>
          <a:lstStyle>
            <a:lvl1pPr>
              <a:defRPr sz="6000"/>
            </a:lvl1pPr>
          </a:lstStyle>
          <a:p>
            <a:r>
              <a:rPr lang="cy-GB" smtClean="0"/>
              <a:t>Cliciwch i olygu arddull y Meistr teitl</a:t>
            </a:r>
            <a:endParaRPr lang="en-GB"/>
          </a:p>
        </p:txBody>
      </p:sp>
      <p:sp>
        <p:nvSpPr>
          <p:cNvPr id="3" name="Dalfan Testun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y-GB" smtClean="0"/>
              <a:t>Golygu'r arddulliau testun Meistr</a:t>
            </a:r>
          </a:p>
        </p:txBody>
      </p:sp>
      <p:sp>
        <p:nvSpPr>
          <p:cNvPr id="4" name="Dalfan Dyddiad 3"/>
          <p:cNvSpPr>
            <a:spLocks noGrp="1"/>
          </p:cNvSpPr>
          <p:nvPr>
            <p:ph type="dt" sz="half" idx="10"/>
          </p:nvPr>
        </p:nvSpPr>
        <p:spPr/>
        <p:txBody>
          <a:bodyPr/>
          <a:lstStyle/>
          <a:p>
            <a:fld id="{F4CE8B44-679A-4544-9B3C-E31FCAD56C5E}" type="datetimeFigureOut">
              <a:rPr lang="en-GB" smtClean="0"/>
              <a:t>16/01/2020</a:t>
            </a:fld>
            <a:endParaRPr lang="en-GB"/>
          </a:p>
        </p:txBody>
      </p:sp>
      <p:sp>
        <p:nvSpPr>
          <p:cNvPr id="5" name="Dalfan Troedyn 4"/>
          <p:cNvSpPr>
            <a:spLocks noGrp="1"/>
          </p:cNvSpPr>
          <p:nvPr>
            <p:ph type="ftr" sz="quarter" idx="11"/>
          </p:nvPr>
        </p:nvSpPr>
        <p:spPr/>
        <p:txBody>
          <a:bodyPr/>
          <a:lstStyle/>
          <a:p>
            <a:endParaRPr lang="en-GB"/>
          </a:p>
        </p:txBody>
      </p:sp>
      <p:sp>
        <p:nvSpPr>
          <p:cNvPr id="6" name="Dalfan Rhif y Sleid 5"/>
          <p:cNvSpPr>
            <a:spLocks noGrp="1"/>
          </p:cNvSpPr>
          <p:nvPr>
            <p:ph type="sldNum" sz="quarter" idx="12"/>
          </p:nvPr>
        </p:nvSpPr>
        <p:spPr/>
        <p:txBody>
          <a:bodyPr/>
          <a:lstStyle/>
          <a:p>
            <a:fld id="{4BA99C63-9DD8-4D48-8C47-9D3F7B546E03}" type="slidenum">
              <a:rPr lang="en-GB" smtClean="0"/>
              <a:t>‹#›</a:t>
            </a:fld>
            <a:endParaRPr lang="en-GB"/>
          </a:p>
        </p:txBody>
      </p:sp>
    </p:spTree>
    <p:extLst>
      <p:ext uri="{BB962C8B-B14F-4D97-AF65-F5344CB8AC3E}">
        <p14:creationId xmlns:p14="http://schemas.microsoft.com/office/powerpoint/2010/main" val="104015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au Gynnwys">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r>
              <a:rPr lang="cy-GB" smtClean="0"/>
              <a:t>Cliciwch i olygu arddull y Meistr teitl</a:t>
            </a:r>
            <a:endParaRPr lang="en-GB"/>
          </a:p>
        </p:txBody>
      </p:sp>
      <p:sp>
        <p:nvSpPr>
          <p:cNvPr id="3" name="Dalfan Cynnwys 2"/>
          <p:cNvSpPr>
            <a:spLocks noGrp="1"/>
          </p:cNvSpPr>
          <p:nvPr>
            <p:ph sz="half" idx="1"/>
          </p:nvPr>
        </p:nvSpPr>
        <p:spPr>
          <a:xfrm>
            <a:off x="838200" y="1825625"/>
            <a:ext cx="5181600" cy="4351338"/>
          </a:xfrm>
        </p:spPr>
        <p:txBody>
          <a:bodyPr/>
          <a:lstStyle/>
          <a:p>
            <a:pPr lvl="0"/>
            <a:r>
              <a:rPr lang="cy-GB" smtClean="0"/>
              <a:t>Golygu'r arddulliau testun Meistr</a:t>
            </a:r>
          </a:p>
          <a:p>
            <a:pPr lvl="1"/>
            <a:r>
              <a:rPr lang="cy-GB" smtClean="0"/>
              <a:t>Ail lefel</a:t>
            </a:r>
          </a:p>
          <a:p>
            <a:pPr lvl="2"/>
            <a:r>
              <a:rPr lang="cy-GB" smtClean="0"/>
              <a:t>Trydedd lefel</a:t>
            </a:r>
          </a:p>
          <a:p>
            <a:pPr lvl="3"/>
            <a:r>
              <a:rPr lang="cy-GB" smtClean="0"/>
              <a:t>Pedwaredd lefel</a:t>
            </a:r>
          </a:p>
          <a:p>
            <a:pPr lvl="4"/>
            <a:r>
              <a:rPr lang="cy-GB" smtClean="0"/>
              <a:t>Pumed lefel</a:t>
            </a:r>
            <a:endParaRPr lang="en-GB"/>
          </a:p>
        </p:txBody>
      </p:sp>
      <p:sp>
        <p:nvSpPr>
          <p:cNvPr id="4" name="Dalfan Cynnwys 3"/>
          <p:cNvSpPr>
            <a:spLocks noGrp="1"/>
          </p:cNvSpPr>
          <p:nvPr>
            <p:ph sz="half" idx="2"/>
          </p:nvPr>
        </p:nvSpPr>
        <p:spPr>
          <a:xfrm>
            <a:off x="6172200" y="1825625"/>
            <a:ext cx="5181600" cy="4351338"/>
          </a:xfrm>
        </p:spPr>
        <p:txBody>
          <a:bodyPr/>
          <a:lstStyle/>
          <a:p>
            <a:pPr lvl="0"/>
            <a:r>
              <a:rPr lang="cy-GB" smtClean="0"/>
              <a:t>Golygu'r arddulliau testun Meistr</a:t>
            </a:r>
          </a:p>
          <a:p>
            <a:pPr lvl="1"/>
            <a:r>
              <a:rPr lang="cy-GB" smtClean="0"/>
              <a:t>Ail lefel</a:t>
            </a:r>
          </a:p>
          <a:p>
            <a:pPr lvl="2"/>
            <a:r>
              <a:rPr lang="cy-GB" smtClean="0"/>
              <a:t>Trydedd lefel</a:t>
            </a:r>
          </a:p>
          <a:p>
            <a:pPr lvl="3"/>
            <a:r>
              <a:rPr lang="cy-GB" smtClean="0"/>
              <a:t>Pedwaredd lefel</a:t>
            </a:r>
          </a:p>
          <a:p>
            <a:pPr lvl="4"/>
            <a:r>
              <a:rPr lang="cy-GB" smtClean="0"/>
              <a:t>Pumed lefel</a:t>
            </a:r>
            <a:endParaRPr lang="en-GB"/>
          </a:p>
        </p:txBody>
      </p:sp>
      <p:sp>
        <p:nvSpPr>
          <p:cNvPr id="5" name="Dalfan Dyddiad 4"/>
          <p:cNvSpPr>
            <a:spLocks noGrp="1"/>
          </p:cNvSpPr>
          <p:nvPr>
            <p:ph type="dt" sz="half" idx="10"/>
          </p:nvPr>
        </p:nvSpPr>
        <p:spPr/>
        <p:txBody>
          <a:bodyPr/>
          <a:lstStyle/>
          <a:p>
            <a:fld id="{F4CE8B44-679A-4544-9B3C-E31FCAD56C5E}" type="datetimeFigureOut">
              <a:rPr lang="en-GB" smtClean="0"/>
              <a:t>16/01/2020</a:t>
            </a:fld>
            <a:endParaRPr lang="en-GB"/>
          </a:p>
        </p:txBody>
      </p:sp>
      <p:sp>
        <p:nvSpPr>
          <p:cNvPr id="6" name="Dalfan Troedyn 5"/>
          <p:cNvSpPr>
            <a:spLocks noGrp="1"/>
          </p:cNvSpPr>
          <p:nvPr>
            <p:ph type="ftr" sz="quarter" idx="11"/>
          </p:nvPr>
        </p:nvSpPr>
        <p:spPr/>
        <p:txBody>
          <a:bodyPr/>
          <a:lstStyle/>
          <a:p>
            <a:endParaRPr lang="en-GB"/>
          </a:p>
        </p:txBody>
      </p:sp>
      <p:sp>
        <p:nvSpPr>
          <p:cNvPr id="7" name="Dalfan Rhif y Sleid 6"/>
          <p:cNvSpPr>
            <a:spLocks noGrp="1"/>
          </p:cNvSpPr>
          <p:nvPr>
            <p:ph type="sldNum" sz="quarter" idx="12"/>
          </p:nvPr>
        </p:nvSpPr>
        <p:spPr/>
        <p:txBody>
          <a:bodyPr/>
          <a:lstStyle/>
          <a:p>
            <a:fld id="{4BA99C63-9DD8-4D48-8C47-9D3F7B546E03}" type="slidenum">
              <a:rPr lang="en-GB" smtClean="0"/>
              <a:t>‹#›</a:t>
            </a:fld>
            <a:endParaRPr lang="en-GB"/>
          </a:p>
        </p:txBody>
      </p:sp>
    </p:spTree>
    <p:extLst>
      <p:ext uri="{BB962C8B-B14F-4D97-AF65-F5344CB8AC3E}">
        <p14:creationId xmlns:p14="http://schemas.microsoft.com/office/powerpoint/2010/main" val="412424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ymhariaeth">
    <p:spTree>
      <p:nvGrpSpPr>
        <p:cNvPr id="1" name=""/>
        <p:cNvGrpSpPr/>
        <p:nvPr/>
      </p:nvGrpSpPr>
      <p:grpSpPr>
        <a:xfrm>
          <a:off x="0" y="0"/>
          <a:ext cx="0" cy="0"/>
          <a:chOff x="0" y="0"/>
          <a:chExt cx="0" cy="0"/>
        </a:xfrm>
      </p:grpSpPr>
      <p:sp>
        <p:nvSpPr>
          <p:cNvPr id="2" name="Teitl 1"/>
          <p:cNvSpPr>
            <a:spLocks noGrp="1"/>
          </p:cNvSpPr>
          <p:nvPr>
            <p:ph type="title"/>
          </p:nvPr>
        </p:nvSpPr>
        <p:spPr>
          <a:xfrm>
            <a:off x="839788" y="365125"/>
            <a:ext cx="10515600" cy="1325563"/>
          </a:xfrm>
        </p:spPr>
        <p:txBody>
          <a:bodyPr/>
          <a:lstStyle/>
          <a:p>
            <a:r>
              <a:rPr lang="cy-GB" smtClean="0"/>
              <a:t>Cliciwch i olygu arddull y Meistr teitl</a:t>
            </a:r>
            <a:endParaRPr lang="en-GB"/>
          </a:p>
        </p:txBody>
      </p:sp>
      <p:sp>
        <p:nvSpPr>
          <p:cNvPr id="3" name="Dalfan Testun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smtClean="0"/>
              <a:t>Golygu'r arddulliau testun Meistr</a:t>
            </a:r>
          </a:p>
        </p:txBody>
      </p:sp>
      <p:sp>
        <p:nvSpPr>
          <p:cNvPr id="4" name="Dalfan Cynnwys 3"/>
          <p:cNvSpPr>
            <a:spLocks noGrp="1"/>
          </p:cNvSpPr>
          <p:nvPr>
            <p:ph sz="half" idx="2"/>
          </p:nvPr>
        </p:nvSpPr>
        <p:spPr>
          <a:xfrm>
            <a:off x="839788" y="2505075"/>
            <a:ext cx="5157787" cy="3684588"/>
          </a:xfrm>
        </p:spPr>
        <p:txBody>
          <a:bodyPr/>
          <a:lstStyle/>
          <a:p>
            <a:pPr lvl="0"/>
            <a:r>
              <a:rPr lang="cy-GB" smtClean="0"/>
              <a:t>Golygu'r arddulliau testun Meistr</a:t>
            </a:r>
          </a:p>
          <a:p>
            <a:pPr lvl="1"/>
            <a:r>
              <a:rPr lang="cy-GB" smtClean="0"/>
              <a:t>Ail lefel</a:t>
            </a:r>
          </a:p>
          <a:p>
            <a:pPr lvl="2"/>
            <a:r>
              <a:rPr lang="cy-GB" smtClean="0"/>
              <a:t>Trydedd lefel</a:t>
            </a:r>
          </a:p>
          <a:p>
            <a:pPr lvl="3"/>
            <a:r>
              <a:rPr lang="cy-GB" smtClean="0"/>
              <a:t>Pedwaredd lefel</a:t>
            </a:r>
          </a:p>
          <a:p>
            <a:pPr lvl="4"/>
            <a:r>
              <a:rPr lang="cy-GB" smtClean="0"/>
              <a:t>Pumed lefel</a:t>
            </a:r>
            <a:endParaRPr lang="en-GB"/>
          </a:p>
        </p:txBody>
      </p:sp>
      <p:sp>
        <p:nvSpPr>
          <p:cNvPr id="5" name="Dalfan Testun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smtClean="0"/>
              <a:t>Golygu'r arddulliau testun Meistr</a:t>
            </a:r>
          </a:p>
        </p:txBody>
      </p:sp>
      <p:sp>
        <p:nvSpPr>
          <p:cNvPr id="6" name="Dalfan Cynnwys 5"/>
          <p:cNvSpPr>
            <a:spLocks noGrp="1"/>
          </p:cNvSpPr>
          <p:nvPr>
            <p:ph sz="quarter" idx="4"/>
          </p:nvPr>
        </p:nvSpPr>
        <p:spPr>
          <a:xfrm>
            <a:off x="6172200" y="2505075"/>
            <a:ext cx="5183188" cy="3684588"/>
          </a:xfrm>
        </p:spPr>
        <p:txBody>
          <a:bodyPr/>
          <a:lstStyle/>
          <a:p>
            <a:pPr lvl="0"/>
            <a:r>
              <a:rPr lang="cy-GB" smtClean="0"/>
              <a:t>Golygu'r arddulliau testun Meistr</a:t>
            </a:r>
          </a:p>
          <a:p>
            <a:pPr lvl="1"/>
            <a:r>
              <a:rPr lang="cy-GB" smtClean="0"/>
              <a:t>Ail lefel</a:t>
            </a:r>
          </a:p>
          <a:p>
            <a:pPr lvl="2"/>
            <a:r>
              <a:rPr lang="cy-GB" smtClean="0"/>
              <a:t>Trydedd lefel</a:t>
            </a:r>
          </a:p>
          <a:p>
            <a:pPr lvl="3"/>
            <a:r>
              <a:rPr lang="cy-GB" smtClean="0"/>
              <a:t>Pedwaredd lefel</a:t>
            </a:r>
          </a:p>
          <a:p>
            <a:pPr lvl="4"/>
            <a:r>
              <a:rPr lang="cy-GB" smtClean="0"/>
              <a:t>Pumed lefel</a:t>
            </a:r>
            <a:endParaRPr lang="en-GB"/>
          </a:p>
        </p:txBody>
      </p:sp>
      <p:sp>
        <p:nvSpPr>
          <p:cNvPr id="7" name="Dalfan Dyddiad 6"/>
          <p:cNvSpPr>
            <a:spLocks noGrp="1"/>
          </p:cNvSpPr>
          <p:nvPr>
            <p:ph type="dt" sz="half" idx="10"/>
          </p:nvPr>
        </p:nvSpPr>
        <p:spPr/>
        <p:txBody>
          <a:bodyPr/>
          <a:lstStyle/>
          <a:p>
            <a:fld id="{F4CE8B44-679A-4544-9B3C-E31FCAD56C5E}" type="datetimeFigureOut">
              <a:rPr lang="en-GB" smtClean="0"/>
              <a:t>16/01/2020</a:t>
            </a:fld>
            <a:endParaRPr lang="en-GB"/>
          </a:p>
        </p:txBody>
      </p:sp>
      <p:sp>
        <p:nvSpPr>
          <p:cNvPr id="8" name="Dalfan Troedyn 7"/>
          <p:cNvSpPr>
            <a:spLocks noGrp="1"/>
          </p:cNvSpPr>
          <p:nvPr>
            <p:ph type="ftr" sz="quarter" idx="11"/>
          </p:nvPr>
        </p:nvSpPr>
        <p:spPr/>
        <p:txBody>
          <a:bodyPr/>
          <a:lstStyle/>
          <a:p>
            <a:endParaRPr lang="en-GB"/>
          </a:p>
        </p:txBody>
      </p:sp>
      <p:sp>
        <p:nvSpPr>
          <p:cNvPr id="9" name="Dalfan Rhif y Sleid 8"/>
          <p:cNvSpPr>
            <a:spLocks noGrp="1"/>
          </p:cNvSpPr>
          <p:nvPr>
            <p:ph type="sldNum" sz="quarter" idx="12"/>
          </p:nvPr>
        </p:nvSpPr>
        <p:spPr/>
        <p:txBody>
          <a:bodyPr/>
          <a:lstStyle/>
          <a:p>
            <a:fld id="{4BA99C63-9DD8-4D48-8C47-9D3F7B546E03}" type="slidenum">
              <a:rPr lang="en-GB" smtClean="0"/>
              <a:t>‹#›</a:t>
            </a:fld>
            <a:endParaRPr lang="en-GB"/>
          </a:p>
        </p:txBody>
      </p:sp>
    </p:spTree>
    <p:extLst>
      <p:ext uri="{BB962C8B-B14F-4D97-AF65-F5344CB8AC3E}">
        <p14:creationId xmlns:p14="http://schemas.microsoft.com/office/powerpoint/2010/main" val="321618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eitl yn Unig">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r>
              <a:rPr lang="cy-GB" smtClean="0"/>
              <a:t>Cliciwch i olygu arddull y Meistr teitl</a:t>
            </a:r>
            <a:endParaRPr lang="en-GB"/>
          </a:p>
        </p:txBody>
      </p:sp>
      <p:sp>
        <p:nvSpPr>
          <p:cNvPr id="3" name="Dalfan Dyddiad 2"/>
          <p:cNvSpPr>
            <a:spLocks noGrp="1"/>
          </p:cNvSpPr>
          <p:nvPr>
            <p:ph type="dt" sz="half" idx="10"/>
          </p:nvPr>
        </p:nvSpPr>
        <p:spPr/>
        <p:txBody>
          <a:bodyPr/>
          <a:lstStyle/>
          <a:p>
            <a:fld id="{F4CE8B44-679A-4544-9B3C-E31FCAD56C5E}" type="datetimeFigureOut">
              <a:rPr lang="en-GB" smtClean="0"/>
              <a:t>16/01/2020</a:t>
            </a:fld>
            <a:endParaRPr lang="en-GB"/>
          </a:p>
        </p:txBody>
      </p:sp>
      <p:sp>
        <p:nvSpPr>
          <p:cNvPr id="4" name="Dalfan Troedyn 3"/>
          <p:cNvSpPr>
            <a:spLocks noGrp="1"/>
          </p:cNvSpPr>
          <p:nvPr>
            <p:ph type="ftr" sz="quarter" idx="11"/>
          </p:nvPr>
        </p:nvSpPr>
        <p:spPr/>
        <p:txBody>
          <a:bodyPr/>
          <a:lstStyle/>
          <a:p>
            <a:endParaRPr lang="en-GB"/>
          </a:p>
        </p:txBody>
      </p:sp>
      <p:sp>
        <p:nvSpPr>
          <p:cNvPr id="5" name="Dalfan Rhif y Sleid 4"/>
          <p:cNvSpPr>
            <a:spLocks noGrp="1"/>
          </p:cNvSpPr>
          <p:nvPr>
            <p:ph type="sldNum" sz="quarter" idx="12"/>
          </p:nvPr>
        </p:nvSpPr>
        <p:spPr/>
        <p:txBody>
          <a:bodyPr/>
          <a:lstStyle/>
          <a:p>
            <a:fld id="{4BA99C63-9DD8-4D48-8C47-9D3F7B546E03}" type="slidenum">
              <a:rPr lang="en-GB" smtClean="0"/>
              <a:t>‹#›</a:t>
            </a:fld>
            <a:endParaRPr lang="en-GB"/>
          </a:p>
        </p:txBody>
      </p:sp>
    </p:spTree>
    <p:extLst>
      <p:ext uri="{BB962C8B-B14F-4D97-AF65-F5344CB8AC3E}">
        <p14:creationId xmlns:p14="http://schemas.microsoft.com/office/powerpoint/2010/main" val="374072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Gwag">
    <p:spTree>
      <p:nvGrpSpPr>
        <p:cNvPr id="1" name=""/>
        <p:cNvGrpSpPr/>
        <p:nvPr/>
      </p:nvGrpSpPr>
      <p:grpSpPr>
        <a:xfrm>
          <a:off x="0" y="0"/>
          <a:ext cx="0" cy="0"/>
          <a:chOff x="0" y="0"/>
          <a:chExt cx="0" cy="0"/>
        </a:xfrm>
      </p:grpSpPr>
      <p:sp>
        <p:nvSpPr>
          <p:cNvPr id="2" name="Dalfan Dyddiad 1"/>
          <p:cNvSpPr>
            <a:spLocks noGrp="1"/>
          </p:cNvSpPr>
          <p:nvPr>
            <p:ph type="dt" sz="half" idx="10"/>
          </p:nvPr>
        </p:nvSpPr>
        <p:spPr/>
        <p:txBody>
          <a:bodyPr/>
          <a:lstStyle/>
          <a:p>
            <a:fld id="{F4CE8B44-679A-4544-9B3C-E31FCAD56C5E}" type="datetimeFigureOut">
              <a:rPr lang="en-GB" smtClean="0"/>
              <a:t>16/01/2020</a:t>
            </a:fld>
            <a:endParaRPr lang="en-GB"/>
          </a:p>
        </p:txBody>
      </p:sp>
      <p:sp>
        <p:nvSpPr>
          <p:cNvPr id="3" name="Dalfan Troedyn 2"/>
          <p:cNvSpPr>
            <a:spLocks noGrp="1"/>
          </p:cNvSpPr>
          <p:nvPr>
            <p:ph type="ftr" sz="quarter" idx="11"/>
          </p:nvPr>
        </p:nvSpPr>
        <p:spPr/>
        <p:txBody>
          <a:bodyPr/>
          <a:lstStyle/>
          <a:p>
            <a:endParaRPr lang="en-GB"/>
          </a:p>
        </p:txBody>
      </p:sp>
      <p:sp>
        <p:nvSpPr>
          <p:cNvPr id="4" name="Dalfan Rhif y Sleid 3"/>
          <p:cNvSpPr>
            <a:spLocks noGrp="1"/>
          </p:cNvSpPr>
          <p:nvPr>
            <p:ph type="sldNum" sz="quarter" idx="12"/>
          </p:nvPr>
        </p:nvSpPr>
        <p:spPr/>
        <p:txBody>
          <a:bodyPr/>
          <a:lstStyle/>
          <a:p>
            <a:fld id="{4BA99C63-9DD8-4D48-8C47-9D3F7B546E03}" type="slidenum">
              <a:rPr lang="en-GB" smtClean="0"/>
              <a:t>‹#›</a:t>
            </a:fld>
            <a:endParaRPr lang="en-GB"/>
          </a:p>
        </p:txBody>
      </p:sp>
    </p:spTree>
    <p:extLst>
      <p:ext uri="{BB962C8B-B14F-4D97-AF65-F5344CB8AC3E}">
        <p14:creationId xmlns:p14="http://schemas.microsoft.com/office/powerpoint/2010/main" val="370247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ynnwys gyda Phennawd">
    <p:spTree>
      <p:nvGrpSpPr>
        <p:cNvPr id="1" name=""/>
        <p:cNvGrpSpPr/>
        <p:nvPr/>
      </p:nvGrpSpPr>
      <p:grpSpPr>
        <a:xfrm>
          <a:off x="0" y="0"/>
          <a:ext cx="0" cy="0"/>
          <a:chOff x="0" y="0"/>
          <a:chExt cx="0" cy="0"/>
        </a:xfrm>
      </p:grpSpPr>
      <p:sp>
        <p:nvSpPr>
          <p:cNvPr id="2" name="Teitl 1"/>
          <p:cNvSpPr>
            <a:spLocks noGrp="1"/>
          </p:cNvSpPr>
          <p:nvPr>
            <p:ph type="title"/>
          </p:nvPr>
        </p:nvSpPr>
        <p:spPr>
          <a:xfrm>
            <a:off x="839788" y="457200"/>
            <a:ext cx="3932237" cy="1600200"/>
          </a:xfrm>
        </p:spPr>
        <p:txBody>
          <a:bodyPr anchor="b"/>
          <a:lstStyle>
            <a:lvl1pPr>
              <a:defRPr sz="3200"/>
            </a:lvl1pPr>
          </a:lstStyle>
          <a:p>
            <a:r>
              <a:rPr lang="cy-GB" smtClean="0"/>
              <a:t>Cliciwch i olygu arddull y Meistr teitl</a:t>
            </a:r>
            <a:endParaRPr lang="en-GB"/>
          </a:p>
        </p:txBody>
      </p:sp>
      <p:sp>
        <p:nvSpPr>
          <p:cNvPr id="3" name="Dalfan Cynnwy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y-GB" smtClean="0"/>
              <a:t>Golygu'r arddulliau testun Meistr</a:t>
            </a:r>
          </a:p>
          <a:p>
            <a:pPr lvl="1"/>
            <a:r>
              <a:rPr lang="cy-GB" smtClean="0"/>
              <a:t>Ail lefel</a:t>
            </a:r>
          </a:p>
          <a:p>
            <a:pPr lvl="2"/>
            <a:r>
              <a:rPr lang="cy-GB" smtClean="0"/>
              <a:t>Trydedd lefel</a:t>
            </a:r>
          </a:p>
          <a:p>
            <a:pPr lvl="3"/>
            <a:r>
              <a:rPr lang="cy-GB" smtClean="0"/>
              <a:t>Pedwaredd lefel</a:t>
            </a:r>
          </a:p>
          <a:p>
            <a:pPr lvl="4"/>
            <a:r>
              <a:rPr lang="cy-GB" smtClean="0"/>
              <a:t>Pumed lefel</a:t>
            </a:r>
            <a:endParaRPr lang="en-GB"/>
          </a:p>
        </p:txBody>
      </p:sp>
      <p:sp>
        <p:nvSpPr>
          <p:cNvPr id="4" name="Dalfan Testu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smtClean="0"/>
              <a:t>Golygu'r arddulliau testun Meistr</a:t>
            </a:r>
          </a:p>
        </p:txBody>
      </p:sp>
      <p:sp>
        <p:nvSpPr>
          <p:cNvPr id="5" name="Dalfan Dyddiad 4"/>
          <p:cNvSpPr>
            <a:spLocks noGrp="1"/>
          </p:cNvSpPr>
          <p:nvPr>
            <p:ph type="dt" sz="half" idx="10"/>
          </p:nvPr>
        </p:nvSpPr>
        <p:spPr/>
        <p:txBody>
          <a:bodyPr/>
          <a:lstStyle/>
          <a:p>
            <a:fld id="{F4CE8B44-679A-4544-9B3C-E31FCAD56C5E}" type="datetimeFigureOut">
              <a:rPr lang="en-GB" smtClean="0"/>
              <a:t>16/01/2020</a:t>
            </a:fld>
            <a:endParaRPr lang="en-GB"/>
          </a:p>
        </p:txBody>
      </p:sp>
      <p:sp>
        <p:nvSpPr>
          <p:cNvPr id="6" name="Dalfan Troedyn 5"/>
          <p:cNvSpPr>
            <a:spLocks noGrp="1"/>
          </p:cNvSpPr>
          <p:nvPr>
            <p:ph type="ftr" sz="quarter" idx="11"/>
          </p:nvPr>
        </p:nvSpPr>
        <p:spPr/>
        <p:txBody>
          <a:bodyPr/>
          <a:lstStyle/>
          <a:p>
            <a:endParaRPr lang="en-GB"/>
          </a:p>
        </p:txBody>
      </p:sp>
      <p:sp>
        <p:nvSpPr>
          <p:cNvPr id="7" name="Dalfan Rhif y Sleid 6"/>
          <p:cNvSpPr>
            <a:spLocks noGrp="1"/>
          </p:cNvSpPr>
          <p:nvPr>
            <p:ph type="sldNum" sz="quarter" idx="12"/>
          </p:nvPr>
        </p:nvSpPr>
        <p:spPr/>
        <p:txBody>
          <a:bodyPr/>
          <a:lstStyle/>
          <a:p>
            <a:fld id="{4BA99C63-9DD8-4D48-8C47-9D3F7B546E03}" type="slidenum">
              <a:rPr lang="en-GB" smtClean="0"/>
              <a:t>‹#›</a:t>
            </a:fld>
            <a:endParaRPr lang="en-GB"/>
          </a:p>
        </p:txBody>
      </p:sp>
    </p:spTree>
    <p:extLst>
      <p:ext uri="{BB962C8B-B14F-4D97-AF65-F5344CB8AC3E}">
        <p14:creationId xmlns:p14="http://schemas.microsoft.com/office/powerpoint/2010/main" val="384548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Llun gyda Phennawd">
    <p:spTree>
      <p:nvGrpSpPr>
        <p:cNvPr id="1" name=""/>
        <p:cNvGrpSpPr/>
        <p:nvPr/>
      </p:nvGrpSpPr>
      <p:grpSpPr>
        <a:xfrm>
          <a:off x="0" y="0"/>
          <a:ext cx="0" cy="0"/>
          <a:chOff x="0" y="0"/>
          <a:chExt cx="0" cy="0"/>
        </a:xfrm>
      </p:grpSpPr>
      <p:sp>
        <p:nvSpPr>
          <p:cNvPr id="2" name="Teitl 1"/>
          <p:cNvSpPr>
            <a:spLocks noGrp="1"/>
          </p:cNvSpPr>
          <p:nvPr>
            <p:ph type="title"/>
          </p:nvPr>
        </p:nvSpPr>
        <p:spPr>
          <a:xfrm>
            <a:off x="839788" y="457200"/>
            <a:ext cx="3932237" cy="1600200"/>
          </a:xfrm>
        </p:spPr>
        <p:txBody>
          <a:bodyPr anchor="b"/>
          <a:lstStyle>
            <a:lvl1pPr>
              <a:defRPr sz="3200"/>
            </a:lvl1pPr>
          </a:lstStyle>
          <a:p>
            <a:r>
              <a:rPr lang="cy-GB" smtClean="0"/>
              <a:t>Cliciwch i olygu arddull y Meistr teitl</a:t>
            </a:r>
            <a:endParaRPr lang="en-GB"/>
          </a:p>
        </p:txBody>
      </p:sp>
      <p:sp>
        <p:nvSpPr>
          <p:cNvPr id="3" name="Dalfan Llu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Dalfan Testu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y-GB" smtClean="0"/>
              <a:t>Golygu'r arddulliau testun Meistr</a:t>
            </a:r>
          </a:p>
        </p:txBody>
      </p:sp>
      <p:sp>
        <p:nvSpPr>
          <p:cNvPr id="5" name="Dalfan Dyddiad 4"/>
          <p:cNvSpPr>
            <a:spLocks noGrp="1"/>
          </p:cNvSpPr>
          <p:nvPr>
            <p:ph type="dt" sz="half" idx="10"/>
          </p:nvPr>
        </p:nvSpPr>
        <p:spPr/>
        <p:txBody>
          <a:bodyPr/>
          <a:lstStyle/>
          <a:p>
            <a:fld id="{F4CE8B44-679A-4544-9B3C-E31FCAD56C5E}" type="datetimeFigureOut">
              <a:rPr lang="en-GB" smtClean="0"/>
              <a:t>16/01/2020</a:t>
            </a:fld>
            <a:endParaRPr lang="en-GB"/>
          </a:p>
        </p:txBody>
      </p:sp>
      <p:sp>
        <p:nvSpPr>
          <p:cNvPr id="6" name="Dalfan Troedyn 5"/>
          <p:cNvSpPr>
            <a:spLocks noGrp="1"/>
          </p:cNvSpPr>
          <p:nvPr>
            <p:ph type="ftr" sz="quarter" idx="11"/>
          </p:nvPr>
        </p:nvSpPr>
        <p:spPr/>
        <p:txBody>
          <a:bodyPr/>
          <a:lstStyle/>
          <a:p>
            <a:endParaRPr lang="en-GB"/>
          </a:p>
        </p:txBody>
      </p:sp>
      <p:sp>
        <p:nvSpPr>
          <p:cNvPr id="7" name="Dalfan Rhif y Sleid 6"/>
          <p:cNvSpPr>
            <a:spLocks noGrp="1"/>
          </p:cNvSpPr>
          <p:nvPr>
            <p:ph type="sldNum" sz="quarter" idx="12"/>
          </p:nvPr>
        </p:nvSpPr>
        <p:spPr/>
        <p:txBody>
          <a:bodyPr/>
          <a:lstStyle/>
          <a:p>
            <a:fld id="{4BA99C63-9DD8-4D48-8C47-9D3F7B546E03}" type="slidenum">
              <a:rPr lang="en-GB" smtClean="0"/>
              <a:t>‹#›</a:t>
            </a:fld>
            <a:endParaRPr lang="en-GB"/>
          </a:p>
        </p:txBody>
      </p:sp>
    </p:spTree>
    <p:extLst>
      <p:ext uri="{BB962C8B-B14F-4D97-AF65-F5344CB8AC3E}">
        <p14:creationId xmlns:p14="http://schemas.microsoft.com/office/powerpoint/2010/main" val="337242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lfan Teit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y-GB" smtClean="0"/>
              <a:t>Cliciwch i olygu arddull y Meistr teitl</a:t>
            </a:r>
            <a:endParaRPr lang="en-GB"/>
          </a:p>
        </p:txBody>
      </p:sp>
      <p:sp>
        <p:nvSpPr>
          <p:cNvPr id="3" name="Dalfan Testu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y-GB" smtClean="0"/>
              <a:t>Golygu'r arddulliau testun Meistr</a:t>
            </a:r>
          </a:p>
          <a:p>
            <a:pPr lvl="1"/>
            <a:r>
              <a:rPr lang="cy-GB" smtClean="0"/>
              <a:t>Ail lefel</a:t>
            </a:r>
          </a:p>
          <a:p>
            <a:pPr lvl="2"/>
            <a:r>
              <a:rPr lang="cy-GB" smtClean="0"/>
              <a:t>Trydedd lefel</a:t>
            </a:r>
          </a:p>
          <a:p>
            <a:pPr lvl="3"/>
            <a:r>
              <a:rPr lang="cy-GB" smtClean="0"/>
              <a:t>Pedwaredd lefel</a:t>
            </a:r>
          </a:p>
          <a:p>
            <a:pPr lvl="4"/>
            <a:r>
              <a:rPr lang="cy-GB" smtClean="0"/>
              <a:t>Pumed lefel</a:t>
            </a:r>
            <a:endParaRPr lang="en-GB"/>
          </a:p>
        </p:txBody>
      </p:sp>
      <p:sp>
        <p:nvSpPr>
          <p:cNvPr id="4" name="Dalfan Dyddiad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E8B44-679A-4544-9B3C-E31FCAD56C5E}" type="datetimeFigureOut">
              <a:rPr lang="en-GB" smtClean="0"/>
              <a:t>16/01/2020</a:t>
            </a:fld>
            <a:endParaRPr lang="en-GB"/>
          </a:p>
        </p:txBody>
      </p:sp>
      <p:sp>
        <p:nvSpPr>
          <p:cNvPr id="5" name="Dalfan Troedyn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Dalfan Rhif y Sleid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99C63-9DD8-4D48-8C47-9D3F7B546E03}" type="slidenum">
              <a:rPr lang="en-GB" smtClean="0"/>
              <a:t>‹#›</a:t>
            </a:fld>
            <a:endParaRPr lang="en-GB"/>
          </a:p>
        </p:txBody>
      </p:sp>
    </p:spTree>
    <p:extLst>
      <p:ext uri="{BB962C8B-B14F-4D97-AF65-F5344CB8AC3E}">
        <p14:creationId xmlns:p14="http://schemas.microsoft.com/office/powerpoint/2010/main" val="1424957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ctrTitle"/>
          </p:nvPr>
        </p:nvSpPr>
        <p:spPr>
          <a:xfrm>
            <a:off x="1335741" y="2691187"/>
            <a:ext cx="9144000" cy="2387600"/>
          </a:xfrm>
        </p:spPr>
        <p:txBody>
          <a:bodyPr/>
          <a:lstStyle/>
          <a:p>
            <a:r>
              <a:rPr lang="cy-GB" dirty="0" err="1" smtClean="0"/>
              <a:t>Langford</a:t>
            </a:r>
            <a:r>
              <a:rPr lang="cy-GB" dirty="0" smtClean="0"/>
              <a:t> </a:t>
            </a:r>
            <a:r>
              <a:rPr lang="cy-GB" dirty="0" err="1" smtClean="0"/>
              <a:t>Primary</a:t>
            </a:r>
            <a:r>
              <a:rPr lang="cy-GB" dirty="0" smtClean="0"/>
              <a:t> </a:t>
            </a:r>
            <a:r>
              <a:rPr lang="cy-GB" dirty="0" err="1" smtClean="0"/>
              <a:t>School</a:t>
            </a:r>
            <a:r>
              <a:rPr lang="cy-GB" dirty="0" smtClean="0"/>
              <a:t> – </a:t>
            </a:r>
            <a:r>
              <a:rPr lang="cy-GB" dirty="0" err="1" smtClean="0"/>
              <a:t>Fulham</a:t>
            </a:r>
            <a:endParaRPr lang="en-GB" dirty="0"/>
          </a:p>
        </p:txBody>
      </p:sp>
      <p:sp>
        <p:nvSpPr>
          <p:cNvPr id="3" name="Isdeitl 2"/>
          <p:cNvSpPr>
            <a:spLocks noGrp="1"/>
          </p:cNvSpPr>
          <p:nvPr>
            <p:ph type="subTitle" idx="1"/>
          </p:nvPr>
        </p:nvSpPr>
        <p:spPr>
          <a:xfrm>
            <a:off x="1201271" y="5322610"/>
            <a:ext cx="9144000" cy="1655762"/>
          </a:xfrm>
        </p:spPr>
        <p:txBody>
          <a:bodyPr/>
          <a:lstStyle/>
          <a:p>
            <a:r>
              <a:rPr lang="cy-GB" dirty="0" smtClean="0"/>
              <a:t>Pennaeth/</a:t>
            </a:r>
            <a:r>
              <a:rPr lang="cy-GB" dirty="0" err="1" smtClean="0"/>
              <a:t>Headteacher</a:t>
            </a:r>
            <a:r>
              <a:rPr lang="cy-GB" dirty="0" smtClean="0"/>
              <a:t>: </a:t>
            </a:r>
            <a:r>
              <a:rPr lang="cy-GB" dirty="0" err="1" smtClean="0"/>
              <a:t>Seamus</a:t>
            </a:r>
            <a:r>
              <a:rPr lang="cy-GB" dirty="0" smtClean="0"/>
              <a:t> Gibbons</a:t>
            </a:r>
            <a:endParaRPr lang="en-GB" dirty="0"/>
          </a:p>
        </p:txBody>
      </p:sp>
      <p:pic>
        <p:nvPicPr>
          <p:cNvPr id="1026" name="Picture 2" descr="Image result for langford primary schoo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880" y="413403"/>
            <a:ext cx="5940445" cy="2562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ngford primary scho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04613" y="3688552"/>
            <a:ext cx="1834776" cy="264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812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a:xfrm>
            <a:off x="702734" y="120496"/>
            <a:ext cx="10515600" cy="1325563"/>
          </a:xfrm>
        </p:spPr>
        <p:txBody>
          <a:bodyPr/>
          <a:lstStyle/>
          <a:p>
            <a:r>
              <a:rPr lang="cy-GB" dirty="0" smtClean="0"/>
              <a:t>Ethos ysgol gyfan - </a:t>
            </a:r>
            <a:r>
              <a:rPr lang="cy-GB" i="1" dirty="0" err="1" smtClean="0">
                <a:solidFill>
                  <a:schemeClr val="accent5">
                    <a:lumMod val="75000"/>
                  </a:schemeClr>
                </a:solidFill>
              </a:rPr>
              <a:t>Whole</a:t>
            </a:r>
            <a:r>
              <a:rPr lang="cy-GB" i="1" dirty="0" smtClean="0">
                <a:solidFill>
                  <a:schemeClr val="accent5">
                    <a:lumMod val="75000"/>
                  </a:schemeClr>
                </a:solidFill>
              </a:rPr>
              <a:t> </a:t>
            </a:r>
            <a:r>
              <a:rPr lang="cy-GB" i="1" dirty="0" err="1" smtClean="0">
                <a:solidFill>
                  <a:schemeClr val="accent5">
                    <a:lumMod val="75000"/>
                  </a:schemeClr>
                </a:solidFill>
              </a:rPr>
              <a:t>school</a:t>
            </a:r>
            <a:r>
              <a:rPr lang="cy-GB" i="1" dirty="0" smtClean="0">
                <a:solidFill>
                  <a:schemeClr val="accent5">
                    <a:lumMod val="75000"/>
                  </a:schemeClr>
                </a:solidFill>
              </a:rPr>
              <a:t> ethos</a:t>
            </a:r>
            <a:endParaRPr lang="en-GB" i="1" dirty="0">
              <a:solidFill>
                <a:schemeClr val="accent5">
                  <a:lumMod val="75000"/>
                </a:schemeClr>
              </a:solidFill>
            </a:endParaRPr>
          </a:p>
        </p:txBody>
      </p:sp>
      <p:pic>
        <p:nvPicPr>
          <p:cNvPr id="5" name="Llun 4"/>
          <p:cNvPicPr>
            <a:picLocks noChangeAspect="1"/>
          </p:cNvPicPr>
          <p:nvPr/>
        </p:nvPicPr>
        <p:blipFill rotWithShape="1">
          <a:blip r:embed="rId3" cstate="email">
            <a:extLst>
              <a:ext uri="{28A0092B-C50C-407E-A947-70E740481C1C}">
                <a14:useLocalDpi xmlns:a14="http://schemas.microsoft.com/office/drawing/2010/main"/>
              </a:ext>
            </a:extLst>
          </a:blip>
          <a:srcRect b="-1007"/>
          <a:stretch/>
        </p:blipFill>
        <p:spPr>
          <a:xfrm rot="5400000">
            <a:off x="90750" y="2755499"/>
            <a:ext cx="4289365" cy="3333750"/>
          </a:xfrm>
          <a:prstGeom prst="rect">
            <a:avLst/>
          </a:prstGeom>
        </p:spPr>
      </p:pic>
      <p:pic>
        <p:nvPicPr>
          <p:cNvPr id="6" name="Llun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52871" y="1385617"/>
            <a:ext cx="7908696" cy="2555337"/>
          </a:xfrm>
          <a:prstGeom prst="rect">
            <a:avLst/>
          </a:prstGeom>
        </p:spPr>
      </p:pic>
      <p:pic>
        <p:nvPicPr>
          <p:cNvPr id="7" name="Llun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50401" y="4629295"/>
            <a:ext cx="5721116" cy="2028305"/>
          </a:xfrm>
          <a:prstGeom prst="rect">
            <a:avLst/>
          </a:prstGeom>
        </p:spPr>
      </p:pic>
      <p:sp>
        <p:nvSpPr>
          <p:cNvPr id="8" name="Blwch Testun 7"/>
          <p:cNvSpPr txBox="1"/>
          <p:nvPr/>
        </p:nvSpPr>
        <p:spPr>
          <a:xfrm>
            <a:off x="2856088" y="3869626"/>
            <a:ext cx="9335912" cy="830997"/>
          </a:xfrm>
          <a:prstGeom prst="rect">
            <a:avLst/>
          </a:prstGeom>
          <a:solidFill>
            <a:schemeClr val="bg1"/>
          </a:solidFill>
        </p:spPr>
        <p:txBody>
          <a:bodyPr wrap="square" rtlCol="0">
            <a:spAutoFit/>
          </a:bodyPr>
          <a:lstStyle/>
          <a:p>
            <a:r>
              <a:rPr lang="cy-GB" sz="2400" b="1" dirty="0" smtClean="0"/>
              <a:t>Pwerau dysgu – cysylltiedig â gweledigaeth yr ysgol - cymeriadau</a:t>
            </a:r>
          </a:p>
          <a:p>
            <a:r>
              <a:rPr lang="cy-GB" sz="2400" i="1" dirty="0" err="1" smtClean="0">
                <a:solidFill>
                  <a:schemeClr val="accent5">
                    <a:lumMod val="75000"/>
                  </a:schemeClr>
                </a:solidFill>
              </a:rPr>
              <a:t>Learning</a:t>
            </a:r>
            <a:r>
              <a:rPr lang="cy-GB" sz="2400" i="1" dirty="0" smtClean="0">
                <a:solidFill>
                  <a:schemeClr val="accent5">
                    <a:lumMod val="75000"/>
                  </a:schemeClr>
                </a:solidFill>
              </a:rPr>
              <a:t> </a:t>
            </a:r>
            <a:r>
              <a:rPr lang="cy-GB" sz="2400" i="1" dirty="0" err="1">
                <a:solidFill>
                  <a:schemeClr val="accent5">
                    <a:lumMod val="75000"/>
                  </a:schemeClr>
                </a:solidFill>
              </a:rPr>
              <a:t>muscles</a:t>
            </a:r>
            <a:r>
              <a:rPr lang="cy-GB" sz="2400" i="1" dirty="0">
                <a:solidFill>
                  <a:schemeClr val="accent5">
                    <a:lumMod val="75000"/>
                  </a:schemeClr>
                </a:solidFill>
              </a:rPr>
              <a:t>/</a:t>
            </a:r>
            <a:r>
              <a:rPr lang="cy-GB" sz="2400" i="1" dirty="0" err="1">
                <a:solidFill>
                  <a:schemeClr val="accent5">
                    <a:lumMod val="75000"/>
                  </a:schemeClr>
                </a:solidFill>
              </a:rPr>
              <a:t>powers</a:t>
            </a:r>
            <a:r>
              <a:rPr lang="cy-GB" sz="2400" i="1" dirty="0">
                <a:solidFill>
                  <a:schemeClr val="accent5">
                    <a:lumMod val="75000"/>
                  </a:schemeClr>
                </a:solidFill>
              </a:rPr>
              <a:t> – </a:t>
            </a:r>
            <a:r>
              <a:rPr lang="cy-GB" sz="2400" i="1" dirty="0" err="1">
                <a:solidFill>
                  <a:schemeClr val="accent5">
                    <a:lumMod val="75000"/>
                  </a:schemeClr>
                </a:solidFill>
              </a:rPr>
              <a:t>linked</a:t>
            </a:r>
            <a:r>
              <a:rPr lang="cy-GB" sz="2400" i="1" dirty="0">
                <a:solidFill>
                  <a:schemeClr val="accent5">
                    <a:lumMod val="75000"/>
                  </a:schemeClr>
                </a:solidFill>
              </a:rPr>
              <a:t> to the </a:t>
            </a:r>
            <a:r>
              <a:rPr lang="cy-GB" sz="2400" i="1" dirty="0" err="1">
                <a:solidFill>
                  <a:schemeClr val="accent5">
                    <a:lumMod val="75000"/>
                  </a:schemeClr>
                </a:solidFill>
              </a:rPr>
              <a:t>school’s</a:t>
            </a:r>
            <a:r>
              <a:rPr lang="cy-GB" sz="2400" i="1" dirty="0">
                <a:solidFill>
                  <a:schemeClr val="accent5">
                    <a:lumMod val="75000"/>
                  </a:schemeClr>
                </a:solidFill>
              </a:rPr>
              <a:t> </a:t>
            </a:r>
            <a:r>
              <a:rPr lang="cy-GB" sz="2400" i="1" dirty="0" err="1">
                <a:solidFill>
                  <a:schemeClr val="accent5">
                    <a:lumMod val="75000"/>
                  </a:schemeClr>
                </a:solidFill>
              </a:rPr>
              <a:t>vision</a:t>
            </a:r>
            <a:r>
              <a:rPr lang="cy-GB" sz="2400" i="1" dirty="0">
                <a:solidFill>
                  <a:schemeClr val="accent5">
                    <a:lumMod val="75000"/>
                  </a:schemeClr>
                </a:solidFill>
              </a:rPr>
              <a:t> – </a:t>
            </a:r>
            <a:r>
              <a:rPr lang="cy-GB" sz="2400" i="1" dirty="0" err="1">
                <a:solidFill>
                  <a:schemeClr val="accent5">
                    <a:lumMod val="75000"/>
                  </a:schemeClr>
                </a:solidFill>
              </a:rPr>
              <a:t>using</a:t>
            </a:r>
            <a:r>
              <a:rPr lang="cy-GB" sz="2400" i="1" dirty="0">
                <a:solidFill>
                  <a:schemeClr val="accent5">
                    <a:lumMod val="75000"/>
                  </a:schemeClr>
                </a:solidFill>
              </a:rPr>
              <a:t> </a:t>
            </a:r>
            <a:r>
              <a:rPr lang="cy-GB" sz="2400" i="1" dirty="0" err="1">
                <a:solidFill>
                  <a:schemeClr val="accent5">
                    <a:lumMod val="75000"/>
                  </a:schemeClr>
                </a:solidFill>
              </a:rPr>
              <a:t>characters</a:t>
            </a:r>
            <a:r>
              <a:rPr lang="cy-GB" sz="2400" i="1" dirty="0">
                <a:solidFill>
                  <a:schemeClr val="accent5">
                    <a:lumMod val="75000"/>
                  </a:schemeClr>
                </a:solidFill>
              </a:rPr>
              <a:t> </a:t>
            </a:r>
          </a:p>
        </p:txBody>
      </p:sp>
    </p:spTree>
    <p:extLst>
      <p:ext uri="{BB962C8B-B14F-4D97-AF65-F5344CB8AC3E}">
        <p14:creationId xmlns:p14="http://schemas.microsoft.com/office/powerpoint/2010/main" val="3497271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a:xfrm>
            <a:off x="838200" y="111351"/>
            <a:ext cx="10515600" cy="1325563"/>
          </a:xfrm>
        </p:spPr>
        <p:txBody>
          <a:bodyPr/>
          <a:lstStyle/>
          <a:p>
            <a:r>
              <a:rPr lang="cy-GB" dirty="0" smtClean="0"/>
              <a:t>Asesu ffurfiannol - </a:t>
            </a:r>
            <a:r>
              <a:rPr lang="cy-GB" i="1" dirty="0" err="1" smtClean="0">
                <a:solidFill>
                  <a:schemeClr val="accent5">
                    <a:lumMod val="75000"/>
                  </a:schemeClr>
                </a:solidFill>
              </a:rPr>
              <a:t>Formative</a:t>
            </a:r>
            <a:r>
              <a:rPr lang="cy-GB" i="1" dirty="0" smtClean="0">
                <a:solidFill>
                  <a:schemeClr val="accent5">
                    <a:lumMod val="75000"/>
                  </a:schemeClr>
                </a:solidFill>
              </a:rPr>
              <a:t> </a:t>
            </a:r>
            <a:r>
              <a:rPr lang="cy-GB" i="1" dirty="0" err="1" smtClean="0">
                <a:solidFill>
                  <a:schemeClr val="accent5">
                    <a:lumMod val="75000"/>
                  </a:schemeClr>
                </a:solidFill>
              </a:rPr>
              <a:t>assessment</a:t>
            </a:r>
            <a:endParaRPr lang="en-GB" i="1" dirty="0">
              <a:solidFill>
                <a:schemeClr val="accent5">
                  <a:lumMod val="75000"/>
                </a:schemeClr>
              </a:solidFill>
            </a:endParaRPr>
          </a:p>
        </p:txBody>
      </p:sp>
      <p:sp>
        <p:nvSpPr>
          <p:cNvPr id="3" name="Dalfan Cynnwys 2"/>
          <p:cNvSpPr>
            <a:spLocks noGrp="1"/>
          </p:cNvSpPr>
          <p:nvPr>
            <p:ph idx="1"/>
          </p:nvPr>
        </p:nvSpPr>
        <p:spPr>
          <a:xfrm>
            <a:off x="838200" y="1192305"/>
            <a:ext cx="8106295" cy="5576047"/>
          </a:xfrm>
        </p:spPr>
        <p:txBody>
          <a:bodyPr>
            <a:normAutofit fontScale="85000" lnSpcReduction="20000"/>
          </a:bodyPr>
          <a:lstStyle/>
          <a:p>
            <a:r>
              <a:rPr lang="cy-GB" dirty="0" smtClean="0"/>
              <a:t>Unedau o waith yn seiliedig ar gwestiynau allweddol – dysgwyr yn ailymweld ar y diwedd i ddangos cynnydd</a:t>
            </a:r>
          </a:p>
          <a:p>
            <a:r>
              <a:rPr lang="cy-GB" i="1" dirty="0" err="1" smtClean="0">
                <a:solidFill>
                  <a:schemeClr val="accent5">
                    <a:lumMod val="75000"/>
                  </a:schemeClr>
                </a:solidFill>
              </a:rPr>
              <a:t>Units</a:t>
            </a:r>
            <a:r>
              <a:rPr lang="cy-GB" i="1" dirty="0" smtClean="0">
                <a:solidFill>
                  <a:schemeClr val="accent5">
                    <a:lumMod val="75000"/>
                  </a:schemeClr>
                </a:solidFill>
              </a:rPr>
              <a:t> of </a:t>
            </a:r>
            <a:r>
              <a:rPr lang="cy-GB" i="1" dirty="0" err="1" smtClean="0">
                <a:solidFill>
                  <a:schemeClr val="accent5">
                    <a:lumMod val="75000"/>
                  </a:schemeClr>
                </a:solidFill>
              </a:rPr>
              <a:t>work</a:t>
            </a:r>
            <a:r>
              <a:rPr lang="cy-GB" i="1" dirty="0" smtClean="0">
                <a:solidFill>
                  <a:schemeClr val="accent5">
                    <a:lumMod val="75000"/>
                  </a:schemeClr>
                </a:solidFill>
              </a:rPr>
              <a:t> </a:t>
            </a:r>
            <a:r>
              <a:rPr lang="cy-GB" i="1" dirty="0" err="1" smtClean="0">
                <a:solidFill>
                  <a:schemeClr val="accent5">
                    <a:lumMod val="75000"/>
                  </a:schemeClr>
                </a:solidFill>
              </a:rPr>
              <a:t>based</a:t>
            </a:r>
            <a:r>
              <a:rPr lang="cy-GB" i="1" dirty="0" smtClean="0">
                <a:solidFill>
                  <a:schemeClr val="accent5">
                    <a:lumMod val="75000"/>
                  </a:schemeClr>
                </a:solidFill>
              </a:rPr>
              <a:t> </a:t>
            </a:r>
            <a:r>
              <a:rPr lang="cy-GB" i="1" dirty="0" err="1" smtClean="0">
                <a:solidFill>
                  <a:schemeClr val="accent5">
                    <a:lumMod val="75000"/>
                  </a:schemeClr>
                </a:solidFill>
              </a:rPr>
              <a:t>on</a:t>
            </a:r>
            <a:r>
              <a:rPr lang="cy-GB" i="1" dirty="0" smtClean="0">
                <a:solidFill>
                  <a:schemeClr val="accent5">
                    <a:lumMod val="75000"/>
                  </a:schemeClr>
                </a:solidFill>
              </a:rPr>
              <a:t> </a:t>
            </a:r>
            <a:r>
              <a:rPr lang="cy-GB" i="1" dirty="0" err="1" smtClean="0">
                <a:solidFill>
                  <a:schemeClr val="accent5">
                    <a:lumMod val="75000"/>
                  </a:schemeClr>
                </a:solidFill>
              </a:rPr>
              <a:t>key</a:t>
            </a:r>
            <a:r>
              <a:rPr lang="cy-GB" i="1" dirty="0" smtClean="0">
                <a:solidFill>
                  <a:schemeClr val="accent5">
                    <a:lumMod val="75000"/>
                  </a:schemeClr>
                </a:solidFill>
              </a:rPr>
              <a:t> </a:t>
            </a:r>
            <a:r>
              <a:rPr lang="cy-GB" i="1" dirty="0" err="1" smtClean="0">
                <a:solidFill>
                  <a:schemeClr val="accent5">
                    <a:lumMod val="75000"/>
                  </a:schemeClr>
                </a:solidFill>
              </a:rPr>
              <a:t>questions</a:t>
            </a:r>
            <a:r>
              <a:rPr lang="cy-GB" i="1" dirty="0" smtClean="0">
                <a:solidFill>
                  <a:schemeClr val="accent5">
                    <a:lumMod val="75000"/>
                  </a:schemeClr>
                </a:solidFill>
              </a:rPr>
              <a:t> – </a:t>
            </a:r>
            <a:r>
              <a:rPr lang="cy-GB" i="1" dirty="0" err="1" smtClean="0">
                <a:solidFill>
                  <a:schemeClr val="accent5">
                    <a:lumMod val="75000"/>
                  </a:schemeClr>
                </a:solidFill>
              </a:rPr>
              <a:t>pupils</a:t>
            </a:r>
            <a:r>
              <a:rPr lang="cy-GB" i="1" dirty="0" smtClean="0">
                <a:solidFill>
                  <a:schemeClr val="accent5">
                    <a:lumMod val="75000"/>
                  </a:schemeClr>
                </a:solidFill>
              </a:rPr>
              <a:t> </a:t>
            </a:r>
            <a:r>
              <a:rPr lang="cy-GB" i="1" dirty="0" err="1" smtClean="0">
                <a:solidFill>
                  <a:schemeClr val="accent5">
                    <a:lumMod val="75000"/>
                  </a:schemeClr>
                </a:solidFill>
              </a:rPr>
              <a:t>revisit</a:t>
            </a:r>
            <a:r>
              <a:rPr lang="cy-GB" i="1" dirty="0" smtClean="0">
                <a:solidFill>
                  <a:schemeClr val="accent5">
                    <a:lumMod val="75000"/>
                  </a:schemeClr>
                </a:solidFill>
              </a:rPr>
              <a:t> at the </a:t>
            </a:r>
            <a:r>
              <a:rPr lang="cy-GB" i="1" dirty="0" err="1" smtClean="0">
                <a:solidFill>
                  <a:schemeClr val="accent5">
                    <a:lumMod val="75000"/>
                  </a:schemeClr>
                </a:solidFill>
              </a:rPr>
              <a:t>end</a:t>
            </a:r>
            <a:r>
              <a:rPr lang="cy-GB" i="1" dirty="0" smtClean="0">
                <a:solidFill>
                  <a:schemeClr val="accent5">
                    <a:lumMod val="75000"/>
                  </a:schemeClr>
                </a:solidFill>
              </a:rPr>
              <a:t> to </a:t>
            </a:r>
            <a:r>
              <a:rPr lang="cy-GB" i="1" dirty="0" err="1" smtClean="0">
                <a:solidFill>
                  <a:schemeClr val="accent5">
                    <a:lumMod val="75000"/>
                  </a:schemeClr>
                </a:solidFill>
              </a:rPr>
              <a:t>show</a:t>
            </a:r>
            <a:r>
              <a:rPr lang="cy-GB" i="1" dirty="0" smtClean="0">
                <a:solidFill>
                  <a:schemeClr val="accent5">
                    <a:lumMod val="75000"/>
                  </a:schemeClr>
                </a:solidFill>
              </a:rPr>
              <a:t> </a:t>
            </a:r>
            <a:r>
              <a:rPr lang="cy-GB" i="1" dirty="0" err="1" smtClean="0">
                <a:solidFill>
                  <a:schemeClr val="accent5">
                    <a:lumMod val="75000"/>
                  </a:schemeClr>
                </a:solidFill>
              </a:rPr>
              <a:t>progress</a:t>
            </a:r>
            <a:endParaRPr lang="cy-GB" i="1" dirty="0" smtClean="0">
              <a:solidFill>
                <a:schemeClr val="accent5">
                  <a:lumMod val="75000"/>
                </a:schemeClr>
              </a:solidFill>
            </a:endParaRPr>
          </a:p>
          <a:p>
            <a:endParaRPr lang="cy-GB" i="1" dirty="0" smtClean="0">
              <a:solidFill>
                <a:schemeClr val="accent5">
                  <a:lumMod val="75000"/>
                </a:schemeClr>
              </a:solidFill>
            </a:endParaRPr>
          </a:p>
          <a:p>
            <a:endParaRPr lang="cy-GB" dirty="0" smtClean="0"/>
          </a:p>
          <a:p>
            <a:endParaRPr lang="cy-GB" dirty="0"/>
          </a:p>
          <a:p>
            <a:endParaRPr lang="cy-GB" dirty="0" smtClean="0"/>
          </a:p>
          <a:p>
            <a:endParaRPr lang="cy-GB" dirty="0"/>
          </a:p>
          <a:p>
            <a:endParaRPr lang="en-GB" dirty="0" smtClean="0"/>
          </a:p>
          <a:p>
            <a:r>
              <a:rPr lang="cy-GB" dirty="0" smtClean="0"/>
              <a:t>Partneriaid trafod – myfyrio yn barhaus ar y dysgu</a:t>
            </a:r>
          </a:p>
          <a:p>
            <a:r>
              <a:rPr lang="cy-GB" i="1" dirty="0" err="1" smtClean="0">
                <a:solidFill>
                  <a:schemeClr val="accent5">
                    <a:lumMod val="75000"/>
                  </a:schemeClr>
                </a:solidFill>
              </a:rPr>
              <a:t>Talk</a:t>
            </a:r>
            <a:r>
              <a:rPr lang="cy-GB" i="1" dirty="0" smtClean="0">
                <a:solidFill>
                  <a:schemeClr val="accent5">
                    <a:lumMod val="75000"/>
                  </a:schemeClr>
                </a:solidFill>
              </a:rPr>
              <a:t>/</a:t>
            </a:r>
            <a:r>
              <a:rPr lang="cy-GB" i="1" dirty="0" err="1" smtClean="0">
                <a:solidFill>
                  <a:schemeClr val="accent5">
                    <a:lumMod val="75000"/>
                  </a:schemeClr>
                </a:solidFill>
              </a:rPr>
              <a:t>learning</a:t>
            </a:r>
            <a:r>
              <a:rPr lang="cy-GB" i="1" dirty="0" smtClean="0">
                <a:solidFill>
                  <a:schemeClr val="accent5">
                    <a:lumMod val="75000"/>
                  </a:schemeClr>
                </a:solidFill>
              </a:rPr>
              <a:t> </a:t>
            </a:r>
            <a:r>
              <a:rPr lang="cy-GB" i="1" dirty="0" err="1" smtClean="0">
                <a:solidFill>
                  <a:schemeClr val="accent5">
                    <a:lumMod val="75000"/>
                  </a:schemeClr>
                </a:solidFill>
              </a:rPr>
              <a:t>partners</a:t>
            </a:r>
            <a:r>
              <a:rPr lang="cy-GB" i="1" dirty="0" smtClean="0">
                <a:solidFill>
                  <a:schemeClr val="accent5">
                    <a:lumMod val="75000"/>
                  </a:schemeClr>
                </a:solidFill>
              </a:rPr>
              <a:t> – </a:t>
            </a:r>
            <a:r>
              <a:rPr lang="cy-GB" i="1" dirty="0" err="1" smtClean="0">
                <a:solidFill>
                  <a:schemeClr val="accent5">
                    <a:lumMod val="75000"/>
                  </a:schemeClr>
                </a:solidFill>
              </a:rPr>
              <a:t>constantly</a:t>
            </a:r>
            <a:r>
              <a:rPr lang="cy-GB" i="1" dirty="0" smtClean="0">
                <a:solidFill>
                  <a:schemeClr val="accent5">
                    <a:lumMod val="75000"/>
                  </a:schemeClr>
                </a:solidFill>
              </a:rPr>
              <a:t> </a:t>
            </a:r>
            <a:r>
              <a:rPr lang="cy-GB" i="1" dirty="0" err="1" smtClean="0">
                <a:solidFill>
                  <a:schemeClr val="accent5">
                    <a:lumMod val="75000"/>
                  </a:schemeClr>
                </a:solidFill>
              </a:rPr>
              <a:t>reflecting</a:t>
            </a:r>
            <a:r>
              <a:rPr lang="cy-GB" i="1" dirty="0" smtClean="0">
                <a:solidFill>
                  <a:schemeClr val="accent5">
                    <a:lumMod val="75000"/>
                  </a:schemeClr>
                </a:solidFill>
              </a:rPr>
              <a:t> </a:t>
            </a:r>
            <a:r>
              <a:rPr lang="cy-GB" i="1" dirty="0" err="1" smtClean="0">
                <a:solidFill>
                  <a:schemeClr val="accent5">
                    <a:lumMod val="75000"/>
                  </a:schemeClr>
                </a:solidFill>
              </a:rPr>
              <a:t>about</a:t>
            </a:r>
            <a:r>
              <a:rPr lang="cy-GB" i="1" dirty="0" smtClean="0">
                <a:solidFill>
                  <a:schemeClr val="accent5">
                    <a:lumMod val="75000"/>
                  </a:schemeClr>
                </a:solidFill>
              </a:rPr>
              <a:t> the </a:t>
            </a:r>
            <a:r>
              <a:rPr lang="cy-GB" i="1" dirty="0" err="1" smtClean="0">
                <a:solidFill>
                  <a:schemeClr val="accent5">
                    <a:lumMod val="75000"/>
                  </a:schemeClr>
                </a:solidFill>
              </a:rPr>
              <a:t>learning</a:t>
            </a:r>
            <a:endParaRPr lang="cy-GB" i="1" dirty="0" smtClean="0">
              <a:solidFill>
                <a:schemeClr val="accent5">
                  <a:lumMod val="75000"/>
                </a:schemeClr>
              </a:solidFill>
            </a:endParaRPr>
          </a:p>
          <a:p>
            <a:r>
              <a:rPr lang="cy-GB" dirty="0" smtClean="0"/>
              <a:t>Polisi adborth clir a chryno – marcio fel bo’r angen</a:t>
            </a:r>
          </a:p>
          <a:p>
            <a:r>
              <a:rPr lang="cy-GB" i="1" dirty="0" err="1" smtClean="0">
                <a:solidFill>
                  <a:schemeClr val="accent5">
                    <a:lumMod val="75000"/>
                  </a:schemeClr>
                </a:solidFill>
              </a:rPr>
              <a:t>Clear</a:t>
            </a:r>
            <a:r>
              <a:rPr lang="cy-GB" i="1" dirty="0" smtClean="0">
                <a:solidFill>
                  <a:schemeClr val="accent5">
                    <a:lumMod val="75000"/>
                  </a:schemeClr>
                </a:solidFill>
              </a:rPr>
              <a:t> </a:t>
            </a:r>
            <a:r>
              <a:rPr lang="cy-GB" i="1" dirty="0" err="1" smtClean="0">
                <a:solidFill>
                  <a:schemeClr val="accent5">
                    <a:lumMod val="75000"/>
                  </a:schemeClr>
                </a:solidFill>
              </a:rPr>
              <a:t>and</a:t>
            </a:r>
            <a:r>
              <a:rPr lang="cy-GB" i="1" dirty="0" smtClean="0">
                <a:solidFill>
                  <a:schemeClr val="accent5">
                    <a:lumMod val="75000"/>
                  </a:schemeClr>
                </a:solidFill>
              </a:rPr>
              <a:t> </a:t>
            </a:r>
            <a:r>
              <a:rPr lang="cy-GB" i="1" dirty="0" err="1" smtClean="0">
                <a:solidFill>
                  <a:schemeClr val="accent5">
                    <a:lumMod val="75000"/>
                  </a:schemeClr>
                </a:solidFill>
              </a:rPr>
              <a:t>concise</a:t>
            </a:r>
            <a:r>
              <a:rPr lang="cy-GB" i="1" dirty="0" smtClean="0">
                <a:solidFill>
                  <a:schemeClr val="accent5">
                    <a:lumMod val="75000"/>
                  </a:schemeClr>
                </a:solidFill>
              </a:rPr>
              <a:t> </a:t>
            </a:r>
            <a:r>
              <a:rPr lang="cy-GB" i="1" dirty="0" err="1" smtClean="0">
                <a:solidFill>
                  <a:schemeClr val="accent5">
                    <a:lumMod val="75000"/>
                  </a:schemeClr>
                </a:solidFill>
              </a:rPr>
              <a:t>feedback</a:t>
            </a:r>
            <a:r>
              <a:rPr lang="cy-GB" i="1" dirty="0" smtClean="0">
                <a:solidFill>
                  <a:schemeClr val="accent5">
                    <a:lumMod val="75000"/>
                  </a:schemeClr>
                </a:solidFill>
              </a:rPr>
              <a:t> </a:t>
            </a:r>
            <a:r>
              <a:rPr lang="cy-GB" i="1" dirty="0" err="1" smtClean="0">
                <a:solidFill>
                  <a:schemeClr val="accent5">
                    <a:lumMod val="75000"/>
                  </a:schemeClr>
                </a:solidFill>
              </a:rPr>
              <a:t>policy</a:t>
            </a:r>
            <a:r>
              <a:rPr lang="cy-GB" i="1" dirty="0" smtClean="0">
                <a:solidFill>
                  <a:schemeClr val="accent5">
                    <a:lumMod val="75000"/>
                  </a:schemeClr>
                </a:solidFill>
              </a:rPr>
              <a:t> – minimal </a:t>
            </a:r>
            <a:r>
              <a:rPr lang="cy-GB" i="1" dirty="0" err="1" smtClean="0">
                <a:solidFill>
                  <a:schemeClr val="accent5">
                    <a:lumMod val="75000"/>
                  </a:schemeClr>
                </a:solidFill>
              </a:rPr>
              <a:t>marking</a:t>
            </a:r>
            <a:endParaRPr lang="cy-GB" i="1" dirty="0" smtClean="0">
              <a:solidFill>
                <a:schemeClr val="accent5">
                  <a:lumMod val="75000"/>
                </a:schemeClr>
              </a:solidFill>
            </a:endParaRPr>
          </a:p>
        </p:txBody>
      </p:sp>
      <p:pic>
        <p:nvPicPr>
          <p:cNvPr id="1026" name="Picture 2" descr="59063db2-48bf-423f-9b5c-4acbaa122ce7@gwyned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8901822" y="2473564"/>
            <a:ext cx="3620865" cy="271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Llu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507" y="2517868"/>
            <a:ext cx="2777835" cy="2085540"/>
          </a:xfrm>
          <a:prstGeom prst="rect">
            <a:avLst/>
          </a:prstGeom>
        </p:spPr>
      </p:pic>
      <p:pic>
        <p:nvPicPr>
          <p:cNvPr id="5" name="Llun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02429" y="2517868"/>
            <a:ext cx="2777836" cy="2085540"/>
          </a:xfrm>
          <a:prstGeom prst="rect">
            <a:avLst/>
          </a:prstGeom>
        </p:spPr>
      </p:pic>
      <p:pic>
        <p:nvPicPr>
          <p:cNvPr id="6" name="Llun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3352" y="2517868"/>
            <a:ext cx="2777836" cy="2085540"/>
          </a:xfrm>
          <a:prstGeom prst="rect">
            <a:avLst/>
          </a:prstGeom>
        </p:spPr>
      </p:pic>
      <p:sp>
        <p:nvSpPr>
          <p:cNvPr id="7" name="Petryal 6"/>
          <p:cNvSpPr/>
          <p:nvPr/>
        </p:nvSpPr>
        <p:spPr>
          <a:xfrm>
            <a:off x="9133449" y="5641821"/>
            <a:ext cx="3521530" cy="369332"/>
          </a:xfrm>
          <a:prstGeom prst="rect">
            <a:avLst/>
          </a:prstGeom>
        </p:spPr>
        <p:txBody>
          <a:bodyPr wrap="square">
            <a:spAutoFit/>
          </a:bodyPr>
          <a:lstStyle/>
          <a:p>
            <a:r>
              <a:rPr lang="en-GB" dirty="0" err="1" smtClean="0"/>
              <a:t>Googleclassroom</a:t>
            </a:r>
            <a:r>
              <a:rPr lang="en-GB" dirty="0" smtClean="0"/>
              <a:t> Shirley Clarke</a:t>
            </a:r>
            <a:endParaRPr lang="en-GB" dirty="0"/>
          </a:p>
        </p:txBody>
      </p:sp>
    </p:spTree>
    <p:extLst>
      <p:ext uri="{BB962C8B-B14F-4D97-AF65-F5344CB8AC3E}">
        <p14:creationId xmlns:p14="http://schemas.microsoft.com/office/powerpoint/2010/main" val="3132877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Llun 8"/>
          <p:cNvPicPr>
            <a:picLocks noChangeAspect="1"/>
          </p:cNvPicPr>
          <p:nvPr/>
        </p:nvPicPr>
        <p:blipFill>
          <a:blip r:embed="rId3"/>
          <a:stretch>
            <a:fillRect/>
          </a:stretch>
        </p:blipFill>
        <p:spPr>
          <a:xfrm>
            <a:off x="6735094" y="57625"/>
            <a:ext cx="5238673" cy="6741084"/>
          </a:xfrm>
          <a:prstGeom prst="rect">
            <a:avLst/>
          </a:prstGeom>
        </p:spPr>
      </p:pic>
      <p:pic>
        <p:nvPicPr>
          <p:cNvPr id="12" name="Llun 11"/>
          <p:cNvPicPr>
            <a:picLocks noChangeAspect="1"/>
          </p:cNvPicPr>
          <p:nvPr/>
        </p:nvPicPr>
        <p:blipFill>
          <a:blip r:embed="rId4"/>
          <a:stretch>
            <a:fillRect/>
          </a:stretch>
        </p:blipFill>
        <p:spPr>
          <a:xfrm>
            <a:off x="346417" y="27267"/>
            <a:ext cx="5249008" cy="6801799"/>
          </a:xfrm>
          <a:prstGeom prst="rect">
            <a:avLst/>
          </a:prstGeom>
        </p:spPr>
      </p:pic>
    </p:spTree>
    <p:extLst>
      <p:ext uri="{BB962C8B-B14F-4D97-AF65-F5344CB8AC3E}">
        <p14:creationId xmlns:p14="http://schemas.microsoft.com/office/powerpoint/2010/main" val="208667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Llun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2099" y="124413"/>
            <a:ext cx="5276450" cy="6429022"/>
          </a:xfrm>
          <a:prstGeom prst="rect">
            <a:avLst/>
          </a:prstGeom>
        </p:spPr>
      </p:pic>
    </p:spTree>
    <p:extLst>
      <p:ext uri="{BB962C8B-B14F-4D97-AF65-F5344CB8AC3E}">
        <p14:creationId xmlns:p14="http://schemas.microsoft.com/office/powerpoint/2010/main" val="50719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p:txBody>
          <a:bodyPr/>
          <a:lstStyle/>
          <a:p>
            <a:r>
              <a:rPr lang="cy-GB" dirty="0" smtClean="0"/>
              <a:t>Asesu ffurfiannol</a:t>
            </a:r>
            <a:br>
              <a:rPr lang="cy-GB" dirty="0" smtClean="0"/>
            </a:br>
            <a:r>
              <a:rPr lang="cy-GB" i="1" dirty="0" err="1" smtClean="0">
                <a:solidFill>
                  <a:schemeClr val="accent5">
                    <a:lumMod val="75000"/>
                  </a:schemeClr>
                </a:solidFill>
              </a:rPr>
              <a:t>Formative</a:t>
            </a:r>
            <a:r>
              <a:rPr lang="cy-GB" i="1" dirty="0" smtClean="0">
                <a:solidFill>
                  <a:schemeClr val="accent5">
                    <a:lumMod val="75000"/>
                  </a:schemeClr>
                </a:solidFill>
              </a:rPr>
              <a:t> </a:t>
            </a:r>
            <a:r>
              <a:rPr lang="cy-GB" i="1" dirty="0" err="1">
                <a:solidFill>
                  <a:schemeClr val="accent5">
                    <a:lumMod val="75000"/>
                  </a:schemeClr>
                </a:solidFill>
              </a:rPr>
              <a:t>assessment</a:t>
            </a:r>
            <a:endParaRPr lang="en-GB" i="1" dirty="0">
              <a:solidFill>
                <a:schemeClr val="accent5">
                  <a:lumMod val="75000"/>
                </a:schemeClr>
              </a:solidFill>
            </a:endParaRPr>
          </a:p>
        </p:txBody>
      </p:sp>
      <p:pic>
        <p:nvPicPr>
          <p:cNvPr id="2051" name="Picture 3" descr="98bf70eb-b55b-42cc-8ece-3f3b23810eee@gwyned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35513" y="4137353"/>
            <a:ext cx="3519448" cy="263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Llun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9463" y="2305914"/>
            <a:ext cx="3960067" cy="2552922"/>
          </a:xfrm>
          <a:prstGeom prst="rect">
            <a:avLst/>
          </a:prstGeom>
        </p:spPr>
      </p:pic>
      <p:pic>
        <p:nvPicPr>
          <p:cNvPr id="5" name="Llun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2798003" y="2222400"/>
            <a:ext cx="3918055" cy="2677938"/>
          </a:xfrm>
          <a:prstGeom prst="rect">
            <a:avLst/>
          </a:prstGeom>
        </p:spPr>
      </p:pic>
      <p:sp>
        <p:nvSpPr>
          <p:cNvPr id="6" name="Blwch Testun 5"/>
          <p:cNvSpPr txBox="1"/>
          <p:nvPr/>
        </p:nvSpPr>
        <p:spPr>
          <a:xfrm>
            <a:off x="448235" y="5565677"/>
            <a:ext cx="5737411" cy="1015663"/>
          </a:xfrm>
          <a:prstGeom prst="rect">
            <a:avLst/>
          </a:prstGeom>
          <a:solidFill>
            <a:schemeClr val="bg1"/>
          </a:solidFill>
        </p:spPr>
        <p:txBody>
          <a:bodyPr wrap="square" rtlCol="0">
            <a:spAutoFit/>
          </a:bodyPr>
          <a:lstStyle/>
          <a:p>
            <a:pPr algn="ctr"/>
            <a:r>
              <a:rPr lang="cy-GB" sz="2000" b="1" dirty="0" smtClean="0"/>
              <a:t>Cwis rheolaidd – ail-ymweld i gadarnhau’r dysgu</a:t>
            </a:r>
          </a:p>
          <a:p>
            <a:pPr algn="ctr"/>
            <a:r>
              <a:rPr lang="cy-GB" sz="2000" b="1" i="1" dirty="0" err="1" smtClean="0">
                <a:solidFill>
                  <a:schemeClr val="accent5">
                    <a:lumMod val="75000"/>
                  </a:schemeClr>
                </a:solidFill>
              </a:rPr>
              <a:t>Regular</a:t>
            </a:r>
            <a:r>
              <a:rPr lang="cy-GB" sz="2000" b="1" i="1" dirty="0" smtClean="0">
                <a:solidFill>
                  <a:schemeClr val="accent5">
                    <a:lumMod val="75000"/>
                  </a:schemeClr>
                </a:solidFill>
              </a:rPr>
              <a:t> </a:t>
            </a:r>
            <a:r>
              <a:rPr lang="cy-GB" sz="2000" b="1" i="1" dirty="0" err="1">
                <a:solidFill>
                  <a:schemeClr val="accent5">
                    <a:lumMod val="75000"/>
                  </a:schemeClr>
                </a:solidFill>
              </a:rPr>
              <a:t>quizzes</a:t>
            </a:r>
            <a:r>
              <a:rPr lang="cy-GB" sz="2000" b="1" i="1" dirty="0">
                <a:solidFill>
                  <a:schemeClr val="accent5">
                    <a:lumMod val="75000"/>
                  </a:schemeClr>
                </a:solidFill>
              </a:rPr>
              <a:t> – </a:t>
            </a:r>
            <a:r>
              <a:rPr lang="cy-GB" sz="2000" b="1" i="1" dirty="0" err="1">
                <a:solidFill>
                  <a:schemeClr val="accent5">
                    <a:lumMod val="75000"/>
                  </a:schemeClr>
                </a:solidFill>
              </a:rPr>
              <a:t>revisited</a:t>
            </a:r>
            <a:r>
              <a:rPr lang="cy-GB" sz="2000" b="1" i="1" dirty="0">
                <a:solidFill>
                  <a:schemeClr val="accent5">
                    <a:lumMod val="75000"/>
                  </a:schemeClr>
                </a:solidFill>
              </a:rPr>
              <a:t> to </a:t>
            </a:r>
            <a:r>
              <a:rPr lang="cy-GB" sz="2000" b="1" i="1" dirty="0" err="1">
                <a:solidFill>
                  <a:schemeClr val="accent5">
                    <a:lumMod val="75000"/>
                  </a:schemeClr>
                </a:solidFill>
              </a:rPr>
              <a:t>consolidate</a:t>
            </a:r>
            <a:r>
              <a:rPr lang="cy-GB" sz="2000" b="1" i="1" dirty="0">
                <a:solidFill>
                  <a:schemeClr val="accent5">
                    <a:lumMod val="75000"/>
                  </a:schemeClr>
                </a:solidFill>
              </a:rPr>
              <a:t> the </a:t>
            </a:r>
            <a:r>
              <a:rPr lang="cy-GB" sz="2000" b="1" i="1" dirty="0" err="1" smtClean="0">
                <a:solidFill>
                  <a:schemeClr val="accent5">
                    <a:lumMod val="75000"/>
                  </a:schemeClr>
                </a:solidFill>
              </a:rPr>
              <a:t>learning</a:t>
            </a:r>
            <a:endParaRPr lang="cy-GB" sz="2000" b="1" i="1" dirty="0">
              <a:solidFill>
                <a:schemeClr val="accent5">
                  <a:lumMod val="75000"/>
                </a:schemeClr>
              </a:solidFill>
            </a:endParaRPr>
          </a:p>
        </p:txBody>
      </p:sp>
      <p:sp>
        <p:nvSpPr>
          <p:cNvPr id="8" name="Blwch Testun 7"/>
          <p:cNvSpPr txBox="1"/>
          <p:nvPr/>
        </p:nvSpPr>
        <p:spPr>
          <a:xfrm>
            <a:off x="6656382" y="3582375"/>
            <a:ext cx="5535618" cy="646331"/>
          </a:xfrm>
          <a:prstGeom prst="rect">
            <a:avLst/>
          </a:prstGeom>
          <a:solidFill>
            <a:schemeClr val="bg1"/>
          </a:solidFill>
        </p:spPr>
        <p:txBody>
          <a:bodyPr wrap="none" rtlCol="0">
            <a:spAutoFit/>
          </a:bodyPr>
          <a:lstStyle/>
          <a:p>
            <a:r>
              <a:rPr lang="cy-GB" b="1" dirty="0" err="1" smtClean="0"/>
              <a:t>MPLl</a:t>
            </a:r>
            <a:r>
              <a:rPr lang="cy-GB" b="1" dirty="0" smtClean="0"/>
              <a:t> (caeedig ac agored)– ar y wal weithio</a:t>
            </a:r>
          </a:p>
          <a:p>
            <a:r>
              <a:rPr lang="cy-GB" b="1" i="1" dirty="0" err="1" smtClean="0">
                <a:solidFill>
                  <a:schemeClr val="accent5">
                    <a:lumMod val="75000"/>
                  </a:schemeClr>
                </a:solidFill>
              </a:rPr>
              <a:t>Success</a:t>
            </a:r>
            <a:r>
              <a:rPr lang="cy-GB" b="1" i="1" dirty="0" smtClean="0">
                <a:solidFill>
                  <a:schemeClr val="accent5">
                    <a:lumMod val="75000"/>
                  </a:schemeClr>
                </a:solidFill>
              </a:rPr>
              <a:t> </a:t>
            </a:r>
            <a:r>
              <a:rPr lang="cy-GB" b="1" i="1" dirty="0">
                <a:solidFill>
                  <a:schemeClr val="accent5">
                    <a:lumMod val="75000"/>
                  </a:schemeClr>
                </a:solidFill>
              </a:rPr>
              <a:t>Criteria </a:t>
            </a:r>
            <a:r>
              <a:rPr lang="cy-GB" b="1" i="1" dirty="0" smtClean="0">
                <a:solidFill>
                  <a:schemeClr val="accent5">
                    <a:lumMod val="75000"/>
                  </a:schemeClr>
                </a:solidFill>
              </a:rPr>
              <a:t>(</a:t>
            </a:r>
            <a:r>
              <a:rPr lang="cy-GB" b="1" i="1" dirty="0" err="1" smtClean="0">
                <a:solidFill>
                  <a:schemeClr val="accent5">
                    <a:lumMod val="75000"/>
                  </a:schemeClr>
                </a:solidFill>
              </a:rPr>
              <a:t>closed</a:t>
            </a:r>
            <a:r>
              <a:rPr lang="cy-GB" b="1" i="1" dirty="0" smtClean="0">
                <a:solidFill>
                  <a:schemeClr val="accent5">
                    <a:lumMod val="75000"/>
                  </a:schemeClr>
                </a:solidFill>
              </a:rPr>
              <a:t> </a:t>
            </a:r>
            <a:r>
              <a:rPr lang="cy-GB" b="1" i="1" dirty="0" err="1" smtClean="0">
                <a:solidFill>
                  <a:schemeClr val="accent5">
                    <a:lumMod val="75000"/>
                  </a:schemeClr>
                </a:solidFill>
              </a:rPr>
              <a:t>and</a:t>
            </a:r>
            <a:r>
              <a:rPr lang="cy-GB" b="1" i="1" dirty="0" smtClean="0">
                <a:solidFill>
                  <a:schemeClr val="accent5">
                    <a:lumMod val="75000"/>
                  </a:schemeClr>
                </a:solidFill>
              </a:rPr>
              <a:t> </a:t>
            </a:r>
            <a:r>
              <a:rPr lang="cy-GB" b="1" i="1" dirty="0" err="1" smtClean="0">
                <a:solidFill>
                  <a:schemeClr val="accent5">
                    <a:lumMod val="75000"/>
                  </a:schemeClr>
                </a:solidFill>
              </a:rPr>
              <a:t>open</a:t>
            </a:r>
            <a:r>
              <a:rPr lang="cy-GB" b="1" i="1" dirty="0" smtClean="0">
                <a:solidFill>
                  <a:schemeClr val="accent5">
                    <a:lumMod val="75000"/>
                  </a:schemeClr>
                </a:solidFill>
              </a:rPr>
              <a:t>) – </a:t>
            </a:r>
            <a:r>
              <a:rPr lang="cy-GB" b="1" i="1" dirty="0" err="1">
                <a:solidFill>
                  <a:schemeClr val="accent5">
                    <a:lumMod val="75000"/>
                  </a:schemeClr>
                </a:solidFill>
              </a:rPr>
              <a:t>on</a:t>
            </a:r>
            <a:r>
              <a:rPr lang="cy-GB" b="1" i="1" dirty="0">
                <a:solidFill>
                  <a:schemeClr val="accent5">
                    <a:lumMod val="75000"/>
                  </a:schemeClr>
                </a:solidFill>
              </a:rPr>
              <a:t> the </a:t>
            </a:r>
            <a:r>
              <a:rPr lang="cy-GB" b="1" i="1" dirty="0" err="1">
                <a:solidFill>
                  <a:schemeClr val="accent5">
                    <a:lumMod val="75000"/>
                  </a:schemeClr>
                </a:solidFill>
              </a:rPr>
              <a:t>working</a:t>
            </a:r>
            <a:r>
              <a:rPr lang="cy-GB" b="1" i="1" dirty="0">
                <a:solidFill>
                  <a:schemeClr val="accent5">
                    <a:lumMod val="75000"/>
                  </a:schemeClr>
                </a:solidFill>
              </a:rPr>
              <a:t> </a:t>
            </a:r>
            <a:r>
              <a:rPr lang="cy-GB" b="1" i="1" dirty="0" smtClean="0">
                <a:solidFill>
                  <a:schemeClr val="accent5">
                    <a:lumMod val="75000"/>
                  </a:schemeClr>
                </a:solidFill>
              </a:rPr>
              <a:t>wall</a:t>
            </a:r>
            <a:endParaRPr lang="cy-GB" b="1" i="1" dirty="0">
              <a:solidFill>
                <a:schemeClr val="accent5">
                  <a:lumMod val="75000"/>
                </a:schemeClr>
              </a:solidFill>
            </a:endParaRPr>
          </a:p>
        </p:txBody>
      </p:sp>
      <p:sp>
        <p:nvSpPr>
          <p:cNvPr id="9" name="Blwch Testun 8"/>
          <p:cNvSpPr txBox="1"/>
          <p:nvPr/>
        </p:nvSpPr>
        <p:spPr>
          <a:xfrm>
            <a:off x="6936242" y="5919620"/>
            <a:ext cx="5107424" cy="954107"/>
          </a:xfrm>
          <a:prstGeom prst="rect">
            <a:avLst/>
          </a:prstGeom>
          <a:solidFill>
            <a:schemeClr val="bg1"/>
          </a:solidFill>
        </p:spPr>
        <p:txBody>
          <a:bodyPr wrap="none" rtlCol="0">
            <a:spAutoFit/>
          </a:bodyPr>
          <a:lstStyle/>
          <a:p>
            <a:r>
              <a:rPr lang="cy-GB" sz="2800" b="1" dirty="0" smtClean="0"/>
              <a:t>Deilliannau dysgu yn deitlau byr</a:t>
            </a:r>
          </a:p>
          <a:p>
            <a:r>
              <a:rPr lang="cy-GB" sz="2800" b="1" i="1" dirty="0" err="1" smtClean="0">
                <a:solidFill>
                  <a:schemeClr val="accent5">
                    <a:lumMod val="75000"/>
                  </a:schemeClr>
                </a:solidFill>
              </a:rPr>
              <a:t>Learning</a:t>
            </a:r>
            <a:r>
              <a:rPr lang="cy-GB" sz="2800" b="1" i="1" dirty="0" smtClean="0">
                <a:solidFill>
                  <a:schemeClr val="accent5">
                    <a:lumMod val="75000"/>
                  </a:schemeClr>
                </a:solidFill>
              </a:rPr>
              <a:t> </a:t>
            </a:r>
            <a:r>
              <a:rPr lang="cy-GB" sz="2800" b="1" i="1" dirty="0" err="1">
                <a:solidFill>
                  <a:schemeClr val="accent5">
                    <a:lumMod val="75000"/>
                  </a:schemeClr>
                </a:solidFill>
              </a:rPr>
              <a:t>outcomes</a:t>
            </a:r>
            <a:r>
              <a:rPr lang="cy-GB" sz="2800" b="1" i="1" dirty="0">
                <a:solidFill>
                  <a:schemeClr val="accent5">
                    <a:lumMod val="75000"/>
                  </a:schemeClr>
                </a:solidFill>
              </a:rPr>
              <a:t> </a:t>
            </a:r>
            <a:r>
              <a:rPr lang="cy-GB" sz="2800" b="1" i="1" dirty="0" smtClean="0">
                <a:solidFill>
                  <a:schemeClr val="accent5">
                    <a:lumMod val="75000"/>
                  </a:schemeClr>
                </a:solidFill>
              </a:rPr>
              <a:t>as </a:t>
            </a:r>
            <a:r>
              <a:rPr lang="cy-GB" sz="2800" b="1" i="1" dirty="0" err="1">
                <a:solidFill>
                  <a:schemeClr val="accent5">
                    <a:lumMod val="75000"/>
                  </a:schemeClr>
                </a:solidFill>
              </a:rPr>
              <a:t>short</a:t>
            </a:r>
            <a:r>
              <a:rPr lang="cy-GB" sz="2800" b="1" i="1" dirty="0">
                <a:solidFill>
                  <a:schemeClr val="accent5">
                    <a:lumMod val="75000"/>
                  </a:schemeClr>
                </a:solidFill>
              </a:rPr>
              <a:t> </a:t>
            </a:r>
            <a:r>
              <a:rPr lang="cy-GB" sz="2800" b="1" i="1" dirty="0" err="1" smtClean="0">
                <a:solidFill>
                  <a:schemeClr val="accent5">
                    <a:lumMod val="75000"/>
                  </a:schemeClr>
                </a:solidFill>
              </a:rPr>
              <a:t>titles</a:t>
            </a:r>
            <a:endParaRPr lang="cy-GB" sz="2800" b="1" i="1" dirty="0">
              <a:solidFill>
                <a:schemeClr val="accent5">
                  <a:lumMod val="75000"/>
                </a:schemeClr>
              </a:solidFill>
            </a:endParaRPr>
          </a:p>
        </p:txBody>
      </p:sp>
      <p:pic>
        <p:nvPicPr>
          <p:cNvPr id="12" name="Picture 3" descr="6dc3cfe4-deec-4446-857e-697bdbd4222d@gwynedd"/>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46027" y="658560"/>
            <a:ext cx="3898419" cy="292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wch Testun 6"/>
          <p:cNvSpPr txBox="1"/>
          <p:nvPr/>
        </p:nvSpPr>
        <p:spPr>
          <a:xfrm>
            <a:off x="7255961" y="136849"/>
            <a:ext cx="4059701" cy="954107"/>
          </a:xfrm>
          <a:prstGeom prst="rect">
            <a:avLst/>
          </a:prstGeom>
          <a:solidFill>
            <a:schemeClr val="bg1"/>
          </a:solidFill>
        </p:spPr>
        <p:txBody>
          <a:bodyPr wrap="none" rtlCol="0">
            <a:spAutoFit/>
          </a:bodyPr>
          <a:lstStyle/>
          <a:p>
            <a:r>
              <a:rPr lang="cy-GB" sz="2800" b="1" dirty="0" smtClean="0"/>
              <a:t>Modelu yn amlwg iawn </a:t>
            </a:r>
          </a:p>
          <a:p>
            <a:r>
              <a:rPr lang="cy-GB" sz="2800" b="1" i="1" dirty="0" err="1" smtClean="0">
                <a:solidFill>
                  <a:schemeClr val="accent5">
                    <a:lumMod val="75000"/>
                  </a:schemeClr>
                </a:solidFill>
              </a:rPr>
              <a:t>Modelling</a:t>
            </a:r>
            <a:r>
              <a:rPr lang="cy-GB" sz="2800" b="1" i="1" dirty="0" smtClean="0">
                <a:solidFill>
                  <a:schemeClr val="accent5">
                    <a:lumMod val="75000"/>
                  </a:schemeClr>
                </a:solidFill>
              </a:rPr>
              <a:t> </a:t>
            </a:r>
            <a:r>
              <a:rPr lang="cy-GB" sz="2800" b="1" i="1" dirty="0" err="1">
                <a:solidFill>
                  <a:schemeClr val="accent5">
                    <a:lumMod val="75000"/>
                  </a:schemeClr>
                </a:solidFill>
              </a:rPr>
              <a:t>very</a:t>
            </a:r>
            <a:r>
              <a:rPr lang="cy-GB" sz="2800" b="1" i="1" dirty="0">
                <a:solidFill>
                  <a:schemeClr val="accent5">
                    <a:lumMod val="75000"/>
                  </a:schemeClr>
                </a:solidFill>
              </a:rPr>
              <a:t> </a:t>
            </a:r>
            <a:r>
              <a:rPr lang="cy-GB" sz="2800" b="1" i="1" dirty="0" err="1" smtClean="0">
                <a:solidFill>
                  <a:schemeClr val="accent5">
                    <a:lumMod val="75000"/>
                  </a:schemeClr>
                </a:solidFill>
              </a:rPr>
              <a:t>prominent</a:t>
            </a:r>
            <a:endParaRPr lang="cy-GB" sz="2800" b="1" i="1" dirty="0">
              <a:solidFill>
                <a:schemeClr val="accent5">
                  <a:lumMod val="75000"/>
                </a:schemeClr>
              </a:solidFill>
            </a:endParaRPr>
          </a:p>
        </p:txBody>
      </p:sp>
    </p:spTree>
    <p:extLst>
      <p:ext uri="{BB962C8B-B14F-4D97-AF65-F5344CB8AC3E}">
        <p14:creationId xmlns:p14="http://schemas.microsoft.com/office/powerpoint/2010/main" val="1256221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Llu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938" y="0"/>
            <a:ext cx="10410852" cy="6734412"/>
          </a:xfrm>
          <a:prstGeom prst="rect">
            <a:avLst/>
          </a:prstGeom>
        </p:spPr>
      </p:pic>
    </p:spTree>
    <p:extLst>
      <p:ext uri="{BB962C8B-B14F-4D97-AF65-F5344CB8AC3E}">
        <p14:creationId xmlns:p14="http://schemas.microsoft.com/office/powerpoint/2010/main" val="383210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f8f68dd-778c-4b8c-9216-ba3184e1889c@gwyned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3801011" y="341205"/>
            <a:ext cx="284680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Llun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92919" y="1151069"/>
            <a:ext cx="5278582" cy="3333750"/>
          </a:xfrm>
          <a:prstGeom prst="rect">
            <a:avLst/>
          </a:prstGeom>
        </p:spPr>
      </p:pic>
      <p:sp>
        <p:nvSpPr>
          <p:cNvPr id="8" name="Blwch Testun 7"/>
          <p:cNvSpPr txBox="1"/>
          <p:nvPr/>
        </p:nvSpPr>
        <p:spPr>
          <a:xfrm>
            <a:off x="293775" y="5523246"/>
            <a:ext cx="2777363" cy="954107"/>
          </a:xfrm>
          <a:prstGeom prst="rect">
            <a:avLst/>
          </a:prstGeom>
          <a:solidFill>
            <a:schemeClr val="bg1"/>
          </a:solidFill>
        </p:spPr>
        <p:txBody>
          <a:bodyPr wrap="none" rtlCol="0">
            <a:spAutoFit/>
          </a:bodyPr>
          <a:lstStyle/>
          <a:p>
            <a:pPr algn="ctr"/>
            <a:r>
              <a:rPr lang="cy-GB" sz="2800" b="1" dirty="0" smtClean="0"/>
              <a:t>Parthau dysgu</a:t>
            </a:r>
          </a:p>
          <a:p>
            <a:pPr algn="ctr"/>
            <a:r>
              <a:rPr lang="cy-GB" sz="2800" b="1" i="1" dirty="0" err="1" smtClean="0">
                <a:solidFill>
                  <a:schemeClr val="accent5">
                    <a:lumMod val="75000"/>
                  </a:schemeClr>
                </a:solidFill>
              </a:rPr>
              <a:t>Learning</a:t>
            </a:r>
            <a:r>
              <a:rPr lang="cy-GB" sz="2800" b="1" i="1" dirty="0" smtClean="0">
                <a:solidFill>
                  <a:schemeClr val="accent5">
                    <a:lumMod val="75000"/>
                  </a:schemeClr>
                </a:solidFill>
              </a:rPr>
              <a:t> </a:t>
            </a:r>
            <a:r>
              <a:rPr lang="cy-GB" sz="2800" b="1" i="1" dirty="0" err="1" smtClean="0">
                <a:solidFill>
                  <a:schemeClr val="accent5">
                    <a:lumMod val="75000"/>
                  </a:schemeClr>
                </a:solidFill>
              </a:rPr>
              <a:t>bullseye</a:t>
            </a:r>
            <a:endParaRPr lang="en-GB" sz="2800" b="1" i="1" dirty="0">
              <a:solidFill>
                <a:schemeClr val="accent5">
                  <a:lumMod val="75000"/>
                </a:schemeClr>
              </a:solidFill>
            </a:endParaRPr>
          </a:p>
        </p:txBody>
      </p:sp>
      <p:sp>
        <p:nvSpPr>
          <p:cNvPr id="10" name="Petryal 9"/>
          <p:cNvSpPr/>
          <p:nvPr/>
        </p:nvSpPr>
        <p:spPr>
          <a:xfrm>
            <a:off x="3513247" y="2275477"/>
            <a:ext cx="3559905" cy="1969770"/>
          </a:xfrm>
          <a:prstGeom prst="rect">
            <a:avLst/>
          </a:prstGeom>
          <a:solidFill>
            <a:schemeClr val="bg1"/>
          </a:solidFill>
        </p:spPr>
        <p:txBody>
          <a:bodyPr wrap="square">
            <a:spAutoFit/>
          </a:bodyPr>
          <a:lstStyle/>
          <a:p>
            <a:pPr>
              <a:spcAft>
                <a:spcPts val="1200"/>
              </a:spcAft>
            </a:pPr>
            <a:r>
              <a:rPr lang="cy-GB" sz="1600" b="1" dirty="0" smtClean="0"/>
              <a:t>Arddangosfeydd yn y dosbarthiadau yn weithredol – tu allan i’r dosbarthiadau yn gofnod/trosolwg o waith y tymor.</a:t>
            </a:r>
          </a:p>
          <a:p>
            <a:pPr>
              <a:spcAft>
                <a:spcPts val="1200"/>
              </a:spcAft>
            </a:pPr>
            <a:r>
              <a:rPr lang="cy-GB" sz="1600" b="1" i="1" dirty="0" smtClean="0">
                <a:solidFill>
                  <a:schemeClr val="accent5">
                    <a:lumMod val="75000"/>
                  </a:schemeClr>
                </a:solidFill>
              </a:rPr>
              <a:t>All </a:t>
            </a:r>
            <a:r>
              <a:rPr lang="cy-GB" sz="1600" b="1" i="1" dirty="0" err="1">
                <a:solidFill>
                  <a:schemeClr val="accent5">
                    <a:lumMod val="75000"/>
                  </a:schemeClr>
                </a:solidFill>
              </a:rPr>
              <a:t>displays</a:t>
            </a:r>
            <a:r>
              <a:rPr lang="cy-GB" sz="1600" b="1" i="1" dirty="0">
                <a:solidFill>
                  <a:schemeClr val="accent5">
                    <a:lumMod val="75000"/>
                  </a:schemeClr>
                </a:solidFill>
              </a:rPr>
              <a:t> </a:t>
            </a:r>
            <a:r>
              <a:rPr lang="cy-GB" sz="1600" b="1" i="1" dirty="0" err="1">
                <a:solidFill>
                  <a:schemeClr val="accent5">
                    <a:lumMod val="75000"/>
                  </a:schemeClr>
                </a:solidFill>
              </a:rPr>
              <a:t>within</a:t>
            </a:r>
            <a:r>
              <a:rPr lang="cy-GB" sz="1600" b="1" i="1" dirty="0">
                <a:solidFill>
                  <a:schemeClr val="accent5">
                    <a:lumMod val="75000"/>
                  </a:schemeClr>
                </a:solidFill>
              </a:rPr>
              <a:t> </a:t>
            </a:r>
            <a:r>
              <a:rPr lang="cy-GB" sz="1600" b="1" i="1" dirty="0" err="1">
                <a:solidFill>
                  <a:schemeClr val="accent5">
                    <a:lumMod val="75000"/>
                  </a:schemeClr>
                </a:solidFill>
              </a:rPr>
              <a:t>classrooms</a:t>
            </a:r>
            <a:r>
              <a:rPr lang="cy-GB" sz="1600" b="1" i="1" dirty="0">
                <a:solidFill>
                  <a:schemeClr val="accent5">
                    <a:lumMod val="75000"/>
                  </a:schemeClr>
                </a:solidFill>
              </a:rPr>
              <a:t> </a:t>
            </a:r>
            <a:r>
              <a:rPr lang="cy-GB" sz="1600" b="1" i="1" dirty="0" err="1">
                <a:solidFill>
                  <a:schemeClr val="accent5">
                    <a:lumMod val="75000"/>
                  </a:schemeClr>
                </a:solidFill>
              </a:rPr>
              <a:t>were</a:t>
            </a:r>
            <a:r>
              <a:rPr lang="cy-GB" sz="1600" b="1" i="1" dirty="0">
                <a:solidFill>
                  <a:schemeClr val="accent5">
                    <a:lumMod val="75000"/>
                  </a:schemeClr>
                </a:solidFill>
              </a:rPr>
              <a:t> </a:t>
            </a:r>
            <a:r>
              <a:rPr lang="cy-GB" sz="1600" b="1" i="1" dirty="0" err="1">
                <a:solidFill>
                  <a:schemeClr val="accent5">
                    <a:lumMod val="75000"/>
                  </a:schemeClr>
                </a:solidFill>
              </a:rPr>
              <a:t>working</a:t>
            </a:r>
            <a:r>
              <a:rPr lang="cy-GB" sz="1600" b="1" i="1" dirty="0">
                <a:solidFill>
                  <a:schemeClr val="accent5">
                    <a:lumMod val="75000"/>
                  </a:schemeClr>
                </a:solidFill>
              </a:rPr>
              <a:t> </a:t>
            </a:r>
            <a:r>
              <a:rPr lang="cy-GB" sz="1600" b="1" i="1" dirty="0" err="1">
                <a:solidFill>
                  <a:schemeClr val="accent5">
                    <a:lumMod val="75000"/>
                  </a:schemeClr>
                </a:solidFill>
              </a:rPr>
              <a:t>walls</a:t>
            </a:r>
            <a:r>
              <a:rPr lang="cy-GB" sz="1600" b="1" i="1" dirty="0">
                <a:solidFill>
                  <a:schemeClr val="accent5">
                    <a:lumMod val="75000"/>
                  </a:schemeClr>
                </a:solidFill>
              </a:rPr>
              <a:t> </a:t>
            </a:r>
            <a:r>
              <a:rPr lang="en-GB" sz="1600" b="1" i="1" dirty="0">
                <a:solidFill>
                  <a:schemeClr val="accent5">
                    <a:lumMod val="75000"/>
                  </a:schemeClr>
                </a:solidFill>
              </a:rPr>
              <a:t>– all other displays were a log/overview of the term’s work (hall and shared areas)</a:t>
            </a:r>
          </a:p>
        </p:txBody>
      </p:sp>
      <p:pic>
        <p:nvPicPr>
          <p:cNvPr id="12" name="Llun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729632" y="4364201"/>
            <a:ext cx="2875974" cy="2059616"/>
          </a:xfrm>
          <a:prstGeom prst="rect">
            <a:avLst/>
          </a:prstGeom>
        </p:spPr>
      </p:pic>
      <p:pic>
        <p:nvPicPr>
          <p:cNvPr id="5" name="Llun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21701" y="3553399"/>
            <a:ext cx="4625163" cy="2923954"/>
          </a:xfrm>
          <a:prstGeom prst="rect">
            <a:avLst/>
          </a:prstGeom>
        </p:spPr>
      </p:pic>
      <p:pic>
        <p:nvPicPr>
          <p:cNvPr id="11" name="Llun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935585" y="161426"/>
            <a:ext cx="5162203" cy="2926323"/>
          </a:xfrm>
          <a:prstGeom prst="rect">
            <a:avLst/>
          </a:prstGeom>
        </p:spPr>
      </p:pic>
      <p:sp>
        <p:nvSpPr>
          <p:cNvPr id="6" name="Blwch Testun 5"/>
          <p:cNvSpPr txBox="1"/>
          <p:nvPr/>
        </p:nvSpPr>
        <p:spPr>
          <a:xfrm>
            <a:off x="7853570" y="5877889"/>
            <a:ext cx="3561424" cy="954107"/>
          </a:xfrm>
          <a:prstGeom prst="rect">
            <a:avLst/>
          </a:prstGeom>
          <a:solidFill>
            <a:schemeClr val="bg1"/>
          </a:solidFill>
        </p:spPr>
        <p:txBody>
          <a:bodyPr wrap="none" rtlCol="0">
            <a:spAutoFit/>
          </a:bodyPr>
          <a:lstStyle/>
          <a:p>
            <a:r>
              <a:rPr lang="cy-GB" sz="2800" b="1" dirty="0" smtClean="0"/>
              <a:t>Trefnwyr gwybodaeth</a:t>
            </a:r>
          </a:p>
          <a:p>
            <a:r>
              <a:rPr lang="cy-GB" sz="2800" b="1" i="1" dirty="0" err="1" smtClean="0">
                <a:solidFill>
                  <a:schemeClr val="accent5">
                    <a:lumMod val="75000"/>
                  </a:schemeClr>
                </a:solidFill>
              </a:rPr>
              <a:t>Knowledge</a:t>
            </a:r>
            <a:r>
              <a:rPr lang="cy-GB" sz="2800" b="1" i="1" dirty="0" smtClean="0">
                <a:solidFill>
                  <a:schemeClr val="accent5">
                    <a:lumMod val="75000"/>
                  </a:schemeClr>
                </a:solidFill>
              </a:rPr>
              <a:t> </a:t>
            </a:r>
            <a:r>
              <a:rPr lang="cy-GB" sz="2800" b="1" i="1" dirty="0" err="1">
                <a:solidFill>
                  <a:schemeClr val="accent5">
                    <a:lumMod val="75000"/>
                  </a:schemeClr>
                </a:solidFill>
              </a:rPr>
              <a:t>organizers</a:t>
            </a:r>
            <a:r>
              <a:rPr lang="cy-GB" sz="2800" b="1" i="1" dirty="0">
                <a:solidFill>
                  <a:schemeClr val="accent5">
                    <a:lumMod val="75000"/>
                  </a:schemeClr>
                </a:solidFill>
              </a:rPr>
              <a:t> </a:t>
            </a:r>
          </a:p>
        </p:txBody>
      </p:sp>
    </p:spTree>
    <p:extLst>
      <p:ext uri="{BB962C8B-B14F-4D97-AF65-F5344CB8AC3E}">
        <p14:creationId xmlns:p14="http://schemas.microsoft.com/office/powerpoint/2010/main" val="1176178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itl 1"/>
          <p:cNvSpPr>
            <a:spLocks noGrp="1"/>
          </p:cNvSpPr>
          <p:nvPr>
            <p:ph type="title"/>
          </p:nvPr>
        </p:nvSpPr>
        <p:spPr>
          <a:xfrm>
            <a:off x="432261" y="0"/>
            <a:ext cx="10988040" cy="1325563"/>
          </a:xfrm>
        </p:spPr>
        <p:txBody>
          <a:bodyPr/>
          <a:lstStyle/>
          <a:p>
            <a:r>
              <a:rPr lang="cy-GB" dirty="0" smtClean="0"/>
              <a:t>Prif negeseuon: 			   </a:t>
            </a:r>
            <a:r>
              <a:rPr lang="cy-GB" dirty="0" err="1" smtClean="0"/>
              <a:t>Key</a:t>
            </a:r>
            <a:r>
              <a:rPr lang="cy-GB" dirty="0" smtClean="0"/>
              <a:t> </a:t>
            </a:r>
            <a:r>
              <a:rPr lang="cy-GB" dirty="0" err="1" smtClean="0"/>
              <a:t>messages</a:t>
            </a:r>
            <a:r>
              <a:rPr lang="cy-GB" dirty="0"/>
              <a:t>:</a:t>
            </a:r>
            <a:endParaRPr lang="en-GB" dirty="0"/>
          </a:p>
        </p:txBody>
      </p:sp>
      <p:sp>
        <p:nvSpPr>
          <p:cNvPr id="3" name="Dalfan Cynnwys 2"/>
          <p:cNvSpPr>
            <a:spLocks noGrp="1"/>
          </p:cNvSpPr>
          <p:nvPr>
            <p:ph idx="1"/>
          </p:nvPr>
        </p:nvSpPr>
        <p:spPr>
          <a:xfrm>
            <a:off x="432261" y="1186484"/>
            <a:ext cx="5443451" cy="5541694"/>
          </a:xfrm>
        </p:spPr>
        <p:txBody>
          <a:bodyPr>
            <a:normAutofit fontScale="70000" lnSpcReduction="20000"/>
          </a:bodyPr>
          <a:lstStyle/>
          <a:p>
            <a:pPr>
              <a:spcAft>
                <a:spcPts val="1200"/>
              </a:spcAft>
            </a:pPr>
            <a:r>
              <a:rPr lang="cy-GB" dirty="0" smtClean="0"/>
              <a:t>Arweinyddiaeth gryf – athro ardderchog</a:t>
            </a:r>
            <a:endParaRPr lang="cy-GB" dirty="0"/>
          </a:p>
          <a:p>
            <a:pPr>
              <a:spcAft>
                <a:spcPts val="1200"/>
              </a:spcAft>
            </a:pPr>
            <a:r>
              <a:rPr lang="cy-GB" dirty="0" smtClean="0"/>
              <a:t>Diwylliant o gyfrifoldeb ar y cyd</a:t>
            </a:r>
            <a:endParaRPr lang="cy-GB" dirty="0"/>
          </a:p>
          <a:p>
            <a:pPr>
              <a:spcAft>
                <a:spcPts val="1200"/>
              </a:spcAft>
            </a:pPr>
            <a:r>
              <a:rPr lang="cy-GB" dirty="0" smtClean="0"/>
              <a:t>Holl gyfarfodydd staff yn canolbwyntio ar gynnal diwylliant o ymchwil proffesiynol – adolygu parhau a thrafod sut i wella – ymchwil yn weithredol ar lawr dosbarth o ganlyniad</a:t>
            </a:r>
          </a:p>
          <a:p>
            <a:pPr>
              <a:spcAft>
                <a:spcPts val="1200"/>
              </a:spcAft>
            </a:pPr>
            <a:r>
              <a:rPr lang="cy-GB" dirty="0" smtClean="0"/>
              <a:t>Lles staff yn flaenllaw iawn – </a:t>
            </a:r>
            <a:r>
              <a:rPr lang="cy-GB" dirty="0" err="1" smtClean="0"/>
              <a:t>UDRh</a:t>
            </a:r>
            <a:r>
              <a:rPr lang="cy-GB" dirty="0" smtClean="0"/>
              <a:t> yn addysgu am wythnos y tymor i alluogi’r athrawon gynllunio ar y cyd (dyddiau ychwanegol)</a:t>
            </a:r>
          </a:p>
          <a:p>
            <a:pPr>
              <a:spcAft>
                <a:spcPts val="1200"/>
              </a:spcAft>
            </a:pPr>
            <a:r>
              <a:rPr lang="cy-GB" dirty="0" smtClean="0"/>
              <a:t>Datblygiadau ysgol gyfan – cydweithio yn hytrach nag o’r top i lawr</a:t>
            </a:r>
          </a:p>
          <a:p>
            <a:pPr>
              <a:spcAft>
                <a:spcPts val="1200"/>
              </a:spcAft>
            </a:pPr>
            <a:r>
              <a:rPr lang="cy-GB" dirty="0" smtClean="0"/>
              <a:t>Holl staff yn rhan o graffu ar waith</a:t>
            </a:r>
          </a:p>
          <a:p>
            <a:pPr>
              <a:spcAft>
                <a:spcPts val="1200"/>
              </a:spcAft>
            </a:pPr>
            <a:r>
              <a:rPr lang="cy-GB" dirty="0" smtClean="0"/>
              <a:t>Asesu ffurfiannol yn ganolog i’r holl wersi – yn seiliedig ar ymchwil</a:t>
            </a:r>
          </a:p>
          <a:p>
            <a:pPr>
              <a:spcAft>
                <a:spcPts val="1200"/>
              </a:spcAft>
            </a:pPr>
            <a:r>
              <a:rPr lang="cy-GB" dirty="0" smtClean="0"/>
              <a:t>Oedolyn ‘maeth’ gan bob plentyn – hyrwyddo lles</a:t>
            </a:r>
          </a:p>
        </p:txBody>
      </p:sp>
      <p:sp>
        <p:nvSpPr>
          <p:cNvPr id="4" name="Dalfan Cynnwys 2"/>
          <p:cNvSpPr txBox="1">
            <a:spLocks/>
          </p:cNvSpPr>
          <p:nvPr/>
        </p:nvSpPr>
        <p:spPr>
          <a:xfrm>
            <a:off x="6336863" y="1186484"/>
            <a:ext cx="5443451" cy="554169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cy-GB" dirty="0" err="1" smtClean="0"/>
              <a:t>Strong</a:t>
            </a:r>
            <a:r>
              <a:rPr lang="cy-GB" dirty="0" smtClean="0"/>
              <a:t> </a:t>
            </a:r>
            <a:r>
              <a:rPr lang="cy-GB" dirty="0" err="1" smtClean="0"/>
              <a:t>leadership</a:t>
            </a:r>
            <a:r>
              <a:rPr lang="cy-GB" dirty="0" smtClean="0"/>
              <a:t> – </a:t>
            </a:r>
            <a:r>
              <a:rPr lang="cy-GB" dirty="0" err="1" smtClean="0"/>
              <a:t>excellent</a:t>
            </a:r>
            <a:r>
              <a:rPr lang="cy-GB" dirty="0" smtClean="0"/>
              <a:t> </a:t>
            </a:r>
            <a:r>
              <a:rPr lang="cy-GB" dirty="0" err="1" smtClean="0"/>
              <a:t>teacher</a:t>
            </a:r>
            <a:endParaRPr lang="cy-GB" dirty="0" smtClean="0"/>
          </a:p>
          <a:p>
            <a:pPr>
              <a:spcAft>
                <a:spcPts val="1200"/>
              </a:spcAft>
            </a:pPr>
            <a:r>
              <a:rPr lang="cy-GB" dirty="0" err="1" smtClean="0"/>
              <a:t>Culture</a:t>
            </a:r>
            <a:r>
              <a:rPr lang="cy-GB" dirty="0" smtClean="0"/>
              <a:t> of </a:t>
            </a:r>
            <a:r>
              <a:rPr lang="cy-GB" dirty="0" err="1" smtClean="0"/>
              <a:t>collective</a:t>
            </a:r>
            <a:r>
              <a:rPr lang="cy-GB" dirty="0" smtClean="0"/>
              <a:t> </a:t>
            </a:r>
            <a:r>
              <a:rPr lang="cy-GB" dirty="0" err="1" smtClean="0"/>
              <a:t>responsibility</a:t>
            </a:r>
            <a:endParaRPr lang="cy-GB" dirty="0" smtClean="0"/>
          </a:p>
          <a:p>
            <a:pPr>
              <a:spcAft>
                <a:spcPts val="1200"/>
              </a:spcAft>
            </a:pPr>
            <a:r>
              <a:rPr lang="cy-GB" dirty="0" smtClean="0"/>
              <a:t>All staff </a:t>
            </a:r>
            <a:r>
              <a:rPr lang="cy-GB" dirty="0" err="1" smtClean="0"/>
              <a:t>meetings</a:t>
            </a:r>
            <a:r>
              <a:rPr lang="cy-GB" dirty="0" smtClean="0"/>
              <a:t> </a:t>
            </a:r>
            <a:r>
              <a:rPr lang="cy-GB" dirty="0" err="1" smtClean="0"/>
              <a:t>focus</a:t>
            </a:r>
            <a:r>
              <a:rPr lang="cy-GB" dirty="0" smtClean="0"/>
              <a:t> </a:t>
            </a:r>
            <a:r>
              <a:rPr lang="cy-GB" dirty="0" err="1" smtClean="0"/>
              <a:t>on</a:t>
            </a:r>
            <a:r>
              <a:rPr lang="cy-GB" dirty="0" smtClean="0"/>
              <a:t> a </a:t>
            </a:r>
            <a:r>
              <a:rPr lang="cy-GB" dirty="0" err="1" smtClean="0"/>
              <a:t>culture</a:t>
            </a:r>
            <a:r>
              <a:rPr lang="cy-GB" dirty="0" smtClean="0"/>
              <a:t> of </a:t>
            </a:r>
            <a:r>
              <a:rPr lang="cy-GB" dirty="0" err="1" smtClean="0"/>
              <a:t>professional</a:t>
            </a:r>
            <a:r>
              <a:rPr lang="cy-GB" dirty="0" smtClean="0"/>
              <a:t> </a:t>
            </a:r>
            <a:r>
              <a:rPr lang="cy-GB" dirty="0" err="1" smtClean="0"/>
              <a:t>enquiry</a:t>
            </a:r>
            <a:r>
              <a:rPr lang="cy-GB" dirty="0" smtClean="0"/>
              <a:t> – </a:t>
            </a:r>
            <a:r>
              <a:rPr lang="cy-GB" dirty="0" err="1" smtClean="0"/>
              <a:t>constantly</a:t>
            </a:r>
            <a:r>
              <a:rPr lang="cy-GB" dirty="0" smtClean="0"/>
              <a:t> </a:t>
            </a:r>
            <a:r>
              <a:rPr lang="cy-GB" dirty="0" err="1" smtClean="0"/>
              <a:t>revisiting</a:t>
            </a:r>
            <a:r>
              <a:rPr lang="cy-GB" dirty="0" smtClean="0"/>
              <a:t> </a:t>
            </a:r>
            <a:r>
              <a:rPr lang="cy-GB" dirty="0" err="1" smtClean="0"/>
              <a:t>and</a:t>
            </a:r>
            <a:r>
              <a:rPr lang="cy-GB" dirty="0" smtClean="0"/>
              <a:t> </a:t>
            </a:r>
            <a:r>
              <a:rPr lang="cy-GB" dirty="0" err="1" smtClean="0"/>
              <a:t>improving</a:t>
            </a:r>
            <a:r>
              <a:rPr lang="cy-GB" dirty="0" smtClean="0"/>
              <a:t> – </a:t>
            </a:r>
            <a:r>
              <a:rPr lang="cy-GB" dirty="0" err="1" smtClean="0"/>
              <a:t>translating</a:t>
            </a:r>
            <a:r>
              <a:rPr lang="cy-GB" dirty="0" smtClean="0"/>
              <a:t> </a:t>
            </a:r>
            <a:r>
              <a:rPr lang="cy-GB" dirty="0" err="1" smtClean="0"/>
              <a:t>research</a:t>
            </a:r>
            <a:r>
              <a:rPr lang="cy-GB" dirty="0" smtClean="0"/>
              <a:t> </a:t>
            </a:r>
            <a:r>
              <a:rPr lang="cy-GB" dirty="0" err="1" smtClean="0"/>
              <a:t>into</a:t>
            </a:r>
            <a:r>
              <a:rPr lang="cy-GB" dirty="0" smtClean="0"/>
              <a:t> </a:t>
            </a:r>
            <a:r>
              <a:rPr lang="cy-GB" dirty="0" err="1" smtClean="0"/>
              <a:t>practice</a:t>
            </a:r>
            <a:endParaRPr lang="cy-GB" dirty="0" smtClean="0"/>
          </a:p>
          <a:p>
            <a:pPr>
              <a:spcAft>
                <a:spcPts val="1200"/>
              </a:spcAft>
            </a:pPr>
            <a:r>
              <a:rPr lang="cy-GB" dirty="0" err="1" smtClean="0"/>
              <a:t>Very</a:t>
            </a:r>
            <a:r>
              <a:rPr lang="cy-GB" dirty="0" smtClean="0"/>
              <a:t> </a:t>
            </a:r>
            <a:r>
              <a:rPr lang="cy-GB" dirty="0" err="1" smtClean="0"/>
              <a:t>focused</a:t>
            </a:r>
            <a:r>
              <a:rPr lang="cy-GB" dirty="0" smtClean="0"/>
              <a:t> </a:t>
            </a:r>
            <a:r>
              <a:rPr lang="cy-GB" dirty="0" err="1" smtClean="0"/>
              <a:t>on</a:t>
            </a:r>
            <a:r>
              <a:rPr lang="cy-GB" dirty="0" smtClean="0"/>
              <a:t> staff well-</a:t>
            </a:r>
            <a:r>
              <a:rPr lang="cy-GB" dirty="0" err="1" smtClean="0"/>
              <a:t>being</a:t>
            </a:r>
            <a:r>
              <a:rPr lang="cy-GB" dirty="0" smtClean="0"/>
              <a:t> – SLT </a:t>
            </a:r>
            <a:r>
              <a:rPr lang="cy-GB" dirty="0" err="1" smtClean="0"/>
              <a:t>teach</a:t>
            </a:r>
            <a:r>
              <a:rPr lang="cy-GB" dirty="0" smtClean="0"/>
              <a:t> </a:t>
            </a:r>
            <a:r>
              <a:rPr lang="cy-GB" dirty="0" err="1" smtClean="0"/>
              <a:t>for</a:t>
            </a:r>
            <a:r>
              <a:rPr lang="cy-GB" dirty="0" smtClean="0"/>
              <a:t> a </a:t>
            </a:r>
            <a:r>
              <a:rPr lang="cy-GB" dirty="0" err="1" smtClean="0"/>
              <a:t>week</a:t>
            </a:r>
            <a:r>
              <a:rPr lang="cy-GB" dirty="0" smtClean="0"/>
              <a:t> a term </a:t>
            </a:r>
            <a:r>
              <a:rPr lang="cy-GB" dirty="0" err="1" smtClean="0"/>
              <a:t>so</a:t>
            </a:r>
            <a:r>
              <a:rPr lang="cy-GB" dirty="0" smtClean="0"/>
              <a:t> </a:t>
            </a:r>
            <a:r>
              <a:rPr lang="cy-GB" dirty="0" err="1" smtClean="0"/>
              <a:t>that</a:t>
            </a:r>
            <a:r>
              <a:rPr lang="cy-GB" dirty="0" smtClean="0"/>
              <a:t> the </a:t>
            </a:r>
            <a:r>
              <a:rPr lang="cy-GB" dirty="0" err="1" smtClean="0"/>
              <a:t>teachers</a:t>
            </a:r>
            <a:r>
              <a:rPr lang="cy-GB" dirty="0" smtClean="0"/>
              <a:t> plan </a:t>
            </a:r>
            <a:r>
              <a:rPr lang="cy-GB" dirty="0" err="1" smtClean="0"/>
              <a:t>collectively</a:t>
            </a:r>
            <a:r>
              <a:rPr lang="cy-GB" dirty="0" smtClean="0"/>
              <a:t> (</a:t>
            </a:r>
            <a:r>
              <a:rPr lang="cy-GB" dirty="0" err="1" smtClean="0"/>
              <a:t>extra</a:t>
            </a:r>
            <a:r>
              <a:rPr lang="cy-GB" dirty="0" smtClean="0"/>
              <a:t> </a:t>
            </a:r>
            <a:r>
              <a:rPr lang="cy-GB" dirty="0" err="1" smtClean="0"/>
              <a:t>planning</a:t>
            </a:r>
            <a:r>
              <a:rPr lang="cy-GB" dirty="0" smtClean="0"/>
              <a:t> </a:t>
            </a:r>
            <a:r>
              <a:rPr lang="cy-GB" dirty="0" err="1" smtClean="0"/>
              <a:t>days</a:t>
            </a:r>
            <a:r>
              <a:rPr lang="cy-GB" dirty="0" smtClean="0"/>
              <a:t>)</a:t>
            </a:r>
          </a:p>
          <a:p>
            <a:pPr>
              <a:spcAft>
                <a:spcPts val="1200"/>
              </a:spcAft>
            </a:pPr>
            <a:r>
              <a:rPr lang="cy-GB" dirty="0" err="1" smtClean="0"/>
              <a:t>Whole</a:t>
            </a:r>
            <a:r>
              <a:rPr lang="cy-GB" dirty="0" smtClean="0"/>
              <a:t> </a:t>
            </a:r>
            <a:r>
              <a:rPr lang="cy-GB" dirty="0" err="1" smtClean="0"/>
              <a:t>school</a:t>
            </a:r>
            <a:r>
              <a:rPr lang="cy-GB" dirty="0" smtClean="0"/>
              <a:t> </a:t>
            </a:r>
            <a:r>
              <a:rPr lang="cy-GB" dirty="0" err="1" smtClean="0"/>
              <a:t>approach</a:t>
            </a:r>
            <a:r>
              <a:rPr lang="cy-GB" dirty="0" smtClean="0"/>
              <a:t> to </a:t>
            </a:r>
            <a:r>
              <a:rPr lang="cy-GB" dirty="0" err="1" smtClean="0"/>
              <a:t>developments</a:t>
            </a:r>
            <a:r>
              <a:rPr lang="cy-GB" dirty="0" smtClean="0"/>
              <a:t> – </a:t>
            </a:r>
            <a:r>
              <a:rPr lang="cy-GB" dirty="0" err="1" smtClean="0"/>
              <a:t>in</a:t>
            </a:r>
            <a:r>
              <a:rPr lang="cy-GB" dirty="0" smtClean="0"/>
              <a:t> </a:t>
            </a:r>
            <a:r>
              <a:rPr lang="cy-GB" dirty="0" err="1" smtClean="0"/>
              <a:t>collaboration</a:t>
            </a:r>
            <a:r>
              <a:rPr lang="cy-GB" dirty="0" smtClean="0"/>
              <a:t> </a:t>
            </a:r>
            <a:r>
              <a:rPr lang="cy-GB" dirty="0" err="1" smtClean="0"/>
              <a:t>and</a:t>
            </a:r>
            <a:r>
              <a:rPr lang="cy-GB" dirty="0" smtClean="0"/>
              <a:t> not top down.</a:t>
            </a:r>
          </a:p>
          <a:p>
            <a:pPr>
              <a:spcAft>
                <a:spcPts val="1200"/>
              </a:spcAft>
            </a:pPr>
            <a:r>
              <a:rPr lang="cy-GB" dirty="0" smtClean="0"/>
              <a:t>All staff </a:t>
            </a:r>
            <a:r>
              <a:rPr lang="cy-GB" dirty="0" err="1" smtClean="0"/>
              <a:t>involved</a:t>
            </a:r>
            <a:r>
              <a:rPr lang="cy-GB" dirty="0" smtClean="0"/>
              <a:t> </a:t>
            </a:r>
            <a:r>
              <a:rPr lang="cy-GB" dirty="0" err="1" smtClean="0"/>
              <a:t>in</a:t>
            </a:r>
            <a:r>
              <a:rPr lang="cy-GB" dirty="0" smtClean="0"/>
              <a:t> </a:t>
            </a:r>
            <a:r>
              <a:rPr lang="cy-GB" dirty="0" err="1" smtClean="0"/>
              <a:t>book</a:t>
            </a:r>
            <a:r>
              <a:rPr lang="cy-GB" dirty="0" smtClean="0"/>
              <a:t> </a:t>
            </a:r>
            <a:r>
              <a:rPr lang="cy-GB" dirty="0" err="1" smtClean="0"/>
              <a:t>scrutiny</a:t>
            </a:r>
            <a:r>
              <a:rPr lang="cy-GB" dirty="0" smtClean="0"/>
              <a:t> </a:t>
            </a:r>
          </a:p>
          <a:p>
            <a:pPr>
              <a:spcAft>
                <a:spcPts val="1200"/>
              </a:spcAft>
            </a:pPr>
            <a:r>
              <a:rPr lang="cy-GB" dirty="0" err="1" smtClean="0"/>
              <a:t>Formative</a:t>
            </a:r>
            <a:r>
              <a:rPr lang="cy-GB" dirty="0" smtClean="0"/>
              <a:t> </a:t>
            </a:r>
            <a:r>
              <a:rPr lang="cy-GB" dirty="0" err="1" smtClean="0"/>
              <a:t>assessment</a:t>
            </a:r>
            <a:r>
              <a:rPr lang="cy-GB" dirty="0" smtClean="0"/>
              <a:t> </a:t>
            </a:r>
            <a:r>
              <a:rPr lang="cy-GB" dirty="0" err="1" smtClean="0"/>
              <a:t>integral</a:t>
            </a:r>
            <a:r>
              <a:rPr lang="cy-GB" dirty="0" smtClean="0"/>
              <a:t> to all </a:t>
            </a:r>
            <a:r>
              <a:rPr lang="cy-GB" dirty="0" err="1" smtClean="0"/>
              <a:t>lessons</a:t>
            </a:r>
            <a:r>
              <a:rPr lang="cy-GB" dirty="0" smtClean="0"/>
              <a:t> – </a:t>
            </a:r>
            <a:r>
              <a:rPr lang="cy-GB" dirty="0" err="1" smtClean="0"/>
              <a:t>research</a:t>
            </a:r>
            <a:r>
              <a:rPr lang="cy-GB" dirty="0" smtClean="0"/>
              <a:t> </a:t>
            </a:r>
            <a:r>
              <a:rPr lang="cy-GB" dirty="0" err="1" smtClean="0"/>
              <a:t>based</a:t>
            </a:r>
            <a:endParaRPr lang="cy-GB" dirty="0" smtClean="0"/>
          </a:p>
          <a:p>
            <a:pPr>
              <a:spcAft>
                <a:spcPts val="1200"/>
              </a:spcAft>
            </a:pPr>
            <a:r>
              <a:rPr lang="cy-GB" dirty="0" err="1" smtClean="0"/>
              <a:t>Every</a:t>
            </a:r>
            <a:r>
              <a:rPr lang="cy-GB" dirty="0" smtClean="0"/>
              <a:t> </a:t>
            </a:r>
            <a:r>
              <a:rPr lang="cy-GB" dirty="0" err="1" smtClean="0"/>
              <a:t>child</a:t>
            </a:r>
            <a:r>
              <a:rPr lang="cy-GB" dirty="0" smtClean="0"/>
              <a:t> </a:t>
            </a:r>
            <a:r>
              <a:rPr lang="cy-GB" dirty="0" err="1" smtClean="0"/>
              <a:t>has</a:t>
            </a:r>
            <a:r>
              <a:rPr lang="cy-GB" dirty="0" smtClean="0"/>
              <a:t> a ‘</a:t>
            </a:r>
            <a:r>
              <a:rPr lang="cy-GB" dirty="0" err="1" smtClean="0"/>
              <a:t>foster</a:t>
            </a:r>
            <a:r>
              <a:rPr lang="cy-GB" dirty="0" smtClean="0"/>
              <a:t> </a:t>
            </a:r>
            <a:r>
              <a:rPr lang="cy-GB" dirty="0" err="1" smtClean="0"/>
              <a:t>adult</a:t>
            </a:r>
            <a:r>
              <a:rPr lang="cy-GB" dirty="0" smtClean="0"/>
              <a:t>’ – </a:t>
            </a:r>
            <a:r>
              <a:rPr lang="cy-GB" dirty="0" err="1" smtClean="0"/>
              <a:t>promote</a:t>
            </a:r>
            <a:r>
              <a:rPr lang="cy-GB" dirty="0" smtClean="0"/>
              <a:t> </a:t>
            </a:r>
            <a:r>
              <a:rPr lang="cy-GB" dirty="0" err="1" smtClean="0"/>
              <a:t>wellbeing</a:t>
            </a:r>
            <a:endParaRPr lang="cy-GB" dirty="0" smtClean="0"/>
          </a:p>
        </p:txBody>
      </p:sp>
    </p:spTree>
    <p:extLst>
      <p:ext uri="{BB962C8B-B14F-4D97-AF65-F5344CB8AC3E}">
        <p14:creationId xmlns:p14="http://schemas.microsoft.com/office/powerpoint/2010/main" val="2791711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3914</TotalTime>
  <Words>2164</Words>
  <Application>Microsoft Office PowerPoint</Application>
  <PresentationFormat>Widescreen</PresentationFormat>
  <Paragraphs>133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Thema Office</vt:lpstr>
      <vt:lpstr>Langford Primary School – Fulham</vt:lpstr>
      <vt:lpstr>Ethos ysgol gyfan - Whole school ethos</vt:lpstr>
      <vt:lpstr>Asesu ffurfiannol - Formative assessment</vt:lpstr>
      <vt:lpstr>PowerPoint Presentation</vt:lpstr>
      <vt:lpstr>PowerPoint Presentation</vt:lpstr>
      <vt:lpstr>Asesu ffurfiannol Formative assessment</vt:lpstr>
      <vt:lpstr>PowerPoint Presentation</vt:lpstr>
      <vt:lpstr>PowerPoint Presentation</vt:lpstr>
      <vt:lpstr>Prif negeseuon:       Key messages:</vt:lpstr>
    </vt:vector>
  </TitlesOfParts>
  <Company>Cyngor Gwynedd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Langford Primary School</dc:title>
  <dc:creator>Roberts Catrin Fflur (GwE)</dc:creator>
  <cp:lastModifiedBy>Rhys Dafydd</cp:lastModifiedBy>
  <cp:revision>65</cp:revision>
  <dcterms:created xsi:type="dcterms:W3CDTF">2019-12-11T10:52:59Z</dcterms:created>
  <dcterms:modified xsi:type="dcterms:W3CDTF">2020-01-16T10:05:32Z</dcterms:modified>
</cp:coreProperties>
</file>