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71" r:id="rId2"/>
    <p:sldId id="287" r:id="rId3"/>
    <p:sldId id="282" r:id="rId4"/>
    <p:sldId id="288" r:id="rId5"/>
    <p:sldId id="289" r:id="rId6"/>
    <p:sldId id="290" r:id="rId7"/>
    <p:sldId id="305" r:id="rId8"/>
    <p:sldId id="294" r:id="rId9"/>
    <p:sldId id="292" r:id="rId10"/>
    <p:sldId id="291" r:id="rId11"/>
    <p:sldId id="315" r:id="rId12"/>
    <p:sldId id="293" r:id="rId13"/>
    <p:sldId id="295" r:id="rId14"/>
    <p:sldId id="296" r:id="rId15"/>
    <p:sldId id="301" r:id="rId16"/>
    <p:sldId id="300" r:id="rId17"/>
    <p:sldId id="299" r:id="rId18"/>
    <p:sldId id="298" r:id="rId19"/>
    <p:sldId id="297" r:id="rId20"/>
    <p:sldId id="302" r:id="rId21"/>
    <p:sldId id="304" r:id="rId22"/>
    <p:sldId id="303" r:id="rId23"/>
    <p:sldId id="310" r:id="rId24"/>
    <p:sldId id="307" r:id="rId25"/>
    <p:sldId id="314"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CC0"/>
    <a:srgbClr val="794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86" d="100"/>
          <a:sy n="86" d="100"/>
        </p:scale>
        <p:origin x="123" y="33"/>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8863D4-7009-4A9A-8313-84EB8C1EC789}" type="datetimeFigureOut">
              <a:rPr lang="en-GB" smtClean="0"/>
              <a:t>09/07/2020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30E2BB1-81A0-4708-9D75-390CE4ADDFD2}" type="slidenum">
              <a:rPr lang="en-GB" smtClean="0"/>
              <a:t>‹#›</a:t>
            </a:fld>
            <a:endParaRPr lang="en-GB"/>
          </a:p>
        </p:txBody>
      </p:sp>
    </p:spTree>
    <p:extLst>
      <p:ext uri="{BB962C8B-B14F-4D97-AF65-F5344CB8AC3E}">
        <p14:creationId xmlns:p14="http://schemas.microsoft.com/office/powerpoint/2010/main" val="428875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520057-B204-4071-8C10-B05620DA696F}" type="datetimeFigureOut">
              <a:rPr lang="en-GB" smtClean="0"/>
              <a:t>09/07/2020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39549E-AF61-4731-827D-94ACF3BC9A95}" type="slidenum">
              <a:rPr lang="en-GB" smtClean="0"/>
              <a:t>‹#›</a:t>
            </a:fld>
            <a:endParaRPr lang="en-GB"/>
          </a:p>
        </p:txBody>
      </p:sp>
    </p:spTree>
    <p:extLst>
      <p:ext uri="{BB962C8B-B14F-4D97-AF65-F5344CB8AC3E}">
        <p14:creationId xmlns:p14="http://schemas.microsoft.com/office/powerpoint/2010/main" val="301464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339549E-AF61-4731-827D-94ACF3BC9A95}" type="slidenum">
              <a:rPr lang="en-GB" smtClean="0"/>
              <a:t>1</a:t>
            </a:fld>
            <a:endParaRPr lang="en-GB"/>
          </a:p>
        </p:txBody>
      </p:sp>
      <p:sp>
        <p:nvSpPr>
          <p:cNvPr id="6" name="Notes Placeholder 5">
            <a:extLst>
              <a:ext uri="{FF2B5EF4-FFF2-40B4-BE49-F238E27FC236}">
                <a16:creationId xmlns:a16="http://schemas.microsoft.com/office/drawing/2014/main" id="{C7BDED3E-D177-4141-B53F-204C5263664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9194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10</a:t>
            </a:fld>
            <a:endParaRPr lang="en-GB" dirty="0"/>
          </a:p>
        </p:txBody>
      </p:sp>
    </p:spTree>
    <p:extLst>
      <p:ext uri="{BB962C8B-B14F-4D97-AF65-F5344CB8AC3E}">
        <p14:creationId xmlns:p14="http://schemas.microsoft.com/office/powerpoint/2010/main" val="3620591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12</a:t>
            </a:fld>
            <a:endParaRPr lang="en-GB" dirty="0"/>
          </a:p>
        </p:txBody>
      </p:sp>
    </p:spTree>
    <p:extLst>
      <p:ext uri="{BB962C8B-B14F-4D97-AF65-F5344CB8AC3E}">
        <p14:creationId xmlns:p14="http://schemas.microsoft.com/office/powerpoint/2010/main" val="193705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13</a:t>
            </a:fld>
            <a:endParaRPr lang="en-GB"/>
          </a:p>
        </p:txBody>
      </p:sp>
    </p:spTree>
    <p:extLst>
      <p:ext uri="{BB962C8B-B14F-4D97-AF65-F5344CB8AC3E}">
        <p14:creationId xmlns:p14="http://schemas.microsoft.com/office/powerpoint/2010/main" val="79523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14</a:t>
            </a:fld>
            <a:endParaRPr lang="en-GB"/>
          </a:p>
        </p:txBody>
      </p:sp>
    </p:spTree>
    <p:extLst>
      <p:ext uri="{BB962C8B-B14F-4D97-AF65-F5344CB8AC3E}">
        <p14:creationId xmlns:p14="http://schemas.microsoft.com/office/powerpoint/2010/main" val="1557707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15</a:t>
            </a:fld>
            <a:endParaRPr lang="en-GB"/>
          </a:p>
        </p:txBody>
      </p:sp>
    </p:spTree>
    <p:extLst>
      <p:ext uri="{BB962C8B-B14F-4D97-AF65-F5344CB8AC3E}">
        <p14:creationId xmlns:p14="http://schemas.microsoft.com/office/powerpoint/2010/main" val="94686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16</a:t>
            </a:fld>
            <a:endParaRPr lang="en-GB"/>
          </a:p>
        </p:txBody>
      </p:sp>
    </p:spTree>
    <p:extLst>
      <p:ext uri="{BB962C8B-B14F-4D97-AF65-F5344CB8AC3E}">
        <p14:creationId xmlns:p14="http://schemas.microsoft.com/office/powerpoint/2010/main" val="60809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17</a:t>
            </a:fld>
            <a:endParaRPr lang="en-GB"/>
          </a:p>
        </p:txBody>
      </p:sp>
    </p:spTree>
    <p:extLst>
      <p:ext uri="{BB962C8B-B14F-4D97-AF65-F5344CB8AC3E}">
        <p14:creationId xmlns:p14="http://schemas.microsoft.com/office/powerpoint/2010/main" val="8986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18</a:t>
            </a:fld>
            <a:endParaRPr lang="en-GB"/>
          </a:p>
        </p:txBody>
      </p:sp>
    </p:spTree>
    <p:extLst>
      <p:ext uri="{BB962C8B-B14F-4D97-AF65-F5344CB8AC3E}">
        <p14:creationId xmlns:p14="http://schemas.microsoft.com/office/powerpoint/2010/main" val="196430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19</a:t>
            </a:fld>
            <a:endParaRPr lang="en-GB"/>
          </a:p>
        </p:txBody>
      </p:sp>
    </p:spTree>
    <p:extLst>
      <p:ext uri="{BB962C8B-B14F-4D97-AF65-F5344CB8AC3E}">
        <p14:creationId xmlns:p14="http://schemas.microsoft.com/office/powerpoint/2010/main" val="387505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20</a:t>
            </a:fld>
            <a:endParaRPr lang="en-GB"/>
          </a:p>
        </p:txBody>
      </p:sp>
    </p:spTree>
    <p:extLst>
      <p:ext uri="{BB962C8B-B14F-4D97-AF65-F5344CB8AC3E}">
        <p14:creationId xmlns:p14="http://schemas.microsoft.com/office/powerpoint/2010/main" val="410981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a:t>
            </a:fld>
            <a:endParaRPr lang="en-GB"/>
          </a:p>
        </p:txBody>
      </p:sp>
    </p:spTree>
    <p:extLst>
      <p:ext uri="{BB962C8B-B14F-4D97-AF65-F5344CB8AC3E}">
        <p14:creationId xmlns:p14="http://schemas.microsoft.com/office/powerpoint/2010/main" val="66735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21</a:t>
            </a:fld>
            <a:endParaRPr lang="en-GB"/>
          </a:p>
        </p:txBody>
      </p:sp>
    </p:spTree>
    <p:extLst>
      <p:ext uri="{BB962C8B-B14F-4D97-AF65-F5344CB8AC3E}">
        <p14:creationId xmlns:p14="http://schemas.microsoft.com/office/powerpoint/2010/main" val="4292357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22</a:t>
            </a:fld>
            <a:endParaRPr lang="en-GB"/>
          </a:p>
        </p:txBody>
      </p:sp>
    </p:spTree>
    <p:extLst>
      <p:ext uri="{BB962C8B-B14F-4D97-AF65-F5344CB8AC3E}">
        <p14:creationId xmlns:p14="http://schemas.microsoft.com/office/powerpoint/2010/main" val="2956656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23</a:t>
            </a:fld>
            <a:endParaRPr lang="en-GB"/>
          </a:p>
        </p:txBody>
      </p:sp>
    </p:spTree>
    <p:extLst>
      <p:ext uri="{BB962C8B-B14F-4D97-AF65-F5344CB8AC3E}">
        <p14:creationId xmlns:p14="http://schemas.microsoft.com/office/powerpoint/2010/main" val="837029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24</a:t>
            </a:fld>
            <a:endParaRPr lang="en-GB"/>
          </a:p>
        </p:txBody>
      </p:sp>
    </p:spTree>
    <p:extLst>
      <p:ext uri="{BB962C8B-B14F-4D97-AF65-F5344CB8AC3E}">
        <p14:creationId xmlns:p14="http://schemas.microsoft.com/office/powerpoint/2010/main" val="145915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25</a:t>
            </a:fld>
            <a:endParaRPr lang="en-GB"/>
          </a:p>
        </p:txBody>
      </p:sp>
    </p:spTree>
    <p:extLst>
      <p:ext uri="{BB962C8B-B14F-4D97-AF65-F5344CB8AC3E}">
        <p14:creationId xmlns:p14="http://schemas.microsoft.com/office/powerpoint/2010/main" val="62492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4339549E-AF61-4731-827D-94ACF3BC9A95}" type="slidenum">
              <a:rPr lang="en-GB" smtClean="0"/>
              <a:t>3</a:t>
            </a:fld>
            <a:endParaRPr lang="en-GB"/>
          </a:p>
        </p:txBody>
      </p:sp>
    </p:spTree>
    <p:extLst>
      <p:ext uri="{BB962C8B-B14F-4D97-AF65-F5344CB8AC3E}">
        <p14:creationId xmlns:p14="http://schemas.microsoft.com/office/powerpoint/2010/main" val="76085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4</a:t>
            </a:fld>
            <a:endParaRPr lang="en-GB"/>
          </a:p>
        </p:txBody>
      </p:sp>
    </p:spTree>
    <p:extLst>
      <p:ext uri="{BB962C8B-B14F-4D97-AF65-F5344CB8AC3E}">
        <p14:creationId xmlns:p14="http://schemas.microsoft.com/office/powerpoint/2010/main" val="258228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5093698"/>
            <a:ext cx="5438140" cy="3908614"/>
          </a:xfrm>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5</a:t>
            </a:fld>
            <a:endParaRPr lang="en-GB" dirty="0"/>
          </a:p>
        </p:txBody>
      </p:sp>
    </p:spTree>
    <p:extLst>
      <p:ext uri="{BB962C8B-B14F-4D97-AF65-F5344CB8AC3E}">
        <p14:creationId xmlns:p14="http://schemas.microsoft.com/office/powerpoint/2010/main" val="426751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6</a:t>
            </a:fld>
            <a:endParaRPr lang="en-GB" dirty="0"/>
          </a:p>
        </p:txBody>
      </p:sp>
    </p:spTree>
    <p:extLst>
      <p:ext uri="{BB962C8B-B14F-4D97-AF65-F5344CB8AC3E}">
        <p14:creationId xmlns:p14="http://schemas.microsoft.com/office/powerpoint/2010/main" val="168085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7</a:t>
            </a:fld>
            <a:endParaRPr lang="en-GB" dirty="0"/>
          </a:p>
        </p:txBody>
      </p:sp>
    </p:spTree>
    <p:extLst>
      <p:ext uri="{BB962C8B-B14F-4D97-AF65-F5344CB8AC3E}">
        <p14:creationId xmlns:p14="http://schemas.microsoft.com/office/powerpoint/2010/main" val="285855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8</a:t>
            </a:fld>
            <a:endParaRPr lang="en-GB" dirty="0"/>
          </a:p>
        </p:txBody>
      </p:sp>
    </p:spTree>
    <p:extLst>
      <p:ext uri="{BB962C8B-B14F-4D97-AF65-F5344CB8AC3E}">
        <p14:creationId xmlns:p14="http://schemas.microsoft.com/office/powerpoint/2010/main" val="378340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39549E-AF61-4731-827D-94ACF3BC9A95}" type="slidenum">
              <a:rPr lang="en-GB" smtClean="0"/>
              <a:t>9</a:t>
            </a:fld>
            <a:endParaRPr lang="en-GB" dirty="0"/>
          </a:p>
        </p:txBody>
      </p:sp>
    </p:spTree>
    <p:extLst>
      <p:ext uri="{BB962C8B-B14F-4D97-AF65-F5344CB8AC3E}">
        <p14:creationId xmlns:p14="http://schemas.microsoft.com/office/powerpoint/2010/main" val="2216322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Slide - Leadership (title).jpg"/>
          <p:cNvPicPr>
            <a:picLocks noChangeAspect="1"/>
          </p:cNvPicPr>
          <p:nvPr userDrawn="1"/>
        </p:nvPicPr>
        <p:blipFill>
          <a:blip r:embed="rId2" cstate="print"/>
          <a:stretch>
            <a:fillRect/>
          </a:stretch>
        </p:blipFill>
        <p:spPr>
          <a:xfrm>
            <a:off x="953" y="0"/>
            <a:ext cx="12190095" cy="6858000"/>
          </a:xfrm>
          <a:prstGeom prst="rect">
            <a:avLst/>
          </a:prstGeom>
        </p:spPr>
      </p:pic>
      <p:sp>
        <p:nvSpPr>
          <p:cNvPr id="2" name="Title 1"/>
          <p:cNvSpPr>
            <a:spLocks noGrp="1"/>
          </p:cNvSpPr>
          <p:nvPr>
            <p:ph type="ctrTitle"/>
          </p:nvPr>
        </p:nvSpPr>
        <p:spPr>
          <a:xfrm>
            <a:off x="527381" y="476673"/>
            <a:ext cx="10363200" cy="1470025"/>
          </a:xfrm>
        </p:spPr>
        <p:txBody>
          <a:bodyPr/>
          <a:lstStyle>
            <a:lvl1pPr algn="l">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7381" y="2132856"/>
            <a:ext cx="8534400" cy="1752600"/>
          </a:xfrm>
        </p:spPr>
        <p:txBody>
          <a:bodyPr/>
          <a:lstStyle>
            <a:lvl1pPr marL="0" indent="0" algn="l">
              <a:buNone/>
              <a:defRPr i="1">
                <a:solidFill>
                  <a:schemeClr val="bg1">
                    <a:lumMod val="8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357745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129407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352633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315185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177769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219508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323516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156249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107507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27079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6044BC-26EF-4220-A9F9-36D41780FEDA}" type="datetimeFigureOut">
              <a:rPr lang="en-GB" smtClean="0"/>
              <a:pPr/>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59718B-097E-4497-9376-91E5987E1394}" type="slidenum">
              <a:rPr lang="en-GB" smtClean="0"/>
              <a:pPr/>
              <a:t>‹#›</a:t>
            </a:fld>
            <a:endParaRPr lang="en-GB"/>
          </a:p>
        </p:txBody>
      </p:sp>
    </p:spTree>
    <p:extLst>
      <p:ext uri="{BB962C8B-B14F-4D97-AF65-F5344CB8AC3E}">
        <p14:creationId xmlns:p14="http://schemas.microsoft.com/office/powerpoint/2010/main" val="415432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Slide - Leadership.jpg"/>
          <p:cNvPicPr>
            <a:picLocks noChangeAspect="1"/>
          </p:cNvPicPr>
          <p:nvPr userDrawn="1"/>
        </p:nvPicPr>
        <p:blipFill>
          <a:blip r:embed="rId13" cstate="print"/>
          <a:stretch>
            <a:fillRect/>
          </a:stretch>
        </p:blipFill>
        <p:spPr>
          <a:xfrm>
            <a:off x="953" y="0"/>
            <a:ext cx="12190095"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044BC-26EF-4220-A9F9-36D41780FEDA}" type="datetimeFigureOut">
              <a:rPr lang="en-GB" smtClean="0"/>
              <a:pPr/>
              <a:t>09/07/2020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9718B-097E-4497-9376-91E5987E1394}" type="slidenum">
              <a:rPr lang="en-GB" smtClean="0"/>
              <a:pPr/>
              <a:t>‹#›</a:t>
            </a:fld>
            <a:endParaRPr lang="en-GB"/>
          </a:p>
        </p:txBody>
      </p:sp>
    </p:spTree>
    <p:extLst>
      <p:ext uri="{BB962C8B-B14F-4D97-AF65-F5344CB8AC3E}">
        <p14:creationId xmlns:p14="http://schemas.microsoft.com/office/powerpoint/2010/main" val="3858274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cpcp@gwegogledd.cymr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2067" y="1972886"/>
            <a:ext cx="8438605" cy="1477328"/>
          </a:xfrm>
          <a:prstGeom prst="rect">
            <a:avLst/>
          </a:prstGeom>
          <a:noFill/>
        </p:spPr>
        <p:txBody>
          <a:bodyPr wrap="square" rtlCol="0">
            <a:spAutoFit/>
          </a:bodyPr>
          <a:lstStyle/>
          <a:p>
            <a:r>
              <a:rPr lang="en-GB" sz="2400" b="1" dirty="0" smtClean="0">
                <a:solidFill>
                  <a:schemeClr val="bg1"/>
                </a:solidFill>
              </a:rPr>
              <a:t>National Aspiring </a:t>
            </a:r>
            <a:r>
              <a:rPr lang="en-GB" sz="2400" b="1" dirty="0" err="1">
                <a:solidFill>
                  <a:schemeClr val="bg1"/>
                </a:solidFill>
              </a:rPr>
              <a:t>Headteacher</a:t>
            </a:r>
            <a:r>
              <a:rPr lang="en-GB" sz="2400" b="1" dirty="0">
                <a:solidFill>
                  <a:schemeClr val="bg1"/>
                </a:solidFill>
              </a:rPr>
              <a:t> </a:t>
            </a:r>
            <a:r>
              <a:rPr lang="en-GB" sz="2400" b="1" dirty="0" smtClean="0">
                <a:solidFill>
                  <a:schemeClr val="bg1"/>
                </a:solidFill>
              </a:rPr>
              <a:t>Development Programme – </a:t>
            </a:r>
          </a:p>
          <a:p>
            <a:r>
              <a:rPr lang="en-GB" sz="6600" b="1" dirty="0" smtClean="0">
                <a:solidFill>
                  <a:schemeClr val="bg1"/>
                </a:solidFill>
              </a:rPr>
              <a:t>Preparing for NPQH</a:t>
            </a:r>
            <a:endParaRPr lang="en-GB" sz="6600" b="1" dirty="0">
              <a:solidFill>
                <a:schemeClr val="bg1"/>
              </a:solidFill>
            </a:endParaRPr>
          </a:p>
        </p:txBody>
      </p:sp>
      <p:pic>
        <p:nvPicPr>
          <p:cNvPr id="3" name="Picture 2">
            <a:extLst>
              <a:ext uri="{FF2B5EF4-FFF2-40B4-BE49-F238E27FC236}">
                <a16:creationId xmlns:a16="http://schemas.microsoft.com/office/drawing/2014/main" id="{5526BB73-99CC-48F2-9171-19DBDEBF3E65}"/>
              </a:ext>
            </a:extLst>
          </p:cNvPr>
          <p:cNvPicPr>
            <a:picLocks noChangeAspect="1"/>
          </p:cNvPicPr>
          <p:nvPr/>
        </p:nvPicPr>
        <p:blipFill>
          <a:blip r:embed="rId3"/>
          <a:stretch>
            <a:fillRect/>
          </a:stretch>
        </p:blipFill>
        <p:spPr>
          <a:xfrm>
            <a:off x="799693" y="4143601"/>
            <a:ext cx="6681795" cy="877900"/>
          </a:xfrm>
          <a:prstGeom prst="rect">
            <a:avLst/>
          </a:prstGeom>
        </p:spPr>
      </p:pic>
      <p:sp>
        <p:nvSpPr>
          <p:cNvPr id="6" name="TextBox 5"/>
          <p:cNvSpPr txBox="1"/>
          <p:nvPr/>
        </p:nvSpPr>
        <p:spPr>
          <a:xfrm>
            <a:off x="241462" y="318654"/>
            <a:ext cx="8438605" cy="1477328"/>
          </a:xfrm>
          <a:prstGeom prst="rect">
            <a:avLst/>
          </a:prstGeom>
          <a:noFill/>
        </p:spPr>
        <p:txBody>
          <a:bodyPr wrap="square" rtlCol="0">
            <a:spAutoFit/>
          </a:bodyPr>
          <a:lstStyle/>
          <a:p>
            <a:r>
              <a:rPr lang="cy-GB" sz="2400" b="1" dirty="0" smtClean="0">
                <a:solidFill>
                  <a:schemeClr val="bg1"/>
                </a:solidFill>
              </a:rPr>
              <a:t>Rhaglen Genedlaethol i Ddatblygu Darpar Benaethiaid –</a:t>
            </a:r>
          </a:p>
          <a:p>
            <a:r>
              <a:rPr lang="cy-GB" sz="6600" b="1" dirty="0" smtClean="0">
                <a:solidFill>
                  <a:schemeClr val="bg1"/>
                </a:solidFill>
              </a:rPr>
              <a:t>Paratoi ar gyfer CPCP</a:t>
            </a:r>
            <a:endParaRPr lang="cy-GB" sz="6600"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1651" y="70750"/>
            <a:ext cx="1908951" cy="1849297"/>
          </a:xfrm>
          <a:prstGeom prst="rect">
            <a:avLst/>
          </a:prstGeom>
        </p:spPr>
      </p:pic>
    </p:spTree>
    <p:extLst>
      <p:ext uri="{BB962C8B-B14F-4D97-AF65-F5344CB8AC3E}">
        <p14:creationId xmlns:p14="http://schemas.microsoft.com/office/powerpoint/2010/main" val="18380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190F35-FEF3-4CEA-8161-6AC915BCEAFB}"/>
              </a:ext>
            </a:extLst>
          </p:cNvPr>
          <p:cNvSpPr/>
          <p:nvPr/>
        </p:nvSpPr>
        <p:spPr>
          <a:xfrm>
            <a:off x="6445136" y="721670"/>
            <a:ext cx="5401126" cy="4907754"/>
          </a:xfrm>
          <a:prstGeom prst="rect">
            <a:avLst/>
          </a:prstGeom>
        </p:spPr>
        <p:txBody>
          <a:bodyPr wrap="square">
            <a:spAutoFit/>
          </a:bodyPr>
          <a:lstStyle/>
          <a:p>
            <a:pPr>
              <a:lnSpc>
                <a:spcPct val="107000"/>
              </a:lnSpc>
              <a:spcAft>
                <a:spcPts val="800"/>
              </a:spcAft>
            </a:pPr>
            <a:r>
              <a:rPr lang="en-GB" sz="2800" dirty="0">
                <a:ea typeface="Calibri" panose="020F0502020204030204" pitchFamily="34" charset="0"/>
                <a:cs typeface="Times New Roman" panose="02020603050405020304" pitchFamily="18" charset="0"/>
              </a:rPr>
              <a:t>The programme will enable participants to reflect on their own professional practice and to ensure they are well prepared when applying to undertake formal assessment for the National Professional Qualification for Headteachers (NPQH).</a:t>
            </a:r>
          </a:p>
          <a:p>
            <a:pPr algn="just">
              <a:lnSpc>
                <a:spcPct val="107000"/>
              </a:lnSpc>
              <a:spcAft>
                <a:spcPts val="800"/>
              </a:spcAft>
            </a:pPr>
            <a:r>
              <a:rPr lang="en-GB" sz="2800" dirty="0">
                <a:ea typeface="Calibri" panose="020F0502020204030204" pitchFamily="34" charset="0"/>
                <a:cs typeface="Times New Roman" panose="02020603050405020304" pitchFamily="18" charset="0"/>
              </a:rPr>
              <a:t> </a:t>
            </a:r>
          </a:p>
          <a:p>
            <a:pPr algn="just">
              <a:lnSpc>
                <a:spcPct val="107000"/>
              </a:lnSpc>
              <a:spcAft>
                <a:spcPts val="800"/>
              </a:spcAft>
            </a:pPr>
            <a:r>
              <a:rPr lang="en-GB" sz="2800" dirty="0">
                <a:latin typeface="Arial" panose="020B060402020202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0190F35-FEF3-4CEA-8161-6AC915BCEAFB}"/>
              </a:ext>
            </a:extLst>
          </p:cNvPr>
          <p:cNvSpPr/>
          <p:nvPr/>
        </p:nvSpPr>
        <p:spPr>
          <a:xfrm>
            <a:off x="443345" y="721670"/>
            <a:ext cx="5164975" cy="4805162"/>
          </a:xfrm>
          <a:prstGeom prst="rect">
            <a:avLst/>
          </a:prstGeom>
        </p:spPr>
        <p:txBody>
          <a:bodyPr wrap="square">
            <a:spAutoFit/>
          </a:bodyPr>
          <a:lstStyle/>
          <a:p>
            <a:pPr>
              <a:lnSpc>
                <a:spcPct val="107000"/>
              </a:lnSpc>
              <a:spcAft>
                <a:spcPts val="800"/>
              </a:spcAft>
            </a:pPr>
            <a:r>
              <a:rPr lang="cy-GB" sz="2800" dirty="0" smtClean="0">
                <a:ea typeface="Calibri" panose="020F0502020204030204" pitchFamily="34" charset="0"/>
                <a:cs typeface="Times New Roman" panose="02020603050405020304" pitchFamily="18" charset="0"/>
              </a:rPr>
              <a:t>Drwy’r rhaglen, bydd modd i’r cyfranogwyr fyfyrio ar eu harferion proffesiynol a gofalu eu bod nhw’n barod pan ddaw hi’n amser iddynt wneud cais i gael eu hasesu’n ffurfiol ar gyfer y Cymhwyster Proffesiynol Cenedlaethol ar gyfer Prifathrawiaeth.  </a:t>
            </a:r>
          </a:p>
          <a:p>
            <a:pPr algn="just">
              <a:lnSpc>
                <a:spcPct val="107000"/>
              </a:lnSpc>
              <a:spcAft>
                <a:spcPts val="800"/>
              </a:spcAft>
            </a:pPr>
            <a:r>
              <a:rPr lang="cy-GB" sz="2800" dirty="0" smtClean="0">
                <a:latin typeface="Arial" panose="020B0604020202020204" pitchFamily="34" charset="0"/>
                <a:ea typeface="Calibri" panose="020F0502020204030204" pitchFamily="34" charset="0"/>
                <a:cs typeface="Times New Roman" panose="02020603050405020304" pitchFamily="18" charset="0"/>
              </a:rPr>
              <a:t> </a:t>
            </a:r>
            <a:endParaRPr lang="cy-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9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6650"/>
            <a:ext cx="4300451" cy="739515"/>
          </a:xfrm>
        </p:spPr>
        <p:txBody>
          <a:bodyPr>
            <a:normAutofit/>
          </a:bodyPr>
          <a:lstStyle/>
          <a:p>
            <a:r>
              <a:rPr lang="en-GB" sz="4000" dirty="0" err="1" smtClean="0"/>
              <a:t>Dysgu</a:t>
            </a:r>
            <a:r>
              <a:rPr lang="en-GB" sz="4000" dirty="0" smtClean="0"/>
              <a:t> </a:t>
            </a:r>
            <a:r>
              <a:rPr lang="en-GB" sz="4000" dirty="0" err="1" smtClean="0"/>
              <a:t>Cyfunol</a:t>
            </a:r>
            <a:endParaRPr lang="en-GB" sz="4000" dirty="0"/>
          </a:p>
        </p:txBody>
      </p:sp>
      <p:sp>
        <p:nvSpPr>
          <p:cNvPr id="3" name="Content Placeholder 2"/>
          <p:cNvSpPr>
            <a:spLocks noGrp="1"/>
          </p:cNvSpPr>
          <p:nvPr>
            <p:ph idx="1"/>
          </p:nvPr>
        </p:nvSpPr>
        <p:spPr>
          <a:xfrm>
            <a:off x="343593" y="727278"/>
            <a:ext cx="5358939" cy="837882"/>
          </a:xfrm>
        </p:spPr>
        <p:txBody>
          <a:bodyPr>
            <a:normAutofit fontScale="92500" lnSpcReduction="10000"/>
          </a:bodyPr>
          <a:lstStyle/>
          <a:p>
            <a:pPr marL="0" indent="0">
              <a:buNone/>
            </a:pPr>
            <a:r>
              <a:rPr lang="en-GB" sz="2600" dirty="0" err="1" smtClean="0"/>
              <a:t>Gallai’r</a:t>
            </a:r>
            <a:r>
              <a:rPr lang="en-GB" sz="2600" dirty="0" smtClean="0"/>
              <a:t> </a:t>
            </a:r>
            <a:r>
              <a:rPr lang="en-GB" sz="2600" dirty="0" err="1"/>
              <a:t>rhaglen</a:t>
            </a:r>
            <a:r>
              <a:rPr lang="en-GB" sz="2600" dirty="0"/>
              <a:t> </a:t>
            </a:r>
            <a:r>
              <a:rPr lang="en-GB" sz="2600" dirty="0" err="1"/>
              <a:t>gael</a:t>
            </a:r>
            <a:r>
              <a:rPr lang="en-GB" sz="2600" dirty="0"/>
              <a:t> </a:t>
            </a:r>
            <a:r>
              <a:rPr lang="en-GB" sz="2600" dirty="0" err="1"/>
              <a:t>ei</a:t>
            </a:r>
            <a:r>
              <a:rPr lang="en-GB" sz="2600" dirty="0"/>
              <a:t> </a:t>
            </a:r>
            <a:r>
              <a:rPr lang="en-GB" sz="2600" dirty="0" err="1"/>
              <a:t>darparu</a:t>
            </a:r>
            <a:r>
              <a:rPr lang="en-GB" sz="2600" dirty="0"/>
              <a:t> </a:t>
            </a:r>
            <a:r>
              <a:rPr lang="en-GB" sz="2600" dirty="0" err="1"/>
              <a:t>trwy</a:t>
            </a:r>
            <a:r>
              <a:rPr lang="en-GB" sz="2600" dirty="0"/>
              <a:t> </a:t>
            </a:r>
            <a:r>
              <a:rPr lang="en-GB" sz="2600" dirty="0" err="1"/>
              <a:t>fodel</a:t>
            </a:r>
            <a:r>
              <a:rPr lang="en-GB" sz="2600" dirty="0"/>
              <a:t> </a:t>
            </a:r>
            <a:r>
              <a:rPr lang="en-GB" sz="2600" dirty="0" err="1"/>
              <a:t>dysgu</a:t>
            </a:r>
            <a:r>
              <a:rPr lang="en-GB" sz="2600" dirty="0"/>
              <a:t> </a:t>
            </a:r>
            <a:r>
              <a:rPr lang="en-GB" sz="2600" dirty="0" err="1" smtClean="0"/>
              <a:t>cyfunol</a:t>
            </a:r>
            <a:r>
              <a:rPr lang="en-GB" dirty="0"/>
              <a:t>.</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381" y="1480966"/>
            <a:ext cx="8650780" cy="5585355"/>
          </a:xfrm>
          <a:prstGeom prst="rect">
            <a:avLst/>
          </a:prstGeom>
        </p:spPr>
      </p:pic>
      <p:sp>
        <p:nvSpPr>
          <p:cNvPr id="5" name="Title 1"/>
          <p:cNvSpPr txBox="1">
            <a:spLocks/>
          </p:cNvSpPr>
          <p:nvPr/>
        </p:nvSpPr>
        <p:spPr>
          <a:xfrm>
            <a:off x="7298575" y="86651"/>
            <a:ext cx="4300451" cy="739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rgbClr val="7030A0"/>
                </a:solidFill>
                <a:latin typeface="+mj-lt"/>
                <a:ea typeface="+mj-ea"/>
                <a:cs typeface="+mj-cs"/>
              </a:defRPr>
            </a:lvl1pPr>
          </a:lstStyle>
          <a:p>
            <a:r>
              <a:rPr lang="en-GB" sz="4000" dirty="0" smtClean="0"/>
              <a:t>Blended Learning</a:t>
            </a:r>
            <a:endParaRPr lang="en-GB" sz="4000" dirty="0"/>
          </a:p>
        </p:txBody>
      </p:sp>
      <p:sp>
        <p:nvSpPr>
          <p:cNvPr id="7" name="Content Placeholder 2"/>
          <p:cNvSpPr txBox="1">
            <a:spLocks/>
          </p:cNvSpPr>
          <p:nvPr/>
        </p:nvSpPr>
        <p:spPr>
          <a:xfrm>
            <a:off x="7132321" y="742405"/>
            <a:ext cx="4632960" cy="8378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The programme may be delivered through a blended learning model . </a:t>
            </a:r>
            <a:endParaRPr lang="en-GB" sz="2400" dirty="0"/>
          </a:p>
        </p:txBody>
      </p:sp>
    </p:spTree>
    <p:extLst>
      <p:ext uri="{BB962C8B-B14F-4D97-AF65-F5344CB8AC3E}">
        <p14:creationId xmlns:p14="http://schemas.microsoft.com/office/powerpoint/2010/main" val="146392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835913-8F68-4D0D-9074-490CA867586C}"/>
              </a:ext>
            </a:extLst>
          </p:cNvPr>
          <p:cNvSpPr txBox="1"/>
          <p:nvPr/>
        </p:nvSpPr>
        <p:spPr>
          <a:xfrm>
            <a:off x="6262255" y="113948"/>
            <a:ext cx="5741323" cy="1261884"/>
          </a:xfrm>
          <a:prstGeom prst="rect">
            <a:avLst/>
          </a:prstGeom>
          <a:noFill/>
        </p:spPr>
        <p:txBody>
          <a:bodyPr wrap="square" rtlCol="0">
            <a:spAutoFit/>
          </a:bodyPr>
          <a:lstStyle/>
          <a:p>
            <a:r>
              <a:rPr lang="en-GB" sz="2800" dirty="0" smtClean="0"/>
              <a:t>Pre programme </a:t>
            </a:r>
            <a:r>
              <a:rPr lang="en-GB" sz="2800" dirty="0"/>
              <a:t>requisite –</a:t>
            </a:r>
          </a:p>
          <a:p>
            <a:endParaRPr lang="en-GB" sz="2800" dirty="0"/>
          </a:p>
          <a:p>
            <a:r>
              <a:rPr lang="en-GB" sz="2000" dirty="0"/>
              <a:t>Completion of </a:t>
            </a:r>
            <a:r>
              <a:rPr lang="en-GB" sz="2000" dirty="0" smtClean="0"/>
              <a:t>a Leadership </a:t>
            </a:r>
            <a:r>
              <a:rPr lang="en-GB" sz="2000" dirty="0"/>
              <a:t>Standards </a:t>
            </a:r>
            <a:r>
              <a:rPr lang="en-GB" sz="2000" dirty="0" smtClean="0"/>
              <a:t>Review (LSR</a:t>
            </a:r>
            <a:r>
              <a:rPr lang="en-GB" sz="2000" dirty="0"/>
              <a:t>)</a:t>
            </a:r>
          </a:p>
        </p:txBody>
      </p:sp>
      <p:pic>
        <p:nvPicPr>
          <p:cNvPr id="4" name="Picture 3">
            <a:extLst>
              <a:ext uri="{FF2B5EF4-FFF2-40B4-BE49-F238E27FC236}">
                <a16:creationId xmlns:a16="http://schemas.microsoft.com/office/drawing/2014/main" id="{39132661-44BD-486A-964B-3F97F711C4A2}"/>
              </a:ext>
            </a:extLst>
          </p:cNvPr>
          <p:cNvPicPr/>
          <p:nvPr/>
        </p:nvPicPr>
        <p:blipFill rotWithShape="1">
          <a:blip r:embed="rId3"/>
          <a:srcRect l="12079" t="51303" r="10542" b="6640"/>
          <a:stretch/>
        </p:blipFill>
        <p:spPr bwMode="auto">
          <a:xfrm>
            <a:off x="2870663" y="1519506"/>
            <a:ext cx="5647111" cy="264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66835913-8F68-4D0D-9074-490CA867586C}"/>
              </a:ext>
            </a:extLst>
          </p:cNvPr>
          <p:cNvSpPr txBox="1"/>
          <p:nvPr/>
        </p:nvSpPr>
        <p:spPr>
          <a:xfrm>
            <a:off x="456275" y="4694098"/>
            <a:ext cx="4764118" cy="1015663"/>
          </a:xfrm>
          <a:prstGeom prst="rect">
            <a:avLst/>
          </a:prstGeom>
          <a:noFill/>
        </p:spPr>
        <p:txBody>
          <a:bodyPr wrap="square" rtlCol="0">
            <a:spAutoFit/>
          </a:bodyPr>
          <a:lstStyle/>
          <a:p>
            <a:r>
              <a:rPr lang="en-GB" sz="2000" dirty="0" err="1" smtClean="0"/>
              <a:t>Mynychu</a:t>
            </a:r>
            <a:r>
              <a:rPr lang="en-GB" sz="2000" dirty="0" smtClean="0"/>
              <a:t> </a:t>
            </a:r>
            <a:r>
              <a:rPr lang="en-GB" sz="2000" dirty="0" err="1" smtClean="0"/>
              <a:t>sesiwn</a:t>
            </a:r>
            <a:r>
              <a:rPr lang="en-GB" sz="2000" dirty="0" smtClean="0"/>
              <a:t> </a:t>
            </a:r>
            <a:r>
              <a:rPr lang="en-GB" sz="2000" dirty="0" err="1" smtClean="0"/>
              <a:t>briffio</a:t>
            </a:r>
            <a:r>
              <a:rPr lang="en-GB" sz="2000" dirty="0" smtClean="0"/>
              <a:t> </a:t>
            </a:r>
            <a:r>
              <a:rPr lang="en-GB" sz="2000" dirty="0" err="1" smtClean="0"/>
              <a:t>technoleg</a:t>
            </a:r>
            <a:r>
              <a:rPr lang="en-GB" sz="2000" dirty="0" smtClean="0"/>
              <a:t> ‘</a:t>
            </a:r>
            <a:r>
              <a:rPr lang="en-GB" sz="2000" dirty="0" err="1" smtClean="0"/>
              <a:t>Dysgu</a:t>
            </a:r>
            <a:r>
              <a:rPr lang="en-GB" sz="2000" dirty="0" smtClean="0"/>
              <a:t> </a:t>
            </a:r>
            <a:r>
              <a:rPr lang="en-GB" sz="2000" dirty="0" err="1" smtClean="0"/>
              <a:t>Cyfunol</a:t>
            </a:r>
            <a:r>
              <a:rPr lang="en-GB" sz="2000" dirty="0" smtClean="0"/>
              <a:t>’</a:t>
            </a:r>
          </a:p>
          <a:p>
            <a:r>
              <a:rPr lang="en-GB" sz="2000" dirty="0" err="1" smtClean="0"/>
              <a:t>Cwblhau</a:t>
            </a:r>
            <a:r>
              <a:rPr lang="en-GB" sz="2000" dirty="0" smtClean="0"/>
              <a:t> </a:t>
            </a:r>
            <a:r>
              <a:rPr lang="en-GB" sz="2000" dirty="0" err="1" smtClean="0"/>
              <a:t>tasgau</a:t>
            </a:r>
            <a:r>
              <a:rPr lang="en-GB" sz="2000" dirty="0" smtClean="0"/>
              <a:t> </a:t>
            </a:r>
            <a:r>
              <a:rPr lang="en-GB" sz="2000" dirty="0" err="1" smtClean="0"/>
              <a:t>darllen</a:t>
            </a:r>
            <a:r>
              <a:rPr lang="en-GB" sz="2000" dirty="0" smtClean="0"/>
              <a:t> </a:t>
            </a:r>
            <a:r>
              <a:rPr lang="en-GB" sz="2000" dirty="0" err="1" smtClean="0"/>
              <a:t>ymlaen</a:t>
            </a:r>
            <a:r>
              <a:rPr lang="en-GB" sz="2000" dirty="0" smtClean="0"/>
              <a:t> </a:t>
            </a:r>
            <a:r>
              <a:rPr lang="en-GB" sz="2000" dirty="0" err="1" smtClean="0"/>
              <a:t>llaw</a:t>
            </a:r>
            <a:endParaRPr lang="en-GB" sz="1600" dirty="0"/>
          </a:p>
        </p:txBody>
      </p:sp>
      <p:sp>
        <p:nvSpPr>
          <p:cNvPr id="7" name="TextBox 6">
            <a:extLst>
              <a:ext uri="{FF2B5EF4-FFF2-40B4-BE49-F238E27FC236}">
                <a16:creationId xmlns:a16="http://schemas.microsoft.com/office/drawing/2014/main" id="{66835913-8F68-4D0D-9074-490CA867586C}"/>
              </a:ext>
            </a:extLst>
          </p:cNvPr>
          <p:cNvSpPr txBox="1"/>
          <p:nvPr/>
        </p:nvSpPr>
        <p:spPr>
          <a:xfrm>
            <a:off x="164404" y="113948"/>
            <a:ext cx="5914971" cy="1261884"/>
          </a:xfrm>
          <a:prstGeom prst="rect">
            <a:avLst/>
          </a:prstGeom>
          <a:noFill/>
        </p:spPr>
        <p:txBody>
          <a:bodyPr wrap="square" rtlCol="0">
            <a:spAutoFit/>
          </a:bodyPr>
          <a:lstStyle/>
          <a:p>
            <a:r>
              <a:rPr lang="cy-GB" sz="2800" dirty="0" smtClean="0"/>
              <a:t>Gofyniad cyn y rhaglen  –</a:t>
            </a:r>
          </a:p>
          <a:p>
            <a:endParaRPr lang="cy-GB" sz="2800" dirty="0" smtClean="0"/>
          </a:p>
          <a:p>
            <a:r>
              <a:rPr lang="cy-GB" sz="2000" dirty="0" smtClean="0"/>
              <a:t>Cwblhau’r Adolygiad Safonau Arweinyddiaeth (ASA) </a:t>
            </a:r>
            <a:endParaRPr lang="cy-GB" sz="2000" dirty="0"/>
          </a:p>
        </p:txBody>
      </p:sp>
      <p:sp>
        <p:nvSpPr>
          <p:cNvPr id="8" name="TextBox 7">
            <a:extLst>
              <a:ext uri="{FF2B5EF4-FFF2-40B4-BE49-F238E27FC236}">
                <a16:creationId xmlns:a16="http://schemas.microsoft.com/office/drawing/2014/main" id="{66835913-8F68-4D0D-9074-490CA867586C}"/>
              </a:ext>
            </a:extLst>
          </p:cNvPr>
          <p:cNvSpPr txBox="1"/>
          <p:nvPr/>
        </p:nvSpPr>
        <p:spPr>
          <a:xfrm>
            <a:off x="7015018" y="4570162"/>
            <a:ext cx="4764118" cy="1015663"/>
          </a:xfrm>
          <a:prstGeom prst="rect">
            <a:avLst/>
          </a:prstGeom>
          <a:noFill/>
        </p:spPr>
        <p:txBody>
          <a:bodyPr wrap="square" rtlCol="0">
            <a:spAutoFit/>
          </a:bodyPr>
          <a:lstStyle/>
          <a:p>
            <a:r>
              <a:rPr lang="en-GB" sz="2000" dirty="0" smtClean="0"/>
              <a:t>Attendance at a ‘Blended Learning’ </a:t>
            </a:r>
            <a:r>
              <a:rPr lang="en-GB" sz="2000" dirty="0"/>
              <a:t>technology briefing</a:t>
            </a:r>
            <a:endParaRPr lang="en-GB" sz="1600" dirty="0"/>
          </a:p>
          <a:p>
            <a:r>
              <a:rPr lang="en-GB" sz="2000" dirty="0" smtClean="0"/>
              <a:t>Completion of Pre reading tasks</a:t>
            </a:r>
            <a:endParaRPr lang="en-GB" sz="1600" dirty="0"/>
          </a:p>
        </p:txBody>
      </p:sp>
    </p:spTree>
    <p:extLst>
      <p:ext uri="{BB962C8B-B14F-4D97-AF65-F5344CB8AC3E}">
        <p14:creationId xmlns:p14="http://schemas.microsoft.com/office/powerpoint/2010/main" val="314211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C5D496-3F4A-49C5-86B4-C6A61288060D}"/>
              </a:ext>
            </a:extLst>
          </p:cNvPr>
          <p:cNvSpPr txBox="1"/>
          <p:nvPr/>
        </p:nvSpPr>
        <p:spPr>
          <a:xfrm>
            <a:off x="7697585" y="73909"/>
            <a:ext cx="2715491" cy="523220"/>
          </a:xfrm>
          <a:prstGeom prst="rect">
            <a:avLst/>
          </a:prstGeom>
          <a:noFill/>
        </p:spPr>
        <p:txBody>
          <a:bodyPr wrap="square" rtlCol="0">
            <a:spAutoFit/>
          </a:bodyPr>
          <a:lstStyle/>
          <a:p>
            <a:r>
              <a:rPr lang="en-GB" sz="2800" dirty="0"/>
              <a:t>The Programme </a:t>
            </a:r>
          </a:p>
        </p:txBody>
      </p:sp>
      <p:graphicFrame>
        <p:nvGraphicFramePr>
          <p:cNvPr id="4" name="Table 3">
            <a:extLst>
              <a:ext uri="{FF2B5EF4-FFF2-40B4-BE49-F238E27FC236}">
                <a16:creationId xmlns:a16="http://schemas.microsoft.com/office/drawing/2014/main" id="{FC34603F-5924-43BD-913F-1245741E5DA3}"/>
              </a:ext>
            </a:extLst>
          </p:cNvPr>
          <p:cNvGraphicFramePr>
            <a:graphicFrameLocks noGrp="1"/>
          </p:cNvGraphicFramePr>
          <p:nvPr>
            <p:extLst>
              <p:ext uri="{D42A27DB-BD31-4B8C-83A1-F6EECF244321}">
                <p14:modId xmlns:p14="http://schemas.microsoft.com/office/powerpoint/2010/main" val="1768094778"/>
              </p:ext>
            </p:extLst>
          </p:nvPr>
        </p:nvGraphicFramePr>
        <p:xfrm>
          <a:off x="6323214" y="685797"/>
          <a:ext cx="5668778" cy="5532120"/>
        </p:xfrm>
        <a:graphic>
          <a:graphicData uri="http://schemas.openxmlformats.org/drawingml/2006/table">
            <a:tbl>
              <a:tblPr firstRow="1" firstCol="1" bandRow="1">
                <a:tableStyleId>{5C22544A-7EE6-4342-B048-85BDC9FD1C3A}</a:tableStyleId>
              </a:tblPr>
              <a:tblGrid>
                <a:gridCol w="1649304">
                  <a:extLst>
                    <a:ext uri="{9D8B030D-6E8A-4147-A177-3AD203B41FA5}">
                      <a16:colId xmlns:a16="http://schemas.microsoft.com/office/drawing/2014/main" val="827226541"/>
                    </a:ext>
                  </a:extLst>
                </a:gridCol>
                <a:gridCol w="4019474">
                  <a:extLst>
                    <a:ext uri="{9D8B030D-6E8A-4147-A177-3AD203B41FA5}">
                      <a16:colId xmlns:a16="http://schemas.microsoft.com/office/drawing/2014/main" val="2087001028"/>
                    </a:ext>
                  </a:extLst>
                </a:gridCol>
              </a:tblGrid>
              <a:tr h="5282740">
                <a:tc>
                  <a:txBody>
                    <a:bodyPr/>
                    <a:lstStyle/>
                    <a:p>
                      <a:pPr>
                        <a:lnSpc>
                          <a:spcPct val="107000"/>
                        </a:lnSpc>
                        <a:spcAft>
                          <a:spcPts val="0"/>
                        </a:spcAft>
                      </a:pPr>
                      <a:r>
                        <a:rPr lang="en-GB" sz="2000" b="0" dirty="0">
                          <a:solidFill>
                            <a:schemeClr val="tx1"/>
                          </a:solidFill>
                          <a:effectLst/>
                        </a:rPr>
                        <a:t>Development Module 1 </a:t>
                      </a:r>
                      <a:r>
                        <a:rPr lang="en-GB" sz="2000" b="0" dirty="0" smtClean="0">
                          <a:solidFill>
                            <a:schemeClr val="tx1"/>
                          </a:solidFill>
                          <a:effectLst/>
                        </a:rPr>
                        <a:t>–</a:t>
                      </a:r>
                    </a:p>
                    <a:p>
                      <a:pPr>
                        <a:lnSpc>
                          <a:spcPct val="107000"/>
                        </a:lnSpc>
                        <a:spcAft>
                          <a:spcPts val="0"/>
                        </a:spcAft>
                      </a:pPr>
                      <a:r>
                        <a:rPr lang="en-GB" sz="2000" b="0" dirty="0" smtClean="0">
                          <a:solidFill>
                            <a:schemeClr val="tx1"/>
                          </a:solidFill>
                          <a:effectLst/>
                        </a:rPr>
                        <a:t>Making </a:t>
                      </a:r>
                      <a:r>
                        <a:rPr lang="en-GB" sz="2000" b="0" dirty="0">
                          <a:solidFill>
                            <a:schemeClr val="tx1"/>
                          </a:solidFill>
                          <a:effectLst/>
                        </a:rPr>
                        <a:t>a Difference</a:t>
                      </a:r>
                    </a:p>
                    <a:p>
                      <a:pPr>
                        <a:lnSpc>
                          <a:spcPct val="107000"/>
                        </a:lnSpc>
                        <a:spcAft>
                          <a:spcPts val="0"/>
                        </a:spcAft>
                      </a:pPr>
                      <a:r>
                        <a:rPr lang="en-GB" sz="2000" b="0" dirty="0">
                          <a:solidFill>
                            <a:schemeClr val="tx1"/>
                          </a:solidFill>
                          <a:effectLst/>
                        </a:rPr>
                        <a:t>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9CC0"/>
                    </a:solidFill>
                  </a:tcPr>
                </a:tc>
                <a:tc>
                  <a:txBody>
                    <a:bodyPr/>
                    <a:lstStyle/>
                    <a:p>
                      <a:pPr marL="342900" lvl="0" indent="-342900">
                        <a:lnSpc>
                          <a:spcPct val="150000"/>
                        </a:lnSpc>
                        <a:spcAft>
                          <a:spcPts val="0"/>
                        </a:spcAft>
                        <a:buFont typeface="Symbol" panose="05050102010706020507" pitchFamily="18" charset="2"/>
                        <a:buChar char=""/>
                      </a:pPr>
                      <a:r>
                        <a:rPr lang="en-US" sz="2200" b="0" dirty="0" err="1">
                          <a:solidFill>
                            <a:schemeClr val="tx1"/>
                          </a:solidFill>
                          <a:effectLst/>
                        </a:rPr>
                        <a:t>Programme</a:t>
                      </a:r>
                      <a:r>
                        <a:rPr lang="en-US" sz="2200" b="0" dirty="0">
                          <a:solidFill>
                            <a:schemeClr val="tx1"/>
                          </a:solidFill>
                          <a:effectLst/>
                        </a:rPr>
                        <a:t> Overview including role of LC and networking</a:t>
                      </a:r>
                      <a:endParaRPr lang="en-GB" sz="22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200" b="0" dirty="0">
                          <a:solidFill>
                            <a:schemeClr val="tx1"/>
                          </a:solidFill>
                          <a:effectLst/>
                        </a:rPr>
                        <a:t>Role of Headteacher</a:t>
                      </a:r>
                      <a:endParaRPr lang="en-GB" sz="22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200" b="0" dirty="0">
                          <a:solidFill>
                            <a:schemeClr val="tx1"/>
                          </a:solidFill>
                          <a:effectLst/>
                        </a:rPr>
                        <a:t>Where are we? – the Welsh educational context</a:t>
                      </a:r>
                      <a:endParaRPr lang="en-GB" sz="22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200" b="0" dirty="0">
                          <a:solidFill>
                            <a:schemeClr val="tx1"/>
                          </a:solidFill>
                          <a:effectLst/>
                        </a:rPr>
                        <a:t>Vision – what is your vision? Developing a shared vision.</a:t>
                      </a:r>
                      <a:endParaRPr lang="en-GB" sz="22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200" b="0" dirty="0">
                          <a:solidFill>
                            <a:schemeClr val="tx1"/>
                          </a:solidFill>
                          <a:effectLst/>
                        </a:rPr>
                        <a:t>Strategic Planning – SER and SIP</a:t>
                      </a:r>
                      <a:endParaRPr lang="en-GB" sz="22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200" b="0" dirty="0">
                          <a:solidFill>
                            <a:schemeClr val="tx1"/>
                          </a:solidFill>
                          <a:effectLst/>
                        </a:rPr>
                        <a:t>Leadership Experience Task</a:t>
                      </a:r>
                      <a:endParaRPr lang="en-GB" sz="22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solidFill>
                      <a:srgbClr val="B49CC0"/>
                    </a:solidFill>
                  </a:tcPr>
                </a:tc>
                <a:extLst>
                  <a:ext uri="{0D108BD9-81ED-4DB2-BD59-A6C34878D82A}">
                    <a16:rowId xmlns:a16="http://schemas.microsoft.com/office/drawing/2014/main" val="199273916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3565168"/>
              </p:ext>
            </p:extLst>
          </p:nvPr>
        </p:nvGraphicFramePr>
        <p:xfrm>
          <a:off x="221672" y="685797"/>
          <a:ext cx="5769033" cy="5486400"/>
        </p:xfrm>
        <a:graphic>
          <a:graphicData uri="http://schemas.openxmlformats.org/drawingml/2006/table">
            <a:tbl>
              <a:tblPr firstRow="1" firstCol="1" bandRow="1">
                <a:tableStyleId>{5C22544A-7EE6-4342-B048-85BDC9FD1C3A}</a:tableStyleId>
              </a:tblPr>
              <a:tblGrid>
                <a:gridCol w="1678473">
                  <a:extLst>
                    <a:ext uri="{9D8B030D-6E8A-4147-A177-3AD203B41FA5}">
                      <a16:colId xmlns:a16="http://schemas.microsoft.com/office/drawing/2014/main" val="4087109621"/>
                    </a:ext>
                  </a:extLst>
                </a:gridCol>
                <a:gridCol w="4090560">
                  <a:extLst>
                    <a:ext uri="{9D8B030D-6E8A-4147-A177-3AD203B41FA5}">
                      <a16:colId xmlns:a16="http://schemas.microsoft.com/office/drawing/2014/main" val="3240502849"/>
                    </a:ext>
                  </a:extLst>
                </a:gridCol>
              </a:tblGrid>
              <a:tr h="5282740">
                <a:tc>
                  <a:txBody>
                    <a:bodyPr/>
                    <a:lstStyle/>
                    <a:p>
                      <a:r>
                        <a:rPr lang="cy-GB" sz="2000" b="0" kern="1200" dirty="0" smtClean="0">
                          <a:solidFill>
                            <a:schemeClr val="tx1"/>
                          </a:solidFill>
                          <a:effectLst/>
                          <a:latin typeface="+mn-lt"/>
                          <a:ea typeface="+mn-ea"/>
                          <a:cs typeface="+mn-cs"/>
                        </a:rPr>
                        <a:t>Modiwl Datblygu 1 – Gwneud Gwahaniaeth</a:t>
                      </a:r>
                      <a:endParaRPr lang="en-GB" sz="2000" b="0" kern="1200" dirty="0" smtClean="0">
                        <a:solidFill>
                          <a:schemeClr val="tx1"/>
                        </a:solidFill>
                        <a:effectLst/>
                        <a:latin typeface="+mn-lt"/>
                        <a:ea typeface="+mn-ea"/>
                        <a:cs typeface="+mn-cs"/>
                      </a:endParaRPr>
                    </a:p>
                    <a:p>
                      <a:pPr>
                        <a:lnSpc>
                          <a:spcPct val="107000"/>
                        </a:lnSpc>
                        <a:spcAft>
                          <a:spcPts val="0"/>
                        </a:spcAft>
                      </a:pPr>
                      <a:r>
                        <a:rPr lang="en-GB" sz="2000" b="0" dirty="0">
                          <a:solidFill>
                            <a:schemeClr val="tx1"/>
                          </a:solidFill>
                          <a:effectLst/>
                        </a:rPr>
                        <a:t> </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9CC0"/>
                    </a:solidFill>
                  </a:tcPr>
                </a:tc>
                <a:tc>
                  <a:txBody>
                    <a:bodyPr/>
                    <a:lstStyle/>
                    <a:p>
                      <a:pPr marL="342900" lvl="0" indent="-342900">
                        <a:lnSpc>
                          <a:spcPct val="150000"/>
                        </a:lnSpc>
                        <a:spcAft>
                          <a:spcPts val="0"/>
                        </a:spcAft>
                        <a:buFont typeface="Symbol" panose="05050102010706020507" pitchFamily="18" charset="2"/>
                        <a:buChar char=""/>
                      </a:pPr>
                      <a:r>
                        <a:rPr lang="cy-GB" sz="2000" b="0" kern="1200" dirty="0" smtClean="0">
                          <a:solidFill>
                            <a:schemeClr val="tx1"/>
                          </a:solidFill>
                          <a:effectLst/>
                          <a:latin typeface="+mn-lt"/>
                          <a:ea typeface="+mn-ea"/>
                          <a:cs typeface="+mn-cs"/>
                        </a:rPr>
                        <a:t>Trosolwg o'r Rhaglen, gan gynnwys rôl yr Hyfforddwr Arweinyddiaeth a rhwydweithio</a:t>
                      </a:r>
                      <a:endParaRPr lang="en-GB" sz="2000" b="0" kern="1200" dirty="0" smtClean="0">
                        <a:solidFill>
                          <a:schemeClr val="tx1"/>
                        </a:solidFill>
                        <a:effectLst/>
                        <a:latin typeface="+mn-lt"/>
                        <a:ea typeface="+mn-ea"/>
                        <a:cs typeface="+mn-cs"/>
                      </a:endParaRPr>
                    </a:p>
                    <a:p>
                      <a:pPr marL="285750" lvl="0" indent="-285750">
                        <a:lnSpc>
                          <a:spcPct val="150000"/>
                        </a:lnSpc>
                        <a:buFont typeface="Arial" panose="020B0604020202020204" pitchFamily="34" charset="0"/>
                        <a:buChar char="•"/>
                      </a:pPr>
                      <a:r>
                        <a:rPr lang="cy-GB" sz="2000" b="0" kern="1200" dirty="0" smtClean="0">
                          <a:solidFill>
                            <a:schemeClr val="tx1"/>
                          </a:solidFill>
                          <a:effectLst/>
                          <a:latin typeface="+mn-lt"/>
                          <a:ea typeface="+mn-ea"/>
                          <a:cs typeface="+mn-cs"/>
                        </a:rPr>
                        <a:t>Rôl y Pennaeth</a:t>
                      </a:r>
                      <a:endParaRPr lang="en-GB" sz="2000" b="0" kern="1200" dirty="0" smtClean="0">
                        <a:solidFill>
                          <a:schemeClr val="tx1"/>
                        </a:solidFill>
                        <a:effectLst/>
                        <a:latin typeface="+mn-lt"/>
                        <a:ea typeface="+mn-ea"/>
                        <a:cs typeface="+mn-cs"/>
                      </a:endParaRPr>
                    </a:p>
                    <a:p>
                      <a:pPr marL="285750" lvl="0" indent="-285750">
                        <a:lnSpc>
                          <a:spcPct val="150000"/>
                        </a:lnSpc>
                        <a:buFont typeface="Arial" panose="020B0604020202020204" pitchFamily="34" charset="0"/>
                        <a:buChar char="•"/>
                      </a:pPr>
                      <a:r>
                        <a:rPr lang="cy-GB" sz="2000" b="0" kern="1200" dirty="0" err="1" smtClean="0">
                          <a:solidFill>
                            <a:schemeClr val="tx1"/>
                          </a:solidFill>
                          <a:effectLst/>
                          <a:latin typeface="+mn-lt"/>
                          <a:ea typeface="+mn-ea"/>
                          <a:cs typeface="+mn-cs"/>
                        </a:rPr>
                        <a:t>Ble'r</a:t>
                      </a:r>
                      <a:r>
                        <a:rPr lang="cy-GB" sz="2000" b="0" kern="1200" dirty="0" smtClean="0">
                          <a:solidFill>
                            <a:schemeClr val="tx1"/>
                          </a:solidFill>
                          <a:effectLst/>
                          <a:latin typeface="+mn-lt"/>
                          <a:ea typeface="+mn-ea"/>
                          <a:cs typeface="+mn-cs"/>
                        </a:rPr>
                        <a:t> ydym ni? – cyd-destun addysg yng Nghymru</a:t>
                      </a:r>
                      <a:endParaRPr lang="en-GB" sz="2000" b="0" kern="1200" dirty="0" smtClean="0">
                        <a:solidFill>
                          <a:schemeClr val="tx1"/>
                        </a:solidFill>
                        <a:effectLst/>
                        <a:latin typeface="+mn-lt"/>
                        <a:ea typeface="+mn-ea"/>
                        <a:cs typeface="+mn-cs"/>
                      </a:endParaRPr>
                    </a:p>
                    <a:p>
                      <a:pPr marL="285750" lvl="0" indent="-285750">
                        <a:lnSpc>
                          <a:spcPct val="150000"/>
                        </a:lnSpc>
                        <a:buFont typeface="Arial" panose="020B0604020202020204" pitchFamily="34" charset="0"/>
                        <a:buChar char="•"/>
                      </a:pPr>
                      <a:r>
                        <a:rPr lang="cy-GB" sz="2000" b="0" kern="1200" dirty="0" smtClean="0">
                          <a:solidFill>
                            <a:schemeClr val="tx1"/>
                          </a:solidFill>
                          <a:effectLst/>
                          <a:latin typeface="+mn-lt"/>
                          <a:ea typeface="+mn-ea"/>
                          <a:cs typeface="+mn-cs"/>
                        </a:rPr>
                        <a:t>Gweledigaeth – beth yw eich gweledigaeth? Datblygu gweledigaeth a rennir</a:t>
                      </a:r>
                      <a:endParaRPr lang="en-GB" sz="2000" b="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y-GB" sz="2000" b="0" kern="1200" dirty="0" smtClean="0">
                          <a:solidFill>
                            <a:schemeClr val="tx1"/>
                          </a:solidFill>
                          <a:effectLst/>
                          <a:latin typeface="+mn-lt"/>
                          <a:ea typeface="+mn-ea"/>
                          <a:cs typeface="+mn-cs"/>
                        </a:rPr>
                        <a:t>Cynllunio Strategol – yr Adolygiad</a:t>
                      </a:r>
                      <a:r>
                        <a:rPr lang="cy-GB" sz="2000" b="0" kern="1200" baseline="0" dirty="0" smtClean="0">
                          <a:solidFill>
                            <a:schemeClr val="tx1"/>
                          </a:solidFill>
                          <a:effectLst/>
                          <a:latin typeface="+mn-lt"/>
                          <a:ea typeface="+mn-ea"/>
                          <a:cs typeface="+mn-cs"/>
                        </a:rPr>
                        <a:t> Hunanwerthuso a</a:t>
                      </a:r>
                      <a:r>
                        <a:rPr lang="cy-GB" sz="2000" b="0" kern="1200" dirty="0" smtClean="0">
                          <a:solidFill>
                            <a:schemeClr val="tx1"/>
                          </a:solidFill>
                          <a:effectLst/>
                          <a:latin typeface="+mn-lt"/>
                          <a:ea typeface="+mn-ea"/>
                          <a:cs typeface="+mn-cs"/>
                        </a:rPr>
                        <a:t>'r CGY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y-GB" sz="2000" b="0" kern="1200" dirty="0" smtClean="0">
                          <a:solidFill>
                            <a:schemeClr val="tx1"/>
                          </a:solidFill>
                          <a:effectLst/>
                          <a:latin typeface="+mn-lt"/>
                          <a:ea typeface="+mn-ea"/>
                          <a:cs typeface="+mn-cs"/>
                        </a:rPr>
                        <a:t>Tasg Profiad Arweinyddiaeth</a:t>
                      </a:r>
                      <a:endParaRPr lang="en-GB" sz="20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solidFill>
                      <a:srgbClr val="B49CC0"/>
                    </a:solidFill>
                  </a:tcPr>
                </a:tc>
                <a:extLst>
                  <a:ext uri="{0D108BD9-81ED-4DB2-BD59-A6C34878D82A}">
                    <a16:rowId xmlns:a16="http://schemas.microsoft.com/office/drawing/2014/main" val="1352235300"/>
                  </a:ext>
                </a:extLst>
              </a:tr>
            </a:tbl>
          </a:graphicData>
        </a:graphic>
      </p:graphicFrame>
      <p:sp>
        <p:nvSpPr>
          <p:cNvPr id="5" name="TextBox 4">
            <a:extLst>
              <a:ext uri="{FF2B5EF4-FFF2-40B4-BE49-F238E27FC236}">
                <a16:creationId xmlns:a16="http://schemas.microsoft.com/office/drawing/2014/main" id="{5DC5D496-3F4A-49C5-86B4-C6A61288060D}"/>
              </a:ext>
            </a:extLst>
          </p:cNvPr>
          <p:cNvSpPr txBox="1"/>
          <p:nvPr/>
        </p:nvSpPr>
        <p:spPr>
          <a:xfrm>
            <a:off x="1670857" y="122398"/>
            <a:ext cx="2715491" cy="523220"/>
          </a:xfrm>
          <a:prstGeom prst="rect">
            <a:avLst/>
          </a:prstGeom>
          <a:noFill/>
        </p:spPr>
        <p:txBody>
          <a:bodyPr wrap="square" rtlCol="0">
            <a:spAutoFit/>
          </a:bodyPr>
          <a:lstStyle/>
          <a:p>
            <a:r>
              <a:rPr lang="en-GB" sz="2800" dirty="0" smtClean="0"/>
              <a:t>Y </a:t>
            </a:r>
            <a:r>
              <a:rPr lang="en-GB" sz="2800" dirty="0" err="1" smtClean="0"/>
              <a:t>Rhaglen</a:t>
            </a:r>
            <a:endParaRPr lang="en-GB" sz="2800" dirty="0"/>
          </a:p>
        </p:txBody>
      </p:sp>
    </p:spTree>
    <p:extLst>
      <p:ext uri="{BB962C8B-B14F-4D97-AF65-F5344CB8AC3E}">
        <p14:creationId xmlns:p14="http://schemas.microsoft.com/office/powerpoint/2010/main" val="282275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D4574A-5F3E-4FD3-847E-C27A0A2AC83E}"/>
              </a:ext>
            </a:extLst>
          </p:cNvPr>
          <p:cNvGraphicFramePr>
            <a:graphicFrameLocks noGrp="1"/>
          </p:cNvGraphicFramePr>
          <p:nvPr>
            <p:extLst>
              <p:ext uri="{D42A27DB-BD31-4B8C-83A1-F6EECF244321}">
                <p14:modId xmlns:p14="http://schemas.microsoft.com/office/powerpoint/2010/main" val="1479408376"/>
              </p:ext>
            </p:extLst>
          </p:nvPr>
        </p:nvGraphicFramePr>
        <p:xfrm>
          <a:off x="6256712" y="519545"/>
          <a:ext cx="5680364" cy="3840480"/>
        </p:xfrm>
        <a:graphic>
          <a:graphicData uri="http://schemas.openxmlformats.org/drawingml/2006/table">
            <a:tbl>
              <a:tblPr firstRow="1" firstCol="1" bandRow="1">
                <a:tableStyleId>{5C22544A-7EE6-4342-B048-85BDC9FD1C3A}</a:tableStyleId>
              </a:tblPr>
              <a:tblGrid>
                <a:gridCol w="1957536">
                  <a:extLst>
                    <a:ext uri="{9D8B030D-6E8A-4147-A177-3AD203B41FA5}">
                      <a16:colId xmlns:a16="http://schemas.microsoft.com/office/drawing/2014/main" val="3658459376"/>
                    </a:ext>
                  </a:extLst>
                </a:gridCol>
                <a:gridCol w="3722828">
                  <a:extLst>
                    <a:ext uri="{9D8B030D-6E8A-4147-A177-3AD203B41FA5}">
                      <a16:colId xmlns:a16="http://schemas.microsoft.com/office/drawing/2014/main" val="3813854340"/>
                    </a:ext>
                  </a:extLst>
                </a:gridCol>
              </a:tblGrid>
              <a:tr h="3840480">
                <a:tc>
                  <a:txBody>
                    <a:bodyPr/>
                    <a:lstStyle/>
                    <a:p>
                      <a:pPr>
                        <a:lnSpc>
                          <a:spcPct val="107000"/>
                        </a:lnSpc>
                        <a:spcAft>
                          <a:spcPts val="0"/>
                        </a:spcAft>
                      </a:pPr>
                      <a:r>
                        <a:rPr lang="en-GB" sz="2400" b="0" dirty="0">
                          <a:solidFill>
                            <a:schemeClr val="tx1"/>
                          </a:solidFill>
                          <a:effectLst/>
                        </a:rPr>
                        <a:t>Development Module 2 – Leadership (i)</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49CC0"/>
                    </a:solidFill>
                  </a:tcPr>
                </a:tc>
                <a:tc>
                  <a:txBody>
                    <a:bodyPr/>
                    <a:lstStyle/>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What is effective leadership?</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What sort of leader am I?</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Effective Teams</a:t>
                      </a:r>
                      <a:endParaRPr lang="en-GB" sz="2400" b="0" dirty="0">
                        <a:solidFill>
                          <a:schemeClr val="tx1"/>
                        </a:solidFill>
                        <a:effectLst/>
                      </a:endParaRPr>
                    </a:p>
                    <a:p>
                      <a:pPr marL="342900" lvl="0" indent="-342900">
                        <a:lnSpc>
                          <a:spcPct val="150000"/>
                        </a:lnSpc>
                        <a:spcAft>
                          <a:spcPts val="0"/>
                        </a:spcAft>
                        <a:buFont typeface="+mj-lt"/>
                        <a:buAutoNum type="arabicPeriod"/>
                      </a:pPr>
                      <a:r>
                        <a:rPr lang="en-US" sz="2400" b="0" dirty="0">
                          <a:solidFill>
                            <a:schemeClr val="tx1"/>
                          </a:solidFill>
                          <a:effectLst/>
                        </a:rPr>
                        <a:t>Human Resources</a:t>
                      </a:r>
                      <a:endParaRPr lang="en-GB" sz="24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path path="circle">
                        <a:fillToRect l="100000" t="100000"/>
                      </a:path>
                      <a:tileRect r="-100000" b="-100000"/>
                    </a:gradFill>
                  </a:tcPr>
                </a:tc>
                <a:extLst>
                  <a:ext uri="{0D108BD9-81ED-4DB2-BD59-A6C34878D82A}">
                    <a16:rowId xmlns:a16="http://schemas.microsoft.com/office/drawing/2014/main" val="410582823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33683438"/>
              </p:ext>
            </p:extLst>
          </p:nvPr>
        </p:nvGraphicFramePr>
        <p:xfrm>
          <a:off x="371303" y="519545"/>
          <a:ext cx="5708072" cy="3797531"/>
        </p:xfrm>
        <a:graphic>
          <a:graphicData uri="http://schemas.openxmlformats.org/drawingml/2006/table">
            <a:tbl>
              <a:tblPr firstRow="1" firstCol="1" bandRow="1">
                <a:tableStyleId>{5C22544A-7EE6-4342-B048-85BDC9FD1C3A}</a:tableStyleId>
              </a:tblPr>
              <a:tblGrid>
                <a:gridCol w="2205642">
                  <a:extLst>
                    <a:ext uri="{9D8B030D-6E8A-4147-A177-3AD203B41FA5}">
                      <a16:colId xmlns:a16="http://schemas.microsoft.com/office/drawing/2014/main" val="1353421530"/>
                    </a:ext>
                  </a:extLst>
                </a:gridCol>
                <a:gridCol w="3502430">
                  <a:extLst>
                    <a:ext uri="{9D8B030D-6E8A-4147-A177-3AD203B41FA5}">
                      <a16:colId xmlns:a16="http://schemas.microsoft.com/office/drawing/2014/main" val="2366029549"/>
                    </a:ext>
                  </a:extLst>
                </a:gridCol>
              </a:tblGrid>
              <a:tr h="3797531">
                <a:tc>
                  <a:txBody>
                    <a:bodyPr/>
                    <a:lstStyle/>
                    <a:p>
                      <a:pPr>
                        <a:lnSpc>
                          <a:spcPct val="107000"/>
                        </a:lnSpc>
                        <a:spcAft>
                          <a:spcPts val="0"/>
                        </a:spcAft>
                      </a:pPr>
                      <a:r>
                        <a:rPr lang="cy-GB" sz="2400" b="0" dirty="0">
                          <a:solidFill>
                            <a:schemeClr val="tx1"/>
                          </a:solidFill>
                          <a:effectLst/>
                          <a:latin typeface="+mn-lt"/>
                          <a:ea typeface="Calibri" panose="020F0502020204030204" pitchFamily="34" charset="0"/>
                          <a:cs typeface="Times New Roman" panose="02020603050405020304" pitchFamily="18" charset="0"/>
                        </a:rPr>
                        <a:t>Modiwl Datblygu 2 – Arweinyddiaeth (i)</a:t>
                      </a:r>
                      <a:endParaRPr lang="en-GB" sz="2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B49CC0"/>
                    </a:solidFill>
                  </a:tcPr>
                </a:tc>
                <a:tc>
                  <a:txBody>
                    <a:bodyPr/>
                    <a:lstStyle/>
                    <a:p>
                      <a:pPr marL="342900" lvl="0" indent="-342900">
                        <a:lnSpc>
                          <a:spcPct val="150000"/>
                        </a:lnSpc>
                        <a:spcAft>
                          <a:spcPts val="0"/>
                        </a:spcAft>
                        <a:buFont typeface="Symbol" panose="05050102010706020507" pitchFamily="18" charset="2"/>
                        <a:buChar char=""/>
                      </a:pPr>
                      <a:r>
                        <a:rPr lang="cy-GB" sz="2400" b="0" dirty="0">
                          <a:solidFill>
                            <a:schemeClr val="tx1"/>
                          </a:solidFill>
                          <a:effectLst/>
                          <a:latin typeface="+mn-lt"/>
                          <a:ea typeface="Times New Roman" panose="02020603050405020304" pitchFamily="18" charset="0"/>
                          <a:cs typeface="Times New Roman" panose="02020603050405020304" pitchFamily="18" charset="0"/>
                        </a:rPr>
                        <a:t>Beth yw arweinyddiaeth effeithiol?</a:t>
                      </a:r>
                      <a:endParaRPr lang="en-GB" sz="2400" b="0" dirty="0">
                        <a:solidFill>
                          <a:schemeClr val="tx1"/>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cy-GB" sz="2400" b="0" dirty="0">
                          <a:solidFill>
                            <a:schemeClr val="tx1"/>
                          </a:solidFill>
                          <a:effectLst/>
                          <a:latin typeface="+mn-lt"/>
                          <a:ea typeface="Times New Roman" panose="02020603050405020304" pitchFamily="18" charset="0"/>
                          <a:cs typeface="Times New Roman" panose="02020603050405020304" pitchFamily="18" charset="0"/>
                        </a:rPr>
                        <a:t>Pa fath o arweinydd ydw i?</a:t>
                      </a:r>
                      <a:endParaRPr lang="en-GB" sz="2400" b="0" dirty="0">
                        <a:solidFill>
                          <a:schemeClr val="tx1"/>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cy-GB" sz="2400" b="0" dirty="0">
                          <a:solidFill>
                            <a:schemeClr val="tx1"/>
                          </a:solidFill>
                          <a:effectLst/>
                          <a:latin typeface="+mn-lt"/>
                          <a:ea typeface="Times New Roman" panose="02020603050405020304" pitchFamily="18" charset="0"/>
                          <a:cs typeface="Times New Roman" panose="02020603050405020304" pitchFamily="18" charset="0"/>
                        </a:rPr>
                        <a:t>Timau Effeithiol</a:t>
                      </a:r>
                      <a:endParaRPr lang="en-GB" sz="2400" b="0" dirty="0">
                        <a:solidFill>
                          <a:schemeClr val="tx1"/>
                        </a:solidFill>
                        <a:effectLst/>
                        <a:latin typeface="+mn-lt"/>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cy-GB" sz="2400" b="0" dirty="0">
                          <a:solidFill>
                            <a:schemeClr val="tx1"/>
                          </a:solidFill>
                          <a:effectLst/>
                          <a:latin typeface="+mn-lt"/>
                          <a:ea typeface="Times New Roman" panose="02020603050405020304" pitchFamily="18" charset="0"/>
                          <a:cs typeface="Times New Roman" panose="02020603050405020304" pitchFamily="18" charset="0"/>
                        </a:rPr>
                        <a:t>Adnoddau Dynol</a:t>
                      </a:r>
                      <a:endParaRPr lang="en-GB" sz="24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path path="circle">
                        <a:fillToRect l="100000" t="100000"/>
                      </a:path>
                      <a:tileRect r="-100000" b="-100000"/>
                    </a:gradFill>
                  </a:tcPr>
                </a:tc>
                <a:extLst>
                  <a:ext uri="{0D108BD9-81ED-4DB2-BD59-A6C34878D82A}">
                    <a16:rowId xmlns:a16="http://schemas.microsoft.com/office/drawing/2014/main" val="3363161725"/>
                  </a:ext>
                </a:extLst>
              </a:tr>
            </a:tbl>
          </a:graphicData>
        </a:graphic>
      </p:graphicFrame>
    </p:spTree>
    <p:extLst>
      <p:ext uri="{BB962C8B-B14F-4D97-AF65-F5344CB8AC3E}">
        <p14:creationId xmlns:p14="http://schemas.microsoft.com/office/powerpoint/2010/main" val="335479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098526-5962-4957-ACD3-77938476E860}"/>
              </a:ext>
            </a:extLst>
          </p:cNvPr>
          <p:cNvGraphicFramePr>
            <a:graphicFrameLocks noGrp="1"/>
          </p:cNvGraphicFramePr>
          <p:nvPr>
            <p:extLst>
              <p:ext uri="{D42A27DB-BD31-4B8C-83A1-F6EECF244321}">
                <p14:modId xmlns:p14="http://schemas.microsoft.com/office/powerpoint/2010/main" val="462183200"/>
              </p:ext>
            </p:extLst>
          </p:nvPr>
        </p:nvGraphicFramePr>
        <p:xfrm>
          <a:off x="6483927" y="781397"/>
          <a:ext cx="5425439" cy="4655128"/>
        </p:xfrm>
        <a:graphic>
          <a:graphicData uri="http://schemas.openxmlformats.org/drawingml/2006/table">
            <a:tbl>
              <a:tblPr firstRow="1" firstCol="1" bandRow="1">
                <a:tableStyleId>{5C22544A-7EE6-4342-B048-85BDC9FD1C3A}</a:tableStyleId>
              </a:tblPr>
              <a:tblGrid>
                <a:gridCol w="2027698">
                  <a:extLst>
                    <a:ext uri="{9D8B030D-6E8A-4147-A177-3AD203B41FA5}">
                      <a16:colId xmlns:a16="http://schemas.microsoft.com/office/drawing/2014/main" val="3692340427"/>
                    </a:ext>
                  </a:extLst>
                </a:gridCol>
                <a:gridCol w="3397741">
                  <a:extLst>
                    <a:ext uri="{9D8B030D-6E8A-4147-A177-3AD203B41FA5}">
                      <a16:colId xmlns:a16="http://schemas.microsoft.com/office/drawing/2014/main" val="1519398452"/>
                    </a:ext>
                  </a:extLst>
                </a:gridCol>
              </a:tblGrid>
              <a:tr h="4655128">
                <a:tc>
                  <a:txBody>
                    <a:bodyPr/>
                    <a:lstStyle/>
                    <a:p>
                      <a:pPr>
                        <a:lnSpc>
                          <a:spcPct val="107000"/>
                        </a:lnSpc>
                        <a:spcAft>
                          <a:spcPts val="0"/>
                        </a:spcAft>
                      </a:pPr>
                      <a:r>
                        <a:rPr lang="en-GB" sz="2400" b="0" dirty="0">
                          <a:solidFill>
                            <a:schemeClr val="tx1"/>
                          </a:solidFill>
                          <a:effectLst/>
                        </a:rPr>
                        <a:t>Development Module 3 – Leadership (ii)</a:t>
                      </a:r>
                    </a:p>
                    <a:p>
                      <a:pPr>
                        <a:lnSpc>
                          <a:spcPct val="107000"/>
                        </a:lnSpc>
                        <a:spcAft>
                          <a:spcPts val="0"/>
                        </a:spcAft>
                      </a:pPr>
                      <a:r>
                        <a:rPr lang="en-GB"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2700000" scaled="1"/>
                      <a:tileRect/>
                    </a:gradFill>
                  </a:tcPr>
                </a:tc>
                <a:tc>
                  <a:txBody>
                    <a:bodyPr/>
                    <a:lstStyle/>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Leadership Styles – Collaborative, Distributed, Transformational, Situational</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Managing Change</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Health and Safety</a:t>
                      </a:r>
                      <a:endParaRPr lang="en-GB" sz="24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solidFill>
                      <a:srgbClr val="B49CC0"/>
                    </a:solidFill>
                  </a:tcPr>
                </a:tc>
                <a:extLst>
                  <a:ext uri="{0D108BD9-81ED-4DB2-BD59-A6C34878D82A}">
                    <a16:rowId xmlns:a16="http://schemas.microsoft.com/office/drawing/2014/main" val="33932381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44448851"/>
              </p:ext>
            </p:extLst>
          </p:nvPr>
        </p:nvGraphicFramePr>
        <p:xfrm>
          <a:off x="371301" y="741219"/>
          <a:ext cx="5802284" cy="4778432"/>
        </p:xfrm>
        <a:graphic>
          <a:graphicData uri="http://schemas.openxmlformats.org/drawingml/2006/table">
            <a:tbl>
              <a:tblPr firstRow="1" firstCol="1" bandRow="1">
                <a:tableStyleId>{5C22544A-7EE6-4342-B048-85BDC9FD1C3A}</a:tableStyleId>
              </a:tblPr>
              <a:tblGrid>
                <a:gridCol w="2277688">
                  <a:extLst>
                    <a:ext uri="{9D8B030D-6E8A-4147-A177-3AD203B41FA5}">
                      <a16:colId xmlns:a16="http://schemas.microsoft.com/office/drawing/2014/main" val="3540678024"/>
                    </a:ext>
                  </a:extLst>
                </a:gridCol>
                <a:gridCol w="3524596">
                  <a:extLst>
                    <a:ext uri="{9D8B030D-6E8A-4147-A177-3AD203B41FA5}">
                      <a16:colId xmlns:a16="http://schemas.microsoft.com/office/drawing/2014/main" val="1030925452"/>
                    </a:ext>
                  </a:extLst>
                </a:gridCol>
              </a:tblGrid>
              <a:tr h="4778432">
                <a:tc>
                  <a:txBody>
                    <a:bodyPr/>
                    <a:lstStyle/>
                    <a:p>
                      <a:pPr>
                        <a:lnSpc>
                          <a:spcPct val="107000"/>
                        </a:lnSpc>
                        <a:spcAft>
                          <a:spcPts val="0"/>
                        </a:spcAft>
                      </a:pPr>
                      <a:r>
                        <a:rPr lang="cy-GB" sz="2400" b="0" noProof="0" dirty="0" smtClean="0">
                          <a:solidFill>
                            <a:schemeClr val="tx1"/>
                          </a:solidFill>
                          <a:effectLst/>
                        </a:rPr>
                        <a:t>Modiwl </a:t>
                      </a:r>
                    </a:p>
                    <a:p>
                      <a:pPr>
                        <a:lnSpc>
                          <a:spcPct val="107000"/>
                        </a:lnSpc>
                        <a:spcAft>
                          <a:spcPts val="0"/>
                        </a:spcAft>
                      </a:pPr>
                      <a:r>
                        <a:rPr lang="cy-GB" sz="2400" b="0" noProof="0" dirty="0" smtClean="0">
                          <a:solidFill>
                            <a:schemeClr val="tx1"/>
                          </a:solidFill>
                          <a:effectLst/>
                        </a:rPr>
                        <a:t>Datblygu 3 – Arweinyddiaeth (ii)</a:t>
                      </a:r>
                    </a:p>
                    <a:p>
                      <a:pPr>
                        <a:lnSpc>
                          <a:spcPct val="107000"/>
                        </a:lnSpc>
                        <a:spcAft>
                          <a:spcPts val="0"/>
                        </a:spcAft>
                      </a:pPr>
                      <a:r>
                        <a:rPr lang="cy-GB" sz="2400" b="0" noProof="0" dirty="0" smtClean="0">
                          <a:solidFill>
                            <a:schemeClr val="tx1"/>
                          </a:solidFill>
                          <a:effectLst/>
                        </a:rPr>
                        <a:t> </a:t>
                      </a:r>
                      <a:endParaRPr lang="cy-GB" sz="24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2700000" scaled="1"/>
                      <a:tileRect/>
                    </a:gradFill>
                  </a:tcPr>
                </a:tc>
                <a:tc>
                  <a:txBody>
                    <a:bodyPr/>
                    <a:lstStyle/>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Arddulliau Arweinyddiaeth – Cydweithredol,</a:t>
                      </a:r>
                      <a:r>
                        <a:rPr lang="cy-GB" sz="2400" b="0" baseline="0" noProof="0" dirty="0" smtClean="0">
                          <a:solidFill>
                            <a:schemeClr val="tx1"/>
                          </a:solidFill>
                          <a:effectLst/>
                        </a:rPr>
                        <a:t> Dosranedig, </a:t>
                      </a:r>
                      <a:r>
                        <a:rPr lang="cy-GB" sz="2400" b="0" baseline="0" noProof="0" dirty="0" err="1" smtClean="0">
                          <a:solidFill>
                            <a:schemeClr val="tx1"/>
                          </a:solidFill>
                          <a:effectLst/>
                        </a:rPr>
                        <a:t>Gweddnewidiol</a:t>
                      </a:r>
                      <a:r>
                        <a:rPr lang="cy-GB" sz="2400" b="0" baseline="0" noProof="0" dirty="0" smtClean="0">
                          <a:solidFill>
                            <a:schemeClr val="tx1"/>
                          </a:solidFill>
                          <a:effectLst/>
                        </a:rPr>
                        <a:t>, </a:t>
                      </a:r>
                      <a:r>
                        <a:rPr lang="cy-GB" sz="2400" b="0" baseline="0" noProof="0" dirty="0" err="1" smtClean="0">
                          <a:solidFill>
                            <a:schemeClr val="tx1"/>
                          </a:solidFill>
                          <a:effectLst/>
                        </a:rPr>
                        <a:t>Sefyllfaol</a:t>
                      </a:r>
                      <a:r>
                        <a:rPr lang="cy-GB" sz="2400" b="0" baseline="0" noProof="0" dirty="0" smtClean="0">
                          <a:solidFill>
                            <a:schemeClr val="tx1"/>
                          </a:solidFill>
                          <a:effectLst/>
                        </a:rPr>
                        <a:t> </a:t>
                      </a:r>
                      <a:endParaRPr lang="cy-GB" sz="2400" b="0" noProof="0" dirty="0" smtClean="0">
                        <a:solidFill>
                          <a:schemeClr val="tx1"/>
                        </a:solidFill>
                        <a:effectLst/>
                      </a:endParaRPr>
                    </a:p>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Rheoli Newid</a:t>
                      </a:r>
                    </a:p>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Iechyd a Diogelwch</a:t>
                      </a:r>
                    </a:p>
                  </a:txBody>
                  <a:tcPr marL="68580" marR="68580" marT="0" marB="0">
                    <a:solidFill>
                      <a:srgbClr val="B49CC0"/>
                    </a:solidFill>
                  </a:tcPr>
                </a:tc>
                <a:extLst>
                  <a:ext uri="{0D108BD9-81ED-4DB2-BD59-A6C34878D82A}">
                    <a16:rowId xmlns:a16="http://schemas.microsoft.com/office/drawing/2014/main" val="1021160476"/>
                  </a:ext>
                </a:extLst>
              </a:tr>
            </a:tbl>
          </a:graphicData>
        </a:graphic>
      </p:graphicFrame>
    </p:spTree>
    <p:extLst>
      <p:ext uri="{BB962C8B-B14F-4D97-AF65-F5344CB8AC3E}">
        <p14:creationId xmlns:p14="http://schemas.microsoft.com/office/powerpoint/2010/main" val="79055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DABB7-48E5-4BC1-9843-A413F250834E}"/>
              </a:ext>
            </a:extLst>
          </p:cNvPr>
          <p:cNvGraphicFramePr>
            <a:graphicFrameLocks noGrp="1"/>
          </p:cNvGraphicFramePr>
          <p:nvPr>
            <p:extLst>
              <p:ext uri="{D42A27DB-BD31-4B8C-83A1-F6EECF244321}">
                <p14:modId xmlns:p14="http://schemas.microsoft.com/office/powerpoint/2010/main" val="528378822"/>
              </p:ext>
            </p:extLst>
          </p:nvPr>
        </p:nvGraphicFramePr>
        <p:xfrm>
          <a:off x="6284421" y="551591"/>
          <a:ext cx="5597237" cy="4513630"/>
        </p:xfrm>
        <a:graphic>
          <a:graphicData uri="http://schemas.openxmlformats.org/drawingml/2006/table">
            <a:tbl>
              <a:tblPr firstRow="1" firstCol="1" bandRow="1">
                <a:tableStyleId>{5C22544A-7EE6-4342-B048-85BDC9FD1C3A}</a:tableStyleId>
              </a:tblPr>
              <a:tblGrid>
                <a:gridCol w="1884219">
                  <a:extLst>
                    <a:ext uri="{9D8B030D-6E8A-4147-A177-3AD203B41FA5}">
                      <a16:colId xmlns:a16="http://schemas.microsoft.com/office/drawing/2014/main" val="424436999"/>
                    </a:ext>
                  </a:extLst>
                </a:gridCol>
                <a:gridCol w="3713018">
                  <a:extLst>
                    <a:ext uri="{9D8B030D-6E8A-4147-A177-3AD203B41FA5}">
                      <a16:colId xmlns:a16="http://schemas.microsoft.com/office/drawing/2014/main" val="3671533557"/>
                    </a:ext>
                  </a:extLst>
                </a:gridCol>
              </a:tblGrid>
              <a:tr h="4513630">
                <a:tc>
                  <a:txBody>
                    <a:bodyPr/>
                    <a:lstStyle/>
                    <a:p>
                      <a:pPr>
                        <a:lnSpc>
                          <a:spcPct val="107000"/>
                        </a:lnSpc>
                        <a:spcAft>
                          <a:spcPts val="0"/>
                        </a:spcAft>
                      </a:pPr>
                      <a:r>
                        <a:rPr lang="en-GB" sz="2400" b="0" dirty="0">
                          <a:solidFill>
                            <a:schemeClr val="tx1"/>
                          </a:solidFill>
                          <a:effectLst/>
                        </a:rPr>
                        <a:t>Development Module 4 – Leading Pedagogy</a:t>
                      </a:r>
                    </a:p>
                    <a:p>
                      <a:pPr>
                        <a:lnSpc>
                          <a:spcPct val="107000"/>
                        </a:lnSpc>
                        <a:spcAft>
                          <a:spcPts val="0"/>
                        </a:spcAft>
                      </a:pPr>
                      <a:r>
                        <a:rPr lang="en-GB"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2700000" scaled="1"/>
                      <a:tileRect/>
                    </a:gradFill>
                  </a:tcPr>
                </a:tc>
                <a:tc>
                  <a:txBody>
                    <a:bodyPr/>
                    <a:lstStyle/>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Role of Headteacher in Teaching and Learning</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Quality Assurance</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Use of Data</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Measuring and Reporting Impact</a:t>
                      </a:r>
                      <a:endParaRPr lang="en-GB" sz="2400" b="0" dirty="0">
                        <a:solidFill>
                          <a:schemeClr val="tx1"/>
                        </a:solidFill>
                        <a:effectLst/>
                      </a:endParaRPr>
                    </a:p>
                    <a:p>
                      <a:pPr marL="342900" lvl="0" indent="-342900">
                        <a:lnSpc>
                          <a:spcPct val="150000"/>
                        </a:lnSpc>
                        <a:spcAft>
                          <a:spcPts val="0"/>
                        </a:spcAft>
                        <a:buFont typeface="Symbol" panose="05050102010706020507" pitchFamily="18" charset="2"/>
                        <a:buChar char=""/>
                      </a:pPr>
                      <a:r>
                        <a:rPr lang="en-US" sz="2400" b="0" dirty="0">
                          <a:solidFill>
                            <a:schemeClr val="tx1"/>
                          </a:solidFill>
                          <a:effectLst/>
                        </a:rPr>
                        <a:t>Managing resources, including Finance</a:t>
                      </a:r>
                      <a:endParaRPr lang="en-GB" sz="24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2586898632"/>
                  </a:ext>
                </a:extLst>
              </a:tr>
            </a:tbl>
          </a:graphicData>
        </a:graphic>
      </p:graphicFrame>
      <p:graphicFrame>
        <p:nvGraphicFramePr>
          <p:cNvPr id="3" name="Table 2">
            <a:extLst>
              <a:ext uri="{FF2B5EF4-FFF2-40B4-BE49-F238E27FC236}">
                <a16:creationId xmlns:a16="http://schemas.microsoft.com/office/drawing/2014/main" id="{69DDABB7-48E5-4BC1-9843-A413F250834E}"/>
              </a:ext>
            </a:extLst>
          </p:cNvPr>
          <p:cNvGraphicFramePr>
            <a:graphicFrameLocks noGrp="1"/>
          </p:cNvGraphicFramePr>
          <p:nvPr>
            <p:extLst>
              <p:ext uri="{D42A27DB-BD31-4B8C-83A1-F6EECF244321}">
                <p14:modId xmlns:p14="http://schemas.microsoft.com/office/powerpoint/2010/main" val="148437"/>
              </p:ext>
            </p:extLst>
          </p:nvPr>
        </p:nvGraphicFramePr>
        <p:xfrm>
          <a:off x="442809" y="537916"/>
          <a:ext cx="5365015" cy="4513631"/>
        </p:xfrm>
        <a:graphic>
          <a:graphicData uri="http://schemas.openxmlformats.org/drawingml/2006/table">
            <a:tbl>
              <a:tblPr firstRow="1" firstCol="1" bandRow="1">
                <a:tableStyleId>{5C22544A-7EE6-4342-B048-85BDC9FD1C3A}</a:tableStyleId>
              </a:tblPr>
              <a:tblGrid>
                <a:gridCol w="1508087">
                  <a:extLst>
                    <a:ext uri="{9D8B030D-6E8A-4147-A177-3AD203B41FA5}">
                      <a16:colId xmlns:a16="http://schemas.microsoft.com/office/drawing/2014/main" val="424436999"/>
                    </a:ext>
                  </a:extLst>
                </a:gridCol>
                <a:gridCol w="3856928">
                  <a:extLst>
                    <a:ext uri="{9D8B030D-6E8A-4147-A177-3AD203B41FA5}">
                      <a16:colId xmlns:a16="http://schemas.microsoft.com/office/drawing/2014/main" val="3671533557"/>
                    </a:ext>
                  </a:extLst>
                </a:gridCol>
              </a:tblGrid>
              <a:tr h="4513631">
                <a:tc>
                  <a:txBody>
                    <a:bodyPr/>
                    <a:lstStyle/>
                    <a:p>
                      <a:pPr>
                        <a:lnSpc>
                          <a:spcPct val="107000"/>
                        </a:lnSpc>
                        <a:spcAft>
                          <a:spcPts val="0"/>
                        </a:spcAft>
                      </a:pPr>
                      <a:r>
                        <a:rPr lang="cy-GB" sz="2400" b="0" noProof="0" dirty="0" smtClean="0">
                          <a:solidFill>
                            <a:schemeClr val="tx1"/>
                          </a:solidFill>
                          <a:effectLst/>
                        </a:rPr>
                        <a:t>Modiwl Datblygu 4 – Arwain Addysgeg</a:t>
                      </a:r>
                    </a:p>
                    <a:p>
                      <a:pPr>
                        <a:lnSpc>
                          <a:spcPct val="107000"/>
                        </a:lnSpc>
                        <a:spcAft>
                          <a:spcPts val="0"/>
                        </a:spcAft>
                      </a:pPr>
                      <a:r>
                        <a:rPr lang="cy-GB" sz="2400" b="0" noProof="0" dirty="0" smtClean="0">
                          <a:solidFill>
                            <a:schemeClr val="tx1"/>
                          </a:solidFill>
                          <a:effectLst/>
                        </a:rPr>
                        <a:t> </a:t>
                      </a:r>
                      <a:endParaRPr lang="cy-GB" sz="24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2700000" scaled="1"/>
                      <a:tileRect/>
                    </a:gradFill>
                  </a:tcPr>
                </a:tc>
                <a:tc>
                  <a:txBody>
                    <a:bodyPr/>
                    <a:lstStyle/>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Rôl y Pennaeth mewn Dysgu</a:t>
                      </a:r>
                      <a:r>
                        <a:rPr lang="cy-GB" sz="2400" b="0" baseline="0" noProof="0" dirty="0" smtClean="0">
                          <a:solidFill>
                            <a:schemeClr val="tx1"/>
                          </a:solidFill>
                          <a:effectLst/>
                        </a:rPr>
                        <a:t> ac Addysgu</a:t>
                      </a:r>
                    </a:p>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Sicrhau Ansawdd</a:t>
                      </a:r>
                    </a:p>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Defnyddio Data</a:t>
                      </a:r>
                    </a:p>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Mesur</a:t>
                      </a:r>
                      <a:r>
                        <a:rPr lang="cy-GB" sz="2400" b="0" baseline="0" noProof="0" dirty="0" smtClean="0">
                          <a:solidFill>
                            <a:schemeClr val="tx1"/>
                          </a:solidFill>
                          <a:effectLst/>
                        </a:rPr>
                        <a:t> ac Adrodd ar effaith </a:t>
                      </a:r>
                      <a:endParaRPr lang="cy-GB" sz="2400" b="0" noProof="0" dirty="0" smtClean="0">
                        <a:solidFill>
                          <a:schemeClr val="tx1"/>
                        </a:solidFill>
                        <a:effectLst/>
                      </a:endParaRPr>
                    </a:p>
                    <a:p>
                      <a:pPr marL="342900" lvl="0" indent="-342900">
                        <a:lnSpc>
                          <a:spcPct val="150000"/>
                        </a:lnSpc>
                        <a:spcAft>
                          <a:spcPts val="0"/>
                        </a:spcAft>
                        <a:buFont typeface="Symbol" panose="05050102010706020507" pitchFamily="18" charset="2"/>
                        <a:buChar char=""/>
                      </a:pPr>
                      <a:r>
                        <a:rPr lang="cy-GB" sz="2400" b="0" noProof="0" dirty="0" smtClean="0">
                          <a:solidFill>
                            <a:schemeClr val="tx1"/>
                          </a:solidFill>
                          <a:effectLst/>
                        </a:rPr>
                        <a:t>Rheoli adnoddau, gan gynnwys cyllid</a:t>
                      </a:r>
                      <a:endParaRPr lang="cy-GB" sz="2400" b="0" noProof="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2586898632"/>
                  </a:ext>
                </a:extLst>
              </a:tr>
            </a:tbl>
          </a:graphicData>
        </a:graphic>
      </p:graphicFrame>
    </p:spTree>
    <p:extLst>
      <p:ext uri="{BB962C8B-B14F-4D97-AF65-F5344CB8AC3E}">
        <p14:creationId xmlns:p14="http://schemas.microsoft.com/office/powerpoint/2010/main" val="1288440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585EDEE-96EE-4D81-B7E9-C283958E9E71}"/>
              </a:ext>
            </a:extLst>
          </p:cNvPr>
          <p:cNvGraphicFramePr>
            <a:graphicFrameLocks noGrp="1"/>
          </p:cNvGraphicFramePr>
          <p:nvPr>
            <p:extLst>
              <p:ext uri="{D42A27DB-BD31-4B8C-83A1-F6EECF244321}">
                <p14:modId xmlns:p14="http://schemas.microsoft.com/office/powerpoint/2010/main" val="1578649953"/>
              </p:ext>
            </p:extLst>
          </p:nvPr>
        </p:nvGraphicFramePr>
        <p:xfrm>
          <a:off x="6367548" y="290022"/>
          <a:ext cx="5619405" cy="5451302"/>
        </p:xfrm>
        <a:graphic>
          <a:graphicData uri="http://schemas.openxmlformats.org/drawingml/2006/table">
            <a:tbl>
              <a:tblPr firstRow="1" firstCol="1" bandRow="1">
                <a:tableStyleId>{5C22544A-7EE6-4342-B048-85BDC9FD1C3A}</a:tableStyleId>
              </a:tblPr>
              <a:tblGrid>
                <a:gridCol w="1982002">
                  <a:extLst>
                    <a:ext uri="{9D8B030D-6E8A-4147-A177-3AD203B41FA5}">
                      <a16:colId xmlns:a16="http://schemas.microsoft.com/office/drawing/2014/main" val="2327295080"/>
                    </a:ext>
                  </a:extLst>
                </a:gridCol>
                <a:gridCol w="3637403">
                  <a:extLst>
                    <a:ext uri="{9D8B030D-6E8A-4147-A177-3AD203B41FA5}">
                      <a16:colId xmlns:a16="http://schemas.microsoft.com/office/drawing/2014/main" val="2552125922"/>
                    </a:ext>
                  </a:extLst>
                </a:gridCol>
              </a:tblGrid>
              <a:tr h="5451302">
                <a:tc>
                  <a:txBody>
                    <a:bodyPr/>
                    <a:lstStyle/>
                    <a:p>
                      <a:pPr>
                        <a:lnSpc>
                          <a:spcPct val="107000"/>
                        </a:lnSpc>
                        <a:spcAft>
                          <a:spcPts val="0"/>
                        </a:spcAft>
                      </a:pPr>
                      <a:r>
                        <a:rPr lang="en-GB" sz="2400" b="0" dirty="0">
                          <a:solidFill>
                            <a:schemeClr val="tx1"/>
                          </a:solidFill>
                          <a:effectLst/>
                        </a:rPr>
                        <a:t>Development Module 5 – Effective development of the school workforce</a:t>
                      </a:r>
                    </a:p>
                    <a:p>
                      <a:pPr>
                        <a:lnSpc>
                          <a:spcPct val="107000"/>
                        </a:lnSpc>
                        <a:spcAft>
                          <a:spcPts val="0"/>
                        </a:spcAft>
                      </a:pPr>
                      <a:r>
                        <a:rPr lang="en-GB"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2700000" scaled="1"/>
                      <a:tileRect/>
                    </a:gradFill>
                  </a:tcPr>
                </a:tc>
                <a:tc>
                  <a:txBody>
                    <a:bodyPr/>
                    <a:lstStyle/>
                    <a:p>
                      <a:pPr marL="342900" lvl="0" indent="-342900">
                        <a:lnSpc>
                          <a:spcPct val="100000"/>
                        </a:lnSpc>
                        <a:spcAft>
                          <a:spcPts val="0"/>
                        </a:spcAft>
                        <a:buFont typeface="Symbol" panose="05050102010706020507" pitchFamily="18" charset="2"/>
                        <a:buChar char=""/>
                      </a:pPr>
                      <a:r>
                        <a:rPr lang="en-US" sz="2400" b="0" dirty="0">
                          <a:solidFill>
                            <a:schemeClr val="tx1"/>
                          </a:solidFill>
                          <a:effectLst/>
                        </a:rPr>
                        <a:t>Schools as Learning </a:t>
                      </a:r>
                      <a:r>
                        <a:rPr lang="en-US" sz="2400" b="0" dirty="0" err="1">
                          <a:solidFill>
                            <a:schemeClr val="tx1"/>
                          </a:solidFill>
                          <a:effectLst/>
                        </a:rPr>
                        <a:t>Organisations</a:t>
                      </a:r>
                      <a:endParaRPr lang="en-GB" sz="2400" b="0" dirty="0">
                        <a:solidFill>
                          <a:schemeClr val="tx1"/>
                        </a:solidFill>
                        <a:effectLst/>
                      </a:endParaRPr>
                    </a:p>
                    <a:p>
                      <a:pPr marL="342900" lvl="0" indent="-342900">
                        <a:lnSpc>
                          <a:spcPct val="100000"/>
                        </a:lnSpc>
                        <a:spcAft>
                          <a:spcPts val="0"/>
                        </a:spcAft>
                        <a:buFont typeface="Symbol" panose="05050102010706020507" pitchFamily="18" charset="2"/>
                        <a:buChar char=""/>
                      </a:pPr>
                      <a:r>
                        <a:rPr lang="en-US" sz="2400" b="0" dirty="0">
                          <a:solidFill>
                            <a:schemeClr val="tx1"/>
                          </a:solidFill>
                          <a:effectLst/>
                        </a:rPr>
                        <a:t>Sustaining collaborative culture both within and beyond the school</a:t>
                      </a:r>
                      <a:endParaRPr lang="en-GB" sz="2400" b="0" dirty="0">
                        <a:solidFill>
                          <a:schemeClr val="tx1"/>
                        </a:solidFill>
                        <a:effectLst/>
                      </a:endParaRPr>
                    </a:p>
                    <a:p>
                      <a:pPr marL="342900" lvl="0" indent="-342900">
                        <a:lnSpc>
                          <a:spcPct val="100000"/>
                        </a:lnSpc>
                        <a:spcAft>
                          <a:spcPts val="0"/>
                        </a:spcAft>
                        <a:buFont typeface="Symbol" panose="05050102010706020507" pitchFamily="18" charset="2"/>
                        <a:buChar char=""/>
                      </a:pPr>
                      <a:r>
                        <a:rPr lang="en-US" sz="2400" b="0" dirty="0">
                          <a:solidFill>
                            <a:schemeClr val="tx1"/>
                          </a:solidFill>
                          <a:effectLst/>
                        </a:rPr>
                        <a:t>Supporting growth in others</a:t>
                      </a:r>
                      <a:endParaRPr lang="en-GB" sz="2400" b="0" dirty="0">
                        <a:solidFill>
                          <a:schemeClr val="tx1"/>
                        </a:solidFill>
                        <a:effectLst/>
                      </a:endParaRPr>
                    </a:p>
                    <a:p>
                      <a:pPr marL="342900" lvl="0" indent="-342900">
                        <a:lnSpc>
                          <a:spcPct val="100000"/>
                        </a:lnSpc>
                        <a:spcAft>
                          <a:spcPts val="0"/>
                        </a:spcAft>
                        <a:buFont typeface="Symbol" panose="05050102010706020507" pitchFamily="18" charset="2"/>
                        <a:buChar char=""/>
                      </a:pPr>
                      <a:r>
                        <a:rPr lang="en-US" sz="2400" b="0" dirty="0">
                          <a:solidFill>
                            <a:schemeClr val="tx1"/>
                          </a:solidFill>
                          <a:effectLst/>
                        </a:rPr>
                        <a:t>Developing and leading a culture of innovation</a:t>
                      </a:r>
                      <a:endParaRPr lang="en-GB" sz="2400" b="0" dirty="0">
                        <a:solidFill>
                          <a:schemeClr val="tx1"/>
                        </a:solidFill>
                        <a:effectLst/>
                      </a:endParaRPr>
                    </a:p>
                    <a:p>
                      <a:pPr marL="342900" lvl="0" indent="-342900">
                        <a:lnSpc>
                          <a:spcPct val="100000"/>
                        </a:lnSpc>
                        <a:spcAft>
                          <a:spcPts val="0"/>
                        </a:spcAft>
                        <a:buFont typeface="Symbol" panose="05050102010706020507" pitchFamily="18" charset="2"/>
                        <a:buChar char=""/>
                      </a:pPr>
                      <a:r>
                        <a:rPr lang="en-US" sz="2400" b="0" dirty="0">
                          <a:solidFill>
                            <a:schemeClr val="tx1"/>
                          </a:solidFill>
                          <a:effectLst/>
                        </a:rPr>
                        <a:t>Accountability of self and others, including developing effective governance</a:t>
                      </a:r>
                      <a:endParaRPr lang="en-GB" sz="2400" b="0" dirty="0">
                        <a:solidFill>
                          <a:schemeClr val="tx1"/>
                        </a:solidFill>
                        <a:effectLst/>
                      </a:endParaRPr>
                    </a:p>
                    <a:p>
                      <a:pPr marL="342900" lvl="0" indent="-342900">
                        <a:lnSpc>
                          <a:spcPct val="100000"/>
                        </a:lnSpc>
                        <a:spcAft>
                          <a:spcPts val="0"/>
                        </a:spcAft>
                        <a:buFont typeface="Symbol" panose="05050102010706020507" pitchFamily="18" charset="2"/>
                        <a:buChar char=""/>
                      </a:pPr>
                      <a:r>
                        <a:rPr lang="en-US" sz="2400" b="0" dirty="0">
                          <a:solidFill>
                            <a:schemeClr val="tx1"/>
                          </a:solidFill>
                          <a:effectLst/>
                        </a:rPr>
                        <a:t>Safeguarding</a:t>
                      </a:r>
                      <a:endParaRPr lang="en-GB" sz="24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297464606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68591860"/>
              </p:ext>
            </p:extLst>
          </p:nvPr>
        </p:nvGraphicFramePr>
        <p:xfrm>
          <a:off x="179185" y="290021"/>
          <a:ext cx="5700684" cy="5451303"/>
        </p:xfrm>
        <a:graphic>
          <a:graphicData uri="http://schemas.openxmlformats.org/drawingml/2006/table">
            <a:tbl>
              <a:tblPr firstRow="1" firstCol="1" bandRow="1">
                <a:tableStyleId>{5C22544A-7EE6-4342-B048-85BDC9FD1C3A}</a:tableStyleId>
              </a:tblPr>
              <a:tblGrid>
                <a:gridCol w="2040326">
                  <a:extLst>
                    <a:ext uri="{9D8B030D-6E8A-4147-A177-3AD203B41FA5}">
                      <a16:colId xmlns:a16="http://schemas.microsoft.com/office/drawing/2014/main" val="3139256164"/>
                    </a:ext>
                  </a:extLst>
                </a:gridCol>
                <a:gridCol w="3660358">
                  <a:extLst>
                    <a:ext uri="{9D8B030D-6E8A-4147-A177-3AD203B41FA5}">
                      <a16:colId xmlns:a16="http://schemas.microsoft.com/office/drawing/2014/main" val="4007782498"/>
                    </a:ext>
                  </a:extLst>
                </a:gridCol>
              </a:tblGrid>
              <a:tr h="5451303">
                <a:tc>
                  <a:txBody>
                    <a:bodyPr/>
                    <a:lstStyle/>
                    <a:p>
                      <a:r>
                        <a:rPr lang="cy-GB" sz="2400" b="0" kern="1200" dirty="0" smtClean="0">
                          <a:solidFill>
                            <a:schemeClr val="tx1"/>
                          </a:solidFill>
                          <a:effectLst/>
                          <a:latin typeface="+mn-lt"/>
                          <a:ea typeface="+mn-ea"/>
                          <a:cs typeface="+mn-cs"/>
                        </a:rPr>
                        <a:t>Modiwl Datblygu 5 – Datblygu gweithlu'r ysgol yn effeithiol</a:t>
                      </a:r>
                      <a:endParaRPr lang="en-GB" sz="2400" b="0" kern="1200" dirty="0" smtClean="0">
                        <a:solidFill>
                          <a:schemeClr val="tx1"/>
                        </a:solidFill>
                        <a:effectLst/>
                        <a:latin typeface="+mn-lt"/>
                        <a:ea typeface="+mn-ea"/>
                        <a:cs typeface="+mn-cs"/>
                      </a:endParaRPr>
                    </a:p>
                    <a:p>
                      <a:pPr>
                        <a:lnSpc>
                          <a:spcPct val="107000"/>
                        </a:lnSpc>
                        <a:spcAft>
                          <a:spcPts val="0"/>
                        </a:spcAft>
                      </a:pPr>
                      <a:r>
                        <a:rPr lang="en-GB"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2700000" scaled="1"/>
                      <a:tileRect/>
                    </a:gradFill>
                  </a:tcPr>
                </a:tc>
                <a:tc>
                  <a:txBody>
                    <a:bodyPr/>
                    <a:lstStyle/>
                    <a:p>
                      <a:pPr marL="285750" lvl="0" indent="-285750">
                        <a:lnSpc>
                          <a:spcPct val="100000"/>
                        </a:lnSpc>
                        <a:buFont typeface="Arial" panose="020B0604020202020204" pitchFamily="34" charset="0"/>
                        <a:buChar char="•"/>
                      </a:pPr>
                      <a:r>
                        <a:rPr lang="cy-GB" sz="2400" b="0" kern="1200" dirty="0" smtClean="0">
                          <a:solidFill>
                            <a:schemeClr val="tx1"/>
                          </a:solidFill>
                          <a:effectLst/>
                          <a:latin typeface="+mn-lt"/>
                          <a:ea typeface="+mn-ea"/>
                          <a:cs typeface="+mn-cs"/>
                        </a:rPr>
                        <a:t>Ysgolion fel Sefydliadau sy'n Dysgu</a:t>
                      </a:r>
                      <a:endParaRPr lang="en-GB" sz="2400" b="0" kern="1200" dirty="0" smtClean="0">
                        <a:solidFill>
                          <a:schemeClr val="tx1"/>
                        </a:solidFill>
                        <a:effectLst/>
                        <a:latin typeface="+mn-lt"/>
                        <a:ea typeface="+mn-ea"/>
                        <a:cs typeface="+mn-cs"/>
                      </a:endParaRPr>
                    </a:p>
                    <a:p>
                      <a:pPr marL="285750" lvl="0" indent="-285750">
                        <a:lnSpc>
                          <a:spcPct val="100000"/>
                        </a:lnSpc>
                        <a:buFont typeface="Arial" panose="020B0604020202020204" pitchFamily="34" charset="0"/>
                        <a:buChar char="•"/>
                      </a:pPr>
                      <a:r>
                        <a:rPr lang="cy-GB" sz="2400" b="0" kern="1200" dirty="0" smtClean="0">
                          <a:solidFill>
                            <a:schemeClr val="tx1"/>
                          </a:solidFill>
                          <a:effectLst/>
                          <a:latin typeface="+mn-lt"/>
                          <a:ea typeface="+mn-ea"/>
                          <a:cs typeface="+mn-cs"/>
                        </a:rPr>
                        <a:t>Cynnal diwylliant cydweithredol yn yr ysgol a thu hwnt iddi</a:t>
                      </a:r>
                      <a:endParaRPr lang="en-GB" sz="2400" b="0" kern="1200" dirty="0" smtClean="0">
                        <a:solidFill>
                          <a:schemeClr val="tx1"/>
                        </a:solidFill>
                        <a:effectLst/>
                        <a:latin typeface="+mn-lt"/>
                        <a:ea typeface="+mn-ea"/>
                        <a:cs typeface="+mn-cs"/>
                      </a:endParaRPr>
                    </a:p>
                    <a:p>
                      <a:pPr marL="285750" lvl="0" indent="-285750">
                        <a:lnSpc>
                          <a:spcPct val="100000"/>
                        </a:lnSpc>
                        <a:buFont typeface="Arial" panose="020B0604020202020204" pitchFamily="34" charset="0"/>
                        <a:buChar char="•"/>
                      </a:pPr>
                      <a:r>
                        <a:rPr lang="en-GB" sz="2400" b="0" kern="1200" dirty="0" err="1" smtClean="0">
                          <a:solidFill>
                            <a:schemeClr val="tx1"/>
                          </a:solidFill>
                          <a:effectLst/>
                          <a:latin typeface="+mn-lt"/>
                          <a:ea typeface="+mn-ea"/>
                          <a:cs typeface="+mn-cs"/>
                        </a:rPr>
                        <a:t>Cefnogi</a:t>
                      </a:r>
                      <a:r>
                        <a:rPr lang="en-GB" sz="2400" b="0" kern="1200" dirty="0" smtClean="0">
                          <a:solidFill>
                            <a:schemeClr val="tx1"/>
                          </a:solidFill>
                          <a:effectLst/>
                          <a:latin typeface="+mn-lt"/>
                          <a:ea typeface="+mn-ea"/>
                          <a:cs typeface="+mn-cs"/>
                        </a:rPr>
                        <a:t> </a:t>
                      </a:r>
                      <a:r>
                        <a:rPr lang="en-GB" sz="2400" b="0" kern="1200" dirty="0" err="1" smtClean="0">
                          <a:solidFill>
                            <a:schemeClr val="tx1"/>
                          </a:solidFill>
                          <a:effectLst/>
                          <a:latin typeface="+mn-lt"/>
                          <a:ea typeface="+mn-ea"/>
                          <a:cs typeface="+mn-cs"/>
                        </a:rPr>
                        <a:t>twf</a:t>
                      </a:r>
                      <a:r>
                        <a:rPr lang="en-GB" sz="2400" b="0" kern="1200" dirty="0" smtClean="0">
                          <a:solidFill>
                            <a:schemeClr val="tx1"/>
                          </a:solidFill>
                          <a:effectLst/>
                          <a:latin typeface="+mn-lt"/>
                          <a:ea typeface="+mn-ea"/>
                          <a:cs typeface="+mn-cs"/>
                        </a:rPr>
                        <a:t> </a:t>
                      </a:r>
                      <a:r>
                        <a:rPr lang="en-GB" sz="2400" b="0" kern="1200" dirty="0" err="1" smtClean="0">
                          <a:solidFill>
                            <a:schemeClr val="tx1"/>
                          </a:solidFill>
                          <a:effectLst/>
                          <a:latin typeface="+mn-lt"/>
                          <a:ea typeface="+mn-ea"/>
                          <a:cs typeface="+mn-cs"/>
                        </a:rPr>
                        <a:t>mewn</a:t>
                      </a:r>
                      <a:r>
                        <a:rPr lang="en-GB" sz="2400" b="0" kern="1200" dirty="0" smtClean="0">
                          <a:solidFill>
                            <a:schemeClr val="tx1"/>
                          </a:solidFill>
                          <a:effectLst/>
                          <a:latin typeface="+mn-lt"/>
                          <a:ea typeface="+mn-ea"/>
                          <a:cs typeface="+mn-cs"/>
                        </a:rPr>
                        <a:t> </a:t>
                      </a:r>
                      <a:r>
                        <a:rPr lang="en-GB" sz="2400" b="0" kern="1200" dirty="0" err="1" smtClean="0">
                          <a:solidFill>
                            <a:schemeClr val="tx1"/>
                          </a:solidFill>
                          <a:effectLst/>
                          <a:latin typeface="+mn-lt"/>
                          <a:ea typeface="+mn-ea"/>
                          <a:cs typeface="+mn-cs"/>
                        </a:rPr>
                        <a:t>eraill</a:t>
                      </a:r>
                      <a:endParaRPr lang="en-GB" sz="2400" b="0" kern="1200" dirty="0" smtClean="0">
                        <a:solidFill>
                          <a:schemeClr val="tx1"/>
                        </a:solidFill>
                        <a:effectLst/>
                        <a:latin typeface="+mn-lt"/>
                        <a:ea typeface="+mn-ea"/>
                        <a:cs typeface="+mn-cs"/>
                      </a:endParaRPr>
                    </a:p>
                    <a:p>
                      <a:pPr marL="285750" lvl="0" indent="-285750">
                        <a:lnSpc>
                          <a:spcPct val="100000"/>
                        </a:lnSpc>
                        <a:buFont typeface="Arial" panose="020B0604020202020204" pitchFamily="34" charset="0"/>
                        <a:buChar char="•"/>
                      </a:pPr>
                      <a:r>
                        <a:rPr lang="cy-GB" sz="2400" b="0" kern="1200" dirty="0" smtClean="0">
                          <a:solidFill>
                            <a:schemeClr val="tx1"/>
                          </a:solidFill>
                          <a:effectLst/>
                          <a:latin typeface="+mn-lt"/>
                          <a:ea typeface="+mn-ea"/>
                          <a:cs typeface="+mn-cs"/>
                        </a:rPr>
                        <a:t>Meithrin ac arwain diwylliant o arloesi</a:t>
                      </a:r>
                      <a:endParaRPr lang="en-GB" sz="2400" b="0" kern="1200" dirty="0" smtClean="0">
                        <a:solidFill>
                          <a:schemeClr val="tx1"/>
                        </a:solidFill>
                        <a:effectLst/>
                        <a:latin typeface="+mn-lt"/>
                        <a:ea typeface="+mn-ea"/>
                        <a:cs typeface="+mn-cs"/>
                      </a:endParaRPr>
                    </a:p>
                    <a:p>
                      <a:pPr marL="285750" lvl="0" indent="-285750">
                        <a:lnSpc>
                          <a:spcPct val="100000"/>
                        </a:lnSpc>
                        <a:buFont typeface="Arial" panose="020B0604020202020204" pitchFamily="34" charset="0"/>
                        <a:buChar char="•"/>
                      </a:pPr>
                      <a:r>
                        <a:rPr lang="cy-GB" sz="2400" b="0" kern="1200" dirty="0" smtClean="0">
                          <a:solidFill>
                            <a:schemeClr val="tx1"/>
                          </a:solidFill>
                          <a:effectLst/>
                          <a:latin typeface="+mn-lt"/>
                          <a:ea typeface="+mn-ea"/>
                          <a:cs typeface="+mn-cs"/>
                        </a:rPr>
                        <a:t>Atebolrwydd eich hun ac eraill, gan gynnwys datblygu dulliau llywodraethu effeithiol</a:t>
                      </a:r>
                      <a:endParaRPr lang="en-GB" sz="2400" b="0" kern="1200" dirty="0" smtClean="0">
                        <a:solidFill>
                          <a:schemeClr val="tx1"/>
                        </a:solidFill>
                        <a:effectLst/>
                        <a:latin typeface="+mn-lt"/>
                        <a:ea typeface="+mn-ea"/>
                        <a:cs typeface="+mn-cs"/>
                      </a:endParaRPr>
                    </a:p>
                    <a:p>
                      <a:pPr marL="285750" indent="-285750">
                        <a:lnSpc>
                          <a:spcPct val="100000"/>
                        </a:lnSpc>
                        <a:buFont typeface="Arial" panose="020B0604020202020204" pitchFamily="34" charset="0"/>
                        <a:buChar char="•"/>
                      </a:pPr>
                      <a:r>
                        <a:rPr lang="cy-GB" sz="2400" b="0" kern="1200" dirty="0" smtClean="0">
                          <a:solidFill>
                            <a:schemeClr val="tx1"/>
                          </a:solidFill>
                          <a:effectLst/>
                          <a:latin typeface="+mn-lt"/>
                          <a:ea typeface="+mn-ea"/>
                          <a:cs typeface="+mn-cs"/>
                        </a:rPr>
                        <a:t>Diogelu</a:t>
                      </a:r>
                      <a:endParaRPr lang="en-GB" sz="2400" b="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2449690483"/>
                  </a:ext>
                </a:extLst>
              </a:tr>
            </a:tbl>
          </a:graphicData>
        </a:graphic>
      </p:graphicFrame>
    </p:spTree>
    <p:extLst>
      <p:ext uri="{BB962C8B-B14F-4D97-AF65-F5344CB8AC3E}">
        <p14:creationId xmlns:p14="http://schemas.microsoft.com/office/powerpoint/2010/main" val="283799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053FB-1063-4030-8C72-651B4A3469F7}"/>
              </a:ext>
            </a:extLst>
          </p:cNvPr>
          <p:cNvSpPr/>
          <p:nvPr/>
        </p:nvSpPr>
        <p:spPr>
          <a:xfrm>
            <a:off x="6069185" y="232701"/>
            <a:ext cx="6411842" cy="4980722"/>
          </a:xfrm>
          <a:prstGeom prst="rect">
            <a:avLst/>
          </a:prstGeom>
        </p:spPr>
        <p:txBody>
          <a:bodyPr wrap="square">
            <a:spAutoFit/>
          </a:bodyPr>
          <a:lstStyle/>
          <a:p>
            <a:pPr>
              <a:lnSpc>
                <a:spcPct val="150000"/>
              </a:lnSpc>
              <a:spcBef>
                <a:spcPct val="50000"/>
              </a:spcBef>
              <a:defRPr/>
            </a:pPr>
            <a:r>
              <a:rPr lang="en-GB" sz="2800" b="1" dirty="0">
                <a:ea typeface="ＭＳ Ｐゴシック" pitchFamily="84" charset="-128"/>
              </a:rPr>
              <a:t>Support</a:t>
            </a:r>
          </a:p>
          <a:p>
            <a:pPr marL="457200" indent="-457200">
              <a:lnSpc>
                <a:spcPct val="150000"/>
              </a:lnSpc>
              <a:spcBef>
                <a:spcPct val="50000"/>
              </a:spcBef>
              <a:buFont typeface="Arial" panose="020B0604020202020204" pitchFamily="34" charset="0"/>
              <a:buChar char="•"/>
              <a:defRPr/>
            </a:pPr>
            <a:r>
              <a:rPr lang="en-GB" sz="2800" dirty="0">
                <a:ea typeface="ＭＳ Ｐゴシック" pitchFamily="84" charset="-128"/>
              </a:rPr>
              <a:t>Regional days – modules </a:t>
            </a:r>
          </a:p>
          <a:p>
            <a:pPr marL="457200" indent="-457200">
              <a:lnSpc>
                <a:spcPct val="150000"/>
              </a:lnSpc>
              <a:spcBef>
                <a:spcPct val="50000"/>
              </a:spcBef>
              <a:buFont typeface="Arial" panose="020B0604020202020204" pitchFamily="34" charset="0"/>
              <a:buChar char="•"/>
              <a:defRPr/>
            </a:pPr>
            <a:r>
              <a:rPr lang="en-GB" sz="2800" dirty="0">
                <a:ea typeface="ＭＳ Ｐゴシック" pitchFamily="84" charset="-128"/>
              </a:rPr>
              <a:t>Support of a Leadership Coach</a:t>
            </a:r>
          </a:p>
          <a:p>
            <a:pPr marL="457200" indent="-457200">
              <a:lnSpc>
                <a:spcPct val="150000"/>
              </a:lnSpc>
              <a:spcBef>
                <a:spcPct val="50000"/>
              </a:spcBef>
              <a:buFont typeface="Arial" panose="020B0604020202020204" pitchFamily="34" charset="0"/>
              <a:buChar char="•"/>
              <a:defRPr/>
            </a:pPr>
            <a:r>
              <a:rPr lang="en-GB" sz="2800" dirty="0">
                <a:ea typeface="ＭＳ Ｐゴシック" pitchFamily="84" charset="-128"/>
              </a:rPr>
              <a:t>Leadership Experience Task (LE)</a:t>
            </a:r>
          </a:p>
          <a:p>
            <a:pPr marL="457200" indent="-457200">
              <a:lnSpc>
                <a:spcPct val="150000"/>
              </a:lnSpc>
              <a:spcBef>
                <a:spcPct val="50000"/>
              </a:spcBef>
              <a:buFont typeface="Arial" panose="020B0604020202020204" pitchFamily="34" charset="0"/>
              <a:buChar char="•"/>
              <a:defRPr/>
            </a:pPr>
            <a:r>
              <a:rPr lang="en-GB" sz="2800" dirty="0">
                <a:ea typeface="ＭＳ Ｐゴシック" pitchFamily="84" charset="-128"/>
              </a:rPr>
              <a:t>Assessment Centre Preparation</a:t>
            </a:r>
          </a:p>
          <a:p>
            <a:pPr marL="457200" indent="-457200">
              <a:lnSpc>
                <a:spcPct val="150000"/>
              </a:lnSpc>
              <a:spcBef>
                <a:spcPct val="50000"/>
              </a:spcBef>
              <a:buFont typeface="Arial" panose="020B0604020202020204" pitchFamily="34" charset="0"/>
              <a:buChar char="•"/>
              <a:defRPr/>
            </a:pPr>
            <a:r>
              <a:rPr lang="en-GB" sz="2800" dirty="0">
                <a:ea typeface="ＭＳ Ｐゴシック" pitchFamily="84" charset="-128"/>
              </a:rPr>
              <a:t>Networking</a:t>
            </a:r>
          </a:p>
        </p:txBody>
      </p:sp>
      <p:sp>
        <p:nvSpPr>
          <p:cNvPr id="3" name="Rectangle 2"/>
          <p:cNvSpPr/>
          <p:nvPr/>
        </p:nvSpPr>
        <p:spPr>
          <a:xfrm>
            <a:off x="349133" y="315828"/>
            <a:ext cx="5531629" cy="5047536"/>
          </a:xfrm>
          <a:prstGeom prst="rect">
            <a:avLst/>
          </a:prstGeom>
        </p:spPr>
        <p:txBody>
          <a:bodyPr wrap="square">
            <a:spAutoFit/>
          </a:bodyPr>
          <a:lstStyle/>
          <a:p>
            <a:pPr>
              <a:lnSpc>
                <a:spcPct val="200000"/>
              </a:lnSpc>
              <a:spcBef>
                <a:spcPct val="50000"/>
              </a:spcBef>
              <a:defRPr/>
            </a:pPr>
            <a:r>
              <a:rPr lang="cy-GB" sz="2800" b="1" dirty="0">
                <a:ea typeface="ＭＳ Ｐゴシック" pitchFamily="84" charset="-128"/>
              </a:rPr>
              <a:t>Cymorth </a:t>
            </a:r>
          </a:p>
          <a:p>
            <a:pPr marL="457200" indent="-457200">
              <a:lnSpc>
                <a:spcPct val="200000"/>
              </a:lnSpc>
              <a:buFont typeface="Arial" panose="020B0604020202020204" pitchFamily="34" charset="0"/>
              <a:buChar char="•"/>
              <a:defRPr/>
            </a:pPr>
            <a:r>
              <a:rPr lang="cy-GB" sz="2800" dirty="0">
                <a:ea typeface="ＭＳ Ｐゴシック" pitchFamily="84" charset="-128"/>
              </a:rPr>
              <a:t>Dyddiau rhanbarthol – modiwlau</a:t>
            </a:r>
          </a:p>
          <a:p>
            <a:pPr marL="457200" indent="-457200">
              <a:lnSpc>
                <a:spcPct val="150000"/>
              </a:lnSpc>
              <a:buFont typeface="Arial" panose="020B0604020202020204" pitchFamily="34" charset="0"/>
              <a:buChar char="•"/>
              <a:defRPr/>
            </a:pPr>
            <a:r>
              <a:rPr lang="cy-GB" sz="2800" dirty="0">
                <a:ea typeface="ＭＳ Ｐゴシック" pitchFamily="84" charset="-128"/>
              </a:rPr>
              <a:t>Cymorth gan Hyfforddwr Arweinyddiaeth</a:t>
            </a:r>
          </a:p>
          <a:p>
            <a:pPr marL="457200" indent="-457200">
              <a:lnSpc>
                <a:spcPct val="150000"/>
              </a:lnSpc>
              <a:buFont typeface="Arial" panose="020B0604020202020204" pitchFamily="34" charset="0"/>
              <a:buChar char="•"/>
              <a:defRPr/>
            </a:pPr>
            <a:r>
              <a:rPr lang="cy-GB" sz="2800" dirty="0">
                <a:ea typeface="ＭＳ Ｐゴシック" pitchFamily="84" charset="-128"/>
              </a:rPr>
              <a:t>Tasg Profiad Arweinyddiaeth  (PA)</a:t>
            </a:r>
          </a:p>
          <a:p>
            <a:pPr marL="457200" indent="-457200">
              <a:lnSpc>
                <a:spcPct val="150000"/>
              </a:lnSpc>
              <a:buFont typeface="Arial" panose="020B0604020202020204" pitchFamily="34" charset="0"/>
              <a:buChar char="•"/>
              <a:defRPr/>
            </a:pPr>
            <a:r>
              <a:rPr lang="cy-GB" sz="2800" dirty="0">
                <a:ea typeface="ＭＳ Ｐゴシック" pitchFamily="84" charset="-128"/>
              </a:rPr>
              <a:t>Paratoi am y Ganolfan Asesu </a:t>
            </a:r>
          </a:p>
          <a:p>
            <a:pPr marL="457200" indent="-457200">
              <a:lnSpc>
                <a:spcPct val="150000"/>
              </a:lnSpc>
              <a:buFont typeface="Arial" panose="020B0604020202020204" pitchFamily="34" charset="0"/>
              <a:buChar char="•"/>
              <a:defRPr/>
            </a:pPr>
            <a:r>
              <a:rPr lang="cy-GB" sz="2800" dirty="0">
                <a:ea typeface="ＭＳ Ｐゴシック" pitchFamily="84" charset="-128"/>
              </a:rPr>
              <a:t>Rhwydweithio </a:t>
            </a:r>
          </a:p>
        </p:txBody>
      </p:sp>
    </p:spTree>
    <p:extLst>
      <p:ext uri="{BB962C8B-B14F-4D97-AF65-F5344CB8AC3E}">
        <p14:creationId xmlns:p14="http://schemas.microsoft.com/office/powerpoint/2010/main" val="390483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5D004-D2D5-4787-AF5B-961613527DF7}"/>
              </a:ext>
            </a:extLst>
          </p:cNvPr>
          <p:cNvSpPr/>
          <p:nvPr/>
        </p:nvSpPr>
        <p:spPr>
          <a:xfrm>
            <a:off x="6301047" y="363348"/>
            <a:ext cx="5658195" cy="5632311"/>
          </a:xfrm>
          <a:prstGeom prst="rect">
            <a:avLst/>
          </a:prstGeom>
        </p:spPr>
        <p:txBody>
          <a:bodyPr wrap="square">
            <a:spAutoFit/>
          </a:bodyPr>
          <a:lstStyle/>
          <a:p>
            <a:pPr>
              <a:spcBef>
                <a:spcPct val="50000"/>
              </a:spcBef>
              <a:defRPr/>
            </a:pPr>
            <a:r>
              <a:rPr lang="en-GB" sz="2800" dirty="0">
                <a:ea typeface="ＭＳ Ｐゴシック" charset="-128"/>
              </a:rPr>
              <a:t>Candidates are required to undertake a leadership experience task and present what they have learnt from the activity at the assessment centre.</a:t>
            </a:r>
          </a:p>
          <a:p>
            <a:pPr>
              <a:spcBef>
                <a:spcPct val="50000"/>
              </a:spcBef>
              <a:defRPr/>
            </a:pPr>
            <a:endParaRPr lang="en-GB" sz="2800" dirty="0">
              <a:ea typeface="ＭＳ Ｐゴシック" charset="-128"/>
            </a:endParaRPr>
          </a:p>
          <a:p>
            <a:pPr>
              <a:spcBef>
                <a:spcPct val="50000"/>
              </a:spcBef>
              <a:defRPr/>
            </a:pPr>
            <a:r>
              <a:rPr lang="en-GB" sz="2800" dirty="0">
                <a:ea typeface="ＭＳ Ｐゴシック" charset="-128"/>
              </a:rPr>
              <a:t>The leadership experience is a project, activity or review as part of candidates’ normal work in their school.  Evidence of their improved leadership skills are presented to the panel</a:t>
            </a:r>
          </a:p>
          <a:p>
            <a:pPr>
              <a:defRPr/>
            </a:pPr>
            <a:r>
              <a:rPr lang="en-GB" sz="2400" b="1" dirty="0"/>
              <a:t> </a:t>
            </a:r>
            <a:endParaRPr lang="en-GB" sz="2400" dirty="0">
              <a:ea typeface="ＭＳ Ｐゴシック" charset="-128"/>
            </a:endParaRPr>
          </a:p>
        </p:txBody>
      </p:sp>
      <p:sp>
        <p:nvSpPr>
          <p:cNvPr id="3" name="Rectangle 2"/>
          <p:cNvSpPr/>
          <p:nvPr/>
        </p:nvSpPr>
        <p:spPr>
          <a:xfrm>
            <a:off x="343593" y="424307"/>
            <a:ext cx="5708072" cy="5693866"/>
          </a:xfrm>
          <a:prstGeom prst="rect">
            <a:avLst/>
          </a:prstGeom>
        </p:spPr>
        <p:txBody>
          <a:bodyPr wrap="square">
            <a:spAutoFit/>
          </a:bodyPr>
          <a:lstStyle/>
          <a:p>
            <a:pPr>
              <a:spcBef>
                <a:spcPct val="50000"/>
              </a:spcBef>
              <a:defRPr/>
            </a:pPr>
            <a:r>
              <a:rPr lang="cy-GB" sz="2800" dirty="0">
                <a:ea typeface="ＭＳ Ｐゴシック" charset="-128"/>
              </a:rPr>
              <a:t>Mae’n ofynnol bod ymgeiswyr yn gwneud tasg profiad arweinyddiaeth, ac yn cyflwyno’r hyn maent wedi’i ddysgu o’r gweithgaredd yn y ganolfan asesu. </a:t>
            </a:r>
          </a:p>
          <a:p>
            <a:pPr>
              <a:spcBef>
                <a:spcPct val="50000"/>
              </a:spcBef>
              <a:defRPr/>
            </a:pPr>
            <a:endParaRPr lang="cy-GB" sz="2800" dirty="0">
              <a:ea typeface="ＭＳ Ｐゴシック" charset="-128"/>
            </a:endParaRPr>
          </a:p>
          <a:p>
            <a:pPr>
              <a:spcBef>
                <a:spcPct val="50000"/>
              </a:spcBef>
              <a:defRPr/>
            </a:pPr>
            <a:r>
              <a:rPr lang="cy-GB" sz="2800" dirty="0">
                <a:ea typeface="ＭＳ Ｐゴシック" charset="-128"/>
              </a:rPr>
              <a:t>Prosiect, gweithgaredd neu adolygiad fydd y profiad arweinyddiaeth, a fydd yn rhan o waith arferol yr ymgeiswyr yn eu hysgol. Cyflwynir tystiolaeth o’u sgiliau arweinyddiaeth sydd wedi gwella i’r panel.  </a:t>
            </a:r>
            <a:r>
              <a:rPr lang="cy-GB" sz="2800" b="1" dirty="0"/>
              <a:t> </a:t>
            </a:r>
            <a:endParaRPr lang="cy-GB" sz="2800" dirty="0">
              <a:ea typeface="ＭＳ Ｐゴシック" charset="-128"/>
            </a:endParaRPr>
          </a:p>
        </p:txBody>
      </p:sp>
    </p:spTree>
    <p:extLst>
      <p:ext uri="{BB962C8B-B14F-4D97-AF65-F5344CB8AC3E}">
        <p14:creationId xmlns:p14="http://schemas.microsoft.com/office/powerpoint/2010/main" val="165301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74B7B-0038-491F-A415-E2F45AD36993}"/>
              </a:ext>
            </a:extLst>
          </p:cNvPr>
          <p:cNvSpPr txBox="1"/>
          <p:nvPr/>
        </p:nvSpPr>
        <p:spPr>
          <a:xfrm>
            <a:off x="6423804" y="526521"/>
            <a:ext cx="5322100" cy="5755422"/>
          </a:xfrm>
          <a:prstGeom prst="rect">
            <a:avLst/>
          </a:prstGeom>
          <a:noFill/>
        </p:spPr>
        <p:txBody>
          <a:bodyPr wrap="square" rtlCol="0">
            <a:spAutoFit/>
          </a:bodyPr>
          <a:lstStyle/>
          <a:p>
            <a:r>
              <a:rPr lang="en-GB" sz="2800" dirty="0"/>
              <a:t>This one-year development programme is an exciting professional learning opportunity for experienced school leaders across Wales who wish to become head teachers in the near future. Completion of this programme is an expectation for all future NPQH applicants.</a:t>
            </a:r>
          </a:p>
          <a:p>
            <a:endParaRPr lang="en-GB" sz="2800" dirty="0"/>
          </a:p>
          <a:p>
            <a:r>
              <a:rPr lang="en-GB" sz="2800" dirty="0"/>
              <a:t>This is a national programme delivered regionally.</a:t>
            </a:r>
          </a:p>
          <a:p>
            <a:r>
              <a:rPr lang="en-GB" sz="3200" dirty="0"/>
              <a:t>  </a:t>
            </a:r>
          </a:p>
        </p:txBody>
      </p:sp>
      <p:sp>
        <p:nvSpPr>
          <p:cNvPr id="3" name="TextBox 2">
            <a:extLst>
              <a:ext uri="{FF2B5EF4-FFF2-40B4-BE49-F238E27FC236}">
                <a16:creationId xmlns:a16="http://schemas.microsoft.com/office/drawing/2014/main" id="{3CE74B7B-0038-491F-A415-E2F45AD36993}"/>
              </a:ext>
            </a:extLst>
          </p:cNvPr>
          <p:cNvSpPr txBox="1"/>
          <p:nvPr/>
        </p:nvSpPr>
        <p:spPr>
          <a:xfrm>
            <a:off x="415394" y="469012"/>
            <a:ext cx="5220530" cy="6124754"/>
          </a:xfrm>
          <a:prstGeom prst="rect">
            <a:avLst/>
          </a:prstGeom>
          <a:noFill/>
        </p:spPr>
        <p:txBody>
          <a:bodyPr wrap="square" rtlCol="0">
            <a:spAutoFit/>
          </a:bodyPr>
          <a:lstStyle/>
          <a:p>
            <a:r>
              <a:rPr lang="cy-GB" sz="2800" dirty="0" smtClean="0"/>
              <a:t>Mae'r </a:t>
            </a:r>
            <a:r>
              <a:rPr lang="cy-GB" sz="2800" dirty="0"/>
              <a:t>rhaglen </a:t>
            </a:r>
            <a:r>
              <a:rPr lang="cy-GB" sz="2800" dirty="0" smtClean="0"/>
              <a:t>ddatblygu hon, dros gyfnod o flwyddyn, yn </a:t>
            </a:r>
            <a:r>
              <a:rPr lang="cy-GB" sz="2800" dirty="0"/>
              <a:t>gyfle dysgu proffesiynol </a:t>
            </a:r>
            <a:r>
              <a:rPr lang="cy-GB" sz="2800" dirty="0" smtClean="0"/>
              <a:t>cyffrous i arweinwyr </a:t>
            </a:r>
            <a:r>
              <a:rPr lang="cy-GB" sz="2800" dirty="0"/>
              <a:t>ysgol </a:t>
            </a:r>
            <a:r>
              <a:rPr lang="cy-GB" sz="2800" dirty="0" smtClean="0"/>
              <a:t>profiadol, </a:t>
            </a:r>
            <a:r>
              <a:rPr lang="cy-GB" sz="2800" dirty="0"/>
              <a:t>o bob cwr o </a:t>
            </a:r>
            <a:r>
              <a:rPr lang="cy-GB" sz="2800" dirty="0" smtClean="0"/>
              <a:t>Gymru, </a:t>
            </a:r>
            <a:r>
              <a:rPr lang="cy-GB" sz="2800" dirty="0"/>
              <a:t>sy'n dymuno bod yn benaethiaid yn y dyfodol agos. Mae cwblhau'r rhaglen hon yn ddisgwyliad ar gyfer pob ymgeisydd CPCP y dyfodol. </a:t>
            </a:r>
            <a:endParaRPr lang="cy-GB" sz="2800" dirty="0" smtClean="0"/>
          </a:p>
          <a:p>
            <a:endParaRPr lang="cy-GB" sz="2800" dirty="0"/>
          </a:p>
          <a:p>
            <a:r>
              <a:rPr lang="cy-GB" sz="2800" dirty="0" smtClean="0"/>
              <a:t>Darperir y rhaglen genedlaethol hon ar sail ranbarthol. </a:t>
            </a:r>
            <a:endParaRPr lang="en-GB" sz="2800" dirty="0"/>
          </a:p>
          <a:p>
            <a:endParaRPr lang="en-GB" sz="2400" dirty="0"/>
          </a:p>
          <a:p>
            <a:r>
              <a:rPr lang="en-GB" sz="3200" dirty="0"/>
              <a:t>  </a:t>
            </a:r>
          </a:p>
        </p:txBody>
      </p:sp>
    </p:spTree>
    <p:extLst>
      <p:ext uri="{BB962C8B-B14F-4D97-AF65-F5344CB8AC3E}">
        <p14:creationId xmlns:p14="http://schemas.microsoft.com/office/powerpoint/2010/main" val="24547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2D6ED-9465-4FC6-9AC7-94CA8D883B04}"/>
              </a:ext>
            </a:extLst>
          </p:cNvPr>
          <p:cNvSpPr/>
          <p:nvPr/>
        </p:nvSpPr>
        <p:spPr>
          <a:xfrm>
            <a:off x="5752407" y="180836"/>
            <a:ext cx="5957811" cy="5447645"/>
          </a:xfrm>
          <a:prstGeom prst="rect">
            <a:avLst/>
          </a:prstGeom>
        </p:spPr>
        <p:txBody>
          <a:bodyPr wrap="square">
            <a:spAutoFit/>
          </a:bodyPr>
          <a:lstStyle/>
          <a:p>
            <a:pPr>
              <a:defRPr/>
            </a:pPr>
            <a:r>
              <a:rPr lang="en-GB" altLang="en-US" sz="2800" b="1" dirty="0" smtClean="0">
                <a:effectLst>
                  <a:outerShdw blurRad="38100" dist="38100" dir="2700000" algn="tl">
                    <a:srgbClr val="000000">
                      <a:alpha val="43137"/>
                    </a:srgbClr>
                  </a:outerShdw>
                </a:effectLst>
              </a:rPr>
              <a:t>The Leadership </a:t>
            </a:r>
            <a:r>
              <a:rPr lang="en-GB" altLang="en-US" sz="2800" b="1" dirty="0">
                <a:effectLst>
                  <a:outerShdw blurRad="38100" dist="38100" dir="2700000" algn="tl">
                    <a:srgbClr val="000000">
                      <a:alpha val="43137"/>
                    </a:srgbClr>
                  </a:outerShdw>
                </a:effectLst>
              </a:rPr>
              <a:t>Experience </a:t>
            </a:r>
            <a:r>
              <a:rPr lang="en-GB" altLang="en-US" sz="2800" b="1" dirty="0" smtClean="0">
                <a:effectLst>
                  <a:outerShdw blurRad="38100" dist="38100" dir="2700000" algn="tl">
                    <a:srgbClr val="000000">
                      <a:alpha val="43137"/>
                    </a:srgbClr>
                  </a:outerShdw>
                </a:effectLst>
              </a:rPr>
              <a:t>Task</a:t>
            </a:r>
          </a:p>
          <a:p>
            <a:pPr>
              <a:defRPr/>
            </a:pPr>
            <a:endParaRPr lang="en-GB" altLang="en-US" sz="2800" b="1" dirty="0">
              <a:effectLst>
                <a:outerShdw blurRad="38100" dist="38100" dir="2700000" algn="tl">
                  <a:srgbClr val="000000">
                    <a:alpha val="43137"/>
                  </a:srgbClr>
                </a:outerShdw>
              </a:effectLst>
            </a:endParaRPr>
          </a:p>
          <a:p>
            <a:pPr>
              <a:defRPr/>
            </a:pPr>
            <a:r>
              <a:rPr lang="en-GB" altLang="en-US" sz="2400" dirty="0" smtClean="0"/>
              <a:t>The </a:t>
            </a:r>
            <a:r>
              <a:rPr lang="en-GB" altLang="en-US" sz="2400" dirty="0"/>
              <a:t>LE task will be an integral part of the School Development / Improvement Plan and will be agreed between the Headteacher and the Challenge Adviser. The candidate will familiarise himself/herself with the latest research regarding this area of work and where appropriate incorporate </a:t>
            </a:r>
            <a:r>
              <a:rPr lang="en-GB" altLang="en-US" sz="2400" dirty="0" smtClean="0"/>
              <a:t>this into </a:t>
            </a:r>
            <a:r>
              <a:rPr lang="en-GB" altLang="en-US" sz="2400" dirty="0"/>
              <a:t>the plan.  At the Assessment Panel the candidate will outline the actions taken, the impact the development has had </a:t>
            </a:r>
            <a:r>
              <a:rPr lang="en-GB" altLang="en-US" sz="2400" dirty="0" smtClean="0"/>
              <a:t>and </a:t>
            </a:r>
            <a:r>
              <a:rPr lang="en-GB" altLang="en-US" sz="2400" b="1" u="sng" dirty="0" smtClean="0"/>
              <a:t>how </a:t>
            </a:r>
            <a:r>
              <a:rPr lang="en-GB" altLang="en-US" sz="2400" b="1" u="sng" dirty="0"/>
              <a:t>their leadership skills have developed </a:t>
            </a:r>
            <a:r>
              <a:rPr lang="en-GB" altLang="en-US" sz="2400" dirty="0"/>
              <a:t>as a result</a:t>
            </a:r>
            <a:r>
              <a:rPr lang="en-GB" altLang="en-US" sz="2400" dirty="0" smtClean="0"/>
              <a:t>.</a:t>
            </a:r>
          </a:p>
          <a:p>
            <a:pPr>
              <a:defRPr/>
            </a:pPr>
            <a:r>
              <a:rPr lang="en-GB" altLang="en-US" sz="2800" dirty="0" smtClean="0"/>
              <a:t> </a:t>
            </a:r>
            <a:endParaRPr lang="en-GB" altLang="en-US" sz="2800" dirty="0"/>
          </a:p>
        </p:txBody>
      </p:sp>
      <p:sp>
        <p:nvSpPr>
          <p:cNvPr id="3" name="Rectangle 2"/>
          <p:cNvSpPr/>
          <p:nvPr/>
        </p:nvSpPr>
        <p:spPr>
          <a:xfrm>
            <a:off x="376841" y="180836"/>
            <a:ext cx="5087391" cy="5386090"/>
          </a:xfrm>
          <a:prstGeom prst="rect">
            <a:avLst/>
          </a:prstGeom>
        </p:spPr>
        <p:txBody>
          <a:bodyPr wrap="square">
            <a:spAutoFit/>
          </a:bodyPr>
          <a:lstStyle/>
          <a:p>
            <a:pPr>
              <a:defRPr/>
            </a:pPr>
            <a:r>
              <a:rPr lang="cy-GB" altLang="en-US" sz="2800" b="1" dirty="0">
                <a:effectLst>
                  <a:outerShdw blurRad="38100" dist="38100" dir="2700000" algn="tl">
                    <a:srgbClr val="000000">
                      <a:alpha val="43137"/>
                    </a:srgbClr>
                  </a:outerShdw>
                </a:effectLst>
              </a:rPr>
              <a:t>Y Dasg Profiad Arweinyddiaeth</a:t>
            </a:r>
          </a:p>
          <a:p>
            <a:pPr>
              <a:defRPr/>
            </a:pPr>
            <a:endParaRPr lang="cy-GB" altLang="en-US" sz="2800" b="1" dirty="0">
              <a:effectLst>
                <a:outerShdw blurRad="38100" dist="38100" dir="2700000" algn="tl">
                  <a:srgbClr val="000000">
                    <a:alpha val="43137"/>
                  </a:srgbClr>
                </a:outerShdw>
              </a:effectLst>
            </a:endParaRPr>
          </a:p>
          <a:p>
            <a:pPr>
              <a:defRPr/>
            </a:pPr>
            <a:r>
              <a:rPr lang="cy-GB" altLang="en-US" sz="2400" dirty="0"/>
              <a:t>Bydd y dasg PA yn rhan ganolog o’r Cynllun Datblygu/Gwella Ysgol a chytunir arni rhwng y Pennaeth a’r Ymgynghorydd Her. Bydd yr ymgeisydd yn dod yn gyfarwydd â’r ymchwil diweddaraf yn y maes hwn, a’i gynnwys yn y cynllun, ble bo’n briodol. Yn y Panel Asesu, bydd ymgeiswyr yn amlinellu’r camau gweithredu, effaith y datblygiad a</a:t>
            </a:r>
            <a:r>
              <a:rPr lang="cy-GB" altLang="en-US" sz="2400" b="1" u="sng" dirty="0"/>
              <a:t> sut mae eu sgiliau arweinyddiaeth wedi gwella </a:t>
            </a:r>
            <a:r>
              <a:rPr lang="cy-GB" altLang="en-US" sz="2400" dirty="0"/>
              <a:t>o ganlyniad.</a:t>
            </a:r>
          </a:p>
        </p:txBody>
      </p:sp>
    </p:spTree>
    <p:extLst>
      <p:ext uri="{BB962C8B-B14F-4D97-AF65-F5344CB8AC3E}">
        <p14:creationId xmlns:p14="http://schemas.microsoft.com/office/powerpoint/2010/main" val="349842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DD2A8D-3E75-4EE2-8F45-7D81186AD357}"/>
              </a:ext>
            </a:extLst>
          </p:cNvPr>
          <p:cNvSpPr/>
          <p:nvPr/>
        </p:nvSpPr>
        <p:spPr>
          <a:xfrm>
            <a:off x="6118168" y="266137"/>
            <a:ext cx="5658196" cy="5478423"/>
          </a:xfrm>
          <a:prstGeom prst="rect">
            <a:avLst/>
          </a:prstGeom>
        </p:spPr>
        <p:txBody>
          <a:bodyPr wrap="square">
            <a:spAutoFit/>
          </a:bodyPr>
          <a:lstStyle/>
          <a:p>
            <a:pPr>
              <a:defRPr/>
            </a:pPr>
            <a:r>
              <a:rPr lang="en-GB" sz="2800" b="1" dirty="0"/>
              <a:t>Personal Development</a:t>
            </a:r>
          </a:p>
          <a:p>
            <a:pPr>
              <a:spcBef>
                <a:spcPct val="50000"/>
              </a:spcBef>
              <a:defRPr/>
            </a:pPr>
            <a:r>
              <a:rPr lang="en-GB" sz="2800" dirty="0">
                <a:ea typeface="ＭＳ Ｐゴシック" charset="-128"/>
              </a:rPr>
              <a:t>Candidates will work with Leadership Coach to:</a:t>
            </a:r>
          </a:p>
          <a:p>
            <a:pPr marL="342900" indent="-342900">
              <a:spcBef>
                <a:spcPct val="50000"/>
              </a:spcBef>
              <a:buFont typeface="Arial" panose="020B0604020202020204" pitchFamily="34" charset="0"/>
              <a:buChar char="•"/>
              <a:defRPr/>
            </a:pPr>
            <a:r>
              <a:rPr lang="en-GB" sz="2400" dirty="0">
                <a:ea typeface="ＭＳ Ｐゴシック" charset="-128"/>
              </a:rPr>
              <a:t>agree, plan, review and evaluate their LSR</a:t>
            </a:r>
          </a:p>
          <a:p>
            <a:pPr marL="342900" indent="-342900">
              <a:buFont typeface="Arial" panose="020B0604020202020204" pitchFamily="34" charset="0"/>
              <a:buChar char="•"/>
              <a:defRPr/>
            </a:pPr>
            <a:r>
              <a:rPr lang="en-GB" sz="2400" dirty="0">
                <a:ea typeface="ＭＳ Ｐゴシック" charset="-128"/>
              </a:rPr>
              <a:t>Candidates have opportunity to visit LC school or alternate setting to observe or shadow</a:t>
            </a:r>
          </a:p>
          <a:p>
            <a:pPr marL="342900" indent="-342900">
              <a:buFont typeface="Arial" panose="020B0604020202020204" pitchFamily="34" charset="0"/>
              <a:buChar char="•"/>
              <a:defRPr/>
            </a:pPr>
            <a:r>
              <a:rPr lang="en-GB" sz="2400" dirty="0">
                <a:ea typeface="ＭＳ Ｐゴシック" charset="-128"/>
              </a:rPr>
              <a:t>Candidates will be supported by </a:t>
            </a:r>
            <a:r>
              <a:rPr lang="en-GB" sz="2400" dirty="0" smtClean="0">
                <a:ea typeface="ＭＳ Ｐゴシック" charset="-128"/>
              </a:rPr>
              <a:t>the Leadership </a:t>
            </a:r>
            <a:r>
              <a:rPr lang="en-GB" sz="2400" dirty="0">
                <a:ea typeface="ＭＳ Ｐゴシック" charset="-128"/>
              </a:rPr>
              <a:t>Coach to prepare their presentations to Assessment Panels</a:t>
            </a:r>
          </a:p>
          <a:p>
            <a:pPr marL="342900" indent="-342900">
              <a:buFont typeface="Arial" panose="020B0604020202020204" pitchFamily="34" charset="0"/>
              <a:buChar char="•"/>
              <a:defRPr/>
            </a:pPr>
            <a:r>
              <a:rPr lang="en-GB" sz="2400" dirty="0">
                <a:ea typeface="ＭＳ Ｐゴシック" charset="-128"/>
              </a:rPr>
              <a:t>Candidates advised to ensure they cover use of data</a:t>
            </a:r>
          </a:p>
        </p:txBody>
      </p:sp>
      <p:sp>
        <p:nvSpPr>
          <p:cNvPr id="3" name="Rectangle 2"/>
          <p:cNvSpPr/>
          <p:nvPr/>
        </p:nvSpPr>
        <p:spPr>
          <a:xfrm>
            <a:off x="277090" y="332639"/>
            <a:ext cx="5403273" cy="5293757"/>
          </a:xfrm>
          <a:prstGeom prst="rect">
            <a:avLst/>
          </a:prstGeom>
        </p:spPr>
        <p:txBody>
          <a:bodyPr wrap="square">
            <a:spAutoFit/>
          </a:bodyPr>
          <a:lstStyle/>
          <a:p>
            <a:pPr>
              <a:defRPr/>
            </a:pPr>
            <a:r>
              <a:rPr lang="cy-GB" sz="2800" b="1" dirty="0"/>
              <a:t>Datblygiad Personol</a:t>
            </a:r>
          </a:p>
          <a:p>
            <a:pPr>
              <a:spcBef>
                <a:spcPct val="50000"/>
              </a:spcBef>
              <a:defRPr/>
            </a:pPr>
            <a:r>
              <a:rPr lang="cy-GB" sz="2800" dirty="0">
                <a:ea typeface="ＭＳ Ｐゴシック" charset="-128"/>
              </a:rPr>
              <a:t>Bydd yr Ymgeiswyr yn gweithio efo’r Hyfforddwr Arweinyddiaeth: </a:t>
            </a:r>
          </a:p>
          <a:p>
            <a:pPr marL="342900" indent="-342900">
              <a:buFont typeface="Arial" panose="020B0604020202020204" pitchFamily="34" charset="0"/>
              <a:buChar char="•"/>
              <a:defRPr/>
            </a:pPr>
            <a:r>
              <a:rPr lang="cy-GB" sz="2400" dirty="0">
                <a:ea typeface="ＭＳ Ｐゴシック" charset="-128"/>
              </a:rPr>
              <a:t>I gytuno ar eu ASA, ei gynllunio, ei adolygu a’i werthuso</a:t>
            </a:r>
          </a:p>
          <a:p>
            <a:pPr marL="342900" indent="-342900">
              <a:buFont typeface="Arial" panose="020B0604020202020204" pitchFamily="34" charset="0"/>
              <a:buChar char="•"/>
              <a:defRPr/>
            </a:pPr>
            <a:r>
              <a:rPr lang="cy-GB" sz="2400" dirty="0">
                <a:ea typeface="ＭＳ Ｐゴシック" charset="-128"/>
              </a:rPr>
              <a:t>Caiff Ymgeiswyr y cyfle i ymweld ag ysgol yr HA, neu leoliad arall, i arsylwi neu gysgodi </a:t>
            </a:r>
          </a:p>
          <a:p>
            <a:pPr marL="342900" indent="-342900">
              <a:buFont typeface="Arial" panose="020B0604020202020204" pitchFamily="34" charset="0"/>
              <a:buChar char="•"/>
              <a:defRPr/>
            </a:pPr>
            <a:r>
              <a:rPr lang="cy-GB" sz="2400" dirty="0">
                <a:ea typeface="ＭＳ Ｐゴシック" charset="-128"/>
              </a:rPr>
              <a:t>Caiff Ymgeiswyr gefnogaeth gan yr Hyfforddwr Arweinyddiaeth i baratoi eu cyflwyniadau i’r Paneli Asesu </a:t>
            </a:r>
          </a:p>
          <a:p>
            <a:pPr marL="342900" indent="-342900">
              <a:buFont typeface="Arial" panose="020B0604020202020204" pitchFamily="34" charset="0"/>
              <a:buChar char="•"/>
              <a:defRPr/>
            </a:pPr>
            <a:r>
              <a:rPr lang="cy-GB" sz="2400" dirty="0">
                <a:ea typeface="ＭＳ Ｐゴシック" charset="-128"/>
              </a:rPr>
              <a:t>Dywedir wrth Ymgeiswyr am sicrhau eu bod nhw’n cyfeirio at ddefnyddio data. </a:t>
            </a:r>
          </a:p>
        </p:txBody>
      </p:sp>
    </p:spTree>
    <p:extLst>
      <p:ext uri="{BB962C8B-B14F-4D97-AF65-F5344CB8AC3E}">
        <p14:creationId xmlns:p14="http://schemas.microsoft.com/office/powerpoint/2010/main" val="427026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7F5F88-21BD-441A-AF73-F0DF024DAB0A}"/>
              </a:ext>
            </a:extLst>
          </p:cNvPr>
          <p:cNvSpPr/>
          <p:nvPr/>
        </p:nvSpPr>
        <p:spPr>
          <a:xfrm>
            <a:off x="5798172" y="1194530"/>
            <a:ext cx="5545930" cy="707886"/>
          </a:xfrm>
          <a:prstGeom prst="rect">
            <a:avLst/>
          </a:prstGeom>
        </p:spPr>
        <p:txBody>
          <a:bodyPr wrap="square">
            <a:spAutoFit/>
          </a:bodyPr>
          <a:lstStyle/>
          <a:p>
            <a:pPr algn="ctr">
              <a:buClr>
                <a:srgbClr val="B13F9A"/>
              </a:buClr>
              <a:defRPr/>
            </a:pPr>
            <a:r>
              <a:rPr lang="en-GB" sz="4000" b="1" dirty="0">
                <a:solidFill>
                  <a:schemeClr val="bg1"/>
                </a:solidFill>
                <a:effectLst>
                  <a:outerShdw blurRad="38100" dist="38100" dir="2700000" algn="tl">
                    <a:srgbClr val="000000">
                      <a:alpha val="43137"/>
                    </a:srgbClr>
                  </a:outerShdw>
                </a:effectLst>
                <a:ea typeface="ＭＳ Ｐゴシック" charset="-128"/>
              </a:rPr>
              <a:t>The Assessment Centre</a:t>
            </a:r>
            <a:endParaRPr lang="en-GB" sz="4000" dirty="0">
              <a:solidFill>
                <a:schemeClr val="bg1"/>
              </a:solidFill>
              <a:effectLst>
                <a:outerShdw blurRad="38100" dist="38100" dir="2700000" algn="tl">
                  <a:srgbClr val="000000">
                    <a:alpha val="43137"/>
                  </a:srgbClr>
                </a:outerShdw>
              </a:effectLst>
              <a:ea typeface="ＭＳ Ｐゴシック" charset="-128"/>
            </a:endParaRPr>
          </a:p>
        </p:txBody>
      </p:sp>
      <p:sp>
        <p:nvSpPr>
          <p:cNvPr id="3" name="Rectangle 2">
            <a:extLst>
              <a:ext uri="{FF2B5EF4-FFF2-40B4-BE49-F238E27FC236}">
                <a16:creationId xmlns:a16="http://schemas.microsoft.com/office/drawing/2014/main" id="{E67F5F88-21BD-441A-AF73-F0DF024DAB0A}"/>
              </a:ext>
            </a:extLst>
          </p:cNvPr>
          <p:cNvSpPr/>
          <p:nvPr/>
        </p:nvSpPr>
        <p:spPr>
          <a:xfrm>
            <a:off x="641509" y="1194530"/>
            <a:ext cx="4606831" cy="707886"/>
          </a:xfrm>
          <a:prstGeom prst="rect">
            <a:avLst/>
          </a:prstGeom>
        </p:spPr>
        <p:txBody>
          <a:bodyPr wrap="square">
            <a:spAutoFit/>
          </a:bodyPr>
          <a:lstStyle/>
          <a:p>
            <a:pPr algn="ctr">
              <a:buClr>
                <a:srgbClr val="B13F9A"/>
              </a:buClr>
              <a:defRPr/>
            </a:pPr>
            <a:r>
              <a:rPr lang="en-GB" sz="4000" b="1" dirty="0" smtClean="0">
                <a:solidFill>
                  <a:schemeClr val="bg1"/>
                </a:solidFill>
                <a:effectLst>
                  <a:outerShdw blurRad="38100" dist="38100" dir="2700000" algn="tl">
                    <a:srgbClr val="000000">
                      <a:alpha val="43137"/>
                    </a:srgbClr>
                  </a:outerShdw>
                </a:effectLst>
                <a:ea typeface="ＭＳ Ｐゴシック" charset="-128"/>
              </a:rPr>
              <a:t>Y Ganolfan Asesu</a:t>
            </a:r>
            <a:endParaRPr lang="en-GB" sz="4000" dirty="0">
              <a:solidFill>
                <a:schemeClr val="bg1"/>
              </a:solidFill>
              <a:effectLst>
                <a:outerShdw blurRad="38100" dist="38100" dir="2700000" algn="tl">
                  <a:srgbClr val="000000">
                    <a:alpha val="43137"/>
                  </a:srgbClr>
                </a:outerShdw>
              </a:effectLst>
              <a:ea typeface="ＭＳ Ｐゴシック" charset="-128"/>
            </a:endParaRPr>
          </a:p>
        </p:txBody>
      </p:sp>
    </p:spTree>
    <p:extLst>
      <p:ext uri="{BB962C8B-B14F-4D97-AF65-F5344CB8AC3E}">
        <p14:creationId xmlns:p14="http://schemas.microsoft.com/office/powerpoint/2010/main" val="1820761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13675C-590F-4F25-BF2F-BCBA7AB2149F}"/>
              </a:ext>
            </a:extLst>
          </p:cNvPr>
          <p:cNvSpPr/>
          <p:nvPr/>
        </p:nvSpPr>
        <p:spPr>
          <a:xfrm>
            <a:off x="6162501" y="315204"/>
            <a:ext cx="5697257" cy="6124754"/>
          </a:xfrm>
          <a:prstGeom prst="rect">
            <a:avLst/>
          </a:prstGeom>
        </p:spPr>
        <p:txBody>
          <a:bodyPr wrap="square">
            <a:spAutoFit/>
          </a:bodyPr>
          <a:lstStyle/>
          <a:p>
            <a:pPr marL="533400" indent="-533400">
              <a:defRPr/>
            </a:pPr>
            <a:r>
              <a:rPr lang="en-GB" sz="2800" b="1" kern="0" dirty="0" smtClean="0">
                <a:effectLst>
                  <a:outerShdw blurRad="38100" dist="38100" dir="2700000" algn="tl">
                    <a:srgbClr val="000000">
                      <a:alpha val="43137"/>
                    </a:srgbClr>
                  </a:outerShdw>
                </a:effectLst>
                <a:cs typeface="Arial" panose="020B0604020202020204" pitchFamily="34" charset="0"/>
              </a:rPr>
              <a:t>At the assessment centre candidates must demonstrate:</a:t>
            </a:r>
          </a:p>
          <a:p>
            <a:pPr marL="533400" indent="-533400">
              <a:buFont typeface="Arial" charset="0"/>
              <a:buChar char="•"/>
              <a:defRPr/>
            </a:pPr>
            <a:r>
              <a:rPr lang="en-GB" sz="2800" dirty="0" smtClean="0">
                <a:cs typeface="Arial" panose="020B0604020202020204" pitchFamily="34" charset="0"/>
              </a:rPr>
              <a:t>Their understanding of the  professional role of  the </a:t>
            </a:r>
            <a:r>
              <a:rPr lang="en-GB" sz="2800" dirty="0" err="1" smtClean="0">
                <a:cs typeface="Arial" panose="020B0604020202020204" pitchFamily="34" charset="0"/>
              </a:rPr>
              <a:t>Headteacher</a:t>
            </a:r>
            <a:endParaRPr lang="en-GB" sz="2800" dirty="0" smtClean="0">
              <a:cs typeface="Arial" panose="020B0604020202020204" pitchFamily="34" charset="0"/>
            </a:endParaRPr>
          </a:p>
          <a:p>
            <a:pPr marL="533400" indent="-533400">
              <a:buFont typeface="Arial" charset="0"/>
              <a:buChar char="•"/>
              <a:defRPr/>
            </a:pPr>
            <a:r>
              <a:rPr lang="en-GB" sz="2800" kern="0" dirty="0" smtClean="0">
                <a:cs typeface="Arial" panose="020B0604020202020204" pitchFamily="34" charset="0"/>
              </a:rPr>
              <a:t>Their capacity to lead and manage a school in relation to each of the Professional Standards within the Formal Leadership Standards</a:t>
            </a:r>
          </a:p>
          <a:p>
            <a:pPr marL="533400" indent="-533400">
              <a:buFont typeface="Arial" charset="0"/>
              <a:buChar char="•"/>
              <a:defRPr/>
            </a:pPr>
            <a:r>
              <a:rPr lang="en-GB" sz="2800" kern="0" dirty="0" smtClean="0">
                <a:cs typeface="Arial" panose="020B0604020202020204" pitchFamily="34" charset="0"/>
              </a:rPr>
              <a:t>A satisfactory level of progress against all of the assessment elements  </a:t>
            </a:r>
          </a:p>
          <a:p>
            <a:pPr marL="533400" indent="-533400">
              <a:buFont typeface="Arial" charset="0"/>
              <a:buChar char="•"/>
              <a:defRPr/>
            </a:pPr>
            <a:r>
              <a:rPr lang="en-GB" sz="2800" kern="0" dirty="0" smtClean="0">
                <a:cs typeface="Arial" panose="020B0604020202020204" pitchFamily="34" charset="0"/>
              </a:rPr>
              <a:t>Their readiness for headship</a:t>
            </a:r>
          </a:p>
          <a:p>
            <a:pPr marL="533400" indent="-533400">
              <a:buFont typeface="Arial" charset="0"/>
              <a:buChar char="•"/>
              <a:defRPr/>
            </a:pPr>
            <a:endParaRPr lang="en-GB" sz="2400" kern="0" dirty="0">
              <a:solidFill>
                <a:schemeClr val="bg1"/>
              </a:solidFill>
              <a:cs typeface="Arial" panose="020B0604020202020204" pitchFamily="34" charset="0"/>
            </a:endParaRPr>
          </a:p>
        </p:txBody>
      </p:sp>
      <p:sp>
        <p:nvSpPr>
          <p:cNvPr id="3" name="Rectangle 2"/>
          <p:cNvSpPr/>
          <p:nvPr/>
        </p:nvSpPr>
        <p:spPr>
          <a:xfrm>
            <a:off x="243839" y="378252"/>
            <a:ext cx="5613862" cy="5509200"/>
          </a:xfrm>
          <a:prstGeom prst="rect">
            <a:avLst/>
          </a:prstGeom>
        </p:spPr>
        <p:txBody>
          <a:bodyPr wrap="square">
            <a:spAutoFit/>
          </a:bodyPr>
          <a:lstStyle/>
          <a:p>
            <a:pPr marL="533400" indent="-533400">
              <a:defRPr/>
            </a:pPr>
            <a:r>
              <a:rPr lang="cy-GB" sz="2800" b="1" kern="0" dirty="0">
                <a:effectLst>
                  <a:outerShdw blurRad="38100" dist="38100" dir="2700000" algn="tl">
                    <a:srgbClr val="000000">
                      <a:alpha val="43137"/>
                    </a:srgbClr>
                  </a:outerShdw>
                </a:effectLst>
                <a:cs typeface="Arial" panose="020B0604020202020204" pitchFamily="34" charset="0"/>
              </a:rPr>
              <a:t>Yn y ganolfan asesu, rhaid i’r ymgeiswyr ddangos: </a:t>
            </a:r>
          </a:p>
          <a:p>
            <a:pPr marL="533400" indent="-533400">
              <a:buFont typeface="Arial" charset="0"/>
              <a:buChar char="•"/>
              <a:defRPr/>
            </a:pPr>
            <a:r>
              <a:rPr lang="cy-GB" sz="2800" dirty="0">
                <a:cs typeface="Arial" panose="020B0604020202020204" pitchFamily="34" charset="0"/>
              </a:rPr>
              <a:t>Eu dealltwriaeth o rôl broffesiynol y Pennaeth </a:t>
            </a:r>
          </a:p>
          <a:p>
            <a:pPr marL="533400" indent="-533400">
              <a:buFont typeface="Arial" charset="0"/>
              <a:buChar char="•"/>
              <a:defRPr/>
            </a:pPr>
            <a:r>
              <a:rPr lang="cy-GB" sz="2800" kern="0" dirty="0">
                <a:cs typeface="Arial" panose="020B0604020202020204" pitchFamily="34" charset="0"/>
              </a:rPr>
              <a:t>Eu gallu i arwain a rheoli ysgol mewn perthynas â’r holl Safonau Proffesiynol o’r Safonau Arweinyddiaeth ffurfiol </a:t>
            </a:r>
          </a:p>
          <a:p>
            <a:pPr marL="533400" indent="-533400">
              <a:buFont typeface="Arial" charset="0"/>
              <a:buChar char="•"/>
              <a:defRPr/>
            </a:pPr>
            <a:r>
              <a:rPr lang="cy-GB" sz="2800" kern="0" dirty="0">
                <a:cs typeface="Arial" panose="020B0604020202020204" pitchFamily="34" charset="0"/>
              </a:rPr>
              <a:t>Cynnydd boddhaol yn erbyn pob elfen asesu</a:t>
            </a:r>
          </a:p>
          <a:p>
            <a:pPr marL="533400" indent="-533400">
              <a:buFont typeface="Arial" charset="0"/>
              <a:buChar char="•"/>
              <a:defRPr/>
            </a:pPr>
            <a:r>
              <a:rPr lang="cy-GB" sz="2800" kern="0" dirty="0">
                <a:cs typeface="Arial" panose="020B0604020202020204" pitchFamily="34" charset="0"/>
              </a:rPr>
              <a:t>Eu parodrwydd am brifathrawiaeth</a:t>
            </a:r>
          </a:p>
          <a:p>
            <a:pPr marL="533400" indent="-533400">
              <a:buFont typeface="Arial" charset="0"/>
              <a:buChar char="•"/>
              <a:defRPr/>
            </a:pPr>
            <a:endParaRPr lang="cy-GB" sz="1600" kern="0" dirty="0">
              <a:cs typeface="Arial" panose="020B0604020202020204" pitchFamily="34" charset="0"/>
            </a:endParaRPr>
          </a:p>
        </p:txBody>
      </p:sp>
    </p:spTree>
    <p:extLst>
      <p:ext uri="{BB962C8B-B14F-4D97-AF65-F5344CB8AC3E}">
        <p14:creationId xmlns:p14="http://schemas.microsoft.com/office/powerpoint/2010/main" val="3872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4CDC3-D98C-4B3B-B7BB-FDEACBCAEA02}"/>
              </a:ext>
            </a:extLst>
          </p:cNvPr>
          <p:cNvSpPr/>
          <p:nvPr/>
        </p:nvSpPr>
        <p:spPr>
          <a:xfrm>
            <a:off x="6345382" y="326431"/>
            <a:ext cx="5536276" cy="4832092"/>
          </a:xfrm>
          <a:prstGeom prst="rect">
            <a:avLst/>
          </a:prstGeom>
        </p:spPr>
        <p:txBody>
          <a:bodyPr wrap="square">
            <a:spAutoFit/>
          </a:bodyPr>
          <a:lstStyle/>
          <a:p>
            <a:pPr>
              <a:defRPr/>
            </a:pPr>
            <a:r>
              <a:rPr lang="en-GB" sz="2800" dirty="0"/>
              <a:t>Evidence from the process is used to assure the panel that each candidate has provided sufficient evidence of progress against the Formal Leadership Standards and is a credible candidate for headship.</a:t>
            </a:r>
          </a:p>
          <a:p>
            <a:pPr>
              <a:defRPr/>
            </a:pPr>
            <a:endParaRPr lang="en-GB" sz="2800" dirty="0"/>
          </a:p>
          <a:p>
            <a:pPr>
              <a:defRPr/>
            </a:pPr>
            <a:r>
              <a:rPr lang="en-GB" sz="2800" dirty="0"/>
              <a:t>Further information regarding the assessment centre will </a:t>
            </a:r>
            <a:r>
              <a:rPr lang="en-GB" sz="2800" dirty="0" smtClean="0"/>
              <a:t>be shared </a:t>
            </a:r>
            <a:r>
              <a:rPr lang="en-GB" sz="2800" dirty="0"/>
              <a:t>with participants of the programme early in the Autumn </a:t>
            </a:r>
            <a:r>
              <a:rPr lang="en-GB" sz="2800" dirty="0" smtClean="0"/>
              <a:t>term 2021.</a:t>
            </a:r>
            <a:endParaRPr lang="en-GB" sz="2800" dirty="0"/>
          </a:p>
        </p:txBody>
      </p:sp>
      <p:sp>
        <p:nvSpPr>
          <p:cNvPr id="3" name="Rectangle 2"/>
          <p:cNvSpPr/>
          <p:nvPr/>
        </p:nvSpPr>
        <p:spPr>
          <a:xfrm>
            <a:off x="338051" y="326431"/>
            <a:ext cx="5580611" cy="4832092"/>
          </a:xfrm>
          <a:prstGeom prst="rect">
            <a:avLst/>
          </a:prstGeom>
        </p:spPr>
        <p:txBody>
          <a:bodyPr wrap="square">
            <a:spAutoFit/>
          </a:bodyPr>
          <a:lstStyle/>
          <a:p>
            <a:pPr>
              <a:defRPr/>
            </a:pPr>
            <a:r>
              <a:rPr lang="cy-GB" sz="2800" dirty="0"/>
              <a:t>Defnyddir tystiolaeth o’r broses i sicrhau’r Panel bod pob ymgeisydd wedi darparu digon o dystiolaeth o gynnydd yn erbyn y Safonau Arweinyddiaeth ffurfiol, a’u bod yn ymgeisydd credadwy ar gyfer prifathrawiaeth. </a:t>
            </a:r>
          </a:p>
          <a:p>
            <a:pPr>
              <a:defRPr/>
            </a:pPr>
            <a:endParaRPr lang="cy-GB" sz="2800" dirty="0"/>
          </a:p>
          <a:p>
            <a:pPr>
              <a:defRPr/>
            </a:pPr>
            <a:r>
              <a:rPr lang="cy-GB" sz="2800" dirty="0"/>
              <a:t>Rhennir rhagor o wybodaeth am y ganolfan asesu efo aelodau’r rhaglen yn fuan yn Nhymor yr Hydref, </a:t>
            </a:r>
            <a:r>
              <a:rPr lang="cy-GB" sz="2800" dirty="0" smtClean="0"/>
              <a:t>2021. </a:t>
            </a:r>
            <a:endParaRPr lang="cy-GB" sz="2800" dirty="0"/>
          </a:p>
        </p:txBody>
      </p:sp>
    </p:spTree>
    <p:extLst>
      <p:ext uri="{BB962C8B-B14F-4D97-AF65-F5344CB8AC3E}">
        <p14:creationId xmlns:p14="http://schemas.microsoft.com/office/powerpoint/2010/main" val="60727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4645" y="1489587"/>
            <a:ext cx="2757949" cy="369332"/>
          </a:xfrm>
          <a:prstGeom prst="rect">
            <a:avLst/>
          </a:prstGeom>
          <a:noFill/>
        </p:spPr>
        <p:txBody>
          <a:bodyPr wrap="square" rtlCol="0">
            <a:spAutoFit/>
          </a:bodyPr>
          <a:lstStyle/>
          <a:p>
            <a:r>
              <a:rPr lang="en-GB" dirty="0" err="1" smtClean="0"/>
              <a:t>Diolch</a:t>
            </a:r>
            <a:r>
              <a:rPr lang="en-GB" dirty="0" smtClean="0"/>
              <a:t> a </a:t>
            </a:r>
            <a:r>
              <a:rPr lang="en-GB" dirty="0" err="1" smtClean="0"/>
              <a:t>Phob</a:t>
            </a:r>
            <a:r>
              <a:rPr lang="en-GB" dirty="0" smtClean="0"/>
              <a:t> </a:t>
            </a:r>
            <a:r>
              <a:rPr lang="en-GB" dirty="0" err="1" smtClean="0"/>
              <a:t>Lwc</a:t>
            </a:r>
            <a:r>
              <a:rPr lang="en-GB" dirty="0" smtClean="0"/>
              <a: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389680100"/>
              </p:ext>
            </p:extLst>
          </p:nvPr>
        </p:nvGraphicFramePr>
        <p:xfrm>
          <a:off x="339213" y="235974"/>
          <a:ext cx="7551173" cy="4247535"/>
        </p:xfrm>
        <a:graphic>
          <a:graphicData uri="http://schemas.openxmlformats.org/drawingml/2006/table">
            <a:tbl>
              <a:tblPr/>
              <a:tblGrid>
                <a:gridCol w="1048774">
                  <a:extLst>
                    <a:ext uri="{9D8B030D-6E8A-4147-A177-3AD203B41FA5}">
                      <a16:colId xmlns:a16="http://schemas.microsoft.com/office/drawing/2014/main" val="4130910750"/>
                    </a:ext>
                  </a:extLst>
                </a:gridCol>
                <a:gridCol w="2033639">
                  <a:extLst>
                    <a:ext uri="{9D8B030D-6E8A-4147-A177-3AD203B41FA5}">
                      <a16:colId xmlns:a16="http://schemas.microsoft.com/office/drawing/2014/main" val="3703423598"/>
                    </a:ext>
                  </a:extLst>
                </a:gridCol>
                <a:gridCol w="4468760">
                  <a:extLst>
                    <a:ext uri="{9D8B030D-6E8A-4147-A177-3AD203B41FA5}">
                      <a16:colId xmlns:a16="http://schemas.microsoft.com/office/drawing/2014/main" val="791132772"/>
                    </a:ext>
                  </a:extLst>
                </a:gridCol>
              </a:tblGrid>
              <a:tr h="447109">
                <a:tc>
                  <a:txBody>
                    <a:bodyPr/>
                    <a:lstStyle/>
                    <a:p>
                      <a:pPr fontAlgn="ctr"/>
                      <a:r>
                        <a:rPr lang="en-GB" sz="2000">
                          <a:solidFill>
                            <a:schemeClr val="bg1"/>
                          </a:solidFill>
                          <a:effectLst/>
                        </a:rPr>
                        <a:t>Region</a:t>
                      </a:r>
                    </a:p>
                  </a:txBody>
                  <a:tcPr anchor="ctr">
                    <a:lnL>
                      <a:noFill/>
                    </a:lnL>
                    <a:lnR>
                      <a:noFill/>
                    </a:lnR>
                    <a:lnT>
                      <a:noFill/>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Co-ordinator</a:t>
                      </a:r>
                    </a:p>
                  </a:txBody>
                  <a:tcPr anchor="ctr">
                    <a:lnL>
                      <a:noFill/>
                    </a:lnL>
                    <a:lnR>
                      <a:noFill/>
                    </a:lnR>
                    <a:lnT>
                      <a:noFill/>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dirty="0">
                          <a:solidFill>
                            <a:schemeClr val="bg1"/>
                          </a:solidFill>
                          <a:effectLst/>
                        </a:rPr>
                        <a:t>Contact</a:t>
                      </a:r>
                    </a:p>
                  </a:txBody>
                  <a:tcPr anchor="ctr">
                    <a:lnL>
                      <a:noFill/>
                    </a:lnL>
                    <a:lnR>
                      <a:noFill/>
                    </a:lnR>
                    <a:lnT>
                      <a:noFill/>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2534815603"/>
                  </a:ext>
                </a:extLst>
              </a:tr>
              <a:tr h="1117772">
                <a:tc>
                  <a:txBody>
                    <a:bodyPr/>
                    <a:lstStyle/>
                    <a:p>
                      <a:pPr fontAlgn="ctr"/>
                      <a:r>
                        <a:rPr lang="en-GB" sz="2000" dirty="0">
                          <a:solidFill>
                            <a:schemeClr val="bg1"/>
                          </a:solidFill>
                          <a:effectLst/>
                        </a:rPr>
                        <a:t>CSC</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Emma Coates</a:t>
                      </a:r>
                    </a:p>
                    <a:p>
                      <a:pPr fontAlgn="ctr"/>
                      <a:r>
                        <a:rPr lang="en-GB" sz="2000">
                          <a:solidFill>
                            <a:schemeClr val="bg1"/>
                          </a:solidFill>
                          <a:effectLst/>
                        </a:rPr>
                        <a:t>Matthew Robbins</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dirty="0">
                          <a:solidFill>
                            <a:schemeClr val="bg1"/>
                          </a:solidFill>
                          <a:effectLst/>
                        </a:rPr>
                        <a:t>Emma.coates@cscjes.org.uk </a:t>
                      </a:r>
                    </a:p>
                    <a:p>
                      <a:pPr fontAlgn="ctr"/>
                      <a:r>
                        <a:rPr lang="en-GB" sz="2000" dirty="0">
                          <a:solidFill>
                            <a:schemeClr val="bg1"/>
                          </a:solidFill>
                          <a:effectLst/>
                        </a:rPr>
                        <a:t>matthew.robbins@cscjes.org.uk</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3537323860"/>
                  </a:ext>
                </a:extLst>
              </a:tr>
              <a:tr h="1117772">
                <a:tc>
                  <a:txBody>
                    <a:bodyPr/>
                    <a:lstStyle/>
                    <a:p>
                      <a:pPr fontAlgn="ctr"/>
                      <a:r>
                        <a:rPr lang="en-GB" sz="2000">
                          <a:solidFill>
                            <a:schemeClr val="bg1"/>
                          </a:solidFill>
                          <a:effectLst/>
                        </a:rPr>
                        <a:t>EAS</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Peter Jenkins</a:t>
                      </a:r>
                    </a:p>
                    <a:p>
                      <a:pPr fontAlgn="ctr"/>
                      <a:r>
                        <a:rPr lang="en-GB" sz="2000">
                          <a:solidFill>
                            <a:schemeClr val="bg1"/>
                          </a:solidFill>
                          <a:effectLst/>
                        </a:rPr>
                        <a:t>Deb Woodward</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peter.jenkins@sewaleseas.org.uk</a:t>
                      </a:r>
                    </a:p>
                    <a:p>
                      <a:pPr fontAlgn="ctr"/>
                      <a:r>
                        <a:rPr lang="en-GB" sz="2000">
                          <a:solidFill>
                            <a:schemeClr val="bg1"/>
                          </a:solidFill>
                          <a:effectLst/>
                        </a:rPr>
                        <a:t>deb.woodward@sewaleseas.org.uk</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3086266640"/>
                  </a:ext>
                </a:extLst>
              </a:tr>
              <a:tr h="782441">
                <a:tc>
                  <a:txBody>
                    <a:bodyPr/>
                    <a:lstStyle/>
                    <a:p>
                      <a:pPr fontAlgn="ctr"/>
                      <a:r>
                        <a:rPr lang="en-GB" sz="2000">
                          <a:solidFill>
                            <a:schemeClr val="bg1"/>
                          </a:solidFill>
                          <a:effectLst/>
                        </a:rPr>
                        <a:t>ERW</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Tom Fanning</a:t>
                      </a:r>
                    </a:p>
                    <a:p>
                      <a:pPr fontAlgn="ctr"/>
                      <a:r>
                        <a:rPr lang="en-GB" sz="2000">
                          <a:solidFill>
                            <a:schemeClr val="bg1"/>
                          </a:solidFill>
                          <a:effectLst/>
                        </a:rPr>
                        <a:t>Hazel Faulkner</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Tom.fanning@erw.org.uk</a:t>
                      </a:r>
                    </a:p>
                    <a:p>
                      <a:pPr fontAlgn="ctr"/>
                      <a:r>
                        <a:rPr lang="en-GB" sz="2000" u="sng">
                          <a:solidFill>
                            <a:schemeClr val="bg1"/>
                          </a:solidFill>
                          <a:effectLst/>
                        </a:rPr>
                        <a:t>hazel.faulkner@erw.org.uk</a:t>
                      </a:r>
                      <a:endParaRPr lang="en-GB" sz="2000">
                        <a:solidFill>
                          <a:schemeClr val="bg1"/>
                        </a:solidFill>
                        <a:effectLst/>
                      </a:endParaRP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2836712279"/>
                  </a:ext>
                </a:extLst>
              </a:tr>
              <a:tr h="782441">
                <a:tc>
                  <a:txBody>
                    <a:bodyPr/>
                    <a:lstStyle/>
                    <a:p>
                      <a:pPr fontAlgn="ctr"/>
                      <a:r>
                        <a:rPr lang="en-GB" sz="2000">
                          <a:solidFill>
                            <a:schemeClr val="bg1"/>
                          </a:solidFill>
                          <a:effectLst/>
                        </a:rPr>
                        <a:t>GwE</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a:solidFill>
                            <a:schemeClr val="bg1"/>
                          </a:solidFill>
                          <a:effectLst/>
                        </a:rPr>
                        <a:t>Rhys Williams</a:t>
                      </a:r>
                    </a:p>
                    <a:p>
                      <a:pPr fontAlgn="ctr"/>
                      <a:r>
                        <a:rPr lang="en-GB" sz="2000">
                          <a:solidFill>
                            <a:schemeClr val="bg1"/>
                          </a:solidFill>
                          <a:effectLst/>
                        </a:rPr>
                        <a:t>Ann Grenet</a:t>
                      </a: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tc>
                  <a:txBody>
                    <a:bodyPr/>
                    <a:lstStyle/>
                    <a:p>
                      <a:pPr fontAlgn="ctr"/>
                      <a:r>
                        <a:rPr lang="en-GB" sz="2000" dirty="0" err="1" smtClean="0">
                          <a:solidFill>
                            <a:schemeClr val="bg1"/>
                          </a:solidFill>
                          <a:effectLst/>
                        </a:rPr>
                        <a:t>npqh@gwenorth.wales</a:t>
                      </a:r>
                      <a:endParaRPr lang="en-GB" sz="2000" dirty="0" smtClean="0">
                        <a:solidFill>
                          <a:schemeClr val="bg1"/>
                        </a:solidFill>
                        <a:effectLst/>
                      </a:endParaRPr>
                    </a:p>
                    <a:p>
                      <a:pPr fontAlgn="ctr"/>
                      <a:r>
                        <a:rPr lang="en-GB" sz="2000" dirty="0" err="1" smtClean="0">
                          <a:solidFill>
                            <a:schemeClr val="bg1"/>
                          </a:solidFill>
                          <a:effectLst/>
                          <a:hlinkClick r:id="rId3"/>
                        </a:rPr>
                        <a:t>cpcp@gwegogledd.cymru</a:t>
                      </a:r>
                      <a:endParaRPr lang="en-GB" sz="2000" dirty="0">
                        <a:solidFill>
                          <a:schemeClr val="bg1"/>
                        </a:solidFill>
                        <a:effectLst/>
                      </a:endParaRPr>
                    </a:p>
                  </a:txBody>
                  <a:tcPr anchor="ctr">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gradFill flip="none" rotWithShape="1">
                      <a:gsLst>
                        <a:gs pos="0">
                          <a:srgbClr val="B49CC0">
                            <a:shade val="30000"/>
                            <a:satMod val="115000"/>
                          </a:srgbClr>
                        </a:gs>
                        <a:gs pos="50000">
                          <a:srgbClr val="B49CC0">
                            <a:shade val="67500"/>
                            <a:satMod val="115000"/>
                          </a:srgbClr>
                        </a:gs>
                        <a:gs pos="100000">
                          <a:srgbClr val="B49CC0">
                            <a:shade val="100000"/>
                            <a:satMod val="115000"/>
                          </a:srgbClr>
                        </a:gs>
                      </a:gsLst>
                      <a:lin ang="13500000" scaled="1"/>
                      <a:tileRect/>
                    </a:gradFill>
                  </a:tcPr>
                </a:tc>
                <a:extLst>
                  <a:ext uri="{0D108BD9-81ED-4DB2-BD59-A6C34878D82A}">
                    <a16:rowId xmlns:a16="http://schemas.microsoft.com/office/drawing/2014/main" val="1868287684"/>
                  </a:ext>
                </a:extLst>
              </a:tr>
            </a:tbl>
          </a:graphicData>
        </a:graphic>
      </p:graphicFrame>
      <p:sp>
        <p:nvSpPr>
          <p:cNvPr id="4" name="TextBox 3"/>
          <p:cNvSpPr txBox="1"/>
          <p:nvPr/>
        </p:nvSpPr>
        <p:spPr>
          <a:xfrm>
            <a:off x="8377084" y="811162"/>
            <a:ext cx="3436374" cy="830997"/>
          </a:xfrm>
          <a:prstGeom prst="rect">
            <a:avLst/>
          </a:prstGeom>
          <a:noFill/>
        </p:spPr>
        <p:txBody>
          <a:bodyPr wrap="square" rtlCol="0">
            <a:spAutoFit/>
          </a:bodyPr>
          <a:lstStyle/>
          <a:p>
            <a:r>
              <a:rPr lang="en-GB" sz="4800" dirty="0" smtClean="0">
                <a:solidFill>
                  <a:srgbClr val="FFFF00"/>
                </a:solidFill>
              </a:rPr>
              <a:t>03/11/2020</a:t>
            </a:r>
            <a:endParaRPr lang="en-GB" sz="4800" dirty="0">
              <a:solidFill>
                <a:srgbClr val="FFFF00"/>
              </a:solidFill>
            </a:endParaRPr>
          </a:p>
        </p:txBody>
      </p:sp>
    </p:spTree>
    <p:extLst>
      <p:ext uri="{BB962C8B-B14F-4D97-AF65-F5344CB8AC3E}">
        <p14:creationId xmlns:p14="http://schemas.microsoft.com/office/powerpoint/2010/main" val="371226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754D28-5DD8-41C5-ADDA-6D6B0CADDD92}"/>
              </a:ext>
            </a:extLst>
          </p:cNvPr>
          <p:cNvSpPr txBox="1"/>
          <p:nvPr/>
        </p:nvSpPr>
        <p:spPr>
          <a:xfrm>
            <a:off x="6239773" y="565363"/>
            <a:ext cx="5193102" cy="4832092"/>
          </a:xfrm>
          <a:prstGeom prst="rect">
            <a:avLst/>
          </a:prstGeom>
          <a:noFill/>
        </p:spPr>
        <p:txBody>
          <a:bodyPr wrap="square" rtlCol="0">
            <a:spAutoFit/>
          </a:bodyPr>
          <a:lstStyle/>
          <a:p>
            <a:r>
              <a:rPr lang="en-GB" sz="2800" dirty="0"/>
              <a:t>This national programme is delivered by Regional Consortia and their partners, which include Local Authorities and Higher Education Institutions. </a:t>
            </a:r>
            <a:endParaRPr lang="en-GB" sz="2800" dirty="0" smtClean="0"/>
          </a:p>
          <a:p>
            <a:endParaRPr lang="en-GB" sz="2800" dirty="0"/>
          </a:p>
          <a:p>
            <a:r>
              <a:rPr lang="en-GB" sz="2800" dirty="0" smtClean="0"/>
              <a:t>It </a:t>
            </a:r>
            <a:r>
              <a:rPr lang="en-GB" sz="2800" dirty="0"/>
              <a:t>has been endorsed by the National Academy of Educational Leadership with opportunity for accreditation in partnership with UWTSD and Bangor universities.</a:t>
            </a:r>
          </a:p>
        </p:txBody>
      </p:sp>
      <p:sp>
        <p:nvSpPr>
          <p:cNvPr id="4" name="TextBox 3">
            <a:extLst>
              <a:ext uri="{FF2B5EF4-FFF2-40B4-BE49-F238E27FC236}">
                <a16:creationId xmlns:a16="http://schemas.microsoft.com/office/drawing/2014/main" id="{A1754D28-5DD8-41C5-ADDA-6D6B0CADDD92}"/>
              </a:ext>
            </a:extLst>
          </p:cNvPr>
          <p:cNvSpPr txBox="1"/>
          <p:nvPr/>
        </p:nvSpPr>
        <p:spPr>
          <a:xfrm>
            <a:off x="374962" y="487025"/>
            <a:ext cx="5370230" cy="6370975"/>
          </a:xfrm>
          <a:prstGeom prst="rect">
            <a:avLst/>
          </a:prstGeom>
          <a:noFill/>
        </p:spPr>
        <p:txBody>
          <a:bodyPr wrap="square" rtlCol="0">
            <a:spAutoFit/>
          </a:bodyPr>
          <a:lstStyle/>
          <a:p>
            <a:r>
              <a:rPr lang="cy-GB" sz="2800" dirty="0" smtClean="0"/>
              <a:t>Darperir </a:t>
            </a:r>
            <a:r>
              <a:rPr lang="cy-GB" sz="2800" dirty="0"/>
              <a:t>y rhaglen genedlaethol hon gan y Consortia Rhanbarthol a'u partneriaid, sy'n cynnwys Awdurdodau Lleol a Sefydliadau Addysg </a:t>
            </a:r>
            <a:r>
              <a:rPr lang="cy-GB" sz="2800" dirty="0" smtClean="0"/>
              <a:t>Uwch. </a:t>
            </a:r>
          </a:p>
          <a:p>
            <a:r>
              <a:rPr lang="cy-GB" sz="2800" dirty="0" smtClean="0"/>
              <a:t>Mae'r rhaglen </a:t>
            </a:r>
            <a:r>
              <a:rPr lang="cy-GB" sz="2800" dirty="0"/>
              <a:t>wedi'i chymeradwyo gan </a:t>
            </a:r>
            <a:r>
              <a:rPr lang="cy-GB" sz="2800" dirty="0" smtClean="0"/>
              <a:t>yr Academi </a:t>
            </a:r>
            <a:r>
              <a:rPr lang="cy-GB" sz="2800" dirty="0"/>
              <a:t>Genedlaethol </a:t>
            </a:r>
            <a:r>
              <a:rPr lang="cy-GB" sz="2800" dirty="0" smtClean="0"/>
              <a:t>ar gyfer Arweinyddiaeth </a:t>
            </a:r>
            <a:r>
              <a:rPr lang="cy-GB" sz="2800" dirty="0"/>
              <a:t>Addysgol, gyda chyfle ar gyfer achrediad, mewn partneriaeth â </a:t>
            </a:r>
            <a:r>
              <a:rPr lang="cy-GB" sz="2800" dirty="0" smtClean="0"/>
              <a:t>Phrifysgol Cymru Y Drindod Dewi Sant, a </a:t>
            </a:r>
            <a:r>
              <a:rPr lang="cy-GB" sz="2800" dirty="0"/>
              <a:t>Phrifysgol Bangor.</a:t>
            </a:r>
            <a:endParaRPr lang="cy-GB" sz="2800" dirty="0" smtClean="0"/>
          </a:p>
          <a:p>
            <a:endParaRPr lang="cy-GB" sz="2400" dirty="0"/>
          </a:p>
          <a:p>
            <a:endParaRPr lang="en-GB" sz="2400" dirty="0" smtClean="0"/>
          </a:p>
          <a:p>
            <a:endParaRPr lang="en-GB" sz="2400" dirty="0"/>
          </a:p>
        </p:txBody>
      </p:sp>
    </p:spTree>
    <p:extLst>
      <p:ext uri="{BB962C8B-B14F-4D97-AF65-F5344CB8AC3E}">
        <p14:creationId xmlns:p14="http://schemas.microsoft.com/office/powerpoint/2010/main" val="162194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EED0B-C80F-40F3-8A79-CA4FFF5F0865}"/>
              </a:ext>
            </a:extLst>
          </p:cNvPr>
          <p:cNvSpPr txBox="1"/>
          <p:nvPr/>
        </p:nvSpPr>
        <p:spPr>
          <a:xfrm>
            <a:off x="6285781" y="932803"/>
            <a:ext cx="5116659" cy="4678204"/>
          </a:xfrm>
          <a:prstGeom prst="rect">
            <a:avLst/>
          </a:prstGeom>
          <a:noFill/>
        </p:spPr>
        <p:txBody>
          <a:bodyPr wrap="square" rtlCol="0">
            <a:spAutoFit/>
          </a:bodyPr>
          <a:lstStyle/>
          <a:p>
            <a:r>
              <a:rPr lang="en-GB" sz="2800" b="1" dirty="0"/>
              <a:t>Audience </a:t>
            </a:r>
            <a:r>
              <a:rPr lang="en-GB" sz="2800" b="1" dirty="0" smtClean="0"/>
              <a:t>:</a:t>
            </a:r>
          </a:p>
          <a:p>
            <a:endParaRPr lang="en-GB" sz="2800" dirty="0"/>
          </a:p>
          <a:p>
            <a:r>
              <a:rPr lang="en-GB" sz="2800" dirty="0"/>
              <a:t>This programme will be available to all experienced school leaders who believe that they demonstrate attainment against the Professional Standards for Teaching &amp; Leadership and for whom headship is a realistic next step.</a:t>
            </a:r>
          </a:p>
          <a:p>
            <a:r>
              <a:rPr lang="en-GB" b="1" dirty="0"/>
              <a:t> </a:t>
            </a:r>
            <a:endParaRPr lang="en-GB" dirty="0"/>
          </a:p>
        </p:txBody>
      </p:sp>
      <p:sp>
        <p:nvSpPr>
          <p:cNvPr id="4" name="TextBox 3">
            <a:extLst>
              <a:ext uri="{FF2B5EF4-FFF2-40B4-BE49-F238E27FC236}">
                <a16:creationId xmlns:a16="http://schemas.microsoft.com/office/drawing/2014/main" id="{7D9EED0B-C80F-40F3-8A79-CA4FFF5F0865}"/>
              </a:ext>
            </a:extLst>
          </p:cNvPr>
          <p:cNvSpPr txBox="1"/>
          <p:nvPr/>
        </p:nvSpPr>
        <p:spPr>
          <a:xfrm>
            <a:off x="550676" y="932803"/>
            <a:ext cx="4952978" cy="4401205"/>
          </a:xfrm>
          <a:prstGeom prst="rect">
            <a:avLst/>
          </a:prstGeom>
          <a:noFill/>
        </p:spPr>
        <p:txBody>
          <a:bodyPr wrap="square" rtlCol="0">
            <a:spAutoFit/>
          </a:bodyPr>
          <a:lstStyle/>
          <a:p>
            <a:r>
              <a:rPr lang="en-GB" sz="2800" b="1" dirty="0" err="1" smtClean="0"/>
              <a:t>Cynulleidfa</a:t>
            </a:r>
            <a:r>
              <a:rPr lang="en-GB" sz="2800" b="1" dirty="0" smtClean="0"/>
              <a:t>:</a:t>
            </a:r>
          </a:p>
          <a:p>
            <a:endParaRPr lang="en-GB" sz="2800" dirty="0"/>
          </a:p>
          <a:p>
            <a:r>
              <a:rPr lang="cy-GB" sz="2800" dirty="0"/>
              <a:t>Bydd y rhaglen hon ar gael i bob arweinydd ysgol profiadol sy'n credu ei fod yn </a:t>
            </a:r>
            <a:r>
              <a:rPr lang="cy-GB" sz="2800" dirty="0" smtClean="0"/>
              <a:t>cyrraedd y </a:t>
            </a:r>
            <a:r>
              <a:rPr lang="cy-GB" sz="2800" dirty="0"/>
              <a:t>Safonau Proffesiynol ar gyfer Addysgu </a:t>
            </a:r>
            <a:r>
              <a:rPr lang="cy-GB" sz="2800" dirty="0" smtClean="0"/>
              <a:t>ac Arweinyddiaeth, </a:t>
            </a:r>
            <a:r>
              <a:rPr lang="cy-GB" sz="2800" dirty="0"/>
              <a:t>ac sy’n ystyried </a:t>
            </a:r>
            <a:r>
              <a:rPr lang="cy-GB" sz="2800" dirty="0" smtClean="0"/>
              <a:t>mai prifathrawiaeth yw’r cam </a:t>
            </a:r>
            <a:r>
              <a:rPr lang="cy-GB" sz="2800" dirty="0"/>
              <a:t>nesaf realistig. </a:t>
            </a:r>
            <a:endParaRPr lang="en-GB" sz="2800" dirty="0"/>
          </a:p>
          <a:p>
            <a:r>
              <a:rPr lang="en-GB" sz="2800" b="1" dirty="0"/>
              <a:t> </a:t>
            </a:r>
            <a:endParaRPr lang="en-GB" sz="2800" dirty="0"/>
          </a:p>
        </p:txBody>
      </p:sp>
    </p:spTree>
    <p:extLst>
      <p:ext uri="{BB962C8B-B14F-4D97-AF65-F5344CB8AC3E}">
        <p14:creationId xmlns:p14="http://schemas.microsoft.com/office/powerpoint/2010/main" val="394912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3F526A-A7AC-4409-97D1-7ED79F2D0D38}"/>
              </a:ext>
            </a:extLst>
          </p:cNvPr>
          <p:cNvSpPr/>
          <p:nvPr/>
        </p:nvSpPr>
        <p:spPr>
          <a:xfrm>
            <a:off x="6699848" y="417593"/>
            <a:ext cx="5108786" cy="5163593"/>
          </a:xfrm>
          <a:prstGeom prst="rect">
            <a:avLst/>
          </a:prstGeom>
        </p:spPr>
        <p:txBody>
          <a:bodyPr wrap="square">
            <a:spAutoFit/>
          </a:bodyPr>
          <a:lstStyle/>
          <a:p>
            <a:pPr>
              <a:lnSpc>
                <a:spcPct val="107000"/>
              </a:lnSpc>
              <a:spcAft>
                <a:spcPts val="800"/>
              </a:spcAft>
            </a:pPr>
            <a:r>
              <a:rPr lang="en-GB" sz="2800" dirty="0">
                <a:ea typeface="Calibri" panose="020F0502020204030204" pitchFamily="34" charset="0"/>
                <a:cs typeface="Times New Roman" panose="02020603050405020304" pitchFamily="18" charset="0"/>
              </a:rPr>
              <a:t>The programme promotes highly effective leadership through self-evaluation and reflection, exploring the relationships between leadership, successful schools and the wider community. It will ensure equity of access to practitioners across Wales and an increase in the number of high-quality applicants for headteacher posts in schools.</a:t>
            </a:r>
            <a:endParaRPr lang="en-GB" sz="28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53F526A-A7AC-4409-97D1-7ED79F2D0D38}"/>
              </a:ext>
            </a:extLst>
          </p:cNvPr>
          <p:cNvSpPr/>
          <p:nvPr/>
        </p:nvSpPr>
        <p:spPr>
          <a:xfrm>
            <a:off x="339213" y="412955"/>
            <a:ext cx="5382976" cy="5163593"/>
          </a:xfrm>
          <a:prstGeom prst="rect">
            <a:avLst/>
          </a:prstGeom>
        </p:spPr>
        <p:txBody>
          <a:bodyPr wrap="square">
            <a:spAutoFit/>
          </a:bodyPr>
          <a:lstStyle/>
          <a:p>
            <a:pPr>
              <a:lnSpc>
                <a:spcPct val="107000"/>
              </a:lnSpc>
              <a:spcAft>
                <a:spcPts val="800"/>
              </a:spcAft>
            </a:pPr>
            <a:r>
              <a:rPr lang="cy-GB" sz="2800" dirty="0" smtClean="0"/>
              <a:t>Mae'r </a:t>
            </a:r>
            <a:r>
              <a:rPr lang="cy-GB" sz="2800" dirty="0"/>
              <a:t>rhaglen yn hyrwyddo arweinyddiaeth hynod o effeithiol trwy hunanwerthuso a myfyrio, gan archwilio'r berthynas rhwng arweinyddiaeth, ysgolion llwyddiannus a'r gymuned ehangach. Bydd yn sicrhau tegwch o ran mynediad </a:t>
            </a:r>
            <a:r>
              <a:rPr lang="cy-GB" sz="2800" dirty="0" smtClean="0"/>
              <a:t>i </a:t>
            </a:r>
            <a:r>
              <a:rPr lang="cy-GB" sz="2800" dirty="0"/>
              <a:t>ymarferwyr ledled Cymru, ynghyd â chynnydd yn nifer yr ymgeiswyr o safon uchel am swyddi penaethiaid mewn </a:t>
            </a:r>
            <a:r>
              <a:rPr lang="cy-GB" sz="2800" dirty="0" smtClean="0"/>
              <a:t>ysgolion</a:t>
            </a:r>
          </a:p>
        </p:txBody>
      </p:sp>
    </p:spTree>
    <p:extLst>
      <p:ext uri="{BB962C8B-B14F-4D97-AF65-F5344CB8AC3E}">
        <p14:creationId xmlns:p14="http://schemas.microsoft.com/office/powerpoint/2010/main" val="143808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70642C-C2D2-42E5-AFE6-433E5EBA5879}"/>
              </a:ext>
            </a:extLst>
          </p:cNvPr>
          <p:cNvSpPr/>
          <p:nvPr/>
        </p:nvSpPr>
        <p:spPr>
          <a:xfrm>
            <a:off x="6228272" y="835348"/>
            <a:ext cx="5814204" cy="4914166"/>
          </a:xfrm>
          <a:prstGeom prst="rect">
            <a:avLst/>
          </a:prstGeom>
        </p:spPr>
        <p:txBody>
          <a:bodyPr wrap="square">
            <a:spAutoFit/>
          </a:bodyPr>
          <a:lstStyle/>
          <a:p>
            <a:pPr>
              <a:spcAft>
                <a:spcPts val="800"/>
              </a:spcAft>
            </a:pPr>
            <a:r>
              <a:rPr lang="en-GB" sz="2000" dirty="0">
                <a:ea typeface="Calibri" panose="020F0502020204030204" pitchFamily="34" charset="0"/>
                <a:cs typeface="Times New Roman" panose="02020603050405020304" pitchFamily="18" charset="0"/>
              </a:rPr>
              <a:t>Participants will undertake enriching activities that build upon previous experience to </a:t>
            </a:r>
            <a:r>
              <a:rPr lang="en-GB" sz="2000" dirty="0" smtClean="0">
                <a:ea typeface="Calibri" panose="020F0502020204030204" pitchFamily="34" charset="0"/>
                <a:cs typeface="Times New Roman" panose="02020603050405020304" pitchFamily="18" charset="0"/>
              </a:rPr>
              <a:t>develop:</a:t>
            </a:r>
          </a:p>
          <a:p>
            <a:pPr>
              <a:spcAft>
                <a:spcPts val="800"/>
              </a:spcAft>
            </a:pPr>
            <a:endParaRPr lang="en-GB" sz="20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their understanding of the role of an effective headteacher </a:t>
            </a:r>
            <a:endParaRPr lang="en-GB" sz="2000"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their skills and attributes through self-review against the Professional Standards for Teaching &amp; Leadership</a:t>
            </a:r>
            <a:endParaRPr lang="en-GB" sz="2000"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their understanding and effective application of a range of leadership skills</a:t>
            </a:r>
            <a:endParaRPr lang="en-GB" sz="2000"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their collaboration skills through an effective engagement in peer networks and</a:t>
            </a:r>
            <a:endParaRPr lang="en-GB" sz="2000" dirty="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their knowledge and skills for developing their schools as learning organisations and ensuring the success of the national reform agenda</a:t>
            </a:r>
            <a:endParaRPr lang="en-GB" sz="2000" dirty="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A70642C-C2D2-42E5-AFE6-433E5EBA5879}"/>
              </a:ext>
            </a:extLst>
          </p:cNvPr>
          <p:cNvSpPr/>
          <p:nvPr/>
        </p:nvSpPr>
        <p:spPr>
          <a:xfrm>
            <a:off x="161490" y="507544"/>
            <a:ext cx="5554948" cy="5308120"/>
          </a:xfrm>
          <a:prstGeom prst="rect">
            <a:avLst/>
          </a:prstGeom>
        </p:spPr>
        <p:txBody>
          <a:bodyPr wrap="square">
            <a:spAutoFit/>
          </a:bodyPr>
          <a:lstStyle/>
          <a:p>
            <a:pPr>
              <a:lnSpc>
                <a:spcPct val="107000"/>
              </a:lnSpc>
              <a:spcAft>
                <a:spcPts val="800"/>
              </a:spcAft>
            </a:pPr>
            <a:r>
              <a:rPr lang="cy-GB" sz="2000" dirty="0"/>
              <a:t>Bydd y </a:t>
            </a:r>
            <a:r>
              <a:rPr lang="cy-GB" sz="2000" dirty="0" smtClean="0"/>
              <a:t>cyfranogwyr </a:t>
            </a:r>
            <a:r>
              <a:rPr lang="cy-GB" sz="2000" dirty="0"/>
              <a:t>yn ymgymryd â gweithgareddau cyfoethogi sy'n adeiladu ar brofiad blaenorol, a hynny er mwyn meithrin</a:t>
            </a:r>
            <a:r>
              <a:rPr lang="cy-GB" sz="2000" dirty="0" smtClean="0"/>
              <a:t>:</a:t>
            </a:r>
          </a:p>
          <a:p>
            <a:pPr>
              <a:lnSpc>
                <a:spcPct val="107000"/>
              </a:lnSpc>
              <a:spcAft>
                <a:spcPts val="800"/>
              </a:spcAft>
            </a:pPr>
            <a:endParaRPr lang="en-GB" sz="2000" dirty="0"/>
          </a:p>
          <a:p>
            <a:pPr marL="342900" lvl="0" indent="-342900">
              <a:spcAft>
                <a:spcPts val="0"/>
              </a:spcAft>
              <a:buFont typeface="Symbol" panose="05050102010706020507" pitchFamily="18" charset="2"/>
              <a:buChar char=""/>
            </a:pPr>
            <a:r>
              <a:rPr lang="cy-GB" sz="2000" dirty="0" smtClean="0"/>
              <a:t>eu </a:t>
            </a:r>
            <a:r>
              <a:rPr lang="cy-GB" sz="2000" dirty="0"/>
              <a:t>dealltwriaeth o rôl pennaeth </a:t>
            </a:r>
            <a:r>
              <a:rPr lang="cy-GB" sz="2000" dirty="0" smtClean="0"/>
              <a:t>effeithiol</a:t>
            </a:r>
            <a:endParaRPr lang="en-GB" sz="2000" dirty="0"/>
          </a:p>
          <a:p>
            <a:pPr marL="342900" lvl="0" indent="-342900">
              <a:spcAft>
                <a:spcPts val="0"/>
              </a:spcAft>
              <a:buFont typeface="Symbol" panose="05050102010706020507" pitchFamily="18" charset="2"/>
              <a:buChar char=""/>
            </a:pPr>
            <a:r>
              <a:rPr lang="cy-GB" sz="2000" dirty="0" smtClean="0"/>
              <a:t>eu </a:t>
            </a:r>
            <a:r>
              <a:rPr lang="cy-GB" sz="2000" dirty="0"/>
              <a:t>sgiliau a'u priodoleddau trwy hunan-adolygu yn erbyn y Safonau Proffesiynol ar gyfer Addysgu ac </a:t>
            </a:r>
            <a:r>
              <a:rPr lang="cy-GB" sz="2000" dirty="0" smtClean="0"/>
              <a:t>Arweinyddiaeth</a:t>
            </a:r>
          </a:p>
          <a:p>
            <a:pPr marL="342900" lvl="0" indent="-342900">
              <a:spcAft>
                <a:spcPts val="0"/>
              </a:spcAft>
              <a:buFont typeface="Symbol" panose="05050102010706020507" pitchFamily="18" charset="2"/>
              <a:buChar char=""/>
            </a:pPr>
            <a:r>
              <a:rPr lang="cy-GB" sz="2000" dirty="0" smtClean="0"/>
              <a:t>eu </a:t>
            </a:r>
            <a:r>
              <a:rPr lang="cy-GB" sz="2000" dirty="0"/>
              <a:t>dealltwriaeth a'u gallu i gymhwyso amrywiaeth o sgiliau arweinyddiaeth mewn modd </a:t>
            </a:r>
            <a:r>
              <a:rPr lang="cy-GB" sz="2000" dirty="0" smtClean="0"/>
              <a:t>effeithiol</a:t>
            </a:r>
            <a:endParaRPr lang="en-GB" sz="2000" dirty="0"/>
          </a:p>
          <a:p>
            <a:pPr marL="342900" lvl="0" indent="-342900">
              <a:spcAft>
                <a:spcPts val="0"/>
              </a:spcAft>
              <a:buFont typeface="Symbol" panose="05050102010706020507" pitchFamily="18" charset="2"/>
              <a:buChar char=""/>
            </a:pPr>
            <a:r>
              <a:rPr lang="cy-GB" sz="2000" dirty="0" smtClean="0"/>
              <a:t>eu </a:t>
            </a:r>
            <a:r>
              <a:rPr lang="cy-GB" sz="2000" dirty="0"/>
              <a:t>sgiliau cydweithredu trwy gymryd rhan effeithiol mewn rhwydweithiau </a:t>
            </a:r>
            <a:r>
              <a:rPr lang="cy-GB" sz="2000" dirty="0" smtClean="0"/>
              <a:t>cyfoedion</a:t>
            </a:r>
          </a:p>
          <a:p>
            <a:pPr marL="342900" indent="-342900">
              <a:buFont typeface="Symbol" panose="05050102010706020507" pitchFamily="18" charset="2"/>
              <a:buChar char=""/>
            </a:pPr>
            <a:r>
              <a:rPr lang="cy-GB" sz="2000" dirty="0"/>
              <a:t>eu gwybodaeth a'u sgiliau ar gyfer datblygu eu hysgolion fel </a:t>
            </a:r>
            <a:r>
              <a:rPr lang="cy-GB" sz="2000" dirty="0" smtClean="0"/>
              <a:t> sefydliadau </a:t>
            </a:r>
            <a:r>
              <a:rPr lang="cy-GB" sz="2000" dirty="0"/>
              <a:t>sy'n dysgu a sicrhau llwyddiant yr agenda ddiwygio </a:t>
            </a:r>
            <a:r>
              <a:rPr lang="cy-GB" sz="2000" dirty="0" smtClean="0"/>
              <a:t>genedlaethol</a:t>
            </a:r>
            <a:endParaRPr lang="en-GB" sz="2000" dirty="0"/>
          </a:p>
        </p:txBody>
      </p:sp>
    </p:spTree>
    <p:extLst>
      <p:ext uri="{BB962C8B-B14F-4D97-AF65-F5344CB8AC3E}">
        <p14:creationId xmlns:p14="http://schemas.microsoft.com/office/powerpoint/2010/main" val="8239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70FABD-CBD9-443D-9225-982A79A59138}"/>
              </a:ext>
            </a:extLst>
          </p:cNvPr>
          <p:cNvSpPr/>
          <p:nvPr/>
        </p:nvSpPr>
        <p:spPr>
          <a:xfrm>
            <a:off x="6206836" y="398206"/>
            <a:ext cx="5253644" cy="3970318"/>
          </a:xfrm>
          <a:prstGeom prst="rect">
            <a:avLst/>
          </a:prstGeom>
        </p:spPr>
        <p:txBody>
          <a:bodyPr wrap="square">
            <a:spAutoFit/>
          </a:bodyPr>
          <a:lstStyle/>
          <a:p>
            <a:pPr>
              <a:spcBef>
                <a:spcPct val="50000"/>
              </a:spcBef>
              <a:defRPr/>
            </a:pPr>
            <a:r>
              <a:rPr lang="en-GB" altLang="en-US" sz="2800" b="1" dirty="0">
                <a:effectLst>
                  <a:outerShdw blurRad="38100" dist="38100" dir="2700000" algn="tl">
                    <a:srgbClr val="000000">
                      <a:alpha val="43137"/>
                    </a:srgbClr>
                  </a:outerShdw>
                </a:effectLst>
              </a:rPr>
              <a:t>What is the </a:t>
            </a:r>
            <a:r>
              <a:rPr lang="en-GB" altLang="en-US" sz="2800" b="1" dirty="0" smtClean="0">
                <a:effectLst>
                  <a:outerShdw blurRad="38100" dist="38100" dir="2700000" algn="tl">
                    <a:srgbClr val="000000">
                      <a:alpha val="43137"/>
                    </a:srgbClr>
                  </a:outerShdw>
                </a:effectLst>
              </a:rPr>
              <a:t>process</a:t>
            </a:r>
            <a:r>
              <a:rPr lang="en-GB" altLang="en-US" sz="2800" b="1" dirty="0">
                <a:effectLst>
                  <a:outerShdw blurRad="38100" dist="38100" dir="2700000" algn="tl">
                    <a:srgbClr val="000000">
                      <a:alpha val="43137"/>
                    </a:srgbClr>
                  </a:outerShdw>
                </a:effectLst>
              </a:rPr>
              <a:t>?</a:t>
            </a:r>
          </a:p>
          <a:p>
            <a:pPr lvl="1">
              <a:spcBef>
                <a:spcPct val="50000"/>
              </a:spcBef>
              <a:buFont typeface="Arial" panose="020B0604020202020204" pitchFamily="34" charset="0"/>
              <a:buChar char="•"/>
              <a:defRPr/>
            </a:pPr>
            <a:r>
              <a:rPr lang="en-GB" altLang="en-US" sz="2800" dirty="0"/>
              <a:t>Application</a:t>
            </a:r>
          </a:p>
          <a:p>
            <a:pPr lvl="1">
              <a:spcBef>
                <a:spcPct val="50000"/>
              </a:spcBef>
              <a:buFont typeface="Arial" panose="020B0604020202020204" pitchFamily="34" charset="0"/>
              <a:buChar char="•"/>
              <a:defRPr/>
            </a:pPr>
            <a:r>
              <a:rPr lang="en-GB" altLang="en-US" sz="2800" dirty="0"/>
              <a:t>Notification</a:t>
            </a:r>
          </a:p>
          <a:p>
            <a:pPr lvl="1">
              <a:spcBef>
                <a:spcPct val="50000"/>
              </a:spcBef>
              <a:buFont typeface="Arial" panose="020B0604020202020204" pitchFamily="34" charset="0"/>
              <a:buChar char="•"/>
              <a:defRPr/>
            </a:pPr>
            <a:r>
              <a:rPr lang="en-GB" altLang="en-US" sz="2800" dirty="0"/>
              <a:t>Attendance at modules including pre module </a:t>
            </a:r>
            <a:r>
              <a:rPr lang="en-GB" altLang="en-US" sz="2800" dirty="0" smtClean="0"/>
              <a:t>activities </a:t>
            </a:r>
            <a:r>
              <a:rPr lang="en-GB" altLang="en-US" sz="2800" dirty="0"/>
              <a:t>and intersessional tasks</a:t>
            </a:r>
          </a:p>
          <a:p>
            <a:pPr lvl="1">
              <a:spcBef>
                <a:spcPct val="50000"/>
              </a:spcBef>
              <a:buFont typeface="Arial" panose="020B0604020202020204" pitchFamily="34" charset="0"/>
              <a:buChar char="•"/>
              <a:defRPr/>
            </a:pPr>
            <a:r>
              <a:rPr lang="en-GB" altLang="en-US" sz="2800" dirty="0"/>
              <a:t>NPQH Assessment</a:t>
            </a:r>
          </a:p>
        </p:txBody>
      </p:sp>
      <p:sp>
        <p:nvSpPr>
          <p:cNvPr id="3" name="Rectangle 2">
            <a:extLst>
              <a:ext uri="{FF2B5EF4-FFF2-40B4-BE49-F238E27FC236}">
                <a16:creationId xmlns:a16="http://schemas.microsoft.com/office/drawing/2014/main" id="{E070FABD-CBD9-443D-9225-982A79A59138}"/>
              </a:ext>
            </a:extLst>
          </p:cNvPr>
          <p:cNvSpPr/>
          <p:nvPr/>
        </p:nvSpPr>
        <p:spPr>
          <a:xfrm>
            <a:off x="155171" y="398206"/>
            <a:ext cx="5325687" cy="3970318"/>
          </a:xfrm>
          <a:prstGeom prst="rect">
            <a:avLst/>
          </a:prstGeom>
        </p:spPr>
        <p:txBody>
          <a:bodyPr wrap="square">
            <a:spAutoFit/>
          </a:bodyPr>
          <a:lstStyle/>
          <a:p>
            <a:pPr>
              <a:spcBef>
                <a:spcPct val="50000"/>
              </a:spcBef>
              <a:defRPr/>
            </a:pPr>
            <a:r>
              <a:rPr lang="cy-GB" altLang="en-US" sz="2800" b="1" dirty="0" smtClean="0">
                <a:effectLst>
                  <a:outerShdw blurRad="38100" dist="38100" dir="2700000" algn="tl">
                    <a:srgbClr val="000000">
                      <a:alpha val="43137"/>
                    </a:srgbClr>
                  </a:outerShdw>
                </a:effectLst>
              </a:rPr>
              <a:t>Beth yw’r drefn? </a:t>
            </a:r>
          </a:p>
          <a:p>
            <a:pPr lvl="1">
              <a:spcBef>
                <a:spcPct val="50000"/>
              </a:spcBef>
              <a:buFont typeface="Arial" panose="020B0604020202020204" pitchFamily="34" charset="0"/>
              <a:buChar char="•"/>
              <a:defRPr/>
            </a:pPr>
            <a:r>
              <a:rPr lang="cy-GB" altLang="en-US" sz="2800" dirty="0" smtClean="0"/>
              <a:t>Ymgeisio</a:t>
            </a:r>
          </a:p>
          <a:p>
            <a:pPr lvl="1">
              <a:spcBef>
                <a:spcPct val="50000"/>
              </a:spcBef>
              <a:buFont typeface="Arial" panose="020B0604020202020204" pitchFamily="34" charset="0"/>
              <a:buChar char="•"/>
              <a:defRPr/>
            </a:pPr>
            <a:r>
              <a:rPr lang="cy-GB" altLang="en-US" sz="2800" dirty="0" smtClean="0"/>
              <a:t>Hysbysu</a:t>
            </a:r>
          </a:p>
          <a:p>
            <a:pPr lvl="1">
              <a:spcBef>
                <a:spcPct val="50000"/>
              </a:spcBef>
              <a:buFont typeface="Arial" panose="020B0604020202020204" pitchFamily="34" charset="0"/>
              <a:buChar char="•"/>
              <a:defRPr/>
            </a:pPr>
            <a:r>
              <a:rPr lang="cy-GB" altLang="en-US" sz="2800" dirty="0" smtClean="0"/>
              <a:t>Mynd i fodiwlau gan gynnwys y gweithgareddau cyn y modiwl a’r tasgau rhwng y sesiynau </a:t>
            </a:r>
          </a:p>
          <a:p>
            <a:pPr lvl="1">
              <a:spcBef>
                <a:spcPct val="50000"/>
              </a:spcBef>
              <a:buFont typeface="Arial" panose="020B0604020202020204" pitchFamily="34" charset="0"/>
              <a:buChar char="•"/>
              <a:defRPr/>
            </a:pPr>
            <a:r>
              <a:rPr lang="cy-GB" altLang="en-US" sz="2800" dirty="0" smtClean="0"/>
              <a:t>Asesiad CPCP </a:t>
            </a:r>
            <a:endParaRPr lang="cy-GB" altLang="en-US" sz="2800" dirty="0"/>
          </a:p>
        </p:txBody>
      </p:sp>
    </p:spTree>
    <p:extLst>
      <p:ext uri="{BB962C8B-B14F-4D97-AF65-F5344CB8AC3E}">
        <p14:creationId xmlns:p14="http://schemas.microsoft.com/office/powerpoint/2010/main" val="363819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C534B-9E02-4BBE-B315-3C060EACB618}"/>
              </a:ext>
            </a:extLst>
          </p:cNvPr>
          <p:cNvSpPr/>
          <p:nvPr/>
        </p:nvSpPr>
        <p:spPr>
          <a:xfrm>
            <a:off x="6312131" y="193106"/>
            <a:ext cx="5746865" cy="4993675"/>
          </a:xfrm>
          <a:prstGeom prst="rect">
            <a:avLst/>
          </a:prstGeom>
        </p:spPr>
        <p:txBody>
          <a:bodyPr wrap="square">
            <a:spAutoFit/>
          </a:bodyPr>
          <a:lstStyle/>
          <a:p>
            <a:pPr>
              <a:lnSpc>
                <a:spcPts val="1800"/>
              </a:lnSpc>
              <a:spcAft>
                <a:spcPts val="900"/>
              </a:spcAft>
            </a:pPr>
            <a:r>
              <a:rPr lang="en-GB" sz="2400" b="1" dirty="0">
                <a:ea typeface="Times New Roman" panose="02020603050405020304" pitchFamily="18" charset="0"/>
                <a:cs typeface="Times New Roman" panose="02020603050405020304" pitchFamily="18" charset="0"/>
              </a:rPr>
              <a:t>Application </a:t>
            </a:r>
            <a:r>
              <a:rPr lang="en-GB" sz="2400" b="1" dirty="0">
                <a:solidFill>
                  <a:schemeClr val="bg1"/>
                </a:solidFill>
                <a:ea typeface="Times New Roman" panose="02020603050405020304" pitchFamily="18" charset="0"/>
                <a:cs typeface="Times New Roman" panose="02020603050405020304" pitchFamily="18" charset="0"/>
              </a:rPr>
              <a:t> </a:t>
            </a:r>
            <a:r>
              <a:rPr lang="en-GB" sz="2400" b="1" dirty="0">
                <a:solidFill>
                  <a:srgbClr val="C00000"/>
                </a:solidFill>
                <a:ea typeface="Times New Roman" panose="02020603050405020304" pitchFamily="18" charset="0"/>
                <a:cs typeface="Times New Roman" panose="02020603050405020304" pitchFamily="18" charset="0"/>
              </a:rPr>
              <a:t>(by </a:t>
            </a:r>
            <a:r>
              <a:rPr lang="en-GB" sz="2400" b="1" dirty="0" smtClean="0">
                <a:solidFill>
                  <a:srgbClr val="C00000"/>
                </a:solidFill>
                <a:ea typeface="Times New Roman" panose="02020603050405020304" pitchFamily="18" charset="0"/>
                <a:cs typeface="Times New Roman" panose="02020603050405020304" pitchFamily="18" charset="0"/>
              </a:rPr>
              <a:t>03/11/2020)</a:t>
            </a:r>
            <a:endParaRPr lang="en-GB" sz="2400" b="1" dirty="0">
              <a:solidFill>
                <a:srgbClr val="C00000"/>
              </a:solidFill>
              <a:ea typeface="Calibri" panose="020F0502020204030204" pitchFamily="34" charset="0"/>
              <a:cs typeface="Times New Roman" panose="02020603050405020304" pitchFamily="18" charset="0"/>
            </a:endParaRPr>
          </a:p>
          <a:p>
            <a:pPr algn="just">
              <a:spcAft>
                <a:spcPts val="0"/>
              </a:spcAft>
            </a:pPr>
            <a:r>
              <a:rPr lang="en-GB" sz="2000" dirty="0">
                <a:ea typeface="Calibri" panose="020F0502020204030204" pitchFamily="34" charset="0"/>
                <a:cs typeface="Times New Roman" panose="02020603050405020304" pitchFamily="18" charset="0"/>
              </a:rPr>
              <a:t>Applications are welcomed from proven senior school leaders from across Wales who believe that they demonstrate the Professional Standards for Teaching &amp; Leadership and for whom headship is a realistic next step. </a:t>
            </a:r>
          </a:p>
          <a:p>
            <a:pPr algn="just">
              <a:spcAft>
                <a:spcPts val="0"/>
              </a:spcAft>
            </a:pPr>
            <a:endParaRPr lang="en-GB" sz="2000" dirty="0">
              <a:ea typeface="Calibri" panose="020F0502020204030204" pitchFamily="34" charset="0"/>
              <a:cs typeface="Times New Roman" panose="02020603050405020304" pitchFamily="18" charset="0"/>
            </a:endParaRPr>
          </a:p>
          <a:p>
            <a:pPr algn="just"/>
            <a:r>
              <a:rPr lang="en-GB" sz="2000" dirty="0"/>
              <a:t>Applications for this programme should be endorsed by your school’s Headteacher or line manager following a professional discussion based on a completed Leadership Standards Review (</a:t>
            </a:r>
            <a:r>
              <a:rPr lang="en-GB" sz="2000" dirty="0" smtClean="0"/>
              <a:t>LSR</a:t>
            </a:r>
            <a:r>
              <a:rPr lang="en-GB" sz="2000" dirty="0"/>
              <a:t>).</a:t>
            </a:r>
          </a:p>
          <a:p>
            <a:pPr algn="just">
              <a:spcAft>
                <a:spcPts val="0"/>
              </a:spcAft>
            </a:pPr>
            <a:endParaRPr lang="en-GB" sz="2400" dirty="0">
              <a:solidFill>
                <a:schemeClr val="bg1"/>
              </a:solidFill>
              <a:ea typeface="Calibri" panose="020F0502020204030204" pitchFamily="34" charset="0"/>
              <a:cs typeface="Times New Roman" panose="02020603050405020304" pitchFamily="18" charset="0"/>
            </a:endParaRPr>
          </a:p>
          <a:p>
            <a:r>
              <a:rPr lang="en-GB" sz="2400" b="1" dirty="0">
                <a:solidFill>
                  <a:srgbClr val="C00000"/>
                </a:solidFill>
              </a:rPr>
              <a:t>Application for NPQH is the expected outcome for participants in this programme</a:t>
            </a:r>
            <a:r>
              <a:rPr lang="en-GB" sz="2400" b="1" dirty="0" smtClean="0">
                <a:solidFill>
                  <a:srgbClr val="C00000"/>
                </a:solidFill>
              </a:rPr>
              <a:t>.</a:t>
            </a:r>
            <a:endParaRPr lang="en-GB" sz="2400" b="1" dirty="0">
              <a:solidFill>
                <a:srgbClr val="C00000"/>
              </a:solidFill>
            </a:endParaRPr>
          </a:p>
        </p:txBody>
      </p:sp>
      <p:sp>
        <p:nvSpPr>
          <p:cNvPr id="3" name="Rectangle 2">
            <a:extLst>
              <a:ext uri="{FF2B5EF4-FFF2-40B4-BE49-F238E27FC236}">
                <a16:creationId xmlns:a16="http://schemas.microsoft.com/office/drawing/2014/main" id="{F25C534B-9E02-4BBE-B315-3C060EACB618}"/>
              </a:ext>
            </a:extLst>
          </p:cNvPr>
          <p:cNvSpPr/>
          <p:nvPr/>
        </p:nvSpPr>
        <p:spPr>
          <a:xfrm>
            <a:off x="288531" y="193106"/>
            <a:ext cx="5613506" cy="4993675"/>
          </a:xfrm>
          <a:prstGeom prst="rect">
            <a:avLst/>
          </a:prstGeom>
        </p:spPr>
        <p:txBody>
          <a:bodyPr wrap="square">
            <a:spAutoFit/>
          </a:bodyPr>
          <a:lstStyle/>
          <a:p>
            <a:pPr>
              <a:lnSpc>
                <a:spcPts val="1800"/>
              </a:lnSpc>
              <a:spcAft>
                <a:spcPts val="900"/>
              </a:spcAft>
            </a:pPr>
            <a:r>
              <a:rPr lang="en-GB" sz="2400" b="1" dirty="0" err="1" smtClean="0">
                <a:ea typeface="Times New Roman" panose="02020603050405020304" pitchFamily="18" charset="0"/>
                <a:cs typeface="Times New Roman" panose="02020603050405020304" pitchFamily="18" charset="0"/>
              </a:rPr>
              <a:t>Ymgeisio</a:t>
            </a:r>
            <a:r>
              <a:rPr lang="en-GB" sz="2400" b="1" dirty="0" smtClean="0">
                <a:ea typeface="Times New Roman" panose="02020603050405020304" pitchFamily="18" charset="0"/>
                <a:cs typeface="Times New Roman" panose="02020603050405020304" pitchFamily="18" charset="0"/>
              </a:rPr>
              <a:t>  </a:t>
            </a:r>
            <a:r>
              <a:rPr lang="en-GB" sz="2400" b="1" dirty="0" smtClean="0">
                <a:solidFill>
                  <a:srgbClr val="C00000"/>
                </a:solidFill>
                <a:ea typeface="Times New Roman" panose="02020603050405020304" pitchFamily="18" charset="0"/>
                <a:cs typeface="Times New Roman" panose="02020603050405020304" pitchFamily="18" charset="0"/>
              </a:rPr>
              <a:t>(</a:t>
            </a:r>
            <a:r>
              <a:rPr lang="en-GB" sz="2400" b="1" dirty="0" err="1" smtClean="0">
                <a:solidFill>
                  <a:srgbClr val="C00000"/>
                </a:solidFill>
                <a:ea typeface="Times New Roman" panose="02020603050405020304" pitchFamily="18" charset="0"/>
                <a:cs typeface="Times New Roman" panose="02020603050405020304" pitchFamily="18" charset="0"/>
              </a:rPr>
              <a:t>erbyn</a:t>
            </a:r>
            <a:r>
              <a:rPr lang="en-GB" sz="2400" b="1" dirty="0" smtClean="0">
                <a:solidFill>
                  <a:srgbClr val="C00000"/>
                </a:solidFill>
                <a:ea typeface="Times New Roman" panose="02020603050405020304" pitchFamily="18" charset="0"/>
                <a:cs typeface="Times New Roman" panose="02020603050405020304" pitchFamily="18" charset="0"/>
              </a:rPr>
              <a:t> 03/11/2020</a:t>
            </a:r>
            <a:r>
              <a:rPr lang="en-GB" sz="2400" b="1" dirty="0">
                <a:solidFill>
                  <a:srgbClr val="C00000"/>
                </a:solidFill>
                <a:ea typeface="Times New Roman" panose="02020603050405020304" pitchFamily="18" charset="0"/>
                <a:cs typeface="Times New Roman" panose="02020603050405020304" pitchFamily="18" charset="0"/>
              </a:rPr>
              <a:t>)</a:t>
            </a:r>
            <a:endParaRPr lang="en-GB" sz="2400" b="1" dirty="0">
              <a:solidFill>
                <a:srgbClr val="C00000"/>
              </a:solidFill>
              <a:ea typeface="Calibri" panose="020F0502020204030204" pitchFamily="34" charset="0"/>
              <a:cs typeface="Times New Roman" panose="02020603050405020304" pitchFamily="18" charset="0"/>
            </a:endParaRPr>
          </a:p>
          <a:p>
            <a:pPr algn="just"/>
            <a:r>
              <a:rPr lang="cy-GB" sz="2000" dirty="0" smtClean="0"/>
              <a:t>Croesewir </a:t>
            </a:r>
            <a:r>
              <a:rPr lang="cy-GB" sz="2000" dirty="0"/>
              <a:t>ceisiadau gan uwch arweinwyr ysgolion ledled Cymru, sydd wedi profi eu gallu, sy’n credu eu bod yn </a:t>
            </a:r>
            <a:r>
              <a:rPr lang="cy-GB" sz="2000" dirty="0" smtClean="0"/>
              <a:t>cyrraedd y </a:t>
            </a:r>
            <a:r>
              <a:rPr lang="cy-GB" sz="2000" dirty="0"/>
              <a:t>Safonau Proffesiynol ar gyfer </a:t>
            </a:r>
            <a:r>
              <a:rPr lang="cy-GB" sz="2000" dirty="0" smtClean="0"/>
              <a:t>Addysgu ac Arweinyddiaeth, ac mai prifathrawiaeth yw’r cam </a:t>
            </a:r>
            <a:r>
              <a:rPr lang="cy-GB" sz="2000" dirty="0"/>
              <a:t>nesaf realistig iddynt.</a:t>
            </a:r>
            <a:endParaRPr lang="en-GB" sz="2000" dirty="0"/>
          </a:p>
          <a:p>
            <a:pPr algn="just">
              <a:spcAft>
                <a:spcPts val="0"/>
              </a:spcAft>
            </a:pPr>
            <a:r>
              <a:rPr lang="en-GB" sz="2000" dirty="0" smtClean="0">
                <a:ea typeface="Calibri" panose="020F0502020204030204" pitchFamily="34" charset="0"/>
                <a:cs typeface="Times New Roman" panose="02020603050405020304" pitchFamily="18" charset="0"/>
              </a:rPr>
              <a:t> </a:t>
            </a:r>
            <a:endParaRPr lang="en-GB" sz="2000" dirty="0">
              <a:ea typeface="Calibri" panose="020F0502020204030204" pitchFamily="34" charset="0"/>
              <a:cs typeface="Times New Roman" panose="02020603050405020304" pitchFamily="18" charset="0"/>
            </a:endParaRPr>
          </a:p>
          <a:p>
            <a:pPr algn="just"/>
            <a:r>
              <a:rPr lang="cy-GB" sz="2000" dirty="0"/>
              <a:t>Dylai ceisiadau am y rhaglen hon gael eu hardystio gan Bennaeth eich ysgol neu gan eich rheolwr llinell, yn dilyn trafodaeth broffesiynol yn seiliedig ar gwblhau Adolygiad </a:t>
            </a:r>
            <a:r>
              <a:rPr lang="cy-GB" sz="2000" dirty="0" smtClean="0"/>
              <a:t>Safonau </a:t>
            </a:r>
            <a:r>
              <a:rPr lang="cy-GB" sz="2000" dirty="0"/>
              <a:t>Arweinyddiaeth (ASA). </a:t>
            </a:r>
            <a:endParaRPr lang="cy-GB" sz="2000" dirty="0" smtClean="0"/>
          </a:p>
          <a:p>
            <a:pPr algn="just">
              <a:spcAft>
                <a:spcPts val="0"/>
              </a:spcAft>
            </a:pPr>
            <a:endParaRPr lang="en-GB" sz="2400" dirty="0">
              <a:solidFill>
                <a:schemeClr val="bg1"/>
              </a:solidFill>
              <a:ea typeface="Calibri" panose="020F0502020204030204" pitchFamily="34" charset="0"/>
              <a:cs typeface="Times New Roman" panose="02020603050405020304" pitchFamily="18" charset="0"/>
            </a:endParaRPr>
          </a:p>
          <a:p>
            <a:r>
              <a:rPr lang="cy-GB" sz="2400" b="1" dirty="0">
                <a:solidFill>
                  <a:srgbClr val="C00000"/>
                </a:solidFill>
              </a:rPr>
              <a:t>Cais ar gyfer CPCP yw'r canlyniad disgwyliedig ar gyfer y rhai sy’n cymryd rhan yn y rhaglen </a:t>
            </a:r>
            <a:r>
              <a:rPr lang="cy-GB" sz="2400" b="1" dirty="0" smtClean="0">
                <a:solidFill>
                  <a:srgbClr val="C00000"/>
                </a:solidFill>
              </a:rPr>
              <a:t>hon.</a:t>
            </a:r>
            <a:endParaRPr lang="en-GB" sz="2400" dirty="0">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32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8AC4E7-F975-4F99-9A3A-DF94E9CADEF0}"/>
              </a:ext>
            </a:extLst>
          </p:cNvPr>
          <p:cNvSpPr/>
          <p:nvPr/>
        </p:nvSpPr>
        <p:spPr>
          <a:xfrm>
            <a:off x="6561511" y="548395"/>
            <a:ext cx="5464233" cy="5180649"/>
          </a:xfrm>
          <a:prstGeom prst="rect">
            <a:avLst/>
          </a:prstGeom>
        </p:spPr>
        <p:txBody>
          <a:bodyPr wrap="square">
            <a:spAutoFit/>
          </a:bodyPr>
          <a:lstStyle/>
          <a:p>
            <a:pPr>
              <a:lnSpc>
                <a:spcPts val="1800"/>
              </a:lnSpc>
              <a:spcAft>
                <a:spcPts val="900"/>
              </a:spcAft>
            </a:pPr>
            <a:r>
              <a:rPr lang="en-GB" sz="2400" b="1" dirty="0">
                <a:ea typeface="Times New Roman" panose="02020603050405020304" pitchFamily="18" charset="0"/>
                <a:cs typeface="Times New Roman" panose="02020603050405020304" pitchFamily="18" charset="0"/>
              </a:rPr>
              <a:t>Delivery method</a:t>
            </a:r>
            <a:endParaRPr lang="en-GB" sz="2400" dirty="0">
              <a:ea typeface="Calibri" panose="020F0502020204030204" pitchFamily="34" charset="0"/>
              <a:cs typeface="Times New Roman" panose="02020603050405020304" pitchFamily="18" charset="0"/>
            </a:endParaRPr>
          </a:p>
          <a:p>
            <a:pPr>
              <a:lnSpc>
                <a:spcPct val="107000"/>
              </a:lnSpc>
              <a:spcAft>
                <a:spcPts val="0"/>
              </a:spcAft>
            </a:pPr>
            <a:r>
              <a:rPr lang="en-GB" sz="2400" dirty="0">
                <a:ea typeface="Calibri" panose="020F0502020204030204" pitchFamily="34" charset="0"/>
                <a:cs typeface="Times New Roman" panose="02020603050405020304" pitchFamily="18" charset="0"/>
              </a:rPr>
              <a:t>The programme takes place over a one-year period and requires a commitment of the equivalent of five days between January and December. </a:t>
            </a:r>
          </a:p>
          <a:p>
            <a:pPr>
              <a:lnSpc>
                <a:spcPct val="107000"/>
              </a:lnSpc>
              <a:spcAft>
                <a:spcPts val="0"/>
              </a:spcAft>
            </a:pPr>
            <a:r>
              <a:rPr lang="en-GB" sz="2400" dirty="0">
                <a:ea typeface="Calibri" panose="020F0502020204030204" pitchFamily="34" charset="0"/>
                <a:cs typeface="Times New Roman" panose="02020603050405020304" pitchFamily="18" charset="0"/>
              </a:rPr>
              <a:t> </a:t>
            </a:r>
          </a:p>
          <a:p>
            <a:pPr>
              <a:lnSpc>
                <a:spcPct val="107000"/>
              </a:lnSpc>
              <a:spcAft>
                <a:spcPts val="0"/>
              </a:spcAft>
            </a:pPr>
            <a:r>
              <a:rPr lang="en-GB" sz="2400" dirty="0">
                <a:ea typeface="Calibri" panose="020F0502020204030204" pitchFamily="34" charset="0"/>
                <a:cs typeface="Times New Roman" panose="02020603050405020304" pitchFamily="18" charset="0"/>
              </a:rPr>
              <a:t>All activities undertaken as part of this programme are delivered in Welsh, English or bilingually.</a:t>
            </a:r>
          </a:p>
          <a:p>
            <a:pPr>
              <a:lnSpc>
                <a:spcPct val="107000"/>
              </a:lnSpc>
              <a:spcAft>
                <a:spcPts val="0"/>
              </a:spcAft>
            </a:pPr>
            <a:r>
              <a:rPr lang="en-GB" sz="2400" dirty="0">
                <a:ea typeface="Calibri" panose="020F0502020204030204" pitchFamily="34" charset="0"/>
                <a:cs typeface="Times New Roman" panose="02020603050405020304" pitchFamily="18" charset="0"/>
              </a:rPr>
              <a:t> </a:t>
            </a:r>
          </a:p>
          <a:p>
            <a:pPr>
              <a:lnSpc>
                <a:spcPct val="107000"/>
              </a:lnSpc>
              <a:spcAft>
                <a:spcPts val="0"/>
              </a:spcAft>
            </a:pPr>
            <a:r>
              <a:rPr lang="en-GB" sz="2400" dirty="0">
                <a:ea typeface="Calibri" panose="020F0502020204030204" pitchFamily="34" charset="0"/>
                <a:cs typeface="Times New Roman" panose="02020603050405020304" pitchFamily="18" charset="0"/>
              </a:rPr>
              <a:t>Each candidate is allocated a Leadership Coach and membership of a peer group for support throughout the programme.</a:t>
            </a:r>
            <a:endParaRPr lang="en-GB" sz="2400" dirty="0">
              <a:effectLs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A8AC4E7-F975-4F99-9A3A-DF94E9CADEF0}"/>
              </a:ext>
            </a:extLst>
          </p:cNvPr>
          <p:cNvSpPr/>
          <p:nvPr/>
        </p:nvSpPr>
        <p:spPr>
          <a:xfrm>
            <a:off x="552670" y="548395"/>
            <a:ext cx="5205279" cy="5180649"/>
          </a:xfrm>
          <a:prstGeom prst="rect">
            <a:avLst/>
          </a:prstGeom>
        </p:spPr>
        <p:txBody>
          <a:bodyPr wrap="square">
            <a:spAutoFit/>
          </a:bodyPr>
          <a:lstStyle/>
          <a:p>
            <a:pPr>
              <a:lnSpc>
                <a:spcPts val="1800"/>
              </a:lnSpc>
              <a:spcAft>
                <a:spcPts val="900"/>
              </a:spcAft>
            </a:pPr>
            <a:r>
              <a:rPr lang="cy-GB" sz="2400" b="1" dirty="0" smtClean="0">
                <a:ea typeface="Times New Roman" panose="02020603050405020304" pitchFamily="18" charset="0"/>
                <a:cs typeface="Times New Roman" panose="02020603050405020304" pitchFamily="18" charset="0"/>
              </a:rPr>
              <a:t>Dull cyflwyno </a:t>
            </a:r>
            <a:endParaRPr lang="cy-GB" sz="2400" dirty="0" smtClean="0">
              <a:ea typeface="Calibri" panose="020F0502020204030204" pitchFamily="34" charset="0"/>
              <a:cs typeface="Times New Roman" panose="02020603050405020304" pitchFamily="18" charset="0"/>
            </a:endParaRPr>
          </a:p>
          <a:p>
            <a:pPr>
              <a:lnSpc>
                <a:spcPct val="107000"/>
              </a:lnSpc>
              <a:spcAft>
                <a:spcPts val="0"/>
              </a:spcAft>
            </a:pPr>
            <a:r>
              <a:rPr lang="cy-GB" sz="2400" dirty="0" smtClean="0">
                <a:ea typeface="Calibri" panose="020F0502020204030204" pitchFamily="34" charset="0"/>
                <a:cs typeface="Times New Roman" panose="02020603050405020304" pitchFamily="18" charset="0"/>
              </a:rPr>
              <a:t>Cyflwynir y rhaglen dros flwyddyn, ac mae’n gofyn am ymrwymiad sydd gyfwerth â phum niwrnod rhwng mis Ionawr a mis Rhagfyr. </a:t>
            </a:r>
          </a:p>
          <a:p>
            <a:pPr>
              <a:lnSpc>
                <a:spcPct val="107000"/>
              </a:lnSpc>
              <a:spcAft>
                <a:spcPts val="0"/>
              </a:spcAft>
            </a:pPr>
            <a:endParaRPr lang="cy-GB" sz="2400" dirty="0" smtClean="0">
              <a:ea typeface="Calibri" panose="020F0502020204030204" pitchFamily="34" charset="0"/>
              <a:cs typeface="Times New Roman" panose="02020603050405020304" pitchFamily="18" charset="0"/>
            </a:endParaRPr>
          </a:p>
          <a:p>
            <a:pPr>
              <a:lnSpc>
                <a:spcPct val="107000"/>
              </a:lnSpc>
              <a:spcAft>
                <a:spcPts val="0"/>
              </a:spcAft>
            </a:pPr>
            <a:r>
              <a:rPr lang="cy-GB" sz="2400" dirty="0" smtClean="0">
                <a:ea typeface="Calibri" panose="020F0502020204030204" pitchFamily="34" charset="0"/>
                <a:cs typeface="Times New Roman" panose="02020603050405020304" pitchFamily="18" charset="0"/>
              </a:rPr>
              <a:t>Cyflwynir holl weithgareddau’r rhaglen yn Gymraeg, yn Saesneg neu’n ddwyieithog.  </a:t>
            </a:r>
          </a:p>
          <a:p>
            <a:pPr>
              <a:lnSpc>
                <a:spcPct val="107000"/>
              </a:lnSpc>
              <a:spcAft>
                <a:spcPts val="0"/>
              </a:spcAft>
            </a:pPr>
            <a:endParaRPr lang="cy-GB" sz="2400" dirty="0">
              <a:ea typeface="Calibri" panose="020F0502020204030204" pitchFamily="34" charset="0"/>
              <a:cs typeface="Times New Roman" panose="02020603050405020304" pitchFamily="18" charset="0"/>
            </a:endParaRPr>
          </a:p>
          <a:p>
            <a:pPr>
              <a:lnSpc>
                <a:spcPct val="107000"/>
              </a:lnSpc>
              <a:spcAft>
                <a:spcPts val="0"/>
              </a:spcAft>
            </a:pPr>
            <a:r>
              <a:rPr lang="cy-GB" sz="2400" dirty="0" smtClean="0">
                <a:ea typeface="Calibri" panose="020F0502020204030204" pitchFamily="34" charset="0"/>
                <a:cs typeface="Times New Roman" panose="02020603050405020304" pitchFamily="18" charset="0"/>
              </a:rPr>
              <a:t>Rhoddir Hyfforddwr Arweinyddiaeth i bob ymgeisydd, ynghyd ag aelodaeth o grŵp cyfoedion drwy gydol y rhaglen. </a:t>
            </a:r>
            <a:endParaRPr lang="cy-GB"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173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4759</TotalTime>
  <Words>2129</Words>
  <Application>Microsoft Office PowerPoint</Application>
  <PresentationFormat>Widescreen</PresentationFormat>
  <Paragraphs>272</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Gill Sans MT</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Dysgu Cyfunol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Cyngor Gwynedd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Hughes Rhys Howard (GwE)</dc:creator>
  <cp:lastModifiedBy>Coates, Emma</cp:lastModifiedBy>
  <cp:revision>93</cp:revision>
  <cp:lastPrinted>2019-11-13T12:28:41Z</cp:lastPrinted>
  <dcterms:created xsi:type="dcterms:W3CDTF">2018-10-03T13:38:48Z</dcterms:created>
  <dcterms:modified xsi:type="dcterms:W3CDTF">2020-07-10T08:00:25Z</dcterms:modified>
</cp:coreProperties>
</file>