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32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5" d="100"/>
          <a:sy n="55" d="100"/>
        </p:scale>
        <p:origin x="2250"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4FEB47-78D6-4525-B296-EE5307715C8A}"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EB2317-3AA8-4020-8046-764808B9BD64}" type="slidenum">
              <a:rPr lang="en-GB" smtClean="0"/>
              <a:t>‹#›</a:t>
            </a:fld>
            <a:endParaRPr lang="en-GB"/>
          </a:p>
        </p:txBody>
      </p:sp>
    </p:spTree>
    <p:extLst>
      <p:ext uri="{BB962C8B-B14F-4D97-AF65-F5344CB8AC3E}">
        <p14:creationId xmlns:p14="http://schemas.microsoft.com/office/powerpoint/2010/main" val="383330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4FEB47-78D6-4525-B296-EE5307715C8A}"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EB2317-3AA8-4020-8046-764808B9BD64}" type="slidenum">
              <a:rPr lang="en-GB" smtClean="0"/>
              <a:t>‹#›</a:t>
            </a:fld>
            <a:endParaRPr lang="en-GB"/>
          </a:p>
        </p:txBody>
      </p:sp>
    </p:spTree>
    <p:extLst>
      <p:ext uri="{BB962C8B-B14F-4D97-AF65-F5344CB8AC3E}">
        <p14:creationId xmlns:p14="http://schemas.microsoft.com/office/powerpoint/2010/main" val="2139101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4FEB47-78D6-4525-B296-EE5307715C8A}"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EB2317-3AA8-4020-8046-764808B9BD64}" type="slidenum">
              <a:rPr lang="en-GB" smtClean="0"/>
              <a:t>‹#›</a:t>
            </a:fld>
            <a:endParaRPr lang="en-GB"/>
          </a:p>
        </p:txBody>
      </p:sp>
    </p:spTree>
    <p:extLst>
      <p:ext uri="{BB962C8B-B14F-4D97-AF65-F5344CB8AC3E}">
        <p14:creationId xmlns:p14="http://schemas.microsoft.com/office/powerpoint/2010/main" val="438439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4FEB47-78D6-4525-B296-EE5307715C8A}"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EB2317-3AA8-4020-8046-764808B9BD64}" type="slidenum">
              <a:rPr lang="en-GB" smtClean="0"/>
              <a:t>‹#›</a:t>
            </a:fld>
            <a:endParaRPr lang="en-GB"/>
          </a:p>
        </p:txBody>
      </p:sp>
    </p:spTree>
    <p:extLst>
      <p:ext uri="{BB962C8B-B14F-4D97-AF65-F5344CB8AC3E}">
        <p14:creationId xmlns:p14="http://schemas.microsoft.com/office/powerpoint/2010/main" val="1797224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4FEB47-78D6-4525-B296-EE5307715C8A}"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EB2317-3AA8-4020-8046-764808B9BD64}" type="slidenum">
              <a:rPr lang="en-GB" smtClean="0"/>
              <a:t>‹#›</a:t>
            </a:fld>
            <a:endParaRPr lang="en-GB"/>
          </a:p>
        </p:txBody>
      </p:sp>
    </p:spTree>
    <p:extLst>
      <p:ext uri="{BB962C8B-B14F-4D97-AF65-F5344CB8AC3E}">
        <p14:creationId xmlns:p14="http://schemas.microsoft.com/office/powerpoint/2010/main" val="1680868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4FEB47-78D6-4525-B296-EE5307715C8A}" type="datetimeFigureOut">
              <a:rPr lang="en-GB" smtClean="0"/>
              <a:t>07/07/2021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BEB2317-3AA8-4020-8046-764808B9BD64}" type="slidenum">
              <a:rPr lang="en-GB" smtClean="0"/>
              <a:t>‹#›</a:t>
            </a:fld>
            <a:endParaRPr lang="en-GB"/>
          </a:p>
        </p:txBody>
      </p:sp>
    </p:spTree>
    <p:extLst>
      <p:ext uri="{BB962C8B-B14F-4D97-AF65-F5344CB8AC3E}">
        <p14:creationId xmlns:p14="http://schemas.microsoft.com/office/powerpoint/2010/main" val="1569208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4FEB47-78D6-4525-B296-EE5307715C8A}" type="datetimeFigureOut">
              <a:rPr lang="en-GB" smtClean="0"/>
              <a:t>07/07/2021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BEB2317-3AA8-4020-8046-764808B9BD64}" type="slidenum">
              <a:rPr lang="en-GB" smtClean="0"/>
              <a:t>‹#›</a:t>
            </a:fld>
            <a:endParaRPr lang="en-GB"/>
          </a:p>
        </p:txBody>
      </p:sp>
    </p:spTree>
    <p:extLst>
      <p:ext uri="{BB962C8B-B14F-4D97-AF65-F5344CB8AC3E}">
        <p14:creationId xmlns:p14="http://schemas.microsoft.com/office/powerpoint/2010/main" val="1544133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4FEB47-78D6-4525-B296-EE5307715C8A}" type="datetimeFigureOut">
              <a:rPr lang="en-GB" smtClean="0"/>
              <a:t>07/07/2021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BEB2317-3AA8-4020-8046-764808B9BD64}" type="slidenum">
              <a:rPr lang="en-GB" smtClean="0"/>
              <a:t>‹#›</a:t>
            </a:fld>
            <a:endParaRPr lang="en-GB"/>
          </a:p>
        </p:txBody>
      </p:sp>
    </p:spTree>
    <p:extLst>
      <p:ext uri="{BB962C8B-B14F-4D97-AF65-F5344CB8AC3E}">
        <p14:creationId xmlns:p14="http://schemas.microsoft.com/office/powerpoint/2010/main" val="1266498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FEB47-78D6-4525-B296-EE5307715C8A}" type="datetimeFigureOut">
              <a:rPr lang="en-GB" smtClean="0"/>
              <a:t>07/07/2021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BEB2317-3AA8-4020-8046-764808B9BD64}" type="slidenum">
              <a:rPr lang="en-GB" smtClean="0"/>
              <a:t>‹#›</a:t>
            </a:fld>
            <a:endParaRPr lang="en-GB"/>
          </a:p>
        </p:txBody>
      </p:sp>
    </p:spTree>
    <p:extLst>
      <p:ext uri="{BB962C8B-B14F-4D97-AF65-F5344CB8AC3E}">
        <p14:creationId xmlns:p14="http://schemas.microsoft.com/office/powerpoint/2010/main" val="1021115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C4FEB47-78D6-4525-B296-EE5307715C8A}" type="datetimeFigureOut">
              <a:rPr lang="en-GB" smtClean="0"/>
              <a:t>07/07/2021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BEB2317-3AA8-4020-8046-764808B9BD64}" type="slidenum">
              <a:rPr lang="en-GB" smtClean="0"/>
              <a:t>‹#›</a:t>
            </a:fld>
            <a:endParaRPr lang="en-GB"/>
          </a:p>
        </p:txBody>
      </p:sp>
    </p:spTree>
    <p:extLst>
      <p:ext uri="{BB962C8B-B14F-4D97-AF65-F5344CB8AC3E}">
        <p14:creationId xmlns:p14="http://schemas.microsoft.com/office/powerpoint/2010/main" val="383355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C4FEB47-78D6-4525-B296-EE5307715C8A}" type="datetimeFigureOut">
              <a:rPr lang="en-GB" smtClean="0"/>
              <a:t>07/07/2021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BEB2317-3AA8-4020-8046-764808B9BD64}" type="slidenum">
              <a:rPr lang="en-GB" smtClean="0"/>
              <a:t>‹#›</a:t>
            </a:fld>
            <a:endParaRPr lang="en-GB"/>
          </a:p>
        </p:txBody>
      </p:sp>
    </p:spTree>
    <p:extLst>
      <p:ext uri="{BB962C8B-B14F-4D97-AF65-F5344CB8AC3E}">
        <p14:creationId xmlns:p14="http://schemas.microsoft.com/office/powerpoint/2010/main" val="4053598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C4FEB47-78D6-4525-B296-EE5307715C8A}" type="datetimeFigureOut">
              <a:rPr lang="en-GB" smtClean="0"/>
              <a:t>07/07/2021</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8BEB2317-3AA8-4020-8046-764808B9BD64}" type="slidenum">
              <a:rPr lang="en-GB" smtClean="0"/>
              <a:t>‹#›</a:t>
            </a:fld>
            <a:endParaRPr lang="en-GB"/>
          </a:p>
        </p:txBody>
      </p:sp>
    </p:spTree>
    <p:extLst>
      <p:ext uri="{BB962C8B-B14F-4D97-AF65-F5344CB8AC3E}">
        <p14:creationId xmlns:p14="http://schemas.microsoft.com/office/powerpoint/2010/main" val="8353647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www.gwe-helpyourchildtolearn.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text, table&#10;&#10;Description automatically generated">
            <a:extLst>
              <a:ext uri="{FF2B5EF4-FFF2-40B4-BE49-F238E27FC236}">
                <a16:creationId xmlns:a16="http://schemas.microsoft.com/office/drawing/2014/main" id="{F9C71179-6B47-4A9E-896E-F9B059BE8395}"/>
              </a:ext>
            </a:extLst>
          </p:cNvPr>
          <p:cNvPicPr>
            <a:picLocks noChangeAspect="1"/>
          </p:cNvPicPr>
          <p:nvPr/>
        </p:nvPicPr>
        <p:blipFill>
          <a:blip r:embed="rId2">
            <a:alphaModFix amt="10000"/>
            <a:extLst>
              <a:ext uri="{28A0092B-C50C-407E-A947-70E740481C1C}">
                <a14:useLocalDpi xmlns:a14="http://schemas.microsoft.com/office/drawing/2010/main" val="0"/>
              </a:ext>
            </a:extLst>
          </a:blip>
          <a:stretch>
            <a:fillRect/>
          </a:stretch>
        </p:blipFill>
        <p:spPr>
          <a:xfrm>
            <a:off x="0" y="3052530"/>
            <a:ext cx="6858000" cy="4863803"/>
          </a:xfrm>
          <a:prstGeom prst="rect">
            <a:avLst/>
          </a:prstGeom>
        </p:spPr>
      </p:pic>
      <p:pic>
        <p:nvPicPr>
          <p:cNvPr id="5" name="Picture 4" descr="Text&#10;&#10;Description automatically generated">
            <a:extLst>
              <a:ext uri="{FF2B5EF4-FFF2-40B4-BE49-F238E27FC236}">
                <a16:creationId xmlns:a16="http://schemas.microsoft.com/office/drawing/2014/main" id="{E558B546-E333-466A-A017-FAF5B583ACAE}"/>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t="8220" b="8220"/>
          <a:stretch/>
        </p:blipFill>
        <p:spPr>
          <a:xfrm>
            <a:off x="-6179" y="0"/>
            <a:ext cx="6858000" cy="3052530"/>
          </a:xfrm>
          <a:prstGeom prst="rect">
            <a:avLst/>
          </a:prstGeom>
        </p:spPr>
      </p:pic>
      <p:sp>
        <p:nvSpPr>
          <p:cNvPr id="6" name="TextBox 5">
            <a:extLst>
              <a:ext uri="{FF2B5EF4-FFF2-40B4-BE49-F238E27FC236}">
                <a16:creationId xmlns:a16="http://schemas.microsoft.com/office/drawing/2014/main" id="{6F77E082-CE7D-4FE5-A92E-BCD7C2B6E22B}"/>
              </a:ext>
            </a:extLst>
          </p:cNvPr>
          <p:cNvSpPr txBox="1"/>
          <p:nvPr/>
        </p:nvSpPr>
        <p:spPr>
          <a:xfrm>
            <a:off x="-12358" y="3152274"/>
            <a:ext cx="6870358" cy="4688015"/>
          </a:xfrm>
          <a:prstGeom prst="rect">
            <a:avLst/>
          </a:prstGeom>
          <a:noFill/>
        </p:spPr>
        <p:txBody>
          <a:bodyPr wrap="square" rtlCol="0">
            <a:spAutoFit/>
          </a:bodyPr>
          <a:lstStyle/>
          <a:p>
            <a:pPr algn="ctr">
              <a:lnSpc>
                <a:spcPct val="125000"/>
              </a:lnSpc>
              <a:spcAft>
                <a:spcPts val="600"/>
              </a:spcAft>
            </a:pPr>
            <a:r>
              <a:rPr lang="en-GB" sz="1400" b="1" dirty="0">
                <a:effectLst/>
                <a:latin typeface="Open Sans" panose="020B0606030504020204" pitchFamily="34" charset="0"/>
                <a:ea typeface="Open Sans" panose="020B0606030504020204" pitchFamily="34" charset="0"/>
                <a:cs typeface="Open Sans" panose="020B0606030504020204" pitchFamily="34" charset="0"/>
              </a:rPr>
              <a:t>Help Your Child to Learn is a complete support package for parents of children aged between five and twelve. Hosted online, the programme includes a suite of full HD videos, a set of practical guides sharing over sixty strategies and techniques you can use to support your child’s learning, as well as creative resources to stimulate your child’s imagination.</a:t>
            </a:r>
          </a:p>
          <a:p>
            <a:pPr algn="ctr">
              <a:lnSpc>
                <a:spcPct val="125000"/>
              </a:lnSpc>
              <a:spcAft>
                <a:spcPts val="600"/>
              </a:spcAft>
            </a:pPr>
            <a:endParaRPr lang="en-GB" sz="1400" b="1" dirty="0">
              <a:effectLst/>
              <a:latin typeface="Open Sans" panose="020B0606030504020204" pitchFamily="34" charset="0"/>
              <a:ea typeface="Open Sans" panose="020B0606030504020204" pitchFamily="34" charset="0"/>
              <a:cs typeface="Open Sans" panose="020B0606030504020204" pitchFamily="34" charset="0"/>
            </a:endParaRPr>
          </a:p>
          <a:p>
            <a:pPr algn="ctr">
              <a:lnSpc>
                <a:spcPct val="125000"/>
              </a:lnSpc>
              <a:spcAft>
                <a:spcPts val="600"/>
              </a:spcAft>
            </a:pPr>
            <a:r>
              <a:rPr lang="en-GB" sz="1400" b="1" dirty="0">
                <a:effectLst/>
                <a:latin typeface="Open Sans" panose="020B0606030504020204" pitchFamily="34" charset="0"/>
                <a:ea typeface="Open Sans" panose="020B0606030504020204" pitchFamily="34" charset="0"/>
                <a:cs typeface="Open Sans" panose="020B0606030504020204" pitchFamily="34" charset="0"/>
              </a:rPr>
              <a:t>Created and presented by Mike Gershon, a bestselling author of over forty books on teaching, learning and education, Help Your Child to Learn gives parents everything they need to have fun with their child while helping them to learn, grow and develop. </a:t>
            </a:r>
          </a:p>
          <a:p>
            <a:pPr algn="ctr">
              <a:lnSpc>
                <a:spcPct val="125000"/>
              </a:lnSpc>
              <a:spcAft>
                <a:spcPts val="600"/>
              </a:spcAft>
            </a:pPr>
            <a:endParaRPr lang="en-GB" sz="1400" b="1" dirty="0">
              <a:effectLst/>
              <a:latin typeface="Open Sans" panose="020B0606030504020204" pitchFamily="34" charset="0"/>
              <a:ea typeface="Open Sans" panose="020B0606030504020204" pitchFamily="34" charset="0"/>
              <a:cs typeface="Open Sans" panose="020B0606030504020204" pitchFamily="34" charset="0"/>
            </a:endParaRPr>
          </a:p>
          <a:p>
            <a:pPr algn="ctr">
              <a:lnSpc>
                <a:spcPct val="125000"/>
              </a:lnSpc>
              <a:spcAft>
                <a:spcPts val="600"/>
              </a:spcAft>
            </a:pPr>
            <a:r>
              <a:rPr lang="en-GB" sz="1400" b="1" dirty="0">
                <a:effectLst/>
                <a:latin typeface="Open Sans" panose="020B0606030504020204" pitchFamily="34" charset="0"/>
                <a:ea typeface="Open Sans" panose="020B0606030504020204" pitchFamily="34" charset="0"/>
                <a:cs typeface="Open Sans" panose="020B0606030504020204" pitchFamily="34" charset="0"/>
              </a:rPr>
              <a:t>The programme is free for parents of 5-12 year-olds across North Wales. Visit </a:t>
            </a:r>
            <a:r>
              <a:rPr lang="en-GB" sz="1400" b="1" u="sng" dirty="0">
                <a:solidFill>
                  <a:srgbClr val="0000FF"/>
                </a:solidFill>
                <a:effectLst/>
                <a:latin typeface="Open Sans" panose="020B0606030504020204" pitchFamily="34" charset="0"/>
                <a:ea typeface="Open Sans" panose="020B0606030504020204" pitchFamily="34" charset="0"/>
                <a:cs typeface="Open Sans" panose="020B0606030504020204" pitchFamily="34" charset="0"/>
                <a:hlinkClick r:id="rId4"/>
              </a:rPr>
              <a:t>www.gwe-helpyourchildtolearn.com</a:t>
            </a:r>
            <a:r>
              <a:rPr lang="en-GB" sz="1400" b="1" dirty="0">
                <a:effectLst/>
                <a:latin typeface="Open Sans" panose="020B0606030504020204" pitchFamily="34" charset="0"/>
                <a:ea typeface="Open Sans" panose="020B0606030504020204" pitchFamily="34" charset="0"/>
                <a:cs typeface="Open Sans" panose="020B0606030504020204" pitchFamily="34" charset="0"/>
              </a:rPr>
              <a:t>, </a:t>
            </a:r>
            <a:r>
              <a:rPr lang="en-GB" sz="1400" b="1" dirty="0">
                <a:latin typeface="Open Sans" panose="020B0606030504020204" pitchFamily="34" charset="0"/>
                <a:ea typeface="Open Sans" panose="020B0606030504020204" pitchFamily="34" charset="0"/>
                <a:cs typeface="Open Sans" panose="020B0606030504020204" pitchFamily="34" charset="0"/>
              </a:rPr>
              <a:t>s</a:t>
            </a:r>
            <a:r>
              <a:rPr lang="en-GB" sz="1400" b="1" dirty="0">
                <a:effectLst/>
                <a:latin typeface="Open Sans" panose="020B0606030504020204" pitchFamily="34" charset="0"/>
                <a:ea typeface="Open Sans" panose="020B0606030504020204" pitchFamily="34" charset="0"/>
                <a:cs typeface="Open Sans" panose="020B0606030504020204" pitchFamily="34" charset="0"/>
              </a:rPr>
              <a:t>elect the language version you would like to use (Welsh or English) and then enter our school coupon code at the checkout to make the programme free to access.</a:t>
            </a:r>
          </a:p>
        </p:txBody>
      </p:sp>
      <p:sp>
        <p:nvSpPr>
          <p:cNvPr id="7" name="TextBox 6">
            <a:extLst>
              <a:ext uri="{FF2B5EF4-FFF2-40B4-BE49-F238E27FC236}">
                <a16:creationId xmlns:a16="http://schemas.microsoft.com/office/drawing/2014/main" id="{A1702ACA-1D1E-48F8-963F-E30EFEADB7A0}"/>
              </a:ext>
            </a:extLst>
          </p:cNvPr>
          <p:cNvSpPr txBox="1"/>
          <p:nvPr/>
        </p:nvSpPr>
        <p:spPr>
          <a:xfrm>
            <a:off x="889686" y="8060725"/>
            <a:ext cx="5066270" cy="923330"/>
          </a:xfrm>
          <a:prstGeom prst="rect">
            <a:avLst/>
          </a:prstGeom>
          <a:noFill/>
          <a:ln>
            <a:solidFill>
              <a:srgbClr val="443288"/>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algn="ctr"/>
            <a:r>
              <a:rPr lang="en-GB" dirty="0">
                <a:solidFill>
                  <a:srgbClr val="443288"/>
                </a:solidFill>
                <a:latin typeface="Zilla Slab SemiBold" pitchFamily="2" charset="0"/>
                <a:ea typeface="Zilla Slab SemiBold" pitchFamily="2" charset="0"/>
              </a:rPr>
              <a:t>Our school’s coupon code is: XXXXXX</a:t>
            </a:r>
          </a:p>
          <a:p>
            <a:pPr algn="ctr"/>
            <a:r>
              <a:rPr lang="en-GB" dirty="0">
                <a:solidFill>
                  <a:srgbClr val="443288"/>
                </a:solidFill>
                <a:latin typeface="Zilla Slab SemiBold" pitchFamily="2" charset="0"/>
                <a:ea typeface="Zilla Slab SemiBold" pitchFamily="2" charset="0"/>
              </a:rPr>
              <a:t>Enter this code at the checkout to access Help Your Child to Learn for free.</a:t>
            </a:r>
          </a:p>
        </p:txBody>
      </p:sp>
    </p:spTree>
    <p:extLst>
      <p:ext uri="{BB962C8B-B14F-4D97-AF65-F5344CB8AC3E}">
        <p14:creationId xmlns:p14="http://schemas.microsoft.com/office/powerpoint/2010/main" val="2655118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4991B3FB4DCD439E21AA1AC1CCF061" ma:contentTypeVersion="10" ma:contentTypeDescription="Create a new document." ma:contentTypeScope="" ma:versionID="aa7c04e22acfe518125569033a2d0297">
  <xsd:schema xmlns:xsd="http://www.w3.org/2001/XMLSchema" xmlns:xs="http://www.w3.org/2001/XMLSchema" xmlns:p="http://schemas.microsoft.com/office/2006/metadata/properties" xmlns:ns2="97808cfb-8c3d-4b61-bb20-0006b4c42e94" targetNamespace="http://schemas.microsoft.com/office/2006/metadata/properties" ma:root="true" ma:fieldsID="c5da64579c14df1e70def075e41713bd" ns2:_="">
    <xsd:import namespace="97808cfb-8c3d-4b61-bb20-0006b4c42e9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808cfb-8c3d-4b61-bb20-0006b4c42e9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9B1E676-24E3-443B-862A-494B9BB56C65}"/>
</file>

<file path=customXml/itemProps2.xml><?xml version="1.0" encoding="utf-8"?>
<ds:datastoreItem xmlns:ds="http://schemas.openxmlformats.org/officeDocument/2006/customXml" ds:itemID="{C84D2C4B-3D02-4AC1-9185-0889636B67B6}"/>
</file>

<file path=customXml/itemProps3.xml><?xml version="1.0" encoding="utf-8"?>
<ds:datastoreItem xmlns:ds="http://schemas.openxmlformats.org/officeDocument/2006/customXml" ds:itemID="{67EB057F-68F0-4270-9DA3-66A3CAB2DB65}"/>
</file>

<file path=docProps/app.xml><?xml version="1.0" encoding="utf-8"?>
<Properties xmlns="http://schemas.openxmlformats.org/officeDocument/2006/extended-properties" xmlns:vt="http://schemas.openxmlformats.org/officeDocument/2006/docPropsVTypes">
  <Template>Office Theme</Template>
  <TotalTime>11</TotalTime>
  <Words>182</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Open Sans</vt:lpstr>
      <vt:lpstr>Zilla Slab SemiBold</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Gershon</dc:creator>
  <cp:lastModifiedBy>Wendy Williams</cp:lastModifiedBy>
  <cp:revision>2</cp:revision>
  <dcterms:created xsi:type="dcterms:W3CDTF">2021-06-24T15:30:36Z</dcterms:created>
  <dcterms:modified xsi:type="dcterms:W3CDTF">2021-07-07T06:26:08Z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0x0101002E4991B3FB4DCD439E21AA1AC1CCF061</vt:lpwstr>
  </property>
</Properties>
</file>