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6F9"/>
    <a:srgbClr val="443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3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10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843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22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86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20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413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49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11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5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359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FEB47-78D6-4525-B296-EE5307715C8A}" type="datetimeFigureOut">
              <a:rPr lang="en-GB" smtClean="0"/>
              <a:t>07/07/2021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2317-3AA8-4020-8046-764808B9BD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36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we-helpyourchildtolearn.com/cy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, table&#10;&#10;Description automatically generated">
            <a:extLst>
              <a:ext uri="{FF2B5EF4-FFF2-40B4-BE49-F238E27FC236}">
                <a16:creationId xmlns:a16="http://schemas.microsoft.com/office/drawing/2014/main" id="{F9C71179-6B47-4A9E-896E-F9B059BE839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2530"/>
            <a:ext cx="6858000" cy="48638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77E082-CE7D-4FE5-A92E-BCD7C2B6E22B}"/>
              </a:ext>
            </a:extLst>
          </p:cNvPr>
          <p:cNvSpPr txBox="1"/>
          <p:nvPr/>
        </p:nvSpPr>
        <p:spPr>
          <a:xfrm>
            <a:off x="-12358" y="3152274"/>
            <a:ext cx="687035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 smtClean="0">
                <a:latin typeface="Open Sans" panose="020B0606030504020204"/>
              </a:rPr>
              <a:t>Mae </a:t>
            </a:r>
            <a:r>
              <a:rPr lang="cy-GB" sz="1400" b="1" dirty="0">
                <a:latin typeface="Open Sans" panose="020B0606030504020204"/>
              </a:rPr>
              <a:t>Helpu eich Plentyn i Ddysgu yn becyn cymorth cynhwysfawr i rieni plant rhwng pump a deuddeg oed. Mae'r rhaglen ar-lein yn cynnwys </a:t>
            </a:r>
            <a:r>
              <a:rPr lang="cy-GB" sz="1400" b="1" dirty="0" smtClean="0">
                <a:latin typeface="Open Sans" panose="020B0606030504020204"/>
              </a:rPr>
              <a:t>cyfres o </a:t>
            </a:r>
            <a:r>
              <a:rPr lang="cy-GB" sz="1400" b="1" dirty="0">
                <a:latin typeface="Open Sans" panose="020B0606030504020204"/>
              </a:rPr>
              <a:t>fideos HD llawn, set o ganllawiau ymarferol sy'n rhannu dros chwedeg o strategaethau a thechnegau y gallwch eu defnyddio i gefnogi eich plentyn i ddysgu, yn ogystal ag adnoddau creadigol i danio dychymyg eich plentyn.</a:t>
            </a:r>
            <a:endParaRPr lang="en-GB" sz="1400" b="1" dirty="0">
              <a:latin typeface="Open Sans" panose="020B0606030504020204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endParaRPr lang="en-GB" sz="1400" b="1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>
                <a:latin typeface="Open Sans" panose="020B0606030504020204"/>
              </a:rPr>
              <a:t>Mike Gershon sydd yn gyfrifol am greu a chyflwyno'r rhaglen, awdur poblogaidd mwy na deugain o lyfrau ar ddysgu, addysgu ac addysg. Mae Helpu eich Plentyn i Ddysgu yn rhoi popeth sydd ei angen ar rieni i gael hwyl efo'u plant a'u helpu i ddysgu, tyfu a datblygu ar yr un pryd. </a:t>
            </a:r>
            <a:endParaRPr lang="cy-GB" sz="1400" b="1" dirty="0" smtClean="0">
              <a:latin typeface="Open Sans" panose="020B0606030504020204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endParaRPr lang="en-GB" sz="1400" b="1" dirty="0">
              <a:latin typeface="Open Sans" panose="020B0606030504020204"/>
            </a:endParaRP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cy-GB" sz="1400" b="1" dirty="0" smtClean="0">
                <a:latin typeface="Open Sans" panose="020B0606030504020204"/>
              </a:rPr>
              <a:t>Mae’r rhaglen </a:t>
            </a:r>
            <a:r>
              <a:rPr lang="cy-GB" sz="1400" b="1" dirty="0">
                <a:latin typeface="Open Sans" panose="020B0606030504020204"/>
              </a:rPr>
              <a:t>yn rhad ac am </a:t>
            </a:r>
            <a:r>
              <a:rPr lang="cy-GB" sz="1400" b="1" dirty="0" smtClean="0">
                <a:latin typeface="Open Sans" panose="020B0606030504020204"/>
              </a:rPr>
              <a:t>ddim i rieni </a:t>
            </a:r>
            <a:r>
              <a:rPr lang="cy-GB" sz="1400" b="1" dirty="0">
                <a:latin typeface="Open Sans" panose="020B0606030504020204"/>
              </a:rPr>
              <a:t>plant 5 i 12 oed ar draws Gogledd </a:t>
            </a:r>
            <a:r>
              <a:rPr lang="cy-GB" sz="1400" b="1" dirty="0" smtClean="0">
                <a:latin typeface="Open Sans" panose="020B0606030504020204"/>
              </a:rPr>
              <a:t>Cymru. Ewch ar </a:t>
            </a:r>
            <a:r>
              <a:rPr lang="en-GB" sz="1400" b="1" u="sng" dirty="0">
                <a:latin typeface="Open Sans" panose="020B0606030504020204"/>
                <a:hlinkClick r:id="rId3"/>
              </a:rPr>
              <a:t>www.</a:t>
            </a:r>
            <a:r>
              <a:rPr lang="cy-GB" sz="1400" b="1" u="sng" dirty="0">
                <a:latin typeface="Open Sans" panose="020B0606030504020204"/>
                <a:hlinkClick r:id="rId3"/>
              </a:rPr>
              <a:t>gwe-helpyourchildtolearn.com/cy</a:t>
            </a:r>
            <a:r>
              <a:rPr lang="cy-GB" sz="1400" b="1" u="sng" dirty="0" smtClean="0">
                <a:latin typeface="Open Sans" panose="020B0606030504020204"/>
                <a:hlinkClick r:id="rId3"/>
              </a:rPr>
              <a:t>/</a:t>
            </a:r>
            <a:r>
              <a:rPr lang="cy-GB" sz="1400" b="1" u="sng" dirty="0" smtClean="0">
                <a:latin typeface="Open Sans" panose="020B0606030504020204"/>
              </a:rPr>
              <a:t>, </a:t>
            </a:r>
            <a:r>
              <a:rPr lang="cy-GB" sz="1400" b="1" dirty="0" smtClean="0">
                <a:latin typeface="Open Sans" panose="020B0606030504020204"/>
              </a:rPr>
              <a:t>dewis </a:t>
            </a:r>
            <a:r>
              <a:rPr lang="cy-GB" sz="1400" b="1" dirty="0">
                <a:latin typeface="Open Sans" panose="020B0606030504020204"/>
              </a:rPr>
              <a:t>yr iaith yr hoffech ei defnyddio (Cymraeg neu Saesneg) ac yna rhoi cod cwpon yr ysgol yn y bocs ar y dudalen dalu er mwyn i chi gael defnyddio'r rhaglen am </a:t>
            </a:r>
            <a:r>
              <a:rPr lang="cy-GB" sz="1400" b="1" dirty="0" smtClean="0">
                <a:latin typeface="Open Sans" panose="020B0606030504020204"/>
              </a:rPr>
              <a:t>ddim.</a:t>
            </a:r>
            <a:endParaRPr lang="en-GB" sz="1400" b="1" dirty="0">
              <a:effectLst/>
              <a:latin typeface="Open Sans" panose="020B0606030504020204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702ACA-1D1E-48F8-963F-E30EFEADB7A0}"/>
              </a:ext>
            </a:extLst>
          </p:cNvPr>
          <p:cNvSpPr txBox="1"/>
          <p:nvPr/>
        </p:nvSpPr>
        <p:spPr>
          <a:xfrm>
            <a:off x="889686" y="7951995"/>
            <a:ext cx="5066270" cy="1200329"/>
          </a:xfrm>
          <a:prstGeom prst="rect">
            <a:avLst/>
          </a:prstGeom>
          <a:noFill/>
          <a:ln>
            <a:solidFill>
              <a:srgbClr val="443288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Dyma </a:t>
            </a:r>
            <a:r>
              <a:rPr lang="cy-GB" dirty="0" err="1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gôd</a:t>
            </a:r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 </a:t>
            </a:r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cwpon yr ysgol: XXXXXX</a:t>
            </a:r>
          </a:p>
          <a:p>
            <a:pPr algn="ctr"/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Rhowch y </a:t>
            </a:r>
            <a:r>
              <a:rPr lang="cy-GB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côd</a:t>
            </a:r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 </a:t>
            </a:r>
            <a:r>
              <a:rPr lang="cy-GB" dirty="0" smtClean="0">
                <a:solidFill>
                  <a:srgbClr val="1B16F9"/>
                </a:solidFill>
                <a:latin typeface="Zilla Slab SemiBold" pitchFamily="2" charset="0"/>
                <a:ea typeface="Zilla Slab SemiBold" pitchFamily="2" charset="0"/>
              </a:rPr>
              <a:t>hwn yn y bocs ar y dudalen dalu i gael defnyddio’r rhaglen Helpu eich Plentyn i Ddysgu am ddim.</a:t>
            </a:r>
            <a:endParaRPr lang="cy-GB" dirty="0">
              <a:solidFill>
                <a:srgbClr val="1B16F9"/>
              </a:solidFill>
              <a:latin typeface="Zilla Slab SemiBold" pitchFamily="2" charset="0"/>
              <a:ea typeface="Zilla Slab SemiBold" pitchFamily="2" charset="0"/>
            </a:endParaRPr>
          </a:p>
        </p:txBody>
      </p:sp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02291A59-5B79-4402-94BC-4D165D98B6E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73" b="8273"/>
          <a:stretch/>
        </p:blipFill>
        <p:spPr>
          <a:xfrm>
            <a:off x="0" y="0"/>
            <a:ext cx="6858000" cy="305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1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4991B3FB4DCD439E21AA1AC1CCF061" ma:contentTypeVersion="7" ma:contentTypeDescription="Create a new document." ma:contentTypeScope="" ma:versionID="dd7733a8163273c667574d719cac9a91">
  <xsd:schema xmlns:xsd="http://www.w3.org/2001/XMLSchema" xmlns:xs="http://www.w3.org/2001/XMLSchema" xmlns:p="http://schemas.microsoft.com/office/2006/metadata/properties" xmlns:ns2="97808cfb-8c3d-4b61-bb20-0006b4c42e94" targetNamespace="http://schemas.microsoft.com/office/2006/metadata/properties" ma:root="true" ma:fieldsID="450509f242cc6eefa98f6009616ce1ab" ns2:_="">
    <xsd:import namespace="97808cfb-8c3d-4b61-bb20-0006b4c42e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808cfb-8c3d-4b61-bb20-0006b4c42e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B4D091-8119-4D91-B453-1E61C95BBA78}"/>
</file>

<file path=customXml/itemProps2.xml><?xml version="1.0" encoding="utf-8"?>
<ds:datastoreItem xmlns:ds="http://schemas.openxmlformats.org/officeDocument/2006/customXml" ds:itemID="{18FCF1A5-78DA-4CD6-8476-C64C54250890}"/>
</file>

<file path=customXml/itemProps3.xml><?xml version="1.0" encoding="utf-8"?>
<ds:datastoreItem xmlns:ds="http://schemas.openxmlformats.org/officeDocument/2006/customXml" ds:itemID="{3779A5BA-A787-486D-B83E-968BCC593A9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211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Zilla Slab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Gershon</dc:creator>
  <cp:lastModifiedBy>Wendy Williams</cp:lastModifiedBy>
  <cp:revision>8</cp:revision>
  <dcterms:created xsi:type="dcterms:W3CDTF">2021-06-24T15:30:36Z</dcterms:created>
  <dcterms:modified xsi:type="dcterms:W3CDTF">2021-07-07T06:16:08Z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0x0101002E4991B3FB4DCD439E21AA1AC1CCF061</vt:lpwstr>
  </property>
</Properties>
</file>